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60" r:id="rId4"/>
    <p:sldId id="264" r:id="rId5"/>
    <p:sldId id="280" r:id="rId6"/>
    <p:sldId id="278" r:id="rId7"/>
    <p:sldId id="281" r:id="rId8"/>
    <p:sldId id="266" r:id="rId9"/>
    <p:sldId id="268" r:id="rId10"/>
    <p:sldId id="269" r:id="rId11"/>
  </p:sldIdLst>
  <p:sldSz cx="18288000" cy="10287000"/>
  <p:notesSz cx="6858000" cy="9144000"/>
  <p:embeddedFontLst>
    <p:embeddedFont>
      <p:font typeface="Aileron Heavy" pitchFamily="2" charset="77"/>
      <p:regular r:id="rId13"/>
      <p:bold r:id="rId14"/>
    </p:embeddedFont>
    <p:embeddedFont>
      <p:font typeface="Calibri" panose="020F0502020204030204" pitchFamily="34" charset="0"/>
      <p:regular r:id="rId15"/>
      <p:bold r:id="rId16"/>
      <p:italic r:id="rId17"/>
      <p:boldItalic r:id="rId18"/>
    </p:embeddedFont>
    <p:embeddedFont>
      <p:font typeface="Roboto" panose="02000000000000000000"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61C"/>
    <a:srgbClr val="2455FF"/>
    <a:srgbClr val="F7F4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2109" autoAdjust="0"/>
  </p:normalViewPr>
  <p:slideViewPr>
    <p:cSldViewPr>
      <p:cViewPr varScale="1">
        <p:scale>
          <a:sx n="78" d="100"/>
          <a:sy n="78" d="100"/>
        </p:scale>
        <p:origin x="14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NUL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C8227-00F6-AE45-980B-A958BC3B518F}"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A6D99-F709-974E-AEBF-44A5860B56A2}" type="slidenum">
              <a:rPr lang="en-US" smtClean="0"/>
              <a:t>‹#›</a:t>
            </a:fld>
            <a:endParaRPr lang="en-US"/>
          </a:p>
        </p:txBody>
      </p:sp>
    </p:spTree>
    <p:extLst>
      <p:ext uri="{BB962C8B-B14F-4D97-AF65-F5344CB8AC3E}">
        <p14:creationId xmlns:p14="http://schemas.microsoft.com/office/powerpoint/2010/main" val="40986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statement Interpretation</a:t>
            </a:r>
          </a:p>
          <a:p>
            <a:r>
              <a:rPr lang="en-US" dirty="0"/>
              <a:t>Target Audience + Objective</a:t>
            </a:r>
          </a:p>
          <a:p>
            <a:r>
              <a:rPr lang="en-US" dirty="0"/>
              <a:t>Solution</a:t>
            </a:r>
          </a:p>
          <a:p>
            <a:r>
              <a:rPr lang="en-US" dirty="0"/>
              <a:t>Solution Components - 4 key layers </a:t>
            </a:r>
          </a:p>
          <a:p>
            <a:r>
              <a:rPr lang="en-US" dirty="0"/>
              <a:t>Profiling, Learn &amp; Explore, Social Media Platform, Gamification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Rationale</a:t>
            </a:r>
          </a:p>
          <a:p>
            <a:r>
              <a:rPr lang="en-US" dirty="0"/>
              <a:t>Tech Stack + maybe discuss 1 key consideration / trade off </a:t>
            </a:r>
          </a:p>
          <a:p>
            <a:r>
              <a:rPr lang="en-US" dirty="0"/>
              <a:t>Conclusion + Thanks</a:t>
            </a:r>
          </a:p>
        </p:txBody>
      </p:sp>
      <p:sp>
        <p:nvSpPr>
          <p:cNvPr id="4" name="Slide Number Placeholder 3"/>
          <p:cNvSpPr>
            <a:spLocks noGrp="1"/>
          </p:cNvSpPr>
          <p:nvPr>
            <p:ph type="sldNum" sz="quarter" idx="5"/>
          </p:nvPr>
        </p:nvSpPr>
        <p:spPr/>
        <p:txBody>
          <a:bodyPr/>
          <a:lstStyle/>
          <a:p>
            <a:fld id="{3D2A6D99-F709-974E-AEBF-44A5860B56A2}" type="slidenum">
              <a:rPr lang="en-US" smtClean="0"/>
              <a:t>1</a:t>
            </a:fld>
            <a:endParaRPr lang="en-US"/>
          </a:p>
        </p:txBody>
      </p:sp>
    </p:spTree>
    <p:extLst>
      <p:ext uri="{BB962C8B-B14F-4D97-AF65-F5344CB8AC3E}">
        <p14:creationId xmlns:p14="http://schemas.microsoft.com/office/powerpoint/2010/main" val="213695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5"/>
          </p:nvPr>
        </p:nvSpPr>
        <p:spPr/>
        <p:txBody>
          <a:bodyPr/>
          <a:lstStyle/>
          <a:p>
            <a:fld id="{3D2A6D99-F709-974E-AEBF-44A5860B56A2}" type="slidenum">
              <a:rPr lang="en-US" smtClean="0"/>
              <a:t>10</a:t>
            </a:fld>
            <a:endParaRPr lang="en-US"/>
          </a:p>
        </p:txBody>
      </p:sp>
    </p:spTree>
    <p:extLst>
      <p:ext uri="{BB962C8B-B14F-4D97-AF65-F5344CB8AC3E}">
        <p14:creationId xmlns:p14="http://schemas.microsoft.com/office/powerpoint/2010/main" val="369359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statement Interpretation</a:t>
            </a:r>
          </a:p>
          <a:p>
            <a:endParaRPr lang="en-US" dirty="0"/>
          </a:p>
        </p:txBody>
      </p:sp>
      <p:sp>
        <p:nvSpPr>
          <p:cNvPr id="4" name="Slide Number Placeholder 3"/>
          <p:cNvSpPr>
            <a:spLocks noGrp="1"/>
          </p:cNvSpPr>
          <p:nvPr>
            <p:ph type="sldNum" sz="quarter" idx="5"/>
          </p:nvPr>
        </p:nvSpPr>
        <p:spPr/>
        <p:txBody>
          <a:bodyPr/>
          <a:lstStyle/>
          <a:p>
            <a:fld id="{3D2A6D99-F709-974E-AEBF-44A5860B56A2}" type="slidenum">
              <a:rPr lang="en-US" smtClean="0"/>
              <a:t>2</a:t>
            </a:fld>
            <a:endParaRPr lang="en-US"/>
          </a:p>
        </p:txBody>
      </p:sp>
    </p:spTree>
    <p:extLst>
      <p:ext uri="{BB962C8B-B14F-4D97-AF65-F5344CB8AC3E}">
        <p14:creationId xmlns:p14="http://schemas.microsoft.com/office/powerpoint/2010/main" val="90832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Components - 4 key layers </a:t>
            </a:r>
          </a:p>
          <a:p>
            <a:r>
              <a:rPr lang="en-US" dirty="0"/>
              <a:t>Profiling, Learn &amp; Explore, Social Media Platform, Gamification</a:t>
            </a:r>
          </a:p>
          <a:p>
            <a:endParaRPr lang="en-US" dirty="0"/>
          </a:p>
        </p:txBody>
      </p:sp>
      <p:sp>
        <p:nvSpPr>
          <p:cNvPr id="4" name="Slide Number Placeholder 3"/>
          <p:cNvSpPr>
            <a:spLocks noGrp="1"/>
          </p:cNvSpPr>
          <p:nvPr>
            <p:ph type="sldNum" sz="quarter" idx="5"/>
          </p:nvPr>
        </p:nvSpPr>
        <p:spPr/>
        <p:txBody>
          <a:bodyPr/>
          <a:lstStyle/>
          <a:p>
            <a:fld id="{3D2A6D99-F709-974E-AEBF-44A5860B56A2}" type="slidenum">
              <a:rPr lang="en-US" smtClean="0"/>
              <a:t>3</a:t>
            </a:fld>
            <a:endParaRPr lang="en-US"/>
          </a:p>
        </p:txBody>
      </p:sp>
    </p:spTree>
    <p:extLst>
      <p:ext uri="{BB962C8B-B14F-4D97-AF65-F5344CB8AC3E}">
        <p14:creationId xmlns:p14="http://schemas.microsoft.com/office/powerpoint/2010/main" val="18243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Audience + Objective</a:t>
            </a:r>
          </a:p>
          <a:p>
            <a:endParaRPr lang="en-US" dirty="0"/>
          </a:p>
        </p:txBody>
      </p:sp>
      <p:sp>
        <p:nvSpPr>
          <p:cNvPr id="4" name="Slide Number Placeholder 3"/>
          <p:cNvSpPr>
            <a:spLocks noGrp="1"/>
          </p:cNvSpPr>
          <p:nvPr>
            <p:ph type="sldNum" sz="quarter" idx="5"/>
          </p:nvPr>
        </p:nvSpPr>
        <p:spPr/>
        <p:txBody>
          <a:bodyPr/>
          <a:lstStyle/>
          <a:p>
            <a:fld id="{3D2A6D99-F709-974E-AEBF-44A5860B56A2}" type="slidenum">
              <a:rPr lang="en-US" smtClean="0"/>
              <a:t>4</a:t>
            </a:fld>
            <a:endParaRPr lang="en-US"/>
          </a:p>
        </p:txBody>
      </p:sp>
    </p:spTree>
    <p:extLst>
      <p:ext uri="{BB962C8B-B14F-4D97-AF65-F5344CB8AC3E}">
        <p14:creationId xmlns:p14="http://schemas.microsoft.com/office/powerpoint/2010/main" val="67625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5"/>
          </p:nvPr>
        </p:nvSpPr>
        <p:spPr/>
        <p:txBody>
          <a:bodyPr/>
          <a:lstStyle/>
          <a:p>
            <a:fld id="{3D2A6D99-F709-974E-AEBF-44A5860B56A2}" type="slidenum">
              <a:rPr lang="en-US" smtClean="0"/>
              <a:t>5</a:t>
            </a:fld>
            <a:endParaRPr lang="en-US"/>
          </a:p>
        </p:txBody>
      </p:sp>
    </p:spTree>
    <p:extLst>
      <p:ext uri="{BB962C8B-B14F-4D97-AF65-F5344CB8AC3E}">
        <p14:creationId xmlns:p14="http://schemas.microsoft.com/office/powerpoint/2010/main" val="232334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Audience + Objective</a:t>
            </a:r>
          </a:p>
          <a:p>
            <a:endParaRPr lang="en-US" dirty="0"/>
          </a:p>
        </p:txBody>
      </p:sp>
      <p:sp>
        <p:nvSpPr>
          <p:cNvPr id="4" name="Slide Number Placeholder 3"/>
          <p:cNvSpPr>
            <a:spLocks noGrp="1"/>
          </p:cNvSpPr>
          <p:nvPr>
            <p:ph type="sldNum" sz="quarter" idx="5"/>
          </p:nvPr>
        </p:nvSpPr>
        <p:spPr/>
        <p:txBody>
          <a:bodyPr/>
          <a:lstStyle/>
          <a:p>
            <a:fld id="{3D2A6D99-F709-974E-AEBF-44A5860B56A2}" type="slidenum">
              <a:rPr lang="en-US" smtClean="0"/>
              <a:t>6</a:t>
            </a:fld>
            <a:endParaRPr lang="en-US"/>
          </a:p>
        </p:txBody>
      </p:sp>
    </p:spTree>
    <p:extLst>
      <p:ext uri="{BB962C8B-B14F-4D97-AF65-F5344CB8AC3E}">
        <p14:creationId xmlns:p14="http://schemas.microsoft.com/office/powerpoint/2010/main" val="298898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Rationale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Learn about investments with like-minded individuals</a:t>
            </a:r>
          </a:p>
          <a:p>
            <a:endParaRPr lang="en-US" dirty="0"/>
          </a:p>
        </p:txBody>
      </p:sp>
      <p:sp>
        <p:nvSpPr>
          <p:cNvPr id="4" name="Slide Number Placeholder 3"/>
          <p:cNvSpPr>
            <a:spLocks noGrp="1"/>
          </p:cNvSpPr>
          <p:nvPr>
            <p:ph type="sldNum" sz="quarter" idx="5"/>
          </p:nvPr>
        </p:nvSpPr>
        <p:spPr/>
        <p:txBody>
          <a:bodyPr/>
          <a:lstStyle/>
          <a:p>
            <a:fld id="{3D2A6D99-F709-974E-AEBF-44A5860B56A2}" type="slidenum">
              <a:rPr lang="en-US" smtClean="0"/>
              <a:t>7</a:t>
            </a:fld>
            <a:endParaRPr lang="en-US"/>
          </a:p>
        </p:txBody>
      </p:sp>
    </p:spTree>
    <p:extLst>
      <p:ext uri="{BB962C8B-B14F-4D97-AF65-F5344CB8AC3E}">
        <p14:creationId xmlns:p14="http://schemas.microsoft.com/office/powerpoint/2010/main" val="879576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 Stack + maybe discuss 1 key consideration / trade off </a:t>
            </a:r>
          </a:p>
        </p:txBody>
      </p:sp>
      <p:sp>
        <p:nvSpPr>
          <p:cNvPr id="4" name="Slide Number Placeholder 3"/>
          <p:cNvSpPr>
            <a:spLocks noGrp="1"/>
          </p:cNvSpPr>
          <p:nvPr>
            <p:ph type="sldNum" sz="quarter" idx="5"/>
          </p:nvPr>
        </p:nvSpPr>
        <p:spPr/>
        <p:txBody>
          <a:bodyPr/>
          <a:lstStyle/>
          <a:p>
            <a:fld id="{3D2A6D99-F709-974E-AEBF-44A5860B56A2}" type="slidenum">
              <a:rPr lang="en-US" smtClean="0"/>
              <a:t>8</a:t>
            </a:fld>
            <a:endParaRPr lang="en-US"/>
          </a:p>
        </p:txBody>
      </p:sp>
    </p:spTree>
    <p:extLst>
      <p:ext uri="{BB962C8B-B14F-4D97-AF65-F5344CB8AC3E}">
        <p14:creationId xmlns:p14="http://schemas.microsoft.com/office/powerpoint/2010/main" val="131517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a:t>
            </a:r>
          </a:p>
        </p:txBody>
      </p:sp>
      <p:sp>
        <p:nvSpPr>
          <p:cNvPr id="4" name="Slide Number Placeholder 3"/>
          <p:cNvSpPr>
            <a:spLocks noGrp="1"/>
          </p:cNvSpPr>
          <p:nvPr>
            <p:ph type="sldNum" sz="quarter" idx="5"/>
          </p:nvPr>
        </p:nvSpPr>
        <p:spPr/>
        <p:txBody>
          <a:bodyPr/>
          <a:lstStyle/>
          <a:p>
            <a:fld id="{3D2A6D99-F709-974E-AEBF-44A5860B56A2}" type="slidenum">
              <a:rPr lang="en-US" smtClean="0"/>
              <a:t>9</a:t>
            </a:fld>
            <a:endParaRPr lang="en-US"/>
          </a:p>
        </p:txBody>
      </p:sp>
    </p:spTree>
    <p:extLst>
      <p:ext uri="{BB962C8B-B14F-4D97-AF65-F5344CB8AC3E}">
        <p14:creationId xmlns:p14="http://schemas.microsoft.com/office/powerpoint/2010/main" val="258456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AutoShape 2"/>
          <p:cNvSpPr/>
          <p:nvPr/>
        </p:nvSpPr>
        <p:spPr>
          <a:xfrm>
            <a:off x="0" y="0"/>
            <a:ext cx="6515366" cy="10287000"/>
          </a:xfrm>
          <a:prstGeom prst="rect">
            <a:avLst/>
          </a:prstGeom>
          <a:solidFill>
            <a:srgbClr val="F7F4FA"/>
          </a:solidFill>
        </p:spPr>
      </p:sp>
      <p:grpSp>
        <p:nvGrpSpPr>
          <p:cNvPr id="3" name="Group 3"/>
          <p:cNvGrpSpPr>
            <a:grpSpLocks noChangeAspect="1"/>
          </p:cNvGrpSpPr>
          <p:nvPr/>
        </p:nvGrpSpPr>
        <p:grpSpPr>
          <a:xfrm>
            <a:off x="1028700" y="1504835"/>
            <a:ext cx="3237711" cy="3237711"/>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id="5" name="Picture 5"/>
          <p:cNvPicPr>
            <a:picLocks noChangeAspect="1"/>
          </p:cNvPicPr>
          <p:nvPr/>
        </p:nvPicPr>
        <p:blipFill>
          <a:blip r:embed="rId3"/>
          <a:srcRect/>
          <a:stretch>
            <a:fillRect/>
          </a:stretch>
        </p:blipFill>
        <p:spPr>
          <a:xfrm rot="5400000">
            <a:off x="4514457" y="1754964"/>
            <a:ext cx="3095939" cy="2879223"/>
          </a:xfrm>
          <a:prstGeom prst="rect">
            <a:avLst/>
          </a:prstGeom>
        </p:spPr>
      </p:pic>
      <p:grpSp>
        <p:nvGrpSpPr>
          <p:cNvPr id="6" name="Group 6"/>
          <p:cNvGrpSpPr/>
          <p:nvPr/>
        </p:nvGrpSpPr>
        <p:grpSpPr>
          <a:xfrm>
            <a:off x="8534400" y="2741066"/>
            <a:ext cx="7441246" cy="5321340"/>
            <a:chOff x="-140085" y="47625"/>
            <a:chExt cx="9921661" cy="7095119"/>
          </a:xfrm>
        </p:grpSpPr>
        <p:sp>
          <p:nvSpPr>
            <p:cNvPr id="7" name="TextBox 7"/>
            <p:cNvSpPr txBox="1"/>
            <p:nvPr/>
          </p:nvSpPr>
          <p:spPr>
            <a:xfrm>
              <a:off x="-140085" y="47625"/>
              <a:ext cx="9781576" cy="2257028"/>
            </a:xfrm>
            <a:prstGeom prst="rect">
              <a:avLst/>
            </a:prstGeom>
          </p:spPr>
          <p:txBody>
            <a:bodyPr lIns="0" tIns="0" rIns="0" bIns="0" rtlCol="0" anchor="t">
              <a:spAutoFit/>
            </a:bodyPr>
            <a:lstStyle/>
            <a:p>
              <a:pPr>
                <a:lnSpc>
                  <a:spcPts val="13224"/>
                </a:lnSpc>
              </a:pPr>
              <a:r>
                <a:rPr lang="en-US" sz="11500" dirty="0">
                  <a:solidFill>
                    <a:srgbClr val="F7F4FA"/>
                  </a:solidFill>
                  <a:latin typeface="Aileron Heavy"/>
                </a:rPr>
                <a:t>SAVVY+</a:t>
              </a:r>
            </a:p>
          </p:txBody>
        </p:sp>
        <p:sp>
          <p:nvSpPr>
            <p:cNvPr id="8" name="TextBox 8"/>
            <p:cNvSpPr txBox="1"/>
            <p:nvPr/>
          </p:nvSpPr>
          <p:spPr>
            <a:xfrm>
              <a:off x="0" y="5199478"/>
              <a:ext cx="9781576" cy="1943266"/>
            </a:xfrm>
            <a:prstGeom prst="rect">
              <a:avLst/>
            </a:prstGeom>
          </p:spPr>
          <p:txBody>
            <a:bodyPr lIns="0" tIns="0" rIns="0" bIns="0" rtlCol="0" anchor="t">
              <a:spAutoFit/>
            </a:bodyPr>
            <a:lstStyle/>
            <a:p>
              <a:pPr>
                <a:lnSpc>
                  <a:spcPts val="3919"/>
                </a:lnSpc>
              </a:pPr>
              <a:r>
                <a:rPr lang="en-US" sz="2800" dirty="0">
                  <a:solidFill>
                    <a:srgbClr val="F7F4FA"/>
                  </a:solidFill>
                  <a:latin typeface="Roboto"/>
                </a:rPr>
                <a:t>Ellipsis Tech Series 2020 – Hackathon</a:t>
              </a:r>
            </a:p>
            <a:p>
              <a:r>
                <a:rPr lang="en-US" sz="1600" dirty="0">
                  <a:solidFill>
                    <a:srgbClr val="F7F4FA"/>
                  </a:solidFill>
                  <a:latin typeface="Roboto"/>
                </a:rPr>
                <a:t>Team number: H-07</a:t>
              </a:r>
            </a:p>
            <a:p>
              <a:r>
                <a:rPr lang="en-US" sz="1600" dirty="0">
                  <a:solidFill>
                    <a:srgbClr val="F7F4FA"/>
                  </a:solidFill>
                  <a:latin typeface="Roboto"/>
                </a:rPr>
                <a:t>Team Name: 4 Yes, 1 No</a:t>
              </a:r>
            </a:p>
            <a:p>
              <a:pPr>
                <a:lnSpc>
                  <a:spcPts val="3919"/>
                </a:lnSpc>
                <a:spcBef>
                  <a:spcPct val="0"/>
                </a:spcBef>
              </a:pPr>
              <a:endParaRPr lang="en-US" sz="2800" dirty="0">
                <a:solidFill>
                  <a:srgbClr val="F7F4FA"/>
                </a:solidFill>
                <a:latin typeface="Roboto"/>
              </a:endParaRPr>
            </a:p>
          </p:txBody>
        </p:sp>
      </p:grpSp>
      <p:pic>
        <p:nvPicPr>
          <p:cNvPr id="9" name="Picture 9"/>
          <p:cNvPicPr>
            <a:picLocks noChangeAspect="1"/>
          </p:cNvPicPr>
          <p:nvPr/>
        </p:nvPicPr>
        <p:blipFill>
          <a:blip r:embed="rId4"/>
          <a:srcRect/>
          <a:stretch>
            <a:fillRect/>
          </a:stretch>
        </p:blipFill>
        <p:spPr>
          <a:xfrm rot="-10800000">
            <a:off x="4622815" y="5402609"/>
            <a:ext cx="1892551" cy="3379556"/>
          </a:xfrm>
          <a:prstGeom prst="rect">
            <a:avLst/>
          </a:prstGeom>
        </p:spPr>
      </p:pic>
      <p:pic>
        <p:nvPicPr>
          <p:cNvPr id="10" name="Picture 10"/>
          <p:cNvPicPr>
            <a:picLocks noChangeAspect="1"/>
          </p:cNvPicPr>
          <p:nvPr/>
        </p:nvPicPr>
        <p:blipFill>
          <a:blip r:embed="rId3"/>
          <a:srcRect/>
          <a:stretch>
            <a:fillRect/>
          </a:stretch>
        </p:blipFill>
        <p:spPr>
          <a:xfrm rot="5400000">
            <a:off x="1295680" y="5510967"/>
            <a:ext cx="3095939" cy="2879223"/>
          </a:xfrm>
          <a:prstGeom prst="rect">
            <a:avLst/>
          </a:prstGeom>
        </p:spPr>
      </p:pic>
      <p:grpSp>
        <p:nvGrpSpPr>
          <p:cNvPr id="11" name="Group 11"/>
          <p:cNvGrpSpPr>
            <a:grpSpLocks noChangeAspect="1"/>
          </p:cNvGrpSpPr>
          <p:nvPr/>
        </p:nvGrpSpPr>
        <p:grpSpPr>
          <a:xfrm rot="5400000">
            <a:off x="1028700" y="8082026"/>
            <a:ext cx="700140" cy="700140"/>
            <a:chOff x="1371600" y="6705600"/>
            <a:chExt cx="10972800" cy="10972800"/>
          </a:xfrm>
        </p:grpSpPr>
        <p:sp>
          <p:nvSpPr>
            <p:cNvPr id="12" name="Freeform 1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3" name="Picture 13"/>
          <p:cNvPicPr>
            <a:picLocks noChangeAspect="1"/>
          </p:cNvPicPr>
          <p:nvPr/>
        </p:nvPicPr>
        <p:blipFill>
          <a:blip r:embed="rId5"/>
          <a:srcRect/>
          <a:stretch>
            <a:fillRect/>
          </a:stretch>
        </p:blipFill>
        <p:spPr>
          <a:xfrm>
            <a:off x="17002191" y="1028700"/>
            <a:ext cx="257109" cy="376665"/>
          </a:xfrm>
          <a:prstGeom prst="rect">
            <a:avLst/>
          </a:prstGeom>
        </p:spPr>
      </p:pic>
      <p:sp>
        <p:nvSpPr>
          <p:cNvPr id="14" name="TextBox 8">
            <a:extLst>
              <a:ext uri="{FF2B5EF4-FFF2-40B4-BE49-F238E27FC236}">
                <a16:creationId xmlns:a16="http://schemas.microsoft.com/office/drawing/2014/main" id="{6B87BB0D-7766-E24B-BFA8-3B650AA60B6A}"/>
              </a:ext>
            </a:extLst>
          </p:cNvPr>
          <p:cNvSpPr txBox="1"/>
          <p:nvPr/>
        </p:nvSpPr>
        <p:spPr>
          <a:xfrm>
            <a:off x="8610600" y="4610100"/>
            <a:ext cx="7336182" cy="464871"/>
          </a:xfrm>
          <a:prstGeom prst="rect">
            <a:avLst/>
          </a:prstGeom>
        </p:spPr>
        <p:txBody>
          <a:bodyPr lIns="0" tIns="0" rIns="0" bIns="0" rtlCol="0" anchor="t">
            <a:spAutoFit/>
          </a:bodyPr>
          <a:lstStyle/>
          <a:p>
            <a:pPr>
              <a:lnSpc>
                <a:spcPts val="3919"/>
              </a:lnSpc>
            </a:pPr>
            <a:r>
              <a:rPr lang="en-US" sz="2800" dirty="0">
                <a:solidFill>
                  <a:srgbClr val="F7F4FA"/>
                </a:solidFill>
                <a:latin typeface="Roboto"/>
              </a:rPr>
              <a:t>Make Friends, Make Money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10800000">
            <a:off x="14163361" y="1378770"/>
            <a:ext cx="3095939" cy="2879223"/>
          </a:xfrm>
          <a:prstGeom prst="rect">
            <a:avLst/>
          </a:prstGeom>
        </p:spPr>
      </p:pic>
      <p:grpSp>
        <p:nvGrpSpPr>
          <p:cNvPr id="3" name="Group 3"/>
          <p:cNvGrpSpPr>
            <a:grpSpLocks noChangeAspect="1"/>
          </p:cNvGrpSpPr>
          <p:nvPr/>
        </p:nvGrpSpPr>
        <p:grpSpPr>
          <a:xfrm rot="-10800000">
            <a:off x="16078110" y="1028700"/>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5" name="Picture 5"/>
          <p:cNvPicPr>
            <a:picLocks noChangeAspect="1"/>
          </p:cNvPicPr>
          <p:nvPr/>
        </p:nvPicPr>
        <p:blipFill>
          <a:blip r:embed="rId3"/>
          <a:srcRect/>
          <a:stretch>
            <a:fillRect/>
          </a:stretch>
        </p:blipFill>
        <p:spPr>
          <a:xfrm rot="-10800000">
            <a:off x="14163361" y="4774804"/>
            <a:ext cx="3095939" cy="2879223"/>
          </a:xfrm>
          <a:prstGeom prst="rect">
            <a:avLst/>
          </a:prstGeom>
        </p:spPr>
      </p:pic>
      <p:pic>
        <p:nvPicPr>
          <p:cNvPr id="6" name="Picture 6"/>
          <p:cNvPicPr>
            <a:picLocks noChangeAspect="1"/>
          </p:cNvPicPr>
          <p:nvPr/>
        </p:nvPicPr>
        <p:blipFill>
          <a:blip r:embed="rId4"/>
          <a:srcRect/>
          <a:stretch>
            <a:fillRect/>
          </a:stretch>
        </p:blipFill>
        <p:spPr>
          <a:xfrm>
            <a:off x="14765055" y="6907444"/>
            <a:ext cx="1892551" cy="3379556"/>
          </a:xfrm>
          <a:prstGeom prst="rect">
            <a:avLst/>
          </a:prstGeom>
        </p:spPr>
      </p:pic>
      <p:grpSp>
        <p:nvGrpSpPr>
          <p:cNvPr id="7" name="Group 7"/>
          <p:cNvGrpSpPr/>
          <p:nvPr/>
        </p:nvGrpSpPr>
        <p:grpSpPr>
          <a:xfrm>
            <a:off x="1028700" y="3834260"/>
            <a:ext cx="10787045" cy="1883947"/>
            <a:chOff x="0" y="0"/>
            <a:chExt cx="14382726" cy="2511930"/>
          </a:xfrm>
        </p:grpSpPr>
        <p:sp>
          <p:nvSpPr>
            <p:cNvPr id="8" name="TextBox 8"/>
            <p:cNvSpPr txBox="1"/>
            <p:nvPr/>
          </p:nvSpPr>
          <p:spPr>
            <a:xfrm>
              <a:off x="0" y="0"/>
              <a:ext cx="14382726" cy="1621216"/>
            </a:xfrm>
            <a:prstGeom prst="rect">
              <a:avLst/>
            </a:prstGeom>
          </p:spPr>
          <p:txBody>
            <a:bodyPr lIns="0" tIns="0" rIns="0" bIns="0" rtlCol="0" anchor="t">
              <a:spAutoFit/>
            </a:bodyPr>
            <a:lstStyle/>
            <a:p>
              <a:pPr>
                <a:lnSpc>
                  <a:spcPts val="9599"/>
                </a:lnSpc>
              </a:pPr>
              <a:r>
                <a:rPr lang="en-US" sz="7999" dirty="0">
                  <a:solidFill>
                    <a:srgbClr val="17161C"/>
                  </a:solidFill>
                  <a:latin typeface="Aileron Heavy"/>
                </a:rPr>
                <a:t>Thank You</a:t>
              </a:r>
            </a:p>
          </p:txBody>
        </p:sp>
        <p:sp>
          <p:nvSpPr>
            <p:cNvPr id="9" name="TextBox 9"/>
            <p:cNvSpPr txBox="1"/>
            <p:nvPr/>
          </p:nvSpPr>
          <p:spPr>
            <a:xfrm>
              <a:off x="0" y="1929048"/>
              <a:ext cx="14382726" cy="582882"/>
            </a:xfrm>
            <a:prstGeom prst="rect">
              <a:avLst/>
            </a:prstGeom>
          </p:spPr>
          <p:txBody>
            <a:bodyPr lIns="0" tIns="0" rIns="0" bIns="0" rtlCol="0" anchor="t">
              <a:spAutoFit/>
            </a:bodyPr>
            <a:lstStyle/>
            <a:p>
              <a:pPr>
                <a:lnSpc>
                  <a:spcPts val="3639"/>
                </a:lnSpc>
                <a:spcBef>
                  <a:spcPct val="0"/>
                </a:spcBef>
              </a:pPr>
              <a:endParaRPr lang="en-US" sz="2599" dirty="0">
                <a:solidFill>
                  <a:srgbClr val="17161C"/>
                </a:solidFill>
                <a:latin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10800000">
            <a:off x="14163361" y="1378770"/>
            <a:ext cx="3095939" cy="2879223"/>
          </a:xfrm>
          <a:prstGeom prst="rect">
            <a:avLst/>
          </a:prstGeom>
        </p:spPr>
      </p:pic>
      <p:grpSp>
        <p:nvGrpSpPr>
          <p:cNvPr id="3" name="Group 3"/>
          <p:cNvGrpSpPr>
            <a:grpSpLocks noChangeAspect="1"/>
          </p:cNvGrpSpPr>
          <p:nvPr/>
        </p:nvGrpSpPr>
        <p:grpSpPr>
          <a:xfrm rot="-10800000">
            <a:off x="16078110" y="1028700"/>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5" name="Picture 5"/>
          <p:cNvPicPr>
            <a:picLocks noChangeAspect="1"/>
          </p:cNvPicPr>
          <p:nvPr/>
        </p:nvPicPr>
        <p:blipFill>
          <a:blip r:embed="rId3"/>
          <a:srcRect/>
          <a:stretch>
            <a:fillRect/>
          </a:stretch>
        </p:blipFill>
        <p:spPr>
          <a:xfrm rot="-10800000">
            <a:off x="14163361" y="4774804"/>
            <a:ext cx="3095939" cy="2879223"/>
          </a:xfrm>
          <a:prstGeom prst="rect">
            <a:avLst/>
          </a:prstGeom>
        </p:spPr>
      </p:pic>
      <p:pic>
        <p:nvPicPr>
          <p:cNvPr id="6" name="Picture 6"/>
          <p:cNvPicPr>
            <a:picLocks noChangeAspect="1"/>
          </p:cNvPicPr>
          <p:nvPr/>
        </p:nvPicPr>
        <p:blipFill>
          <a:blip r:embed="rId4"/>
          <a:srcRect/>
          <a:stretch>
            <a:fillRect/>
          </a:stretch>
        </p:blipFill>
        <p:spPr>
          <a:xfrm>
            <a:off x="14765055" y="6907444"/>
            <a:ext cx="1892551" cy="3379556"/>
          </a:xfrm>
          <a:prstGeom prst="rect">
            <a:avLst/>
          </a:prstGeom>
        </p:spPr>
      </p:pic>
      <p:grpSp>
        <p:nvGrpSpPr>
          <p:cNvPr id="7" name="Group 7"/>
          <p:cNvGrpSpPr/>
          <p:nvPr/>
        </p:nvGrpSpPr>
        <p:grpSpPr>
          <a:xfrm>
            <a:off x="1981200" y="876300"/>
            <a:ext cx="10787045" cy="3169556"/>
            <a:chOff x="-253616" y="-4084596"/>
            <a:chExt cx="14382726" cy="4226075"/>
          </a:xfrm>
        </p:grpSpPr>
        <p:sp>
          <p:nvSpPr>
            <p:cNvPr id="8" name="TextBox 8"/>
            <p:cNvSpPr txBox="1"/>
            <p:nvPr/>
          </p:nvSpPr>
          <p:spPr>
            <a:xfrm>
              <a:off x="-253616" y="-4084596"/>
              <a:ext cx="14382726" cy="1621216"/>
            </a:xfrm>
            <a:prstGeom prst="rect">
              <a:avLst/>
            </a:prstGeom>
          </p:spPr>
          <p:txBody>
            <a:bodyPr lIns="0" tIns="0" rIns="0" bIns="0" rtlCol="0" anchor="t">
              <a:spAutoFit/>
            </a:bodyPr>
            <a:lstStyle/>
            <a:p>
              <a:pPr>
                <a:lnSpc>
                  <a:spcPts val="9599"/>
                </a:lnSpc>
              </a:pPr>
              <a:r>
                <a:rPr lang="en-US" sz="7999" dirty="0">
                  <a:solidFill>
                    <a:srgbClr val="17161C"/>
                  </a:solidFill>
                  <a:latin typeface="Aileron Heavy"/>
                </a:rPr>
                <a:t>Problem Statement</a:t>
              </a:r>
            </a:p>
          </p:txBody>
        </p:sp>
        <p:sp>
          <p:nvSpPr>
            <p:cNvPr id="9" name="TextBox 9"/>
            <p:cNvSpPr txBox="1"/>
            <p:nvPr/>
          </p:nvSpPr>
          <p:spPr>
            <a:xfrm>
              <a:off x="-253616" y="-2269437"/>
              <a:ext cx="14382726" cy="2410916"/>
            </a:xfrm>
            <a:prstGeom prst="rect">
              <a:avLst/>
            </a:prstGeom>
          </p:spPr>
          <p:txBody>
            <a:bodyPr lIns="0" tIns="0" rIns="0" bIns="0" rtlCol="0" anchor="t">
              <a:spAutoFit/>
            </a:bodyPr>
            <a:lstStyle/>
            <a:p>
              <a:pPr>
                <a:lnSpc>
                  <a:spcPts val="3639"/>
                </a:lnSpc>
                <a:spcBef>
                  <a:spcPct val="0"/>
                </a:spcBef>
              </a:pPr>
              <a:r>
                <a:rPr lang="en-US" sz="2400" dirty="0">
                  <a:solidFill>
                    <a:srgbClr val="17161C"/>
                  </a:solidFill>
                  <a:latin typeface="Roboto"/>
                </a:rPr>
                <a:t>Many youths today have not kickstarted their financial planning journey, despite the vast amounts of information available. Some find the large volume of information too overwhelming, while others do not know how and where to begin.</a:t>
              </a:r>
            </a:p>
          </p:txBody>
        </p:sp>
      </p:grpSp>
      <p:grpSp>
        <p:nvGrpSpPr>
          <p:cNvPr id="10" name="Group 2">
            <a:extLst>
              <a:ext uri="{FF2B5EF4-FFF2-40B4-BE49-F238E27FC236}">
                <a16:creationId xmlns:a16="http://schemas.microsoft.com/office/drawing/2014/main" id="{0B8C5036-1B7E-5A45-A7E1-74CB2CCDC1B9}"/>
              </a:ext>
            </a:extLst>
          </p:cNvPr>
          <p:cNvGrpSpPr/>
          <p:nvPr/>
        </p:nvGrpSpPr>
        <p:grpSpPr>
          <a:xfrm>
            <a:off x="1981200" y="4508701"/>
            <a:ext cx="10803374" cy="2604507"/>
            <a:chOff x="-17233" y="0"/>
            <a:chExt cx="11401316" cy="3472673"/>
          </a:xfrm>
        </p:grpSpPr>
        <p:sp>
          <p:nvSpPr>
            <p:cNvPr id="11" name="TextBox 3">
              <a:extLst>
                <a:ext uri="{FF2B5EF4-FFF2-40B4-BE49-F238E27FC236}">
                  <a16:creationId xmlns:a16="http://schemas.microsoft.com/office/drawing/2014/main" id="{9AE4E5D6-BB96-4D41-B321-2418917C0D0E}"/>
                </a:ext>
              </a:extLst>
            </p:cNvPr>
            <p:cNvSpPr txBox="1"/>
            <p:nvPr/>
          </p:nvSpPr>
          <p:spPr>
            <a:xfrm>
              <a:off x="0" y="0"/>
              <a:ext cx="11384083" cy="1062598"/>
            </a:xfrm>
            <a:prstGeom prst="rect">
              <a:avLst/>
            </a:prstGeom>
          </p:spPr>
          <p:txBody>
            <a:bodyPr lIns="0" tIns="0" rIns="0" bIns="0" rtlCol="0" anchor="t">
              <a:spAutoFit/>
            </a:bodyPr>
            <a:lstStyle/>
            <a:p>
              <a:pPr>
                <a:lnSpc>
                  <a:spcPts val="6599"/>
                </a:lnSpc>
              </a:pPr>
              <a:r>
                <a:rPr lang="en-US" sz="4500" dirty="0">
                  <a:latin typeface="Aileron Heavy"/>
                </a:rPr>
                <a:t>Target Audience </a:t>
              </a:r>
            </a:p>
          </p:txBody>
        </p:sp>
        <p:sp>
          <p:nvSpPr>
            <p:cNvPr id="12" name="TextBox 4">
              <a:extLst>
                <a:ext uri="{FF2B5EF4-FFF2-40B4-BE49-F238E27FC236}">
                  <a16:creationId xmlns:a16="http://schemas.microsoft.com/office/drawing/2014/main" id="{509DABED-89E8-1B48-B658-A24001F797D8}"/>
                </a:ext>
              </a:extLst>
            </p:cNvPr>
            <p:cNvSpPr txBox="1"/>
            <p:nvPr/>
          </p:nvSpPr>
          <p:spPr>
            <a:xfrm>
              <a:off x="-17233" y="1061759"/>
              <a:ext cx="11384083" cy="2410914"/>
            </a:xfrm>
            <a:prstGeom prst="rect">
              <a:avLst/>
            </a:prstGeom>
          </p:spPr>
          <p:txBody>
            <a:bodyPr lIns="0" tIns="0" rIns="0" bIns="0" rtlCol="0" anchor="t">
              <a:spAutoFit/>
            </a:bodyPr>
            <a:lstStyle/>
            <a:p>
              <a:pPr>
                <a:lnSpc>
                  <a:spcPts val="3640"/>
                </a:lnSpc>
                <a:spcBef>
                  <a:spcPct val="0"/>
                </a:spcBef>
              </a:pPr>
              <a:r>
                <a:rPr lang="en-US" sz="2400" dirty="0">
                  <a:latin typeface="Roboto"/>
                </a:rPr>
                <a:t>Our solution targets 2 main groups of youth: Those not have not started financial planning, and those who have just taken their first steps on this journey (less than 3 months experience).</a:t>
              </a:r>
            </a:p>
          </p:txBody>
        </p:sp>
      </p:grpSp>
      <p:grpSp>
        <p:nvGrpSpPr>
          <p:cNvPr id="13" name="Group 2">
            <a:extLst>
              <a:ext uri="{FF2B5EF4-FFF2-40B4-BE49-F238E27FC236}">
                <a16:creationId xmlns:a16="http://schemas.microsoft.com/office/drawing/2014/main" id="{E31EE344-13F7-E941-A997-F41332CD793A}"/>
              </a:ext>
            </a:extLst>
          </p:cNvPr>
          <p:cNvGrpSpPr/>
          <p:nvPr/>
        </p:nvGrpSpPr>
        <p:grpSpPr>
          <a:xfrm>
            <a:off x="1994688" y="7212703"/>
            <a:ext cx="10803374" cy="2145092"/>
            <a:chOff x="0" y="0"/>
            <a:chExt cx="11384083" cy="2860120"/>
          </a:xfrm>
        </p:grpSpPr>
        <p:sp>
          <p:nvSpPr>
            <p:cNvPr id="14" name="TextBox 3">
              <a:extLst>
                <a:ext uri="{FF2B5EF4-FFF2-40B4-BE49-F238E27FC236}">
                  <a16:creationId xmlns:a16="http://schemas.microsoft.com/office/drawing/2014/main" id="{50DEB53F-7344-0747-8F73-ED1381F7428C}"/>
                </a:ext>
              </a:extLst>
            </p:cNvPr>
            <p:cNvSpPr txBox="1"/>
            <p:nvPr/>
          </p:nvSpPr>
          <p:spPr>
            <a:xfrm>
              <a:off x="0" y="0"/>
              <a:ext cx="11384083" cy="1062598"/>
            </a:xfrm>
            <a:prstGeom prst="rect">
              <a:avLst/>
            </a:prstGeom>
          </p:spPr>
          <p:txBody>
            <a:bodyPr lIns="0" tIns="0" rIns="0" bIns="0" rtlCol="0" anchor="t">
              <a:spAutoFit/>
            </a:bodyPr>
            <a:lstStyle/>
            <a:p>
              <a:pPr>
                <a:lnSpc>
                  <a:spcPts val="6599"/>
                </a:lnSpc>
              </a:pPr>
              <a:r>
                <a:rPr lang="en-US" sz="4500" dirty="0">
                  <a:latin typeface="Aileron Heavy"/>
                </a:rPr>
                <a:t>Objective</a:t>
              </a:r>
            </a:p>
          </p:txBody>
        </p:sp>
        <p:sp>
          <p:nvSpPr>
            <p:cNvPr id="15" name="TextBox 4">
              <a:extLst>
                <a:ext uri="{FF2B5EF4-FFF2-40B4-BE49-F238E27FC236}">
                  <a16:creationId xmlns:a16="http://schemas.microsoft.com/office/drawing/2014/main" id="{625D0975-058C-F04E-BD0B-FBC3E24DC1A8}"/>
                </a:ext>
              </a:extLst>
            </p:cNvPr>
            <p:cNvSpPr txBox="1"/>
            <p:nvPr/>
          </p:nvSpPr>
          <p:spPr>
            <a:xfrm>
              <a:off x="0" y="1056209"/>
              <a:ext cx="11384083" cy="1803911"/>
            </a:xfrm>
            <a:prstGeom prst="rect">
              <a:avLst/>
            </a:prstGeom>
          </p:spPr>
          <p:txBody>
            <a:bodyPr lIns="0" tIns="0" rIns="0" bIns="0" rtlCol="0" anchor="t">
              <a:spAutoFit/>
            </a:bodyPr>
            <a:lstStyle/>
            <a:p>
              <a:pPr>
                <a:lnSpc>
                  <a:spcPts val="3640"/>
                </a:lnSpc>
                <a:spcBef>
                  <a:spcPct val="0"/>
                </a:spcBef>
              </a:pPr>
              <a:r>
                <a:rPr lang="en-US" sz="2400" dirty="0">
                  <a:latin typeface="Roboto"/>
                </a:rPr>
                <a:t>To create a one-stop platform that provides youths with easy access to simple yet useful learning resources, an online community of like-minded individuals and engaging tools to track their learning progress.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7" name="AutoShape 7"/>
          <p:cNvSpPr/>
          <p:nvPr/>
        </p:nvSpPr>
        <p:spPr>
          <a:xfrm>
            <a:off x="6511501" y="-7344"/>
            <a:ext cx="11776499" cy="10294344"/>
          </a:xfrm>
          <a:prstGeom prst="rect">
            <a:avLst/>
          </a:prstGeom>
          <a:solidFill>
            <a:srgbClr val="F7F4FA"/>
          </a:solidFill>
        </p:spPr>
        <p:txBody>
          <a:bodyPr/>
          <a:lstStyle/>
          <a:p>
            <a:endParaRPr lang="en-US" dirty="0"/>
          </a:p>
        </p:txBody>
      </p:sp>
      <p:sp>
        <p:nvSpPr>
          <p:cNvPr id="9" name="TextBox 9"/>
          <p:cNvSpPr txBox="1"/>
          <p:nvPr/>
        </p:nvSpPr>
        <p:spPr>
          <a:xfrm>
            <a:off x="710976" y="6455721"/>
            <a:ext cx="4315079" cy="797013"/>
          </a:xfrm>
          <a:prstGeom prst="rect">
            <a:avLst/>
          </a:prstGeom>
        </p:spPr>
        <p:txBody>
          <a:bodyPr wrap="square" lIns="0" tIns="0" rIns="0" bIns="0" rtlCol="0" anchor="t">
            <a:spAutoFit/>
          </a:bodyPr>
          <a:lstStyle/>
          <a:p>
            <a:pPr>
              <a:lnSpc>
                <a:spcPts val="6599"/>
              </a:lnSpc>
            </a:pPr>
            <a:r>
              <a:rPr lang="en-US" sz="5499" dirty="0">
                <a:solidFill>
                  <a:srgbClr val="F7F4FA"/>
                </a:solidFill>
                <a:latin typeface="Aileron Heavy"/>
              </a:rPr>
              <a:t>Our Solution</a:t>
            </a:r>
          </a:p>
        </p:txBody>
      </p:sp>
      <p:sp>
        <p:nvSpPr>
          <p:cNvPr id="26" name="TextBox 26"/>
          <p:cNvSpPr txBox="1"/>
          <p:nvPr/>
        </p:nvSpPr>
        <p:spPr>
          <a:xfrm>
            <a:off x="671087" y="7668317"/>
            <a:ext cx="5767805" cy="1107996"/>
          </a:xfrm>
          <a:prstGeom prst="rect">
            <a:avLst/>
          </a:prstGeom>
        </p:spPr>
        <p:txBody>
          <a:bodyPr wrap="square" lIns="0" tIns="0" rIns="0" bIns="0" rtlCol="0" anchor="t">
            <a:spAutoFit/>
          </a:bodyPr>
          <a:lstStyle/>
          <a:p>
            <a:pPr>
              <a:spcBef>
                <a:spcPct val="0"/>
              </a:spcBef>
            </a:pPr>
            <a:r>
              <a:rPr lang="en-US" sz="2400" dirty="0">
                <a:solidFill>
                  <a:schemeClr val="bg1"/>
                </a:solidFill>
                <a:latin typeface="Roboto"/>
              </a:rPr>
              <a:t>Savvy+ comprises 4 key features that enable youth to attain basic financial literacy in a progressive manner</a:t>
            </a:r>
          </a:p>
        </p:txBody>
      </p:sp>
      <p:cxnSp>
        <p:nvCxnSpPr>
          <p:cNvPr id="59" name="Straight Arrow Connector 58">
            <a:extLst>
              <a:ext uri="{FF2B5EF4-FFF2-40B4-BE49-F238E27FC236}">
                <a16:creationId xmlns:a16="http://schemas.microsoft.com/office/drawing/2014/main" id="{3889E138-BBA8-0E4D-948F-644ABDC5A297}"/>
              </a:ext>
            </a:extLst>
          </p:cNvPr>
          <p:cNvCxnSpPr>
            <a:cxnSpLocks/>
          </p:cNvCxnSpPr>
          <p:nvPr/>
        </p:nvCxnSpPr>
        <p:spPr>
          <a:xfrm flipV="1">
            <a:off x="7886705" y="994619"/>
            <a:ext cx="0" cy="7955109"/>
          </a:xfrm>
          <a:prstGeom prst="straightConnector1">
            <a:avLst/>
          </a:prstGeom>
          <a:ln w="19050">
            <a:solidFill>
              <a:srgbClr val="16161C"/>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53C9E071-EF70-3245-8F93-9CC9B4965B59}"/>
              </a:ext>
            </a:extLst>
          </p:cNvPr>
          <p:cNvCxnSpPr>
            <a:cxnSpLocks/>
          </p:cNvCxnSpPr>
          <p:nvPr/>
        </p:nvCxnSpPr>
        <p:spPr>
          <a:xfrm>
            <a:off x="7239010" y="8683028"/>
            <a:ext cx="9220190" cy="0"/>
          </a:xfrm>
          <a:prstGeom prst="straightConnector1">
            <a:avLst/>
          </a:prstGeom>
          <a:ln w="19050">
            <a:solidFill>
              <a:srgbClr val="16161C"/>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9762A80-940B-414B-81F0-0B1D60ED1E11}"/>
              </a:ext>
            </a:extLst>
          </p:cNvPr>
          <p:cNvSpPr txBox="1"/>
          <p:nvPr/>
        </p:nvSpPr>
        <p:spPr>
          <a:xfrm>
            <a:off x="8066983" y="8860150"/>
            <a:ext cx="1676400"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Financial Profiling </a:t>
            </a:r>
          </a:p>
        </p:txBody>
      </p:sp>
      <p:sp>
        <p:nvSpPr>
          <p:cNvPr id="62" name="TextBox 61">
            <a:extLst>
              <a:ext uri="{FF2B5EF4-FFF2-40B4-BE49-F238E27FC236}">
                <a16:creationId xmlns:a16="http://schemas.microsoft.com/office/drawing/2014/main" id="{490289AD-484D-CB48-85E6-39536CA27655}"/>
              </a:ext>
            </a:extLst>
          </p:cNvPr>
          <p:cNvSpPr txBox="1"/>
          <p:nvPr/>
        </p:nvSpPr>
        <p:spPr>
          <a:xfrm>
            <a:off x="10000789" y="8860150"/>
            <a:ext cx="1676400"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Learn / Explore</a:t>
            </a:r>
          </a:p>
        </p:txBody>
      </p:sp>
      <p:sp>
        <p:nvSpPr>
          <p:cNvPr id="63" name="TextBox 62">
            <a:extLst>
              <a:ext uri="{FF2B5EF4-FFF2-40B4-BE49-F238E27FC236}">
                <a16:creationId xmlns:a16="http://schemas.microsoft.com/office/drawing/2014/main" id="{BA2C9C53-7F66-9545-9693-87378DA403F8}"/>
              </a:ext>
            </a:extLst>
          </p:cNvPr>
          <p:cNvSpPr txBox="1"/>
          <p:nvPr/>
        </p:nvSpPr>
        <p:spPr>
          <a:xfrm>
            <a:off x="11985647" y="8842498"/>
            <a:ext cx="1676400"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Community &amp; Social Media </a:t>
            </a:r>
          </a:p>
        </p:txBody>
      </p:sp>
      <p:sp>
        <p:nvSpPr>
          <p:cNvPr id="64" name="TextBox 63">
            <a:extLst>
              <a:ext uri="{FF2B5EF4-FFF2-40B4-BE49-F238E27FC236}">
                <a16:creationId xmlns:a16="http://schemas.microsoft.com/office/drawing/2014/main" id="{6046976A-874B-9042-B7B7-5971EBCF6A53}"/>
              </a:ext>
            </a:extLst>
          </p:cNvPr>
          <p:cNvSpPr txBox="1"/>
          <p:nvPr/>
        </p:nvSpPr>
        <p:spPr>
          <a:xfrm>
            <a:off x="13967137" y="8820862"/>
            <a:ext cx="1676400"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Gamification Experience</a:t>
            </a:r>
          </a:p>
        </p:txBody>
      </p:sp>
      <p:sp>
        <p:nvSpPr>
          <p:cNvPr id="65" name="TextBox 64">
            <a:extLst>
              <a:ext uri="{FF2B5EF4-FFF2-40B4-BE49-F238E27FC236}">
                <a16:creationId xmlns:a16="http://schemas.microsoft.com/office/drawing/2014/main" id="{88DC7B2C-FCDA-7D4A-AFCD-D0175F87622A}"/>
              </a:ext>
            </a:extLst>
          </p:cNvPr>
          <p:cNvSpPr txBox="1"/>
          <p:nvPr/>
        </p:nvSpPr>
        <p:spPr>
          <a:xfrm>
            <a:off x="7048505" y="286733"/>
            <a:ext cx="1676400" cy="707886"/>
          </a:xfrm>
          <a:prstGeom prst="rect">
            <a:avLst/>
          </a:prstGeom>
          <a:noFill/>
        </p:spPr>
        <p:txBody>
          <a:bodyPr wrap="square" rtlCol="0">
            <a:spAutoFit/>
          </a:bodyPr>
          <a:lstStyle/>
          <a:p>
            <a:pPr algn="ctr"/>
            <a:r>
              <a:rPr lang="en-US" sz="2000" dirty="0">
                <a:latin typeface="Roboto" panose="02000000000000000000" pitchFamily="2" charset="0"/>
                <a:ea typeface="Roboto" panose="02000000000000000000" pitchFamily="2" charset="0"/>
              </a:rPr>
              <a:t>Financial Competency</a:t>
            </a:r>
          </a:p>
        </p:txBody>
      </p:sp>
      <p:cxnSp>
        <p:nvCxnSpPr>
          <p:cNvPr id="66" name="Straight Connector 65">
            <a:extLst>
              <a:ext uri="{FF2B5EF4-FFF2-40B4-BE49-F238E27FC236}">
                <a16:creationId xmlns:a16="http://schemas.microsoft.com/office/drawing/2014/main" id="{85259B8C-7DA9-A040-84E8-261A5A51B696}"/>
              </a:ext>
            </a:extLst>
          </p:cNvPr>
          <p:cNvCxnSpPr>
            <a:cxnSpLocks/>
          </p:cNvCxnSpPr>
          <p:nvPr/>
        </p:nvCxnSpPr>
        <p:spPr>
          <a:xfrm>
            <a:off x="7162805" y="3196628"/>
            <a:ext cx="10744195" cy="0"/>
          </a:xfrm>
          <a:prstGeom prst="line">
            <a:avLst/>
          </a:prstGeom>
          <a:ln w="28575">
            <a:solidFill>
              <a:srgbClr val="16161C"/>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C0EC8D6-209A-734E-A008-1B7C73170807}"/>
              </a:ext>
            </a:extLst>
          </p:cNvPr>
          <p:cNvSpPr txBox="1"/>
          <p:nvPr/>
        </p:nvSpPr>
        <p:spPr>
          <a:xfrm>
            <a:off x="14950269" y="2444296"/>
            <a:ext cx="3017861" cy="707886"/>
          </a:xfrm>
          <a:prstGeom prst="rect">
            <a:avLst/>
          </a:prstGeom>
          <a:noFill/>
        </p:spPr>
        <p:txBody>
          <a:bodyPr wrap="square" rtlCol="0">
            <a:spAutoFit/>
          </a:bodyPr>
          <a:lstStyle/>
          <a:p>
            <a:pPr algn="r"/>
            <a:r>
              <a:rPr lang="en-US" sz="2000" dirty="0">
                <a:latin typeface="Roboto" panose="02000000000000000000" pitchFamily="2" charset="0"/>
                <a:ea typeface="Roboto" panose="02000000000000000000" pitchFamily="2" charset="0"/>
              </a:rPr>
              <a:t>Basic Financial</a:t>
            </a:r>
            <a:br>
              <a:rPr lang="en-US" sz="2000" dirty="0">
                <a:latin typeface="Roboto" panose="02000000000000000000" pitchFamily="2" charset="0"/>
                <a:ea typeface="Roboto" panose="02000000000000000000" pitchFamily="2" charset="0"/>
              </a:rPr>
            </a:br>
            <a:r>
              <a:rPr lang="en-US" sz="2000" dirty="0">
                <a:latin typeface="Roboto" panose="02000000000000000000" pitchFamily="2" charset="0"/>
                <a:ea typeface="Roboto" panose="02000000000000000000" pitchFamily="2" charset="0"/>
              </a:rPr>
              <a:t>Literacy</a:t>
            </a:r>
          </a:p>
        </p:txBody>
      </p:sp>
      <p:sp>
        <p:nvSpPr>
          <p:cNvPr id="68" name="Rectangle 67">
            <a:extLst>
              <a:ext uri="{FF2B5EF4-FFF2-40B4-BE49-F238E27FC236}">
                <a16:creationId xmlns:a16="http://schemas.microsoft.com/office/drawing/2014/main" id="{FF70133A-2E46-CB45-A11D-9B7CFACCA592}"/>
              </a:ext>
            </a:extLst>
          </p:cNvPr>
          <p:cNvSpPr/>
          <p:nvPr/>
        </p:nvSpPr>
        <p:spPr>
          <a:xfrm>
            <a:off x="8447474" y="6930428"/>
            <a:ext cx="838200" cy="1752600"/>
          </a:xfrm>
          <a:prstGeom prst="rect">
            <a:avLst/>
          </a:prstGeom>
          <a:solidFill>
            <a:srgbClr val="2455FF"/>
          </a:solidFill>
          <a:ln>
            <a:solidFill>
              <a:srgbClr val="245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99"/>
              </a:lnSpc>
            </a:pPr>
            <a:r>
              <a:rPr lang="en-US" sz="5499" dirty="0">
                <a:solidFill>
                  <a:srgbClr val="F7F4FA"/>
                </a:solidFill>
                <a:latin typeface="Aileron Heavy"/>
              </a:rPr>
              <a:t>1</a:t>
            </a:r>
          </a:p>
        </p:txBody>
      </p:sp>
      <p:sp>
        <p:nvSpPr>
          <p:cNvPr id="69" name="Rectangle 68">
            <a:extLst>
              <a:ext uri="{FF2B5EF4-FFF2-40B4-BE49-F238E27FC236}">
                <a16:creationId xmlns:a16="http://schemas.microsoft.com/office/drawing/2014/main" id="{E350EEB0-E011-E540-BCF4-0472D17215F8}"/>
              </a:ext>
            </a:extLst>
          </p:cNvPr>
          <p:cNvSpPr/>
          <p:nvPr/>
        </p:nvSpPr>
        <p:spPr>
          <a:xfrm>
            <a:off x="10401296" y="4781778"/>
            <a:ext cx="838200" cy="2774074"/>
          </a:xfrm>
          <a:prstGeom prst="rect">
            <a:avLst/>
          </a:prstGeom>
          <a:solidFill>
            <a:srgbClr val="2455FF"/>
          </a:solidFill>
          <a:ln>
            <a:solidFill>
              <a:srgbClr val="245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99"/>
              </a:lnSpc>
            </a:pPr>
            <a:r>
              <a:rPr lang="en-US" sz="5499" dirty="0">
                <a:solidFill>
                  <a:srgbClr val="F7F4FA"/>
                </a:solidFill>
                <a:latin typeface="Aileron Heavy"/>
              </a:rPr>
              <a:t>2</a:t>
            </a:r>
          </a:p>
        </p:txBody>
      </p:sp>
      <p:sp>
        <p:nvSpPr>
          <p:cNvPr id="70" name="Rectangle 69">
            <a:extLst>
              <a:ext uri="{FF2B5EF4-FFF2-40B4-BE49-F238E27FC236}">
                <a16:creationId xmlns:a16="http://schemas.microsoft.com/office/drawing/2014/main" id="{F6834054-DE71-574A-972F-53DD5B158ACC}"/>
              </a:ext>
            </a:extLst>
          </p:cNvPr>
          <p:cNvSpPr/>
          <p:nvPr/>
        </p:nvSpPr>
        <p:spPr>
          <a:xfrm>
            <a:off x="12404747" y="2725308"/>
            <a:ext cx="838200" cy="2774073"/>
          </a:xfrm>
          <a:prstGeom prst="rect">
            <a:avLst/>
          </a:prstGeom>
          <a:solidFill>
            <a:srgbClr val="2455FF"/>
          </a:solidFill>
          <a:ln>
            <a:solidFill>
              <a:srgbClr val="245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99"/>
              </a:lnSpc>
            </a:pPr>
            <a:r>
              <a:rPr lang="en-US" sz="5499" dirty="0">
                <a:solidFill>
                  <a:srgbClr val="F7F4FA"/>
                </a:solidFill>
                <a:latin typeface="Aileron Heavy"/>
              </a:rPr>
              <a:t>3</a:t>
            </a:r>
          </a:p>
        </p:txBody>
      </p:sp>
      <p:sp>
        <p:nvSpPr>
          <p:cNvPr id="71" name="Rectangle 70">
            <a:extLst>
              <a:ext uri="{FF2B5EF4-FFF2-40B4-BE49-F238E27FC236}">
                <a16:creationId xmlns:a16="http://schemas.microsoft.com/office/drawing/2014/main" id="{F9DB7F6D-A23D-B14D-AABA-10C79EF84320}"/>
              </a:ext>
            </a:extLst>
          </p:cNvPr>
          <p:cNvSpPr/>
          <p:nvPr/>
        </p:nvSpPr>
        <p:spPr>
          <a:xfrm>
            <a:off x="14370622" y="2156446"/>
            <a:ext cx="838200" cy="1315980"/>
          </a:xfrm>
          <a:prstGeom prst="rect">
            <a:avLst/>
          </a:prstGeom>
          <a:solidFill>
            <a:srgbClr val="2455FF"/>
          </a:solidFill>
          <a:ln>
            <a:solidFill>
              <a:srgbClr val="245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99"/>
              </a:lnSpc>
            </a:pPr>
            <a:r>
              <a:rPr lang="en-US" sz="5499" dirty="0">
                <a:solidFill>
                  <a:srgbClr val="F7F4FA"/>
                </a:solidFill>
                <a:latin typeface="Aileron Heavy"/>
              </a:rPr>
              <a:t>4</a:t>
            </a:r>
          </a:p>
        </p:txBody>
      </p:sp>
      <p:sp>
        <p:nvSpPr>
          <p:cNvPr id="72" name="TextBox 71">
            <a:extLst>
              <a:ext uri="{FF2B5EF4-FFF2-40B4-BE49-F238E27FC236}">
                <a16:creationId xmlns:a16="http://schemas.microsoft.com/office/drawing/2014/main" id="{F2962EB2-0401-D145-8DFC-CA8D5E84C2DC}"/>
              </a:ext>
            </a:extLst>
          </p:cNvPr>
          <p:cNvSpPr txBox="1"/>
          <p:nvPr/>
        </p:nvSpPr>
        <p:spPr>
          <a:xfrm>
            <a:off x="16230600" y="8538746"/>
            <a:ext cx="1676400" cy="400110"/>
          </a:xfrm>
          <a:prstGeom prst="rect">
            <a:avLst/>
          </a:prstGeom>
          <a:noFill/>
        </p:spPr>
        <p:txBody>
          <a:bodyPr wrap="square" rtlCol="0">
            <a:spAutoFit/>
          </a:bodyPr>
          <a:lstStyle/>
          <a:p>
            <a:pPr algn="ctr"/>
            <a:r>
              <a:rPr lang="en-US" sz="2000" dirty="0">
                <a:latin typeface="Roboto" panose="02000000000000000000" pitchFamily="2" charset="0"/>
                <a:ea typeface="Roboto" panose="02000000000000000000" pitchFamily="2" charset="0"/>
              </a:rPr>
              <a:t>Features</a:t>
            </a:r>
          </a:p>
        </p:txBody>
      </p:sp>
      <p:sp>
        <p:nvSpPr>
          <p:cNvPr id="3" name="Rectangle 2">
            <a:extLst>
              <a:ext uri="{FF2B5EF4-FFF2-40B4-BE49-F238E27FC236}">
                <a16:creationId xmlns:a16="http://schemas.microsoft.com/office/drawing/2014/main" id="{80678AB5-0E53-4D81-9103-790D940C3E35}"/>
              </a:ext>
            </a:extLst>
          </p:cNvPr>
          <p:cNvSpPr/>
          <p:nvPr/>
        </p:nvSpPr>
        <p:spPr>
          <a:xfrm>
            <a:off x="8066983" y="1603970"/>
            <a:ext cx="3750699" cy="8035329"/>
          </a:xfrm>
          <a:prstGeom prst="rect">
            <a:avLst/>
          </a:prstGeom>
          <a:noFill/>
          <a:ln w="57150">
            <a:solidFill>
              <a:srgbClr val="245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6C81EA-2D18-4CE0-A29E-B4AAFAC8FCDE}"/>
              </a:ext>
            </a:extLst>
          </p:cNvPr>
          <p:cNvSpPr/>
          <p:nvPr/>
        </p:nvSpPr>
        <p:spPr>
          <a:xfrm>
            <a:off x="12071547" y="1603969"/>
            <a:ext cx="3750699" cy="8035329"/>
          </a:xfrm>
          <a:prstGeom prst="rect">
            <a:avLst/>
          </a:prstGeom>
          <a:noFill/>
          <a:ln w="57150">
            <a:solidFill>
              <a:srgbClr val="1616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989F72-9FE7-4867-A301-B39A823E9359}"/>
              </a:ext>
            </a:extLst>
          </p:cNvPr>
          <p:cNvSpPr txBox="1"/>
          <p:nvPr/>
        </p:nvSpPr>
        <p:spPr>
          <a:xfrm>
            <a:off x="8642020" y="850321"/>
            <a:ext cx="2717537" cy="707886"/>
          </a:xfrm>
          <a:prstGeom prst="rect">
            <a:avLst/>
          </a:prstGeom>
          <a:noFill/>
        </p:spPr>
        <p:txBody>
          <a:bodyPr wrap="square" rtlCol="0">
            <a:spAutoFit/>
          </a:bodyPr>
          <a:lstStyle/>
          <a:p>
            <a:pPr algn="ctr"/>
            <a:r>
              <a:rPr lang="en-US" sz="2000" dirty="0">
                <a:solidFill>
                  <a:srgbClr val="2455FF"/>
                </a:solidFill>
                <a:latin typeface="Roboto" panose="02000000000000000000" pitchFamily="2" charset="0"/>
                <a:ea typeface="Roboto" panose="02000000000000000000" pitchFamily="2" charset="0"/>
              </a:rPr>
              <a:t>Completely new to financial planning</a:t>
            </a:r>
          </a:p>
        </p:txBody>
      </p:sp>
      <p:sp>
        <p:nvSpPr>
          <p:cNvPr id="11" name="TextBox 10">
            <a:extLst>
              <a:ext uri="{FF2B5EF4-FFF2-40B4-BE49-F238E27FC236}">
                <a16:creationId xmlns:a16="http://schemas.microsoft.com/office/drawing/2014/main" id="{F4842CD6-C194-400B-AC2B-137C1486FB5F}"/>
              </a:ext>
            </a:extLst>
          </p:cNvPr>
          <p:cNvSpPr txBox="1"/>
          <p:nvPr/>
        </p:nvSpPr>
        <p:spPr>
          <a:xfrm>
            <a:off x="12588127" y="840325"/>
            <a:ext cx="2717537" cy="707886"/>
          </a:xfrm>
          <a:prstGeom prst="rect">
            <a:avLst/>
          </a:prstGeom>
          <a:noFill/>
        </p:spPr>
        <p:txBody>
          <a:bodyPr wrap="square" rtlCol="0">
            <a:spAutoFit/>
          </a:bodyPr>
          <a:lstStyle/>
          <a:p>
            <a:pPr algn="ctr"/>
            <a:r>
              <a:rPr lang="en-US" sz="2000" dirty="0">
                <a:solidFill>
                  <a:srgbClr val="002060"/>
                </a:solidFill>
                <a:latin typeface="Roboto" panose="02000000000000000000" pitchFamily="2" charset="0"/>
                <a:ea typeface="Roboto" panose="02000000000000000000" pitchFamily="2" charset="0"/>
              </a:rPr>
              <a:t>Just began learning financial planning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22" name="Picture 14">
            <a:extLst>
              <a:ext uri="{FF2B5EF4-FFF2-40B4-BE49-F238E27FC236}">
                <a16:creationId xmlns:a16="http://schemas.microsoft.com/office/drawing/2014/main" id="{52D0F1C5-AD26-4D9C-A0C8-6EA6538F253E}"/>
              </a:ext>
            </a:extLst>
          </p:cNvPr>
          <p:cNvPicPr>
            <a:picLocks noChangeAspect="1"/>
          </p:cNvPicPr>
          <p:nvPr/>
        </p:nvPicPr>
        <p:blipFill>
          <a:blip r:embed="rId3"/>
          <a:srcRect/>
          <a:stretch>
            <a:fillRect/>
          </a:stretch>
        </p:blipFill>
        <p:spPr>
          <a:xfrm rot="10800000">
            <a:off x="15725461" y="2211074"/>
            <a:ext cx="3095939" cy="2879223"/>
          </a:xfrm>
          <a:prstGeom prst="rect">
            <a:avLst/>
          </a:prstGeom>
        </p:spPr>
      </p:pic>
      <p:sp>
        <p:nvSpPr>
          <p:cNvPr id="13" name="TextBox 7">
            <a:extLst>
              <a:ext uri="{FF2B5EF4-FFF2-40B4-BE49-F238E27FC236}">
                <a16:creationId xmlns:a16="http://schemas.microsoft.com/office/drawing/2014/main" id="{28FD4CB8-0F45-F143-BE7F-DA84E4D404E3}"/>
              </a:ext>
            </a:extLst>
          </p:cNvPr>
          <p:cNvSpPr txBox="1"/>
          <p:nvPr/>
        </p:nvSpPr>
        <p:spPr>
          <a:xfrm>
            <a:off x="1066800" y="1790700"/>
            <a:ext cx="9987029" cy="1384995"/>
          </a:xfrm>
          <a:prstGeom prst="rect">
            <a:avLst/>
          </a:prstGeom>
        </p:spPr>
        <p:txBody>
          <a:bodyPr wrap="square" lIns="0" tIns="0" rIns="0" bIns="0" rtlCol="0" anchor="t">
            <a:spAutoFit/>
          </a:bodyPr>
          <a:lstStyle/>
          <a:p>
            <a:r>
              <a:rPr lang="en-US" sz="2400" dirty="0">
                <a:solidFill>
                  <a:schemeClr val="bg1"/>
                </a:solidFill>
                <a:latin typeface="Roboto"/>
              </a:rPr>
              <a:t>For new users, we perform a short user profiling survey to curate personalized content tailored to their risk profiles and better shape their learning experience</a:t>
            </a:r>
          </a:p>
          <a:p>
            <a:endParaRPr lang="en-SG" dirty="0">
              <a:effectLst/>
            </a:endParaRPr>
          </a:p>
        </p:txBody>
      </p:sp>
      <p:pic>
        <p:nvPicPr>
          <p:cNvPr id="8" name="Picture 7">
            <a:extLst>
              <a:ext uri="{FF2B5EF4-FFF2-40B4-BE49-F238E27FC236}">
                <a16:creationId xmlns:a16="http://schemas.microsoft.com/office/drawing/2014/main" id="{35077390-14EC-8C43-8870-B7E2D170FC7D}"/>
              </a:ext>
            </a:extLst>
          </p:cNvPr>
          <p:cNvPicPr>
            <a:picLocks noChangeAspect="1"/>
          </p:cNvPicPr>
          <p:nvPr/>
        </p:nvPicPr>
        <p:blipFill>
          <a:blip r:embed="rId4"/>
          <a:stretch>
            <a:fillRect/>
          </a:stretch>
        </p:blipFill>
        <p:spPr>
          <a:xfrm>
            <a:off x="1056635" y="3177297"/>
            <a:ext cx="5683386" cy="3856204"/>
          </a:xfrm>
          <a:prstGeom prst="rect">
            <a:avLst/>
          </a:prstGeom>
        </p:spPr>
      </p:pic>
      <p:pic>
        <p:nvPicPr>
          <p:cNvPr id="9" name="Picture 8">
            <a:extLst>
              <a:ext uri="{FF2B5EF4-FFF2-40B4-BE49-F238E27FC236}">
                <a16:creationId xmlns:a16="http://schemas.microsoft.com/office/drawing/2014/main" id="{301771E4-EB9B-DC47-A1B7-B98B88F29D0C}"/>
              </a:ext>
            </a:extLst>
          </p:cNvPr>
          <p:cNvPicPr>
            <a:picLocks noChangeAspect="1"/>
          </p:cNvPicPr>
          <p:nvPr/>
        </p:nvPicPr>
        <p:blipFill>
          <a:blip r:embed="rId5"/>
          <a:stretch>
            <a:fillRect/>
          </a:stretch>
        </p:blipFill>
        <p:spPr>
          <a:xfrm>
            <a:off x="7081015" y="3177297"/>
            <a:ext cx="6558785" cy="3866746"/>
          </a:xfrm>
          <a:prstGeom prst="rect">
            <a:avLst/>
          </a:prstGeom>
        </p:spPr>
      </p:pic>
      <p:sp>
        <p:nvSpPr>
          <p:cNvPr id="29" name="Rectangle 28">
            <a:extLst>
              <a:ext uri="{FF2B5EF4-FFF2-40B4-BE49-F238E27FC236}">
                <a16:creationId xmlns:a16="http://schemas.microsoft.com/office/drawing/2014/main" id="{CD51848D-31A5-7E47-90E2-6F74B263D12F}"/>
              </a:ext>
            </a:extLst>
          </p:cNvPr>
          <p:cNvSpPr/>
          <p:nvPr/>
        </p:nvSpPr>
        <p:spPr>
          <a:xfrm>
            <a:off x="987253" y="800100"/>
            <a:ext cx="9987029" cy="637867"/>
          </a:xfrm>
          <a:prstGeom prst="rect">
            <a:avLst/>
          </a:prstGeom>
        </p:spPr>
        <p:txBody>
          <a:bodyPr wrap="none">
            <a:spAutoFit/>
          </a:bodyPr>
          <a:lstStyle/>
          <a:p>
            <a:pPr>
              <a:lnSpc>
                <a:spcPts val="4199"/>
              </a:lnSpc>
            </a:pPr>
            <a:r>
              <a:rPr lang="en-US" sz="4800" dirty="0">
                <a:solidFill>
                  <a:schemeClr val="bg1"/>
                </a:solidFill>
                <a:latin typeface="Aileron Heavy"/>
              </a:rPr>
              <a:t>Key Feature I – Financial Profiling</a:t>
            </a:r>
          </a:p>
        </p:txBody>
      </p:sp>
      <p:pic>
        <p:nvPicPr>
          <p:cNvPr id="10" name="Picture 9">
            <a:extLst>
              <a:ext uri="{FF2B5EF4-FFF2-40B4-BE49-F238E27FC236}">
                <a16:creationId xmlns:a16="http://schemas.microsoft.com/office/drawing/2014/main" id="{2DA2E721-4C9C-8B40-97FA-666EB2A96D03}"/>
              </a:ext>
            </a:extLst>
          </p:cNvPr>
          <p:cNvPicPr>
            <a:picLocks noChangeAspect="1"/>
          </p:cNvPicPr>
          <p:nvPr/>
        </p:nvPicPr>
        <p:blipFill>
          <a:blip r:embed="rId6"/>
          <a:stretch>
            <a:fillRect/>
          </a:stretch>
        </p:blipFill>
        <p:spPr>
          <a:xfrm>
            <a:off x="3352800" y="7162784"/>
            <a:ext cx="7162803" cy="2781301"/>
          </a:xfrm>
          <a:prstGeom prst="rect">
            <a:avLst/>
          </a:prstGeom>
        </p:spPr>
      </p:pic>
      <p:pic>
        <p:nvPicPr>
          <p:cNvPr id="11" name="Picture 6">
            <a:extLst>
              <a:ext uri="{FF2B5EF4-FFF2-40B4-BE49-F238E27FC236}">
                <a16:creationId xmlns:a16="http://schemas.microsoft.com/office/drawing/2014/main" id="{80BCC558-1C56-48FC-8B2A-46BCBA9445AB}"/>
              </a:ext>
            </a:extLst>
          </p:cNvPr>
          <p:cNvPicPr>
            <a:picLocks noChangeAspect="1"/>
          </p:cNvPicPr>
          <p:nvPr/>
        </p:nvPicPr>
        <p:blipFill>
          <a:blip r:embed="rId7"/>
          <a:srcRect/>
          <a:stretch>
            <a:fillRect/>
          </a:stretch>
        </p:blipFill>
        <p:spPr>
          <a:xfrm>
            <a:off x="16154400" y="6907444"/>
            <a:ext cx="1892551" cy="3379556"/>
          </a:xfrm>
          <a:prstGeom prst="rect">
            <a:avLst/>
          </a:prstGeom>
        </p:spPr>
      </p:pic>
      <p:pic>
        <p:nvPicPr>
          <p:cNvPr id="30" name="Picture 14">
            <a:extLst>
              <a:ext uri="{FF2B5EF4-FFF2-40B4-BE49-F238E27FC236}">
                <a16:creationId xmlns:a16="http://schemas.microsoft.com/office/drawing/2014/main" id="{478BAB67-70AD-9B4B-817E-A9268DCA08EA}"/>
              </a:ext>
            </a:extLst>
          </p:cNvPr>
          <p:cNvPicPr>
            <a:picLocks noChangeAspect="1"/>
          </p:cNvPicPr>
          <p:nvPr/>
        </p:nvPicPr>
        <p:blipFill>
          <a:blip r:embed="rId3"/>
          <a:srcRect/>
          <a:stretch>
            <a:fillRect/>
          </a:stretch>
        </p:blipFill>
        <p:spPr>
          <a:xfrm rot="10800000">
            <a:off x="15715296" y="4914900"/>
            <a:ext cx="3095939" cy="2879223"/>
          </a:xfrm>
          <a:prstGeom prst="rect">
            <a:avLst/>
          </a:prstGeom>
        </p:spPr>
      </p:pic>
      <p:grpSp>
        <p:nvGrpSpPr>
          <p:cNvPr id="20" name="Group 3">
            <a:extLst>
              <a:ext uri="{FF2B5EF4-FFF2-40B4-BE49-F238E27FC236}">
                <a16:creationId xmlns:a16="http://schemas.microsoft.com/office/drawing/2014/main" id="{AACD566E-02B2-4AFA-95E8-88283B66FB28}"/>
              </a:ext>
            </a:extLst>
          </p:cNvPr>
          <p:cNvGrpSpPr>
            <a:grpSpLocks noChangeAspect="1"/>
          </p:cNvGrpSpPr>
          <p:nvPr/>
        </p:nvGrpSpPr>
        <p:grpSpPr>
          <a:xfrm rot="-10800000">
            <a:off x="16923360" y="3924300"/>
            <a:ext cx="700140" cy="700140"/>
            <a:chOff x="1371600" y="6705600"/>
            <a:chExt cx="10972800" cy="10972800"/>
          </a:xfrm>
          <a:solidFill>
            <a:srgbClr val="2455FF"/>
          </a:solidFill>
        </p:grpSpPr>
        <p:sp>
          <p:nvSpPr>
            <p:cNvPr id="21" name="Freeform 4">
              <a:extLst>
                <a:ext uri="{FF2B5EF4-FFF2-40B4-BE49-F238E27FC236}">
                  <a16:creationId xmlns:a16="http://schemas.microsoft.com/office/drawing/2014/main" id="{4E001711-699C-448B-9BFF-126CB6481944}"/>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gr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5">
            <a:extLst>
              <a:ext uri="{FF2B5EF4-FFF2-40B4-BE49-F238E27FC236}">
                <a16:creationId xmlns:a16="http://schemas.microsoft.com/office/drawing/2014/main" id="{717E0CE3-9466-427A-B786-1B9F87F668A2}"/>
              </a:ext>
            </a:extLst>
          </p:cNvPr>
          <p:cNvPicPr>
            <a:picLocks noChangeAspect="1"/>
          </p:cNvPicPr>
          <p:nvPr/>
        </p:nvPicPr>
        <p:blipFill>
          <a:blip r:embed="rId3"/>
          <a:srcRect/>
          <a:stretch>
            <a:fillRect/>
          </a:stretch>
        </p:blipFill>
        <p:spPr>
          <a:xfrm rot="-10800000">
            <a:off x="15192061" y="7874647"/>
            <a:ext cx="3095939" cy="2879223"/>
          </a:xfrm>
          <a:prstGeom prst="rect">
            <a:avLst/>
          </a:prstGeom>
        </p:spPr>
      </p:pic>
      <p:pic>
        <p:nvPicPr>
          <p:cNvPr id="2" name="Picture 2"/>
          <p:cNvPicPr>
            <a:picLocks noChangeAspect="1"/>
          </p:cNvPicPr>
          <p:nvPr/>
        </p:nvPicPr>
        <p:blipFill>
          <a:blip r:embed="rId3"/>
          <a:srcRect/>
          <a:stretch>
            <a:fillRect/>
          </a:stretch>
        </p:blipFill>
        <p:spPr>
          <a:xfrm rot="-10800000">
            <a:off x="15192060" y="-1173055"/>
            <a:ext cx="3095939" cy="2879223"/>
          </a:xfrm>
          <a:prstGeom prst="rect">
            <a:avLst/>
          </a:prstGeom>
        </p:spPr>
      </p:pic>
      <p:grpSp>
        <p:nvGrpSpPr>
          <p:cNvPr id="3" name="Group 3"/>
          <p:cNvGrpSpPr>
            <a:grpSpLocks noChangeAspect="1"/>
          </p:cNvGrpSpPr>
          <p:nvPr/>
        </p:nvGrpSpPr>
        <p:grpSpPr>
          <a:xfrm rot="-10800000">
            <a:off x="14935200" y="571500"/>
            <a:ext cx="700140" cy="700140"/>
            <a:chOff x="1371600" y="6705600"/>
            <a:chExt cx="10972800" cy="10972800"/>
          </a:xfrm>
          <a:solidFill>
            <a:srgbClr val="2455FF"/>
          </a:solidFill>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grpFill/>
          </p:spPr>
        </p:sp>
      </p:grpSp>
      <p:pic>
        <p:nvPicPr>
          <p:cNvPr id="23" name="Picture 22">
            <a:extLst>
              <a:ext uri="{FF2B5EF4-FFF2-40B4-BE49-F238E27FC236}">
                <a16:creationId xmlns:a16="http://schemas.microsoft.com/office/drawing/2014/main" id="{146044CB-C00B-4D42-A81F-91D5D6016C93}"/>
              </a:ext>
            </a:extLst>
          </p:cNvPr>
          <p:cNvPicPr>
            <a:picLocks noChangeAspect="1"/>
          </p:cNvPicPr>
          <p:nvPr/>
        </p:nvPicPr>
        <p:blipFill>
          <a:blip r:embed="rId4"/>
          <a:stretch>
            <a:fillRect/>
          </a:stretch>
        </p:blipFill>
        <p:spPr>
          <a:xfrm>
            <a:off x="946275" y="2120222"/>
            <a:ext cx="7171694" cy="6477000"/>
          </a:xfrm>
          <a:prstGeom prst="rect">
            <a:avLst/>
          </a:prstGeom>
        </p:spPr>
      </p:pic>
      <p:sp>
        <p:nvSpPr>
          <p:cNvPr id="31" name="TextBox 7">
            <a:extLst>
              <a:ext uri="{FF2B5EF4-FFF2-40B4-BE49-F238E27FC236}">
                <a16:creationId xmlns:a16="http://schemas.microsoft.com/office/drawing/2014/main" id="{9E541D77-7575-4297-8A32-80CB4493D0AC}"/>
              </a:ext>
            </a:extLst>
          </p:cNvPr>
          <p:cNvSpPr txBox="1"/>
          <p:nvPr/>
        </p:nvSpPr>
        <p:spPr>
          <a:xfrm>
            <a:off x="8825687" y="3270269"/>
            <a:ext cx="8539229" cy="4062651"/>
          </a:xfrm>
          <a:prstGeom prst="rect">
            <a:avLst/>
          </a:prstGeom>
        </p:spPr>
        <p:txBody>
          <a:bodyPr wrap="square" lIns="0" tIns="0" rIns="0" bIns="0" rtlCol="0" anchor="t">
            <a:spAutoFit/>
          </a:bodyPr>
          <a:lstStyle/>
          <a:p>
            <a:pPr>
              <a:spcBef>
                <a:spcPct val="0"/>
              </a:spcBef>
            </a:pPr>
            <a:r>
              <a:rPr lang="en-US" sz="2400" dirty="0">
                <a:latin typeface="Roboto"/>
              </a:rPr>
              <a:t>We recognize that the vast amount of unorganized information is an obstacle for many youths to embark on their financial planning journey. To alleviate this, we created the Learn and Explore function as one of our key features.</a:t>
            </a:r>
          </a:p>
          <a:p>
            <a:pPr>
              <a:spcBef>
                <a:spcPct val="0"/>
              </a:spcBef>
            </a:pPr>
            <a:endParaRPr lang="en-US" sz="2400" dirty="0">
              <a:latin typeface="Roboto"/>
            </a:endParaRPr>
          </a:p>
          <a:p>
            <a:pPr>
              <a:spcBef>
                <a:spcPct val="0"/>
              </a:spcBef>
            </a:pPr>
            <a:r>
              <a:rPr lang="en-US" sz="2400" dirty="0">
                <a:latin typeface="Roboto"/>
              </a:rPr>
              <a:t>Under Learn and Explore, we organized the vast amount of financial materials into distinct categories that allow users to easily find materials based on their needs.</a:t>
            </a:r>
          </a:p>
          <a:p>
            <a:pPr>
              <a:spcBef>
                <a:spcPct val="0"/>
              </a:spcBef>
            </a:pPr>
            <a:endParaRPr lang="en-US" sz="2400" dirty="0">
              <a:latin typeface="Roboto"/>
            </a:endParaRPr>
          </a:p>
          <a:p>
            <a:pPr>
              <a:spcBef>
                <a:spcPct val="0"/>
              </a:spcBef>
            </a:pPr>
            <a:r>
              <a:rPr lang="en-US" sz="2400" dirty="0">
                <a:latin typeface="Roboto"/>
              </a:rPr>
              <a:t>If unsure of where to locate material, users can also type their queries into the search bar on the top right!</a:t>
            </a:r>
          </a:p>
        </p:txBody>
      </p:sp>
      <p:sp>
        <p:nvSpPr>
          <p:cNvPr id="32" name="Rectangle 31">
            <a:extLst>
              <a:ext uri="{FF2B5EF4-FFF2-40B4-BE49-F238E27FC236}">
                <a16:creationId xmlns:a16="http://schemas.microsoft.com/office/drawing/2014/main" id="{697CC0F1-DB3D-4EE9-84EB-F29FF80499C9}"/>
              </a:ext>
            </a:extLst>
          </p:cNvPr>
          <p:cNvSpPr/>
          <p:nvPr/>
        </p:nvSpPr>
        <p:spPr>
          <a:xfrm>
            <a:off x="987253" y="800100"/>
            <a:ext cx="9414180" cy="637867"/>
          </a:xfrm>
          <a:prstGeom prst="rect">
            <a:avLst/>
          </a:prstGeom>
        </p:spPr>
        <p:txBody>
          <a:bodyPr wrap="none">
            <a:spAutoFit/>
          </a:bodyPr>
          <a:lstStyle/>
          <a:p>
            <a:pPr>
              <a:lnSpc>
                <a:spcPts val="4199"/>
              </a:lnSpc>
            </a:pPr>
            <a:r>
              <a:rPr lang="en-US" sz="4800" dirty="0">
                <a:latin typeface="Aileron Heavy"/>
              </a:rPr>
              <a:t>Key Feature II – Learn &amp; Explore</a:t>
            </a:r>
          </a:p>
        </p:txBody>
      </p:sp>
      <p:grpSp>
        <p:nvGrpSpPr>
          <p:cNvPr id="35" name="Group 3">
            <a:extLst>
              <a:ext uri="{FF2B5EF4-FFF2-40B4-BE49-F238E27FC236}">
                <a16:creationId xmlns:a16="http://schemas.microsoft.com/office/drawing/2014/main" id="{F8DBE3BD-F0F4-4586-AA53-F418879B265C}"/>
              </a:ext>
            </a:extLst>
          </p:cNvPr>
          <p:cNvGrpSpPr>
            <a:grpSpLocks noChangeAspect="1"/>
          </p:cNvGrpSpPr>
          <p:nvPr/>
        </p:nvGrpSpPr>
        <p:grpSpPr>
          <a:xfrm rot="-10800000">
            <a:off x="16389959" y="8964188"/>
            <a:ext cx="700140" cy="700140"/>
            <a:chOff x="1371600" y="6705600"/>
            <a:chExt cx="10972800" cy="10972800"/>
          </a:xfrm>
          <a:solidFill>
            <a:srgbClr val="2455FF"/>
          </a:solidFill>
        </p:grpSpPr>
        <p:sp>
          <p:nvSpPr>
            <p:cNvPr id="36" name="Freeform 4">
              <a:extLst>
                <a:ext uri="{FF2B5EF4-FFF2-40B4-BE49-F238E27FC236}">
                  <a16:creationId xmlns:a16="http://schemas.microsoft.com/office/drawing/2014/main" id="{CD8DBF04-A9D6-4938-8F9F-8B80DD6FBC37}"/>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grpFill/>
          </p:spPr>
        </p:sp>
      </p:grpSp>
    </p:spTree>
    <p:extLst>
      <p:ext uri="{BB962C8B-B14F-4D97-AF65-F5344CB8AC3E}">
        <p14:creationId xmlns:p14="http://schemas.microsoft.com/office/powerpoint/2010/main" val="346789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1A7DD453-9E49-4699-AB4A-ECEE88564BD3}"/>
              </a:ext>
            </a:extLst>
          </p:cNvPr>
          <p:cNvPicPr>
            <a:picLocks noChangeAspect="1"/>
          </p:cNvPicPr>
          <p:nvPr/>
        </p:nvPicPr>
        <p:blipFill>
          <a:blip r:embed="rId3"/>
          <a:srcRect/>
          <a:stretch>
            <a:fillRect/>
          </a:stretch>
        </p:blipFill>
        <p:spPr>
          <a:xfrm>
            <a:off x="0" y="8588939"/>
            <a:ext cx="1892551" cy="3379556"/>
          </a:xfrm>
          <a:prstGeom prst="rect">
            <a:avLst/>
          </a:prstGeom>
        </p:spPr>
      </p:pic>
      <p:sp>
        <p:nvSpPr>
          <p:cNvPr id="13" name="TextBox 7">
            <a:extLst>
              <a:ext uri="{FF2B5EF4-FFF2-40B4-BE49-F238E27FC236}">
                <a16:creationId xmlns:a16="http://schemas.microsoft.com/office/drawing/2014/main" id="{28FD4CB8-0F45-F143-BE7F-DA84E4D404E3}"/>
              </a:ext>
            </a:extLst>
          </p:cNvPr>
          <p:cNvSpPr txBox="1"/>
          <p:nvPr/>
        </p:nvSpPr>
        <p:spPr>
          <a:xfrm>
            <a:off x="987253" y="2781300"/>
            <a:ext cx="7242347" cy="3323987"/>
          </a:xfrm>
          <a:prstGeom prst="rect">
            <a:avLst/>
          </a:prstGeom>
        </p:spPr>
        <p:txBody>
          <a:bodyPr wrap="square" lIns="0" tIns="0" rIns="0" bIns="0" rtlCol="0" anchor="t">
            <a:spAutoFit/>
          </a:bodyPr>
          <a:lstStyle/>
          <a:p>
            <a:pPr>
              <a:spcBef>
                <a:spcPct val="0"/>
              </a:spcBef>
            </a:pPr>
            <a:r>
              <a:rPr lang="en-US" sz="2400" dirty="0">
                <a:solidFill>
                  <a:schemeClr val="bg1"/>
                </a:solidFill>
                <a:latin typeface="Roboto"/>
              </a:rPr>
              <a:t>When starting on their learning journey, youths tend to have many questions, but find it difficult to seek help and improve as there is a lack of a supportive community.</a:t>
            </a:r>
          </a:p>
          <a:p>
            <a:pPr>
              <a:spcBef>
                <a:spcPct val="0"/>
              </a:spcBef>
            </a:pPr>
            <a:endParaRPr lang="en-US" sz="2400" dirty="0">
              <a:solidFill>
                <a:schemeClr val="bg1"/>
              </a:solidFill>
              <a:latin typeface="Roboto"/>
            </a:endParaRPr>
          </a:p>
          <a:p>
            <a:pPr>
              <a:spcBef>
                <a:spcPct val="0"/>
              </a:spcBef>
            </a:pPr>
            <a:r>
              <a:rPr lang="en-US" sz="2400" dirty="0">
                <a:solidFill>
                  <a:schemeClr val="bg1"/>
                </a:solidFill>
                <a:latin typeface="Roboto"/>
              </a:rPr>
              <a:t>As such we developed the Friends tab to mimic a social media environment where youths can have their questions answered, share interesting financial posts and interact with like-minded individuals.</a:t>
            </a:r>
          </a:p>
        </p:txBody>
      </p:sp>
      <p:sp>
        <p:nvSpPr>
          <p:cNvPr id="29" name="Rectangle 28">
            <a:extLst>
              <a:ext uri="{FF2B5EF4-FFF2-40B4-BE49-F238E27FC236}">
                <a16:creationId xmlns:a16="http://schemas.microsoft.com/office/drawing/2014/main" id="{CD51848D-31A5-7E47-90E2-6F74B263D12F}"/>
              </a:ext>
            </a:extLst>
          </p:cNvPr>
          <p:cNvSpPr/>
          <p:nvPr/>
        </p:nvSpPr>
        <p:spPr>
          <a:xfrm>
            <a:off x="987253" y="800100"/>
            <a:ext cx="12909303" cy="637867"/>
          </a:xfrm>
          <a:prstGeom prst="rect">
            <a:avLst/>
          </a:prstGeom>
        </p:spPr>
        <p:txBody>
          <a:bodyPr wrap="none">
            <a:spAutoFit/>
          </a:bodyPr>
          <a:lstStyle/>
          <a:p>
            <a:pPr>
              <a:lnSpc>
                <a:spcPts val="4199"/>
              </a:lnSpc>
            </a:pPr>
            <a:r>
              <a:rPr lang="en-US" sz="4800" dirty="0">
                <a:solidFill>
                  <a:schemeClr val="bg1"/>
                </a:solidFill>
                <a:latin typeface="Aileron Heavy"/>
              </a:rPr>
              <a:t>Key Feature III – Community &amp; Social Media</a:t>
            </a:r>
          </a:p>
        </p:txBody>
      </p:sp>
      <p:pic>
        <p:nvPicPr>
          <p:cNvPr id="3" name="Picture 2">
            <a:extLst>
              <a:ext uri="{FF2B5EF4-FFF2-40B4-BE49-F238E27FC236}">
                <a16:creationId xmlns:a16="http://schemas.microsoft.com/office/drawing/2014/main" id="{39390F15-A35F-C94E-84D8-366D2A216B47}"/>
              </a:ext>
            </a:extLst>
          </p:cNvPr>
          <p:cNvPicPr>
            <a:picLocks noChangeAspect="1"/>
          </p:cNvPicPr>
          <p:nvPr/>
        </p:nvPicPr>
        <p:blipFill>
          <a:blip r:embed="rId4"/>
          <a:stretch>
            <a:fillRect/>
          </a:stretch>
        </p:blipFill>
        <p:spPr>
          <a:xfrm>
            <a:off x="9421128" y="1866900"/>
            <a:ext cx="7879619" cy="7239000"/>
          </a:xfrm>
          <a:prstGeom prst="rect">
            <a:avLst/>
          </a:prstGeom>
        </p:spPr>
      </p:pic>
      <p:pic>
        <p:nvPicPr>
          <p:cNvPr id="5" name="Picture 14">
            <a:extLst>
              <a:ext uri="{FF2B5EF4-FFF2-40B4-BE49-F238E27FC236}">
                <a16:creationId xmlns:a16="http://schemas.microsoft.com/office/drawing/2014/main" id="{0FC7258E-9418-4EB0-9D47-1CEEC8E87CAA}"/>
              </a:ext>
            </a:extLst>
          </p:cNvPr>
          <p:cNvPicPr>
            <a:picLocks noChangeAspect="1"/>
          </p:cNvPicPr>
          <p:nvPr/>
        </p:nvPicPr>
        <p:blipFill>
          <a:blip r:embed="rId5"/>
          <a:srcRect/>
          <a:stretch>
            <a:fillRect/>
          </a:stretch>
        </p:blipFill>
        <p:spPr>
          <a:xfrm rot="10800000">
            <a:off x="76200" y="7399494"/>
            <a:ext cx="3095939" cy="2879223"/>
          </a:xfrm>
          <a:prstGeom prst="rect">
            <a:avLst/>
          </a:prstGeom>
        </p:spPr>
      </p:pic>
      <p:grpSp>
        <p:nvGrpSpPr>
          <p:cNvPr id="6" name="Group 3">
            <a:extLst>
              <a:ext uri="{FF2B5EF4-FFF2-40B4-BE49-F238E27FC236}">
                <a16:creationId xmlns:a16="http://schemas.microsoft.com/office/drawing/2014/main" id="{2FE8D9A9-A5C7-4350-8599-9F2CA13C1911}"/>
              </a:ext>
            </a:extLst>
          </p:cNvPr>
          <p:cNvGrpSpPr>
            <a:grpSpLocks noChangeAspect="1"/>
          </p:cNvGrpSpPr>
          <p:nvPr/>
        </p:nvGrpSpPr>
        <p:grpSpPr>
          <a:xfrm rot="-10800000">
            <a:off x="1905000" y="7886700"/>
            <a:ext cx="700140" cy="700140"/>
            <a:chOff x="1371600" y="6705600"/>
            <a:chExt cx="10972800" cy="10972800"/>
          </a:xfrm>
          <a:solidFill>
            <a:srgbClr val="2455FF"/>
          </a:solidFill>
        </p:grpSpPr>
        <p:sp>
          <p:nvSpPr>
            <p:cNvPr id="7" name="Freeform 4">
              <a:extLst>
                <a:ext uri="{FF2B5EF4-FFF2-40B4-BE49-F238E27FC236}">
                  <a16:creationId xmlns:a16="http://schemas.microsoft.com/office/drawing/2014/main" id="{A3C7C11A-7C69-42C7-96CB-DAEC49614FB3}"/>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grpFill/>
          </p:spPr>
        </p:sp>
      </p:grpSp>
      <p:pic>
        <p:nvPicPr>
          <p:cNvPr id="9" name="Picture 14">
            <a:extLst>
              <a:ext uri="{FF2B5EF4-FFF2-40B4-BE49-F238E27FC236}">
                <a16:creationId xmlns:a16="http://schemas.microsoft.com/office/drawing/2014/main" id="{7634F6CF-EB32-4065-B54B-637219D6FA7E}"/>
              </a:ext>
            </a:extLst>
          </p:cNvPr>
          <p:cNvPicPr>
            <a:picLocks noChangeAspect="1"/>
          </p:cNvPicPr>
          <p:nvPr/>
        </p:nvPicPr>
        <p:blipFill>
          <a:blip r:embed="rId5"/>
          <a:srcRect/>
          <a:stretch>
            <a:fillRect/>
          </a:stretch>
        </p:blipFill>
        <p:spPr>
          <a:xfrm rot="10800000">
            <a:off x="3452409" y="7399494"/>
            <a:ext cx="3095939" cy="2879223"/>
          </a:xfrm>
          <a:prstGeom prst="rect">
            <a:avLst/>
          </a:prstGeom>
        </p:spPr>
      </p:pic>
    </p:spTree>
    <p:extLst>
      <p:ext uri="{BB962C8B-B14F-4D97-AF65-F5344CB8AC3E}">
        <p14:creationId xmlns:p14="http://schemas.microsoft.com/office/powerpoint/2010/main" val="343207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grpSp>
        <p:nvGrpSpPr>
          <p:cNvPr id="5" name="Group 5"/>
          <p:cNvGrpSpPr>
            <a:grpSpLocks noChangeAspect="1"/>
          </p:cNvGrpSpPr>
          <p:nvPr/>
        </p:nvGrpSpPr>
        <p:grpSpPr>
          <a:xfrm>
            <a:off x="13977778" y="-1067789"/>
            <a:ext cx="3003447" cy="3003447"/>
            <a:chOff x="0" y="0"/>
            <a:chExt cx="14400530" cy="14400530"/>
          </a:xfrm>
        </p:grpSpPr>
        <p:sp>
          <p:nvSpPr>
            <p:cNvPr id="6" name="Freeform 6"/>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id="7" name="Picture 7"/>
          <p:cNvPicPr>
            <a:picLocks noChangeAspect="1"/>
          </p:cNvPicPr>
          <p:nvPr/>
        </p:nvPicPr>
        <p:blipFill>
          <a:blip r:embed="rId3"/>
          <a:srcRect/>
          <a:stretch>
            <a:fillRect/>
          </a:stretch>
        </p:blipFill>
        <p:spPr>
          <a:xfrm rot="5400000">
            <a:off x="15110601" y="-206281"/>
            <a:ext cx="3095939" cy="2879223"/>
          </a:xfrm>
          <a:prstGeom prst="rect">
            <a:avLst/>
          </a:prstGeom>
        </p:spPr>
      </p:pic>
      <p:pic>
        <p:nvPicPr>
          <p:cNvPr id="8" name="Picture 8"/>
          <p:cNvPicPr>
            <a:picLocks noChangeAspect="1"/>
          </p:cNvPicPr>
          <p:nvPr/>
        </p:nvPicPr>
        <p:blipFill>
          <a:blip r:embed="rId3"/>
          <a:srcRect/>
          <a:stretch>
            <a:fillRect/>
          </a:stretch>
        </p:blipFill>
        <p:spPr>
          <a:xfrm rot="5400000">
            <a:off x="15120271" y="7842658"/>
            <a:ext cx="3095939" cy="2879223"/>
          </a:xfrm>
          <a:prstGeom prst="rect">
            <a:avLst/>
          </a:prstGeom>
        </p:spPr>
      </p:pic>
      <p:grpSp>
        <p:nvGrpSpPr>
          <p:cNvPr id="9" name="Group 9"/>
          <p:cNvGrpSpPr>
            <a:grpSpLocks noChangeAspect="1"/>
          </p:cNvGrpSpPr>
          <p:nvPr/>
        </p:nvGrpSpPr>
        <p:grpSpPr>
          <a:xfrm rot="5400000">
            <a:off x="14706600" y="9001439"/>
            <a:ext cx="700140" cy="700140"/>
            <a:chOff x="1371600" y="6705600"/>
            <a:chExt cx="10972800" cy="10972800"/>
          </a:xfrm>
        </p:grpSpPr>
        <p:sp>
          <p:nvSpPr>
            <p:cNvPr id="10" name="Freeform 10"/>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sp>
        <p:nvSpPr>
          <p:cNvPr id="14" name="Rectangle 13">
            <a:extLst>
              <a:ext uri="{FF2B5EF4-FFF2-40B4-BE49-F238E27FC236}">
                <a16:creationId xmlns:a16="http://schemas.microsoft.com/office/drawing/2014/main" id="{4B522301-48AB-4151-881B-64E0C9AA0E1F}"/>
              </a:ext>
            </a:extLst>
          </p:cNvPr>
          <p:cNvSpPr/>
          <p:nvPr/>
        </p:nvSpPr>
        <p:spPr>
          <a:xfrm>
            <a:off x="987253" y="800100"/>
            <a:ext cx="8864927" cy="637867"/>
          </a:xfrm>
          <a:prstGeom prst="rect">
            <a:avLst/>
          </a:prstGeom>
        </p:spPr>
        <p:txBody>
          <a:bodyPr wrap="none">
            <a:spAutoFit/>
          </a:bodyPr>
          <a:lstStyle/>
          <a:p>
            <a:pPr>
              <a:lnSpc>
                <a:spcPts val="4199"/>
              </a:lnSpc>
            </a:pPr>
            <a:r>
              <a:rPr lang="en-US" sz="4800" dirty="0">
                <a:latin typeface="Aileron Heavy"/>
              </a:rPr>
              <a:t>Key Feature IV – Gamification</a:t>
            </a:r>
          </a:p>
        </p:txBody>
      </p:sp>
      <p:sp>
        <p:nvSpPr>
          <p:cNvPr id="15" name="TextBox 7">
            <a:extLst>
              <a:ext uri="{FF2B5EF4-FFF2-40B4-BE49-F238E27FC236}">
                <a16:creationId xmlns:a16="http://schemas.microsoft.com/office/drawing/2014/main" id="{415CDDDB-EC7C-44D5-A8D9-51ADA7077ED9}"/>
              </a:ext>
            </a:extLst>
          </p:cNvPr>
          <p:cNvSpPr txBox="1"/>
          <p:nvPr/>
        </p:nvSpPr>
        <p:spPr>
          <a:xfrm>
            <a:off x="9144000" y="3238500"/>
            <a:ext cx="8864927" cy="4062651"/>
          </a:xfrm>
          <a:prstGeom prst="rect">
            <a:avLst/>
          </a:prstGeom>
        </p:spPr>
        <p:txBody>
          <a:bodyPr wrap="square" lIns="0" tIns="0" rIns="0" bIns="0" rtlCol="0" anchor="t">
            <a:spAutoFit/>
          </a:bodyPr>
          <a:lstStyle/>
          <a:p>
            <a:pPr>
              <a:spcBef>
                <a:spcPct val="0"/>
              </a:spcBef>
            </a:pPr>
            <a:r>
              <a:rPr lang="en-US" sz="2400" dirty="0">
                <a:latin typeface="Roboto"/>
              </a:rPr>
              <a:t>As learning tends to be long, mundane and arduous, we deemed it necessary to make learning interactive on our platform. </a:t>
            </a:r>
          </a:p>
          <a:p>
            <a:pPr>
              <a:spcBef>
                <a:spcPct val="0"/>
              </a:spcBef>
            </a:pPr>
            <a:endParaRPr lang="en-US" sz="2400" dirty="0">
              <a:latin typeface="Roboto"/>
            </a:endParaRPr>
          </a:p>
          <a:p>
            <a:pPr>
              <a:spcBef>
                <a:spcPct val="0"/>
              </a:spcBef>
            </a:pPr>
            <a:r>
              <a:rPr lang="en-US" sz="2400" dirty="0">
                <a:latin typeface="Roboto"/>
              </a:rPr>
              <a:t>We gamified the user’s learning experience by having lightning quizzes under the Game tab to test their knowledge. We also provide incremental rewards to encourage continuous engaged learning.</a:t>
            </a:r>
          </a:p>
          <a:p>
            <a:pPr>
              <a:spcBef>
                <a:spcPct val="0"/>
              </a:spcBef>
            </a:pPr>
            <a:endParaRPr lang="en-US" sz="2400" dirty="0">
              <a:latin typeface="Roboto"/>
            </a:endParaRPr>
          </a:p>
          <a:p>
            <a:pPr>
              <a:spcBef>
                <a:spcPct val="0"/>
              </a:spcBef>
            </a:pPr>
            <a:r>
              <a:rPr lang="en-US" sz="2400" dirty="0">
                <a:latin typeface="Roboto"/>
              </a:rPr>
              <a:t>Additionally, users will be able to harness the community-based feature to interact with others regarding the questions that they face difficulty with or find interesting.</a:t>
            </a:r>
          </a:p>
        </p:txBody>
      </p:sp>
      <p:pic>
        <p:nvPicPr>
          <p:cNvPr id="3" name="Picture 2" descr="A screenshot of a cell phone&#10;&#10;Description automatically generated">
            <a:extLst>
              <a:ext uri="{FF2B5EF4-FFF2-40B4-BE49-F238E27FC236}">
                <a16:creationId xmlns:a16="http://schemas.microsoft.com/office/drawing/2014/main" id="{43860CBC-1626-184A-9B1A-EB83D5BF6843}"/>
              </a:ext>
            </a:extLst>
          </p:cNvPr>
          <p:cNvPicPr>
            <a:picLocks noChangeAspect="1"/>
          </p:cNvPicPr>
          <p:nvPr/>
        </p:nvPicPr>
        <p:blipFill rotWithShape="1">
          <a:blip r:embed="rId4">
            <a:extLst>
              <a:ext uri="{28A0092B-C50C-407E-A947-70E740481C1C}">
                <a14:useLocalDpi xmlns:a14="http://schemas.microsoft.com/office/drawing/2010/main" val="0"/>
              </a:ext>
            </a:extLst>
          </a:blip>
          <a:srcRect l="2133"/>
          <a:stretch/>
        </p:blipFill>
        <p:spPr>
          <a:xfrm>
            <a:off x="934935" y="2476500"/>
            <a:ext cx="7420597" cy="3352799"/>
          </a:xfrm>
          <a:prstGeom prst="rect">
            <a:avLst/>
          </a:prstGeom>
          <a:ln>
            <a:solidFill>
              <a:schemeClr val="tx1"/>
            </a:solidFill>
          </a:ln>
        </p:spPr>
      </p:pic>
      <p:pic>
        <p:nvPicPr>
          <p:cNvPr id="13" name="Picture 12" descr="A screenshot of a cell phone&#10;&#10;Description automatically generated">
            <a:extLst>
              <a:ext uri="{FF2B5EF4-FFF2-40B4-BE49-F238E27FC236}">
                <a16:creationId xmlns:a16="http://schemas.microsoft.com/office/drawing/2014/main" id="{83A78A83-1814-D54A-84D8-71CE45203C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253" y="6316816"/>
            <a:ext cx="7373855" cy="3352800"/>
          </a:xfrm>
          <a:prstGeom prst="rect">
            <a:avLst/>
          </a:prstGeom>
        </p:spPr>
      </p:pic>
    </p:spTree>
    <p:extLst>
      <p:ext uri="{BB962C8B-B14F-4D97-AF65-F5344CB8AC3E}">
        <p14:creationId xmlns:p14="http://schemas.microsoft.com/office/powerpoint/2010/main" val="4443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0" y="419100"/>
            <a:ext cx="8197724" cy="10287000"/>
          </a:xfrm>
          <a:prstGeom prst="rect">
            <a:avLst/>
          </a:prstGeom>
          <a:solidFill>
            <a:srgbClr val="F7F4FA"/>
          </a:solidFill>
        </p:spPr>
        <p:txBody>
          <a:bodyPr/>
          <a:lstStyle/>
          <a:p>
            <a:endParaRPr lang="en-US" dirty="0"/>
          </a:p>
        </p:txBody>
      </p:sp>
      <p:grpSp>
        <p:nvGrpSpPr>
          <p:cNvPr id="4" name="Group 4"/>
          <p:cNvGrpSpPr/>
          <p:nvPr/>
        </p:nvGrpSpPr>
        <p:grpSpPr>
          <a:xfrm>
            <a:off x="1028700" y="1028700"/>
            <a:ext cx="5655154" cy="5837953"/>
            <a:chOff x="0" y="0"/>
            <a:chExt cx="7540206" cy="7783935"/>
          </a:xfrm>
        </p:grpSpPr>
        <p:sp>
          <p:nvSpPr>
            <p:cNvPr id="5" name="TextBox 5"/>
            <p:cNvSpPr txBox="1"/>
            <p:nvPr/>
          </p:nvSpPr>
          <p:spPr>
            <a:xfrm>
              <a:off x="0" y="0"/>
              <a:ext cx="7540206" cy="1062599"/>
            </a:xfrm>
            <a:prstGeom prst="rect">
              <a:avLst/>
            </a:prstGeom>
          </p:spPr>
          <p:txBody>
            <a:bodyPr lIns="0" tIns="0" rIns="0" bIns="0" rtlCol="0" anchor="t">
              <a:spAutoFit/>
            </a:bodyPr>
            <a:lstStyle/>
            <a:p>
              <a:pPr>
                <a:lnSpc>
                  <a:spcPts val="6599"/>
                </a:lnSpc>
              </a:pPr>
              <a:r>
                <a:rPr lang="en-US" sz="5499" dirty="0">
                  <a:solidFill>
                    <a:srgbClr val="17161C"/>
                  </a:solidFill>
                  <a:latin typeface="Aileron Heavy"/>
                </a:rPr>
                <a:t>Tech Stack</a:t>
              </a:r>
            </a:p>
          </p:txBody>
        </p:sp>
        <p:sp>
          <p:nvSpPr>
            <p:cNvPr id="6" name="TextBox 6"/>
            <p:cNvSpPr txBox="1"/>
            <p:nvPr/>
          </p:nvSpPr>
          <p:spPr>
            <a:xfrm>
              <a:off x="0" y="1671153"/>
              <a:ext cx="7540206" cy="6112782"/>
            </a:xfrm>
            <a:prstGeom prst="rect">
              <a:avLst/>
            </a:prstGeom>
          </p:spPr>
          <p:txBody>
            <a:bodyPr lIns="0" tIns="0" rIns="0" bIns="0" rtlCol="0" anchor="t">
              <a:spAutoFit/>
            </a:bodyPr>
            <a:lstStyle/>
            <a:p>
              <a:pPr>
                <a:lnSpc>
                  <a:spcPts val="3640"/>
                </a:lnSpc>
                <a:spcBef>
                  <a:spcPct val="0"/>
                </a:spcBef>
              </a:pPr>
              <a:r>
                <a:rPr lang="en-US" sz="2600" b="1" dirty="0">
                  <a:solidFill>
                    <a:srgbClr val="17161C"/>
                  </a:solidFill>
                  <a:latin typeface="Roboto"/>
                </a:rPr>
                <a:t>Frontend:</a:t>
              </a:r>
            </a:p>
            <a:p>
              <a:pPr>
                <a:lnSpc>
                  <a:spcPts val="3640"/>
                </a:lnSpc>
                <a:spcBef>
                  <a:spcPct val="0"/>
                </a:spcBef>
              </a:pPr>
              <a:r>
                <a:rPr lang="en-US" sz="2600" dirty="0">
                  <a:solidFill>
                    <a:srgbClr val="17161C"/>
                  </a:solidFill>
                  <a:latin typeface="Roboto"/>
                </a:rPr>
                <a:t>ReactJS</a:t>
              </a:r>
            </a:p>
            <a:p>
              <a:pPr>
                <a:lnSpc>
                  <a:spcPts val="3640"/>
                </a:lnSpc>
                <a:spcBef>
                  <a:spcPct val="0"/>
                </a:spcBef>
              </a:pPr>
              <a:r>
                <a:rPr lang="en-US" sz="2600" dirty="0">
                  <a:solidFill>
                    <a:srgbClr val="17161C"/>
                  </a:solidFill>
                  <a:latin typeface="Roboto"/>
                </a:rPr>
                <a:t>Bootstrap</a:t>
              </a:r>
            </a:p>
            <a:p>
              <a:pPr>
                <a:lnSpc>
                  <a:spcPts val="3640"/>
                </a:lnSpc>
                <a:spcBef>
                  <a:spcPct val="0"/>
                </a:spcBef>
              </a:pPr>
              <a:r>
                <a:rPr lang="en-US" sz="2600" dirty="0">
                  <a:solidFill>
                    <a:srgbClr val="17161C"/>
                  </a:solidFill>
                  <a:latin typeface="Roboto"/>
                </a:rPr>
                <a:t>Material-</a:t>
              </a:r>
              <a:r>
                <a:rPr lang="en-US" sz="2600" dirty="0" err="1">
                  <a:solidFill>
                    <a:srgbClr val="17161C"/>
                  </a:solidFill>
                  <a:latin typeface="Roboto"/>
                </a:rPr>
                <a:t>ui</a:t>
              </a:r>
              <a:endParaRPr lang="en-US" sz="2600" dirty="0">
                <a:solidFill>
                  <a:srgbClr val="17161C"/>
                </a:solidFill>
                <a:latin typeface="Roboto"/>
              </a:endParaRPr>
            </a:p>
            <a:p>
              <a:pPr>
                <a:lnSpc>
                  <a:spcPts val="3640"/>
                </a:lnSpc>
                <a:spcBef>
                  <a:spcPct val="0"/>
                </a:spcBef>
              </a:pPr>
              <a:r>
                <a:rPr lang="en-US" sz="2600" dirty="0" err="1">
                  <a:solidFill>
                    <a:srgbClr val="17161C"/>
                  </a:solidFill>
                  <a:latin typeface="Roboto"/>
                </a:rPr>
                <a:t>Nivo.rocks</a:t>
              </a:r>
              <a:endParaRPr lang="en-US" sz="2600" dirty="0">
                <a:solidFill>
                  <a:srgbClr val="17161C"/>
                </a:solidFill>
                <a:latin typeface="Roboto"/>
              </a:endParaRPr>
            </a:p>
            <a:p>
              <a:pPr>
                <a:lnSpc>
                  <a:spcPts val="3640"/>
                </a:lnSpc>
                <a:spcBef>
                  <a:spcPct val="0"/>
                </a:spcBef>
              </a:pPr>
              <a:endParaRPr lang="en-US" sz="2600" dirty="0">
                <a:solidFill>
                  <a:srgbClr val="17161C"/>
                </a:solidFill>
                <a:latin typeface="Roboto"/>
              </a:endParaRPr>
            </a:p>
            <a:p>
              <a:pPr>
                <a:lnSpc>
                  <a:spcPts val="3640"/>
                </a:lnSpc>
                <a:spcBef>
                  <a:spcPct val="0"/>
                </a:spcBef>
              </a:pPr>
              <a:r>
                <a:rPr lang="en-US" sz="2600" b="1" dirty="0">
                  <a:solidFill>
                    <a:srgbClr val="17161C"/>
                  </a:solidFill>
                  <a:latin typeface="Roboto"/>
                </a:rPr>
                <a:t>Backend:</a:t>
              </a:r>
            </a:p>
            <a:p>
              <a:pPr>
                <a:lnSpc>
                  <a:spcPts val="3640"/>
                </a:lnSpc>
                <a:spcBef>
                  <a:spcPct val="0"/>
                </a:spcBef>
              </a:pPr>
              <a:r>
                <a:rPr lang="en-US" sz="2600" dirty="0">
                  <a:solidFill>
                    <a:srgbClr val="17161C"/>
                  </a:solidFill>
                  <a:latin typeface="Roboto"/>
                </a:rPr>
                <a:t>Python</a:t>
              </a:r>
            </a:p>
            <a:p>
              <a:pPr>
                <a:lnSpc>
                  <a:spcPts val="3640"/>
                </a:lnSpc>
                <a:spcBef>
                  <a:spcPct val="0"/>
                </a:spcBef>
              </a:pPr>
              <a:r>
                <a:rPr lang="en-US" sz="2600" dirty="0">
                  <a:solidFill>
                    <a:srgbClr val="17161C"/>
                  </a:solidFill>
                  <a:latin typeface="Roboto"/>
                </a:rPr>
                <a:t>Amazon RDS</a:t>
              </a:r>
            </a:p>
            <a:p>
              <a:pPr>
                <a:lnSpc>
                  <a:spcPts val="3640"/>
                </a:lnSpc>
                <a:spcBef>
                  <a:spcPct val="0"/>
                </a:spcBef>
              </a:pPr>
              <a:r>
                <a:rPr lang="en-US" sz="2600" dirty="0">
                  <a:solidFill>
                    <a:srgbClr val="17161C"/>
                  </a:solidFill>
                  <a:latin typeface="Roboto"/>
                </a:rPr>
                <a:t>AWS EC2 Instance</a:t>
              </a:r>
            </a:p>
          </p:txBody>
        </p:sp>
      </p:grpSp>
      <p:pic>
        <p:nvPicPr>
          <p:cNvPr id="7" name="Picture 7"/>
          <p:cNvPicPr>
            <a:picLocks noChangeAspect="1"/>
          </p:cNvPicPr>
          <p:nvPr/>
        </p:nvPicPr>
        <p:blipFill>
          <a:blip r:embed="rId3"/>
          <a:srcRect/>
          <a:stretch>
            <a:fillRect/>
          </a:stretch>
        </p:blipFill>
        <p:spPr>
          <a:xfrm rot="-10800000">
            <a:off x="6305173" y="6907444"/>
            <a:ext cx="1892551" cy="3379556"/>
          </a:xfrm>
          <a:prstGeom prst="rect">
            <a:avLst/>
          </a:prstGeom>
        </p:spPr>
      </p:pic>
      <p:pic>
        <p:nvPicPr>
          <p:cNvPr id="8" name="Picture 8"/>
          <p:cNvPicPr>
            <a:picLocks noChangeAspect="1"/>
          </p:cNvPicPr>
          <p:nvPr/>
        </p:nvPicPr>
        <p:blipFill>
          <a:blip r:embed="rId4"/>
          <a:srcRect/>
          <a:stretch>
            <a:fillRect/>
          </a:stretch>
        </p:blipFill>
        <p:spPr>
          <a:xfrm>
            <a:off x="3800603" y="7231268"/>
            <a:ext cx="3095939" cy="2879223"/>
          </a:xfrm>
          <a:prstGeom prst="rect">
            <a:avLst/>
          </a:prstGeom>
        </p:spPr>
      </p:pic>
      <p:grpSp>
        <p:nvGrpSpPr>
          <p:cNvPr id="9" name="Group 9"/>
          <p:cNvGrpSpPr>
            <a:grpSpLocks noChangeAspect="1"/>
          </p:cNvGrpSpPr>
          <p:nvPr/>
        </p:nvGrpSpPr>
        <p:grpSpPr>
          <a:xfrm>
            <a:off x="3946358" y="7953450"/>
            <a:ext cx="700140" cy="700140"/>
            <a:chOff x="1371600" y="6705600"/>
            <a:chExt cx="10972800" cy="10972800"/>
          </a:xfrm>
        </p:grpSpPr>
        <p:sp>
          <p:nvSpPr>
            <p:cNvPr id="10" name="Freeform 10"/>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sp>
        <p:nvSpPr>
          <p:cNvPr id="12" name="TextBox 12"/>
          <p:cNvSpPr txBox="1"/>
          <p:nvPr/>
        </p:nvSpPr>
        <p:spPr>
          <a:xfrm>
            <a:off x="6843517" y="5724017"/>
            <a:ext cx="2757684" cy="865622"/>
          </a:xfrm>
          <a:prstGeom prst="rect">
            <a:avLst/>
          </a:prstGeom>
        </p:spPr>
        <p:txBody>
          <a:bodyPr lIns="0" tIns="0" rIns="0" bIns="0" rtlCol="0" anchor="t">
            <a:spAutoFit/>
          </a:bodyPr>
          <a:lstStyle/>
          <a:p>
            <a:pPr>
              <a:lnSpc>
                <a:spcPts val="3500"/>
              </a:lnSpc>
              <a:spcBef>
                <a:spcPct val="0"/>
              </a:spcBef>
            </a:pPr>
            <a:endParaRPr lang="en-US" sz="2500" dirty="0">
              <a:solidFill>
                <a:srgbClr val="F7F4FA"/>
              </a:solidFill>
              <a:latin typeface="Roboto"/>
            </a:endParaRPr>
          </a:p>
          <a:p>
            <a:pPr>
              <a:lnSpc>
                <a:spcPts val="3500"/>
              </a:lnSpc>
              <a:spcBef>
                <a:spcPct val="0"/>
              </a:spcBef>
            </a:pPr>
            <a:endParaRPr lang="en-US" sz="2500" dirty="0">
              <a:solidFill>
                <a:srgbClr val="F7F4FA"/>
              </a:solidFill>
              <a:latin typeface="Roboto"/>
            </a:endParaRPr>
          </a:p>
        </p:txBody>
      </p:sp>
      <p:sp>
        <p:nvSpPr>
          <p:cNvPr id="15" name="TextBox 14">
            <a:extLst>
              <a:ext uri="{FF2B5EF4-FFF2-40B4-BE49-F238E27FC236}">
                <a16:creationId xmlns:a16="http://schemas.microsoft.com/office/drawing/2014/main" id="{12C128CB-F7A5-314F-8CF4-6E47931F5E10}"/>
              </a:ext>
            </a:extLst>
          </p:cNvPr>
          <p:cNvSpPr txBox="1"/>
          <p:nvPr/>
        </p:nvSpPr>
        <p:spPr>
          <a:xfrm>
            <a:off x="8948057" y="4718957"/>
            <a:ext cx="184731" cy="369332"/>
          </a:xfrm>
          <a:prstGeom prst="rect">
            <a:avLst/>
          </a:prstGeom>
          <a:noFill/>
        </p:spPr>
        <p:txBody>
          <a:bodyPr wrap="none" rtlCol="0">
            <a:spAutoFit/>
          </a:bodyPr>
          <a:lstStyle/>
          <a:p>
            <a:endParaRPr lang="en-US" dirty="0"/>
          </a:p>
        </p:txBody>
      </p:sp>
      <p:sp>
        <p:nvSpPr>
          <p:cNvPr id="16" name="TextBox 14">
            <a:extLst>
              <a:ext uri="{FF2B5EF4-FFF2-40B4-BE49-F238E27FC236}">
                <a16:creationId xmlns:a16="http://schemas.microsoft.com/office/drawing/2014/main" id="{C50DF516-1211-3F4B-9900-7463E24AD497}"/>
              </a:ext>
            </a:extLst>
          </p:cNvPr>
          <p:cNvSpPr txBox="1"/>
          <p:nvPr/>
        </p:nvSpPr>
        <p:spPr>
          <a:xfrm>
            <a:off x="4391973" y="2282065"/>
            <a:ext cx="2757684" cy="4007507"/>
          </a:xfrm>
          <a:prstGeom prst="rect">
            <a:avLst/>
          </a:prstGeom>
        </p:spPr>
        <p:txBody>
          <a:bodyPr lIns="0" tIns="0" rIns="0" bIns="0" rtlCol="0" anchor="t">
            <a:spAutoFit/>
          </a:bodyPr>
          <a:lstStyle/>
          <a:p>
            <a:pPr>
              <a:lnSpc>
                <a:spcPts val="3500"/>
              </a:lnSpc>
              <a:spcBef>
                <a:spcPct val="0"/>
              </a:spcBef>
            </a:pPr>
            <a:r>
              <a:rPr lang="en-US" sz="2500" b="1" dirty="0">
                <a:latin typeface="Roboto"/>
              </a:rPr>
              <a:t>Libraries Used</a:t>
            </a:r>
            <a:endParaRPr lang="en-US" sz="2500" dirty="0">
              <a:latin typeface="Roboto"/>
            </a:endParaRPr>
          </a:p>
          <a:p>
            <a:pPr>
              <a:lnSpc>
                <a:spcPts val="3500"/>
              </a:lnSpc>
              <a:spcBef>
                <a:spcPct val="0"/>
              </a:spcBef>
            </a:pPr>
            <a:r>
              <a:rPr lang="en-US" sz="2500" dirty="0">
                <a:latin typeface="Roboto"/>
              </a:rPr>
              <a:t>Flask</a:t>
            </a:r>
          </a:p>
          <a:p>
            <a:pPr>
              <a:lnSpc>
                <a:spcPts val="3500"/>
              </a:lnSpc>
              <a:spcBef>
                <a:spcPct val="0"/>
              </a:spcBef>
            </a:pPr>
            <a:r>
              <a:rPr lang="en-US" sz="2500" dirty="0" err="1">
                <a:latin typeface="Roboto"/>
              </a:rPr>
              <a:t>Gunicorn</a:t>
            </a:r>
            <a:endParaRPr lang="en-US" sz="2500" dirty="0">
              <a:latin typeface="Roboto"/>
            </a:endParaRPr>
          </a:p>
          <a:p>
            <a:pPr>
              <a:lnSpc>
                <a:spcPts val="3500"/>
              </a:lnSpc>
              <a:spcBef>
                <a:spcPct val="0"/>
              </a:spcBef>
            </a:pPr>
            <a:r>
              <a:rPr lang="en-US" sz="2500" dirty="0" err="1">
                <a:latin typeface="Roboto"/>
              </a:rPr>
              <a:t>Yfinance</a:t>
            </a:r>
            <a:endParaRPr lang="en-US" sz="2500" dirty="0">
              <a:latin typeface="Roboto"/>
            </a:endParaRPr>
          </a:p>
          <a:p>
            <a:pPr>
              <a:lnSpc>
                <a:spcPts val="3500"/>
              </a:lnSpc>
              <a:spcBef>
                <a:spcPct val="0"/>
              </a:spcBef>
            </a:pPr>
            <a:r>
              <a:rPr lang="en-US" sz="2500" dirty="0">
                <a:latin typeface="Roboto"/>
              </a:rPr>
              <a:t>BeautifulSoup4</a:t>
            </a:r>
          </a:p>
          <a:p>
            <a:pPr>
              <a:lnSpc>
                <a:spcPts val="3500"/>
              </a:lnSpc>
              <a:spcBef>
                <a:spcPct val="0"/>
              </a:spcBef>
            </a:pPr>
            <a:endParaRPr lang="en-US" sz="2500" dirty="0">
              <a:latin typeface="Roboto"/>
            </a:endParaRPr>
          </a:p>
          <a:p>
            <a:pPr>
              <a:lnSpc>
                <a:spcPts val="3500"/>
              </a:lnSpc>
              <a:spcBef>
                <a:spcPct val="0"/>
              </a:spcBef>
            </a:pPr>
            <a:r>
              <a:rPr lang="en-US" sz="2500" b="1" dirty="0">
                <a:latin typeface="Roboto"/>
              </a:rPr>
              <a:t>3rd Party APIs</a:t>
            </a:r>
            <a:endParaRPr lang="en-US" sz="2500" dirty="0">
              <a:latin typeface="Roboto"/>
            </a:endParaRPr>
          </a:p>
          <a:p>
            <a:pPr>
              <a:lnSpc>
                <a:spcPts val="3500"/>
              </a:lnSpc>
              <a:spcBef>
                <a:spcPct val="0"/>
              </a:spcBef>
            </a:pPr>
            <a:r>
              <a:rPr lang="en-US" sz="2500" dirty="0">
                <a:latin typeface="Roboto"/>
              </a:rPr>
              <a:t>Yahoo finance</a:t>
            </a:r>
          </a:p>
          <a:p>
            <a:pPr>
              <a:lnSpc>
                <a:spcPts val="3500"/>
              </a:lnSpc>
              <a:spcBef>
                <a:spcPct val="0"/>
              </a:spcBef>
            </a:pPr>
            <a:endParaRPr lang="en-US" sz="2500" dirty="0">
              <a:latin typeface="Roboto"/>
            </a:endParaRPr>
          </a:p>
        </p:txBody>
      </p:sp>
      <p:sp>
        <p:nvSpPr>
          <p:cNvPr id="17" name="TextBox 14">
            <a:extLst>
              <a:ext uri="{FF2B5EF4-FFF2-40B4-BE49-F238E27FC236}">
                <a16:creationId xmlns:a16="http://schemas.microsoft.com/office/drawing/2014/main" id="{E0CFEAF1-FD93-8941-AFE2-72023C19BA69}"/>
              </a:ext>
            </a:extLst>
          </p:cNvPr>
          <p:cNvSpPr txBox="1"/>
          <p:nvPr/>
        </p:nvSpPr>
        <p:spPr>
          <a:xfrm>
            <a:off x="9179001" y="1135993"/>
            <a:ext cx="8314667" cy="7149393"/>
          </a:xfrm>
          <a:prstGeom prst="rect">
            <a:avLst/>
          </a:prstGeom>
        </p:spPr>
        <p:txBody>
          <a:bodyPr wrap="square" lIns="0" tIns="0" rIns="0" bIns="0" rtlCol="0" anchor="t">
            <a:spAutoFit/>
          </a:bodyPr>
          <a:lstStyle/>
          <a:p>
            <a:pPr>
              <a:lnSpc>
                <a:spcPts val="3500"/>
              </a:lnSpc>
              <a:spcBef>
                <a:spcPct val="0"/>
              </a:spcBef>
            </a:pPr>
            <a:r>
              <a:rPr lang="en-US" sz="5499" dirty="0">
                <a:solidFill>
                  <a:schemeClr val="bg1"/>
                </a:solidFill>
                <a:latin typeface="Aileron Heavy"/>
              </a:rPr>
              <a:t>Architecture</a:t>
            </a:r>
          </a:p>
          <a:p>
            <a:pPr>
              <a:lnSpc>
                <a:spcPts val="3500"/>
              </a:lnSpc>
              <a:spcBef>
                <a:spcPct val="0"/>
              </a:spcBef>
            </a:pPr>
            <a:endParaRPr lang="en-US" sz="2500" b="1" dirty="0">
              <a:solidFill>
                <a:schemeClr val="bg1"/>
              </a:solidFill>
              <a:latin typeface="Roboto"/>
            </a:endParaRPr>
          </a:p>
          <a:p>
            <a:pPr>
              <a:lnSpc>
                <a:spcPts val="3500"/>
              </a:lnSpc>
              <a:spcBef>
                <a:spcPct val="0"/>
              </a:spcBef>
            </a:pPr>
            <a:r>
              <a:rPr lang="en-US" sz="2500" b="1" dirty="0">
                <a:solidFill>
                  <a:schemeClr val="bg1"/>
                </a:solidFill>
                <a:latin typeface="Roboto"/>
              </a:rPr>
              <a:t>Microservice based API</a:t>
            </a:r>
          </a:p>
          <a:p>
            <a:pPr>
              <a:lnSpc>
                <a:spcPts val="3500"/>
              </a:lnSpc>
              <a:spcBef>
                <a:spcPct val="0"/>
              </a:spcBef>
            </a:pPr>
            <a:r>
              <a:rPr lang="en-US" sz="2500" b="1" dirty="0">
                <a:solidFill>
                  <a:schemeClr val="bg1"/>
                </a:solidFill>
                <a:latin typeface="Roboto"/>
              </a:rPr>
              <a:t>Static web hosting</a:t>
            </a:r>
          </a:p>
          <a:p>
            <a:pPr>
              <a:lnSpc>
                <a:spcPts val="3500"/>
              </a:lnSpc>
              <a:spcBef>
                <a:spcPct val="0"/>
              </a:spcBef>
            </a:pPr>
            <a:endParaRPr lang="en-US" sz="2500" b="1" dirty="0">
              <a:solidFill>
                <a:schemeClr val="bg1"/>
              </a:solidFill>
              <a:latin typeface="Roboto"/>
            </a:endParaRPr>
          </a:p>
          <a:p>
            <a:pPr>
              <a:lnSpc>
                <a:spcPts val="3500"/>
              </a:lnSpc>
              <a:spcBef>
                <a:spcPct val="0"/>
              </a:spcBef>
            </a:pPr>
            <a:r>
              <a:rPr lang="en-US" sz="2500" dirty="0">
                <a:solidFill>
                  <a:schemeClr val="bg1"/>
                </a:solidFill>
                <a:latin typeface="Roboto"/>
              </a:rPr>
              <a:t>Business logic running on independent EC2 instances with sufficient </a:t>
            </a:r>
            <a:r>
              <a:rPr lang="en-US" sz="2500" dirty="0" err="1">
                <a:solidFill>
                  <a:schemeClr val="bg1"/>
                </a:solidFill>
                <a:latin typeface="Roboto"/>
              </a:rPr>
              <a:t>gunicorn</a:t>
            </a:r>
            <a:r>
              <a:rPr lang="en-US" sz="2500" dirty="0">
                <a:solidFill>
                  <a:schemeClr val="bg1"/>
                </a:solidFill>
                <a:latin typeface="Roboto"/>
              </a:rPr>
              <a:t> workers and appropriate timeouts</a:t>
            </a:r>
          </a:p>
          <a:p>
            <a:pPr>
              <a:lnSpc>
                <a:spcPts val="3500"/>
              </a:lnSpc>
              <a:spcBef>
                <a:spcPct val="0"/>
              </a:spcBef>
            </a:pPr>
            <a:endParaRPr lang="en-US" sz="2500" dirty="0">
              <a:solidFill>
                <a:schemeClr val="bg1"/>
              </a:solidFill>
              <a:latin typeface="Roboto"/>
            </a:endParaRPr>
          </a:p>
          <a:p>
            <a:pPr>
              <a:lnSpc>
                <a:spcPts val="3500"/>
              </a:lnSpc>
              <a:spcBef>
                <a:spcPct val="0"/>
              </a:spcBef>
            </a:pPr>
            <a:r>
              <a:rPr lang="en-US" sz="2500" dirty="0">
                <a:solidFill>
                  <a:schemeClr val="bg1"/>
                </a:solidFill>
                <a:latin typeface="Roboto"/>
              </a:rPr>
              <a:t>Sufficient redundancies with AWS Classic Load Balancer</a:t>
            </a:r>
          </a:p>
          <a:p>
            <a:pPr>
              <a:lnSpc>
                <a:spcPts val="3500"/>
              </a:lnSpc>
              <a:spcBef>
                <a:spcPct val="0"/>
              </a:spcBef>
            </a:pPr>
            <a:endParaRPr lang="en-US" sz="2500" dirty="0">
              <a:solidFill>
                <a:schemeClr val="bg1"/>
              </a:solidFill>
              <a:latin typeface="Roboto"/>
            </a:endParaRPr>
          </a:p>
          <a:p>
            <a:pPr>
              <a:lnSpc>
                <a:spcPts val="3500"/>
              </a:lnSpc>
              <a:spcBef>
                <a:spcPct val="0"/>
              </a:spcBef>
            </a:pPr>
            <a:r>
              <a:rPr lang="en-US" sz="2500" dirty="0">
                <a:solidFill>
                  <a:schemeClr val="bg1"/>
                </a:solidFill>
                <a:latin typeface="Roboto"/>
              </a:rPr>
              <a:t>Relational database (</a:t>
            </a:r>
            <a:r>
              <a:rPr lang="en-US" sz="2500" dirty="0" err="1">
                <a:solidFill>
                  <a:schemeClr val="bg1"/>
                </a:solidFill>
                <a:latin typeface="Roboto"/>
              </a:rPr>
              <a:t>mySQL</a:t>
            </a:r>
            <a:r>
              <a:rPr lang="en-US" sz="2500" dirty="0">
                <a:solidFill>
                  <a:schemeClr val="bg1"/>
                </a:solidFill>
                <a:latin typeface="Roboto"/>
              </a:rPr>
              <a:t>) managed by AWS RDS</a:t>
            </a:r>
          </a:p>
          <a:p>
            <a:pPr>
              <a:lnSpc>
                <a:spcPts val="3500"/>
              </a:lnSpc>
              <a:spcBef>
                <a:spcPct val="0"/>
              </a:spcBef>
            </a:pPr>
            <a:endParaRPr lang="en-US" sz="2500" dirty="0">
              <a:solidFill>
                <a:schemeClr val="bg1"/>
              </a:solidFill>
              <a:latin typeface="Roboto"/>
            </a:endParaRPr>
          </a:p>
          <a:p>
            <a:pPr>
              <a:lnSpc>
                <a:spcPts val="3500"/>
              </a:lnSpc>
              <a:spcBef>
                <a:spcPct val="0"/>
              </a:spcBef>
            </a:pPr>
            <a:r>
              <a:rPr lang="en-US" sz="2500" dirty="0">
                <a:solidFill>
                  <a:schemeClr val="bg1"/>
                </a:solidFill>
                <a:latin typeface="Roboto"/>
              </a:rPr>
              <a:t>Front-end user interface compressed and minimized running on S3 static web hosting technology</a:t>
            </a:r>
          </a:p>
          <a:p>
            <a:pPr>
              <a:lnSpc>
                <a:spcPts val="3500"/>
              </a:lnSpc>
              <a:spcBef>
                <a:spcPct val="0"/>
              </a:spcBef>
            </a:pPr>
            <a:endParaRPr lang="en-US" sz="2500" b="1" dirty="0">
              <a:solidFill>
                <a:schemeClr val="bg1"/>
              </a:solidFill>
              <a:latin typeface="Roboto"/>
            </a:endParaRPr>
          </a:p>
          <a:p>
            <a:pPr>
              <a:lnSpc>
                <a:spcPts val="3500"/>
              </a:lnSpc>
              <a:spcBef>
                <a:spcPct val="0"/>
              </a:spcBef>
            </a:pPr>
            <a:endParaRPr lang="en-US" sz="2500" dirty="0">
              <a:solidFill>
                <a:schemeClr val="bg1"/>
              </a:solidFill>
              <a:latin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0" y="266700"/>
            <a:ext cx="12957608" cy="10287000"/>
          </a:xfrm>
          <a:prstGeom prst="rect">
            <a:avLst/>
          </a:prstGeom>
          <a:solidFill>
            <a:srgbClr val="F7F4FA"/>
          </a:solidFill>
        </p:spPr>
        <p:txBody>
          <a:bodyPr/>
          <a:lstStyle/>
          <a:p>
            <a:endParaRPr lang="en-US" dirty="0"/>
          </a:p>
        </p:txBody>
      </p:sp>
      <p:sp>
        <p:nvSpPr>
          <p:cNvPr id="4" name="TextBox 4"/>
          <p:cNvSpPr txBox="1"/>
          <p:nvPr/>
        </p:nvSpPr>
        <p:spPr>
          <a:xfrm>
            <a:off x="918379" y="3190217"/>
            <a:ext cx="7445083" cy="1159228"/>
          </a:xfrm>
          <a:prstGeom prst="rect">
            <a:avLst/>
          </a:prstGeom>
        </p:spPr>
        <p:txBody>
          <a:bodyPr lIns="0" tIns="0" rIns="0" bIns="0" rtlCol="0" anchor="t">
            <a:spAutoFit/>
          </a:bodyPr>
          <a:lstStyle/>
          <a:p>
            <a:pPr>
              <a:lnSpc>
                <a:spcPts val="9599"/>
              </a:lnSpc>
            </a:pPr>
            <a:r>
              <a:rPr lang="en-US" sz="7999" dirty="0">
                <a:solidFill>
                  <a:srgbClr val="17161C"/>
                </a:solidFill>
                <a:latin typeface="Aileron Heavy"/>
              </a:rPr>
              <a:t>Conclusion</a:t>
            </a:r>
          </a:p>
        </p:txBody>
      </p:sp>
      <p:pic>
        <p:nvPicPr>
          <p:cNvPr id="8" name="Picture 8"/>
          <p:cNvPicPr>
            <a:picLocks noChangeAspect="1"/>
          </p:cNvPicPr>
          <p:nvPr/>
        </p:nvPicPr>
        <p:blipFill>
          <a:blip r:embed="rId3"/>
          <a:srcRect/>
          <a:stretch>
            <a:fillRect/>
          </a:stretch>
        </p:blipFill>
        <p:spPr>
          <a:xfrm rot="-5400000">
            <a:off x="743502" y="-743502"/>
            <a:ext cx="1892551" cy="3379556"/>
          </a:xfrm>
          <a:prstGeom prst="rect">
            <a:avLst/>
          </a:prstGeom>
        </p:spPr>
      </p:pic>
      <p:pic>
        <p:nvPicPr>
          <p:cNvPr id="9" name="Picture 9"/>
          <p:cNvPicPr>
            <a:picLocks noChangeAspect="1"/>
          </p:cNvPicPr>
          <p:nvPr/>
        </p:nvPicPr>
        <p:blipFill>
          <a:blip r:embed="rId4"/>
          <a:srcRect/>
          <a:stretch>
            <a:fillRect/>
          </a:stretch>
        </p:blipFill>
        <p:spPr>
          <a:xfrm>
            <a:off x="10267078" y="-410912"/>
            <a:ext cx="3095939" cy="2879223"/>
          </a:xfrm>
          <a:prstGeom prst="rect">
            <a:avLst/>
          </a:prstGeom>
        </p:spPr>
      </p:pic>
      <p:grpSp>
        <p:nvGrpSpPr>
          <p:cNvPr id="10" name="Group 10"/>
          <p:cNvGrpSpPr>
            <a:grpSpLocks noChangeAspect="1"/>
          </p:cNvGrpSpPr>
          <p:nvPr/>
        </p:nvGrpSpPr>
        <p:grpSpPr>
          <a:xfrm>
            <a:off x="6470999" y="2061875"/>
            <a:ext cx="700140" cy="700140"/>
            <a:chOff x="1371600" y="6705600"/>
            <a:chExt cx="10972800" cy="10972800"/>
          </a:xfrm>
        </p:grpSpPr>
        <p:sp>
          <p:nvSpPr>
            <p:cNvPr id="11" name="Freeform 11"/>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2" name="Picture 12"/>
          <p:cNvPicPr>
            <a:picLocks noChangeAspect="1"/>
          </p:cNvPicPr>
          <p:nvPr/>
        </p:nvPicPr>
        <p:blipFill>
          <a:blip r:embed="rId5"/>
          <a:srcRect/>
          <a:stretch>
            <a:fillRect/>
          </a:stretch>
        </p:blipFill>
        <p:spPr>
          <a:xfrm rot="-10800000">
            <a:off x="16395449" y="6907444"/>
            <a:ext cx="1892551" cy="3379556"/>
          </a:xfrm>
          <a:prstGeom prst="rect">
            <a:avLst/>
          </a:prstGeom>
        </p:spPr>
      </p:pic>
      <p:pic>
        <p:nvPicPr>
          <p:cNvPr id="13" name="Picture 13"/>
          <p:cNvPicPr>
            <a:picLocks noChangeAspect="1"/>
          </p:cNvPicPr>
          <p:nvPr/>
        </p:nvPicPr>
        <p:blipFill>
          <a:blip r:embed="rId6"/>
          <a:srcRect/>
          <a:stretch>
            <a:fillRect/>
          </a:stretch>
        </p:blipFill>
        <p:spPr>
          <a:xfrm rot="-10800000">
            <a:off x="14163361" y="4851624"/>
            <a:ext cx="3095939" cy="2879223"/>
          </a:xfrm>
          <a:prstGeom prst="rect">
            <a:avLst/>
          </a:prstGeom>
        </p:spPr>
      </p:pic>
      <p:pic>
        <p:nvPicPr>
          <p:cNvPr id="14" name="Picture 14"/>
          <p:cNvPicPr>
            <a:picLocks noChangeAspect="1"/>
          </p:cNvPicPr>
          <p:nvPr/>
        </p:nvPicPr>
        <p:blipFill>
          <a:blip r:embed="rId6"/>
          <a:srcRect/>
          <a:stretch>
            <a:fillRect/>
          </a:stretch>
        </p:blipFill>
        <p:spPr>
          <a:xfrm rot="-10800000">
            <a:off x="14163361" y="1322403"/>
            <a:ext cx="3095939" cy="2879223"/>
          </a:xfrm>
          <a:prstGeom prst="rect">
            <a:avLst/>
          </a:prstGeom>
        </p:spPr>
      </p:pic>
      <p:grpSp>
        <p:nvGrpSpPr>
          <p:cNvPr id="15" name="Group 15"/>
          <p:cNvGrpSpPr>
            <a:grpSpLocks noChangeAspect="1"/>
          </p:cNvGrpSpPr>
          <p:nvPr/>
        </p:nvGrpSpPr>
        <p:grpSpPr>
          <a:xfrm rot="-10800000">
            <a:off x="14562323" y="1028700"/>
            <a:ext cx="700140" cy="700140"/>
            <a:chOff x="1371600" y="6705600"/>
            <a:chExt cx="10972800" cy="10972800"/>
          </a:xfrm>
        </p:grpSpPr>
        <p:sp>
          <p:nvSpPr>
            <p:cNvPr id="16" name="Freeform 16"/>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7" name="Picture 17"/>
          <p:cNvPicPr>
            <a:picLocks noChangeAspect="1"/>
          </p:cNvPicPr>
          <p:nvPr/>
        </p:nvPicPr>
        <p:blipFill>
          <a:blip r:embed="rId6"/>
          <a:srcRect/>
          <a:stretch>
            <a:fillRect/>
          </a:stretch>
        </p:blipFill>
        <p:spPr>
          <a:xfrm rot="-10800000">
            <a:off x="14163361" y="8380846"/>
            <a:ext cx="3095939" cy="2879223"/>
          </a:xfrm>
          <a:prstGeom prst="rect">
            <a:avLst/>
          </a:prstGeom>
        </p:spPr>
      </p:pic>
      <p:pic>
        <p:nvPicPr>
          <p:cNvPr id="18" name="Picture 18"/>
          <p:cNvPicPr>
            <a:picLocks noChangeAspect="1"/>
          </p:cNvPicPr>
          <p:nvPr/>
        </p:nvPicPr>
        <p:blipFill>
          <a:blip r:embed="rId4"/>
          <a:srcRect/>
          <a:stretch>
            <a:fillRect/>
          </a:stretch>
        </p:blipFill>
        <p:spPr>
          <a:xfrm>
            <a:off x="6821069" y="-410912"/>
            <a:ext cx="3095939" cy="2879223"/>
          </a:xfrm>
          <a:prstGeom prst="rect">
            <a:avLst/>
          </a:prstGeom>
        </p:spPr>
      </p:pic>
      <p:sp>
        <p:nvSpPr>
          <p:cNvPr id="20" name="TextBox 7">
            <a:extLst>
              <a:ext uri="{FF2B5EF4-FFF2-40B4-BE49-F238E27FC236}">
                <a16:creationId xmlns:a16="http://schemas.microsoft.com/office/drawing/2014/main" id="{E20ACC12-86E0-A947-83EF-97DF8EF06CDA}"/>
              </a:ext>
            </a:extLst>
          </p:cNvPr>
          <p:cNvSpPr txBox="1"/>
          <p:nvPr/>
        </p:nvSpPr>
        <p:spPr>
          <a:xfrm>
            <a:off x="918379" y="4817982"/>
            <a:ext cx="11121221" cy="4116512"/>
          </a:xfrm>
          <a:prstGeom prst="rect">
            <a:avLst/>
          </a:prstGeom>
        </p:spPr>
        <p:txBody>
          <a:bodyPr wrap="square" lIns="0" tIns="0" rIns="0" bIns="0" rtlCol="0" anchor="t">
            <a:spAutoFit/>
          </a:bodyPr>
          <a:lstStyle/>
          <a:p>
            <a:pPr>
              <a:lnSpc>
                <a:spcPts val="3919"/>
              </a:lnSpc>
              <a:spcBef>
                <a:spcPct val="0"/>
              </a:spcBef>
            </a:pPr>
            <a:r>
              <a:rPr lang="en-US" sz="2799" b="1" dirty="0">
                <a:solidFill>
                  <a:srgbClr val="17161C"/>
                </a:solidFill>
                <a:latin typeface="Roboto"/>
              </a:rPr>
              <a:t>Roles</a:t>
            </a:r>
          </a:p>
          <a:p>
            <a:pPr>
              <a:lnSpc>
                <a:spcPts val="3919"/>
              </a:lnSpc>
              <a:spcBef>
                <a:spcPct val="0"/>
              </a:spcBef>
            </a:pPr>
            <a:r>
              <a:rPr lang="en-US" sz="2799" dirty="0">
                <a:solidFill>
                  <a:srgbClr val="17161C"/>
                </a:solidFill>
                <a:latin typeface="Roboto"/>
              </a:rPr>
              <a:t>Ong Jun Xiang – Frontend Development</a:t>
            </a:r>
          </a:p>
          <a:p>
            <a:pPr>
              <a:lnSpc>
                <a:spcPts val="3919"/>
              </a:lnSpc>
              <a:spcBef>
                <a:spcPct val="0"/>
              </a:spcBef>
            </a:pPr>
            <a:r>
              <a:rPr lang="en-US" sz="2799" dirty="0">
                <a:solidFill>
                  <a:srgbClr val="17161C"/>
                </a:solidFill>
                <a:latin typeface="Roboto"/>
              </a:rPr>
              <a:t>Sherman Lee – Frontend Development</a:t>
            </a:r>
          </a:p>
          <a:p>
            <a:pPr>
              <a:lnSpc>
                <a:spcPts val="3919"/>
              </a:lnSpc>
              <a:spcBef>
                <a:spcPct val="0"/>
              </a:spcBef>
            </a:pPr>
            <a:r>
              <a:rPr lang="en-US" sz="2799" dirty="0">
                <a:solidFill>
                  <a:srgbClr val="17161C"/>
                </a:solidFill>
                <a:latin typeface="Roboto"/>
              </a:rPr>
              <a:t>Zexel Lew – Backend</a:t>
            </a:r>
          </a:p>
          <a:p>
            <a:pPr>
              <a:lnSpc>
                <a:spcPts val="3919"/>
              </a:lnSpc>
              <a:spcBef>
                <a:spcPct val="0"/>
              </a:spcBef>
            </a:pPr>
            <a:r>
              <a:rPr lang="en-US" sz="2799" dirty="0">
                <a:solidFill>
                  <a:srgbClr val="17161C"/>
                </a:solidFill>
                <a:latin typeface="Roboto"/>
              </a:rPr>
              <a:t>Kelvin – Backend </a:t>
            </a:r>
            <a:r>
              <a:rPr lang="en-US" sz="2799" dirty="0" err="1">
                <a:solidFill>
                  <a:srgbClr val="17161C"/>
                </a:solidFill>
                <a:latin typeface="Roboto"/>
              </a:rPr>
              <a:t>Developement</a:t>
            </a:r>
            <a:endParaRPr lang="en-US" sz="2799" dirty="0">
              <a:solidFill>
                <a:srgbClr val="17161C"/>
              </a:solidFill>
              <a:latin typeface="Roboto"/>
            </a:endParaRPr>
          </a:p>
          <a:p>
            <a:pPr>
              <a:lnSpc>
                <a:spcPts val="3919"/>
              </a:lnSpc>
              <a:spcBef>
                <a:spcPct val="0"/>
              </a:spcBef>
            </a:pPr>
            <a:r>
              <a:rPr lang="en-US" sz="2799" dirty="0">
                <a:solidFill>
                  <a:srgbClr val="17161C"/>
                </a:solidFill>
                <a:latin typeface="Roboto"/>
              </a:rPr>
              <a:t>Rachel Lui – UI/UX Designer</a:t>
            </a:r>
          </a:p>
          <a:p>
            <a:pPr>
              <a:lnSpc>
                <a:spcPts val="3919"/>
              </a:lnSpc>
              <a:spcBef>
                <a:spcPct val="0"/>
              </a:spcBef>
            </a:pPr>
            <a:endParaRPr lang="en-US" sz="2799" dirty="0">
              <a:solidFill>
                <a:srgbClr val="17161C"/>
              </a:solidFill>
              <a:latin typeface="Roboto"/>
            </a:endParaRPr>
          </a:p>
          <a:p>
            <a:pPr>
              <a:spcBef>
                <a:spcPct val="0"/>
              </a:spcBef>
            </a:pPr>
            <a:r>
              <a:rPr lang="en-US" sz="2000" dirty="0">
                <a:solidFill>
                  <a:srgbClr val="17161C"/>
                </a:solidFill>
                <a:latin typeface="Roboto"/>
              </a:rPr>
              <a:t>We would like to thank Goldman Sachs and Ellipsis for organizing this amazing Tech Series Hackathon and AWS for the $100 E-Credits to deploy our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715</Words>
  <Application>Microsoft Macintosh PowerPoint</Application>
  <PresentationFormat>Custom</PresentationFormat>
  <Paragraphs>114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Aileron Heavy</vt:lpstr>
      <vt:lpstr>Roboto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 Hackathon Pitch Deck</dc:title>
  <dc:creator>Rachel Lui</dc:creator>
  <cp:lastModifiedBy>Sherman LEE</cp:lastModifiedBy>
  <cp:revision>58</cp:revision>
  <dcterms:created xsi:type="dcterms:W3CDTF">2006-08-16T00:00:00Z</dcterms:created>
  <dcterms:modified xsi:type="dcterms:W3CDTF">2020-09-07T10:08:23Z</dcterms:modified>
  <dc:identifier>DAEGm4PQBK0</dc:identifier>
</cp:coreProperties>
</file>