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flaticon.com" TargetMode="External"/><Relationship Id="rId3" Type="http://schemas.openxmlformats.org/officeDocument/2006/relationships/hyperlink" Target="http://www.flaticon.co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45480dc3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45480dc3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5480dc3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5480dc3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45480dc3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45480dc3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5480dc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5480dc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5480dc3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45480dc3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45480dc3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45480dc3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5480dc3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5480dc3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Icons made by &lt;a href="https://www.flaticon.com/authors/freepik" title="Freepik"&gt;Freepik&lt;/a&gt; from &lt;a href="https://www.flaticon.com/" title="Flaticon"&gt;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www.flaticon.com</a:t>
            </a:r>
            <a:r>
              <a:rPr lang="en-GB"/>
              <a:t>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Icons made by &lt;a href="https://www.flaticon.com/authors/dinosoftlabs" title="DinosoftLabs"&gt;DinosoftLabs&lt;/a&gt; from &lt;a href="https://www.flaticon.com/" title="Flaticon"&gt;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www.flaticon.com</a:t>
            </a:r>
            <a:r>
              <a:rPr lang="en-GB"/>
              <a:t>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Icons made by &lt;a href="https://www.flaticon.com/authors/freepik" title="Freepik"&gt;Freepik&lt;/a&gt; from &lt;a href="https://www.flaticon.com/" title="Flaticon"&gt; www.flaticon.com&lt;/a&gt;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45480dc3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45480dc3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5480dc3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45480dc3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1.jpg"/><Relationship Id="rId13" Type="http://schemas.openxmlformats.org/officeDocument/2006/relationships/image" Target="../media/image6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Arial"/>
                <a:ea typeface="Arial"/>
                <a:cs typeface="Arial"/>
                <a:sym typeface="Arial"/>
              </a:rPr>
              <a:t>SimuVest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Incorporate Singapore’s stock market details into our database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Incorporate a stock market analyst in the form of a chatbot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Essential Skills for Investing</a:t>
            </a:r>
            <a:endParaRPr sz="35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Risk Assessment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Diverse Understanding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Patience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Judgement of Stability vs Growth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Persistence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Buy Low-Sell High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052550" y="1524450"/>
            <a:ext cx="70389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product to build all essential skills in a new investor.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By simulating the creation of a custom stock fund, we inculcate hands-on-learning within a safe environment.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152650" y="557725"/>
            <a:ext cx="5522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lt1"/>
                </a:solidFill>
              </a:rPr>
              <a:t>Solution</a:t>
            </a:r>
            <a:endParaRPr b="1"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81675" y="1412925"/>
            <a:ext cx="76548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→A platform for youths to practise investing in the stock market without using their own money.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→ Challenge the user to make their own stock fund, which contains a variety of stocks and bonds and is based on their own analysis of the stock market. 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→ Track the performance of your custom fund and pick up essential investing skills along the way.</a:t>
            </a:r>
            <a:r>
              <a:rPr lang="en-GB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Business Case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81675" y="1367000"/>
            <a:ext cx="76548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Problem(s)</a:t>
            </a:r>
            <a:r>
              <a:rPr lang="en-GB"/>
              <a:t>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Youths have lack of financial knowledge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Overwhelming amount of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Youths feel uncomfortable with using their own money for something they have never done before.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Improves efficiency and convenience in investing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fast way to equip youths with financial knowledge to start investing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safe platform  for youths to learn investing through simulation exercise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Solution Architecture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338" y="465675"/>
            <a:ext cx="742324" cy="7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638" y="1884038"/>
            <a:ext cx="687725" cy="6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350550" y="2788650"/>
            <a:ext cx="2296500" cy="13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789825" y="371500"/>
            <a:ext cx="2143200" cy="130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713625" y="2648275"/>
            <a:ext cx="2296500" cy="161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725" y="465676"/>
            <a:ext cx="1661100" cy="9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4259900" y="1350400"/>
            <a:ext cx="12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700" y="2741750"/>
            <a:ext cx="1058350" cy="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8075" y="3006362"/>
            <a:ext cx="1661100" cy="124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550" y="2981025"/>
            <a:ext cx="2020499" cy="1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3968825" y="3963125"/>
            <a:ext cx="18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Backe</a:t>
            </a:r>
            <a:r>
              <a:rPr b="1"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nd Server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02750" y="3802925"/>
            <a:ext cx="18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5650" y="3296137"/>
            <a:ext cx="687700" cy="6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99997" y="4252175"/>
            <a:ext cx="956675" cy="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11">
            <a:alphaModFix/>
          </a:blip>
          <a:srcRect b="0" l="25467" r="25433" t="0"/>
          <a:stretch/>
        </p:blipFill>
        <p:spPr>
          <a:xfrm>
            <a:off x="7042450" y="4248436"/>
            <a:ext cx="623674" cy="554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6879700" y="3879113"/>
            <a:ext cx="18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Servers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/>
          <p:nvPr/>
        </p:nvSpPr>
        <p:spPr>
          <a:xfrm rot="5400000">
            <a:off x="4485575" y="2109150"/>
            <a:ext cx="866100" cy="106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5400000">
            <a:off x="7500550" y="1483850"/>
            <a:ext cx="657900" cy="106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5400000">
            <a:off x="7500550" y="2857513"/>
            <a:ext cx="657900" cy="106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072075" y="3586900"/>
            <a:ext cx="1386300" cy="106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701988" y="3480700"/>
            <a:ext cx="956700" cy="106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7561850" y="780238"/>
            <a:ext cx="18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Users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377238" y="4708213"/>
            <a:ext cx="18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Amazon Cognito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12">
            <a:alphaModFix/>
          </a:blip>
          <a:srcRect b="31970" l="0" r="0" t="27617"/>
          <a:stretch/>
        </p:blipFill>
        <p:spPr>
          <a:xfrm>
            <a:off x="564750" y="1697402"/>
            <a:ext cx="1899600" cy="76768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622438" y="2257800"/>
            <a:ext cx="19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External services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13">
            <a:alphaModFix/>
          </a:blip>
          <a:srcRect b="19093" l="13516" r="13814" t="18713"/>
          <a:stretch/>
        </p:blipFill>
        <p:spPr>
          <a:xfrm>
            <a:off x="609850" y="1059375"/>
            <a:ext cx="1807050" cy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60900" y="585925"/>
            <a:ext cx="1010250" cy="1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Information Technology- Web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Cloud Computing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052550" y="1609925"/>
            <a:ext cx="70389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Product Demo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