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osefin Slab"/>
      <p:regular r:id="rId16"/>
      <p:bold r:id="rId17"/>
      <p:italic r:id="rId18"/>
      <p:boldItalic r:id="rId19"/>
    </p:embeddedFont>
    <p:embeddedFont>
      <p:font typeface="Anton"/>
      <p:regular r:id="rId20"/>
    </p:embeddedFont>
    <p:embeddedFont>
      <p:font typeface="Staatliches"/>
      <p:regular r:id="rId21"/>
    </p:embeddedFont>
    <p:embeddedFont>
      <p:font typeface="Anaheim"/>
      <p:regular r:id="rId22"/>
    </p:embeddedFont>
    <p:embeddedFont>
      <p:font typeface="Abel"/>
      <p:regular r:id="rId23"/>
    </p:embeddedFont>
    <p:embeddedFont>
      <p:font typeface="Josefin Sans"/>
      <p:regular r:id="rId24"/>
      <p:bold r:id="rId25"/>
      <p:italic r:id="rId26"/>
      <p:boldItalic r:id="rId27"/>
    </p:embeddedFont>
    <p:embeddedFont>
      <p:font typeface="Unic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Anaheim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JosefinSans-regular.fntdata"/><Relationship Id="rId23" Type="http://schemas.openxmlformats.org/officeDocument/2006/relationships/font" Target="fonts/A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schemas.openxmlformats.org/officeDocument/2006/relationships/font" Target="fonts/UnicaOne-regular.fntdata"/><Relationship Id="rId27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lab-bold.fntdata"/><Relationship Id="rId16" Type="http://schemas.openxmlformats.org/officeDocument/2006/relationships/font" Target="fonts/JosefinSlab-regular.fntdata"/><Relationship Id="rId19" Type="http://schemas.openxmlformats.org/officeDocument/2006/relationships/font" Target="fonts/JosefinSlab-boldItalic.fntdata"/><Relationship Id="rId18" Type="http://schemas.openxmlformats.org/officeDocument/2006/relationships/font" Target="fonts/JosefinSla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42a72f7a7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42a72f7a7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41ded59a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41ded59a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42a72f7a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42a72f7a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1ded59a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1ded59a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2a72f7a7_2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42a72f7a7_2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41ded59af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41ded59af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42a72f7a7_2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42a72f7a7_2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9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26.png"/><Relationship Id="rId8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24.jpg"/><Relationship Id="rId5" Type="http://schemas.openxmlformats.org/officeDocument/2006/relationships/image" Target="../media/image2.png"/><Relationship Id="rId6" Type="http://schemas.openxmlformats.org/officeDocument/2006/relationships/image" Target="../media/image18.jpg"/><Relationship Id="rId7" Type="http://schemas.openxmlformats.org/officeDocument/2006/relationships/image" Target="../media/image25.jpg"/><Relationship Id="rId8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2"/>
          <p:cNvGrpSpPr/>
          <p:nvPr/>
        </p:nvGrpSpPr>
        <p:grpSpPr>
          <a:xfrm rot="-6825007">
            <a:off x="7291636" y="-408617"/>
            <a:ext cx="777634" cy="1334220"/>
            <a:chOff x="7825967" y="3240163"/>
            <a:chExt cx="777728" cy="1334382"/>
          </a:xfrm>
        </p:grpSpPr>
        <p:sp>
          <p:nvSpPr>
            <p:cNvPr id="133" name="Google Shape;13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2"/>
          <p:cNvSpPr/>
          <p:nvPr/>
        </p:nvSpPr>
        <p:spPr>
          <a:xfrm>
            <a:off x="6346566" y="4022052"/>
            <a:ext cx="1322620" cy="517028"/>
          </a:xfrm>
          <a:custGeom>
            <a:rect b="b" l="l" r="r" t="t"/>
            <a:pathLst>
              <a:path extrusionOk="0" h="24926" w="65999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2"/>
          <p:cNvSpPr/>
          <p:nvPr/>
        </p:nvSpPr>
        <p:spPr>
          <a:xfrm>
            <a:off x="4961675" y="1530600"/>
            <a:ext cx="3774900" cy="23001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072900" y="1647324"/>
            <a:ext cx="3842400" cy="2347200"/>
          </a:xfrm>
          <a:prstGeom prst="roundRect">
            <a:avLst>
              <a:gd fmla="val 385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8839106" y="1142850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8666304" y="141490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503875" y="45390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223831" y="3754589"/>
            <a:ext cx="576962" cy="773332"/>
            <a:chOff x="3429656" y="3785314"/>
            <a:chExt cx="576962" cy="773332"/>
          </a:xfrm>
        </p:grpSpPr>
        <p:sp>
          <p:nvSpPr>
            <p:cNvPr id="146" name="Google Shape;146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2"/>
          <p:cNvSpPr txBox="1"/>
          <p:nvPr/>
        </p:nvSpPr>
        <p:spPr>
          <a:xfrm>
            <a:off x="51375" y="4792125"/>
            <a:ext cx="1681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7 September 2020</a:t>
            </a:r>
            <a:endParaRPr sz="1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46593" l="29874" r="29878" t="30727"/>
          <a:stretch/>
        </p:blipFill>
        <p:spPr>
          <a:xfrm>
            <a:off x="1303084" y="3122326"/>
            <a:ext cx="602400" cy="60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14501" l="0" r="12679" t="19791"/>
          <a:stretch/>
        </p:blipFill>
        <p:spPr>
          <a:xfrm>
            <a:off x="2020650" y="3123833"/>
            <a:ext cx="603300" cy="60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5">
            <a:alphaModFix/>
          </a:blip>
          <a:srcRect b="26701" l="15973" r="21945" t="26706"/>
          <a:stretch/>
        </p:blipFill>
        <p:spPr>
          <a:xfrm>
            <a:off x="590625" y="3123833"/>
            <a:ext cx="603300" cy="60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6">
            <a:alphaModFix/>
          </a:blip>
          <a:srcRect b="44972" l="42524" r="29623" t="27158"/>
          <a:stretch/>
        </p:blipFill>
        <p:spPr>
          <a:xfrm>
            <a:off x="2740514" y="3122326"/>
            <a:ext cx="603300" cy="60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7">
            <a:alphaModFix/>
          </a:blip>
          <a:srcRect b="33321" l="13691" r="8957" t="8666"/>
          <a:stretch/>
        </p:blipFill>
        <p:spPr>
          <a:xfrm>
            <a:off x="3451998" y="3122326"/>
            <a:ext cx="603300" cy="60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439288" y="3745415"/>
            <a:ext cx="906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Bu Wende</a:t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151288" y="3745400"/>
            <a:ext cx="906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Jiang Hanyu</a:t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869313" y="3745400"/>
            <a:ext cx="906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Qi Haodi</a:t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555563" y="3745413"/>
            <a:ext cx="973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Zhang Chengzi</a:t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318050" y="3745400"/>
            <a:ext cx="906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Wang Xuze</a:t>
            </a:r>
            <a:endParaRPr sz="9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43350" y="2648476"/>
            <a:ext cx="1322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</a:t>
            </a:r>
            <a:r>
              <a:rPr b="1"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TNT</a:t>
            </a:r>
            <a:r>
              <a:rPr lang="en" sz="12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206062" y="1782234"/>
            <a:ext cx="3604500" cy="2110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6438150" y="4478250"/>
            <a:ext cx="1140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2080" y="1802125"/>
            <a:ext cx="3557016" cy="202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9">
            <a:alphaModFix/>
          </a:blip>
          <a:srcRect b="31305" l="10202" r="9333" t="32084"/>
          <a:stretch/>
        </p:blipFill>
        <p:spPr>
          <a:xfrm>
            <a:off x="339800" y="1135533"/>
            <a:ext cx="4440275" cy="1152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727979" y="1984635"/>
            <a:ext cx="36639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Make Dreams Happen for Millennials </a:t>
            </a:r>
            <a:endParaRPr i="1" sz="1600"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8297425" y="909939"/>
            <a:ext cx="546250" cy="503056"/>
            <a:chOff x="6256625" y="616414"/>
            <a:chExt cx="546250" cy="503056"/>
          </a:xfrm>
        </p:grpSpPr>
        <p:sp>
          <p:nvSpPr>
            <p:cNvPr id="170" name="Google Shape;170;p22"/>
            <p:cNvSpPr/>
            <p:nvPr/>
          </p:nvSpPr>
          <p:spPr>
            <a:xfrm>
              <a:off x="6256625" y="616414"/>
              <a:ext cx="546250" cy="503056"/>
            </a:xfrm>
            <a:custGeom>
              <a:rect b="b" l="l" r="r" t="t"/>
              <a:pathLst>
                <a:path extrusionOk="0" h="11332" w="12305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21659" y="676342"/>
              <a:ext cx="416224" cy="383285"/>
            </a:xfrm>
            <a:custGeom>
              <a:rect b="b" l="l" r="r" t="t"/>
              <a:pathLst>
                <a:path extrusionOk="0" h="8634" w="9376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339016" y="668929"/>
              <a:ext cx="386881" cy="228266"/>
            </a:xfrm>
            <a:custGeom>
              <a:rect b="b" l="l" r="r" t="t"/>
              <a:pathLst>
                <a:path extrusionOk="0" h="5142" w="8715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431261" y="735693"/>
              <a:ext cx="191864" cy="281937"/>
            </a:xfrm>
            <a:custGeom>
              <a:rect b="b" l="l" r="r" t="t"/>
              <a:pathLst>
                <a:path extrusionOk="0" h="6351" w="4322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2"/>
          <p:cNvGrpSpPr/>
          <p:nvPr/>
        </p:nvGrpSpPr>
        <p:grpSpPr>
          <a:xfrm>
            <a:off x="8071692" y="3222063"/>
            <a:ext cx="777728" cy="1334382"/>
            <a:chOff x="7825967" y="3240163"/>
            <a:chExt cx="777728" cy="1334382"/>
          </a:xfrm>
        </p:grpSpPr>
        <p:sp>
          <p:nvSpPr>
            <p:cNvPr id="175" name="Google Shape;175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5286546" y="2474598"/>
            <a:ext cx="203088" cy="412126"/>
            <a:chOff x="7764635" y="2404362"/>
            <a:chExt cx="353565" cy="717489"/>
          </a:xfrm>
        </p:grpSpPr>
        <p:sp>
          <p:nvSpPr>
            <p:cNvPr id="182" name="Google Shape;182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2"/>
          <p:cNvGrpSpPr/>
          <p:nvPr/>
        </p:nvGrpSpPr>
        <p:grpSpPr>
          <a:xfrm rot="756199">
            <a:off x="4806973" y="2150545"/>
            <a:ext cx="502396" cy="423275"/>
            <a:chOff x="2681574" y="1237063"/>
            <a:chExt cx="340338" cy="314998"/>
          </a:xfrm>
        </p:grpSpPr>
        <p:sp>
          <p:nvSpPr>
            <p:cNvPr id="185" name="Google Shape;185;p22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8526144" y="3744964"/>
            <a:ext cx="576962" cy="773332"/>
            <a:chOff x="3429656" y="3785314"/>
            <a:chExt cx="576962" cy="773332"/>
          </a:xfrm>
        </p:grpSpPr>
        <p:sp>
          <p:nvSpPr>
            <p:cNvPr id="190" name="Google Shape;190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2"/>
          <p:cNvSpPr/>
          <p:nvPr/>
        </p:nvSpPr>
        <p:spPr>
          <a:xfrm>
            <a:off x="4664833" y="3683616"/>
            <a:ext cx="1579322" cy="671293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780084" y="3871869"/>
            <a:ext cx="173735" cy="205016"/>
          </a:xfrm>
          <a:custGeom>
            <a:rect b="b" l="l" r="r" t="t"/>
            <a:pathLst>
              <a:path extrusionOk="0" h="4673" w="3960">
                <a:moveTo>
                  <a:pt x="3938" y="1"/>
                </a:moveTo>
                <a:cubicBezTo>
                  <a:pt x="3025" y="5"/>
                  <a:pt x="2093" y="368"/>
                  <a:pt x="1381" y="997"/>
                </a:cubicBezTo>
                <a:cubicBezTo>
                  <a:pt x="538" y="1741"/>
                  <a:pt x="0" y="2859"/>
                  <a:pt x="145" y="4214"/>
                </a:cubicBezTo>
                <a:cubicBezTo>
                  <a:pt x="163" y="4357"/>
                  <a:pt x="184" y="4511"/>
                  <a:pt x="219" y="4664"/>
                </a:cubicBezTo>
                <a:lnTo>
                  <a:pt x="219" y="4672"/>
                </a:lnTo>
                <a:lnTo>
                  <a:pt x="3959" y="3833"/>
                </a:lnTo>
                <a:lnTo>
                  <a:pt x="3959" y="3104"/>
                </a:lnTo>
                <a:lnTo>
                  <a:pt x="3938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798466" y="4056877"/>
            <a:ext cx="328517" cy="168383"/>
          </a:xfrm>
          <a:custGeom>
            <a:rect b="b" l="l" r="r" t="t"/>
            <a:pathLst>
              <a:path extrusionOk="0" h="3838" w="7488">
                <a:moveTo>
                  <a:pt x="3742" y="1"/>
                </a:moveTo>
                <a:lnTo>
                  <a:pt x="1" y="844"/>
                </a:lnTo>
                <a:cubicBezTo>
                  <a:pt x="385" y="2558"/>
                  <a:pt x="1915" y="3838"/>
                  <a:pt x="3742" y="3838"/>
                </a:cubicBezTo>
                <a:cubicBezTo>
                  <a:pt x="5577" y="3838"/>
                  <a:pt x="7112" y="2544"/>
                  <a:pt x="7487" y="818"/>
                </a:cubicBezTo>
                <a:lnTo>
                  <a:pt x="3746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250170" y="3912539"/>
            <a:ext cx="833709" cy="37774"/>
          </a:xfrm>
          <a:custGeom>
            <a:rect b="b" l="l" r="r" t="t"/>
            <a:pathLst>
              <a:path extrusionOk="0" h="861" w="19003">
                <a:moveTo>
                  <a:pt x="1" y="1"/>
                </a:moveTo>
                <a:lnTo>
                  <a:pt x="1" y="861"/>
                </a:lnTo>
                <a:lnTo>
                  <a:pt x="19003" y="861"/>
                </a:lnTo>
                <a:lnTo>
                  <a:pt x="19003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250170" y="4012040"/>
            <a:ext cx="833709" cy="37818"/>
          </a:xfrm>
          <a:custGeom>
            <a:rect b="b" l="l" r="r" t="t"/>
            <a:pathLst>
              <a:path extrusionOk="0" h="862" w="19003">
                <a:moveTo>
                  <a:pt x="1" y="0"/>
                </a:moveTo>
                <a:lnTo>
                  <a:pt x="1" y="861"/>
                </a:lnTo>
                <a:lnTo>
                  <a:pt x="19003" y="861"/>
                </a:lnTo>
                <a:lnTo>
                  <a:pt x="19003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250170" y="4122289"/>
            <a:ext cx="450658" cy="37818"/>
          </a:xfrm>
          <a:custGeom>
            <a:rect b="b" l="l" r="r" t="t"/>
            <a:pathLst>
              <a:path extrusionOk="0" h="862" w="10272">
                <a:moveTo>
                  <a:pt x="1" y="0"/>
                </a:moveTo>
                <a:lnTo>
                  <a:pt x="1" y="861"/>
                </a:lnTo>
                <a:lnTo>
                  <a:pt x="10271" y="861"/>
                </a:lnTo>
                <a:lnTo>
                  <a:pt x="10271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flipH="1">
            <a:off x="4971291" y="3871869"/>
            <a:ext cx="173735" cy="205016"/>
          </a:xfrm>
          <a:custGeom>
            <a:rect b="b" l="l" r="r" t="t"/>
            <a:pathLst>
              <a:path extrusionOk="0" h="4673" w="3960">
                <a:moveTo>
                  <a:pt x="3938" y="1"/>
                </a:moveTo>
                <a:cubicBezTo>
                  <a:pt x="3025" y="5"/>
                  <a:pt x="2093" y="368"/>
                  <a:pt x="1381" y="997"/>
                </a:cubicBezTo>
                <a:cubicBezTo>
                  <a:pt x="538" y="1741"/>
                  <a:pt x="0" y="2859"/>
                  <a:pt x="145" y="4214"/>
                </a:cubicBezTo>
                <a:cubicBezTo>
                  <a:pt x="163" y="4357"/>
                  <a:pt x="184" y="4511"/>
                  <a:pt x="219" y="4664"/>
                </a:cubicBezTo>
                <a:lnTo>
                  <a:pt x="219" y="4672"/>
                </a:lnTo>
                <a:lnTo>
                  <a:pt x="3959" y="3833"/>
                </a:lnTo>
                <a:lnTo>
                  <a:pt x="3959" y="3104"/>
                </a:lnTo>
                <a:lnTo>
                  <a:pt x="3938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598423" y="37640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2"/>
          <p:cNvGrpSpPr/>
          <p:nvPr/>
        </p:nvGrpSpPr>
        <p:grpSpPr>
          <a:xfrm rot="-7041719">
            <a:off x="8022764" y="-613642"/>
            <a:ext cx="921123" cy="1561070"/>
            <a:chOff x="4321997" y="3141168"/>
            <a:chExt cx="921144" cy="1561106"/>
          </a:xfrm>
        </p:grpSpPr>
        <p:sp>
          <p:nvSpPr>
            <p:cNvPr id="205" name="Google Shape;205;p22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 rot="-5620136">
            <a:off x="8670576" y="-307549"/>
            <a:ext cx="771566" cy="1345069"/>
            <a:chOff x="4321997" y="3141168"/>
            <a:chExt cx="921144" cy="1561106"/>
          </a:xfrm>
        </p:grpSpPr>
        <p:sp>
          <p:nvSpPr>
            <p:cNvPr id="212" name="Google Shape;212;p22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2"/>
          <p:cNvGrpSpPr/>
          <p:nvPr/>
        </p:nvGrpSpPr>
        <p:grpSpPr>
          <a:xfrm rot="7708820">
            <a:off x="-615" y="-307577"/>
            <a:ext cx="771561" cy="1345117"/>
            <a:chOff x="4321997" y="3141168"/>
            <a:chExt cx="921144" cy="1561106"/>
          </a:xfrm>
        </p:grpSpPr>
        <p:sp>
          <p:nvSpPr>
            <p:cNvPr id="219" name="Google Shape;219;p22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2"/>
          <p:cNvGrpSpPr/>
          <p:nvPr/>
        </p:nvGrpSpPr>
        <p:grpSpPr>
          <a:xfrm rot="-1233474">
            <a:off x="961639" y="-2853"/>
            <a:ext cx="395639" cy="339503"/>
            <a:chOff x="4694531" y="2250235"/>
            <a:chExt cx="1090502" cy="1018186"/>
          </a:xfrm>
        </p:grpSpPr>
        <p:sp>
          <p:nvSpPr>
            <p:cNvPr id="226" name="Google Shape;226;p2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2"/>
          <p:cNvGrpSpPr/>
          <p:nvPr/>
        </p:nvGrpSpPr>
        <p:grpSpPr>
          <a:xfrm rot="-1233191">
            <a:off x="1322547" y="475688"/>
            <a:ext cx="255637" cy="219356"/>
            <a:chOff x="4694531" y="2250235"/>
            <a:chExt cx="1090502" cy="1018186"/>
          </a:xfrm>
        </p:grpSpPr>
        <p:sp>
          <p:nvSpPr>
            <p:cNvPr id="231" name="Google Shape;231;p2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1"/>
          <p:cNvSpPr/>
          <p:nvPr/>
        </p:nvSpPr>
        <p:spPr>
          <a:xfrm>
            <a:off x="4393225" y="1487525"/>
            <a:ext cx="2735700" cy="236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8" name="Google Shape;708;p3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To-be </a:t>
            </a:r>
            <a:r>
              <a:rPr lang="en">
                <a:solidFill>
                  <a:schemeClr val="accent3"/>
                </a:solidFill>
              </a:rPr>
              <a:t>Solution Architecture </a:t>
            </a:r>
            <a:endParaRPr/>
          </a:p>
        </p:txBody>
      </p:sp>
      <p:grpSp>
        <p:nvGrpSpPr>
          <p:cNvPr id="709" name="Google Shape;709;p31"/>
          <p:cNvGrpSpPr/>
          <p:nvPr/>
        </p:nvGrpSpPr>
        <p:grpSpPr>
          <a:xfrm>
            <a:off x="970774" y="1242625"/>
            <a:ext cx="519725" cy="519747"/>
            <a:chOff x="204199" y="1675950"/>
            <a:chExt cx="519725" cy="519747"/>
          </a:xfrm>
        </p:grpSpPr>
        <p:pic>
          <p:nvPicPr>
            <p:cNvPr id="710" name="Google Shape;71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199" y="1675950"/>
              <a:ext cx="519725" cy="51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2377" y="1792301"/>
              <a:ext cx="203369" cy="2033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2" name="Google Shape;712;p31"/>
          <p:cNvSpPr txBox="1"/>
          <p:nvPr/>
        </p:nvSpPr>
        <p:spPr>
          <a:xfrm>
            <a:off x="610387" y="1675950"/>
            <a:ext cx="12405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Client Web Server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13" name="Google Shape;713;p31"/>
          <p:cNvGrpSpPr/>
          <p:nvPr/>
        </p:nvGrpSpPr>
        <p:grpSpPr>
          <a:xfrm>
            <a:off x="5700175" y="4493925"/>
            <a:ext cx="1165800" cy="689250"/>
            <a:chOff x="7995700" y="3596700"/>
            <a:chExt cx="1165800" cy="689250"/>
          </a:xfrm>
        </p:grpSpPr>
        <p:sp>
          <p:nvSpPr>
            <p:cNvPr id="714" name="Google Shape;714;p31"/>
            <p:cNvSpPr txBox="1"/>
            <p:nvPr/>
          </p:nvSpPr>
          <p:spPr>
            <a:xfrm>
              <a:off x="7995700" y="3972450"/>
              <a:ext cx="1165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naheim"/>
                  <a:ea typeface="Anaheim"/>
                  <a:cs typeface="Anaheim"/>
                  <a:sym typeface="Anaheim"/>
                </a:rPr>
                <a:t>Marketstack API</a:t>
              </a:r>
              <a:endParaRPr sz="11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15" name="Google Shape;7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75338" y="3596700"/>
              <a:ext cx="406500" cy="406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16" name="Google Shape;716;p31"/>
          <p:cNvCxnSpPr/>
          <p:nvPr/>
        </p:nvCxnSpPr>
        <p:spPr>
          <a:xfrm flipH="1" rot="-5400000">
            <a:off x="3228013" y="3134952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31"/>
          <p:cNvGrpSpPr/>
          <p:nvPr/>
        </p:nvGrpSpPr>
        <p:grpSpPr>
          <a:xfrm>
            <a:off x="222146" y="3831524"/>
            <a:ext cx="519733" cy="485268"/>
            <a:chOff x="4694531" y="2250235"/>
            <a:chExt cx="1090502" cy="1018186"/>
          </a:xfrm>
        </p:grpSpPr>
        <p:sp>
          <p:nvSpPr>
            <p:cNvPr id="718" name="Google Shape;718;p31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1"/>
          <p:cNvGrpSpPr/>
          <p:nvPr/>
        </p:nvGrpSpPr>
        <p:grpSpPr>
          <a:xfrm>
            <a:off x="478402" y="4623350"/>
            <a:ext cx="335765" cy="313500"/>
            <a:chOff x="4694531" y="2250235"/>
            <a:chExt cx="1090502" cy="1018186"/>
          </a:xfrm>
        </p:grpSpPr>
        <p:sp>
          <p:nvSpPr>
            <p:cNvPr id="723" name="Google Shape;723;p31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1"/>
          <p:cNvGrpSpPr/>
          <p:nvPr/>
        </p:nvGrpSpPr>
        <p:grpSpPr>
          <a:xfrm>
            <a:off x="8059696" y="1190674"/>
            <a:ext cx="519733" cy="485268"/>
            <a:chOff x="4694531" y="2250235"/>
            <a:chExt cx="1090502" cy="1018186"/>
          </a:xfrm>
        </p:grpSpPr>
        <p:sp>
          <p:nvSpPr>
            <p:cNvPr id="728" name="Google Shape;728;p31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2" name="Google Shape;7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438" y="2862100"/>
            <a:ext cx="962400" cy="48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31"/>
          <p:cNvGrpSpPr/>
          <p:nvPr/>
        </p:nvGrpSpPr>
        <p:grpSpPr>
          <a:xfrm>
            <a:off x="2536061" y="1060600"/>
            <a:ext cx="4834567" cy="3311225"/>
            <a:chOff x="2535950" y="1060600"/>
            <a:chExt cx="4833600" cy="3311225"/>
          </a:xfrm>
        </p:grpSpPr>
        <p:sp>
          <p:nvSpPr>
            <p:cNvPr id="734" name="Google Shape;734;p31"/>
            <p:cNvSpPr/>
            <p:nvPr/>
          </p:nvSpPr>
          <p:spPr>
            <a:xfrm>
              <a:off x="2535950" y="1324425"/>
              <a:ext cx="4833600" cy="30474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5" name="Google Shape;735;p31"/>
            <p:cNvSpPr txBox="1"/>
            <p:nvPr/>
          </p:nvSpPr>
          <p:spPr>
            <a:xfrm>
              <a:off x="2535950" y="1060600"/>
              <a:ext cx="4833600" cy="31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pic>
        <p:nvPicPr>
          <p:cNvPr id="736" name="Google Shape;736;p31"/>
          <p:cNvPicPr preferRelativeResize="0"/>
          <p:nvPr/>
        </p:nvPicPr>
        <p:blipFill rotWithShape="1">
          <a:blip r:embed="rId7">
            <a:alphaModFix/>
          </a:blip>
          <a:srcRect b="23062" l="20937" r="15862" t="16532"/>
          <a:stretch/>
        </p:blipFill>
        <p:spPr>
          <a:xfrm>
            <a:off x="2749950" y="2912800"/>
            <a:ext cx="397382" cy="37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Google Shape;737;p31"/>
          <p:cNvCxnSpPr>
            <a:stCxn id="732" idx="3"/>
            <a:endCxn id="736" idx="1"/>
          </p:cNvCxnSpPr>
          <p:nvPr/>
        </p:nvCxnSpPr>
        <p:spPr>
          <a:xfrm>
            <a:off x="1711837" y="3102700"/>
            <a:ext cx="103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31"/>
          <p:cNvSpPr txBox="1"/>
          <p:nvPr/>
        </p:nvSpPr>
        <p:spPr>
          <a:xfrm>
            <a:off x="2569213" y="3297850"/>
            <a:ext cx="1165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Elastic Load Balancer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487850" y="1921900"/>
            <a:ext cx="3378300" cy="236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40" name="Google Shape;740;p31"/>
          <p:cNvGrpSpPr/>
          <p:nvPr/>
        </p:nvGrpSpPr>
        <p:grpSpPr>
          <a:xfrm>
            <a:off x="3691797" y="2354890"/>
            <a:ext cx="1969378" cy="1832457"/>
            <a:chOff x="3901675" y="1795000"/>
            <a:chExt cx="1337075" cy="2101200"/>
          </a:xfrm>
        </p:grpSpPr>
        <p:sp>
          <p:nvSpPr>
            <p:cNvPr id="741" name="Google Shape;741;p31"/>
            <p:cNvSpPr/>
            <p:nvPr/>
          </p:nvSpPr>
          <p:spPr>
            <a:xfrm>
              <a:off x="3901675" y="1795000"/>
              <a:ext cx="1333500" cy="21012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987846" y="2170725"/>
              <a:ext cx="1158900" cy="313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Anaheim"/>
                  <a:ea typeface="Anaheim"/>
                  <a:cs typeface="Anaheim"/>
                  <a:sym typeface="Anaheim"/>
                </a:rPr>
                <a:t>Landing Page</a:t>
              </a:r>
              <a:endParaRPr sz="10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981325" y="2617750"/>
              <a:ext cx="1158900" cy="313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Anaheim"/>
                  <a:ea typeface="Anaheim"/>
                  <a:cs typeface="Anaheim"/>
                  <a:sym typeface="Anaheim"/>
                </a:rPr>
                <a:t>Watch your money</a:t>
              </a:r>
              <a:endParaRPr sz="10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3987703" y="3064775"/>
              <a:ext cx="1158900" cy="313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Anaheim"/>
                  <a:ea typeface="Anaheim"/>
                  <a:cs typeface="Anaheim"/>
                  <a:sym typeface="Anaheim"/>
                </a:rPr>
                <a:t>Save your money</a:t>
              </a:r>
              <a:endParaRPr sz="10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987703" y="3511800"/>
              <a:ext cx="1158900" cy="313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Anaheim"/>
                  <a:ea typeface="Anaheim"/>
                  <a:cs typeface="Anaheim"/>
                  <a:sym typeface="Anaheim"/>
                </a:rPr>
                <a:t>Grow your money</a:t>
              </a:r>
              <a:endParaRPr sz="10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46" name="Google Shape;746;p31"/>
            <p:cNvSpPr txBox="1"/>
            <p:nvPr/>
          </p:nvSpPr>
          <p:spPr>
            <a:xfrm>
              <a:off x="3905250" y="1795000"/>
              <a:ext cx="1333500" cy="31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47" name="Google Shape;747;p31"/>
          <p:cNvGrpSpPr/>
          <p:nvPr/>
        </p:nvGrpSpPr>
        <p:grpSpPr>
          <a:xfrm>
            <a:off x="5915575" y="2945338"/>
            <a:ext cx="735000" cy="706525"/>
            <a:chOff x="6600700" y="2432775"/>
            <a:chExt cx="735000" cy="706525"/>
          </a:xfrm>
        </p:grpSpPr>
        <p:sp>
          <p:nvSpPr>
            <p:cNvPr id="748" name="Google Shape;748;p31"/>
            <p:cNvSpPr txBox="1"/>
            <p:nvPr/>
          </p:nvSpPr>
          <p:spPr>
            <a:xfrm>
              <a:off x="6600700" y="2825800"/>
              <a:ext cx="7350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naheim"/>
                  <a:ea typeface="Anaheim"/>
                  <a:cs typeface="Anaheim"/>
                  <a:sym typeface="Anaheim"/>
                </a:rPr>
                <a:t>AWS RDS</a:t>
              </a:r>
              <a:endParaRPr sz="11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49" name="Google Shape;749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72625" y="2432775"/>
              <a:ext cx="519000" cy="519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0" name="Google Shape;750;p31"/>
          <p:cNvCxnSpPr>
            <a:stCxn id="742" idx="3"/>
            <a:endCxn id="749" idx="1"/>
          </p:cNvCxnSpPr>
          <p:nvPr/>
        </p:nvCxnSpPr>
        <p:spPr>
          <a:xfrm>
            <a:off x="5525662" y="2819261"/>
            <a:ext cx="461700" cy="3855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51" name="Google Shape;751;p31"/>
          <p:cNvCxnSpPr>
            <a:stCxn id="745" idx="3"/>
            <a:endCxn id="749" idx="1"/>
          </p:cNvCxnSpPr>
          <p:nvPr/>
        </p:nvCxnSpPr>
        <p:spPr>
          <a:xfrm flipH="1" rot="10800000">
            <a:off x="5525452" y="3204913"/>
            <a:ext cx="462000" cy="783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52" name="Google Shape;752;p31"/>
          <p:cNvCxnSpPr>
            <a:stCxn id="749" idx="1"/>
            <a:endCxn id="743" idx="3"/>
          </p:cNvCxnSpPr>
          <p:nvPr/>
        </p:nvCxnSpPr>
        <p:spPr>
          <a:xfrm flipH="1">
            <a:off x="5516200" y="3204837"/>
            <a:ext cx="4713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753" name="Google Shape;753;p31"/>
          <p:cNvSpPr txBox="1"/>
          <p:nvPr/>
        </p:nvSpPr>
        <p:spPr>
          <a:xfrm>
            <a:off x="3487700" y="1921400"/>
            <a:ext cx="33783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54" name="Google Shape;754;p31"/>
          <p:cNvCxnSpPr>
            <a:stCxn id="736" idx="3"/>
            <a:endCxn id="739" idx="1"/>
          </p:cNvCxnSpPr>
          <p:nvPr/>
        </p:nvCxnSpPr>
        <p:spPr>
          <a:xfrm>
            <a:off x="3147332" y="3102700"/>
            <a:ext cx="340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31"/>
          <p:cNvSpPr txBox="1"/>
          <p:nvPr/>
        </p:nvSpPr>
        <p:spPr>
          <a:xfrm>
            <a:off x="4369625" y="1462200"/>
            <a:ext cx="28227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56" name="Google Shape;756;p31"/>
          <p:cNvCxnSpPr>
            <a:endCxn id="715" idx="1"/>
          </p:cNvCxnSpPr>
          <p:nvPr/>
        </p:nvCxnSpPr>
        <p:spPr>
          <a:xfrm>
            <a:off x="4671913" y="4125375"/>
            <a:ext cx="1407900" cy="571800"/>
          </a:xfrm>
          <a:prstGeom prst="bentConnector3">
            <a:avLst>
              <a:gd fmla="val -33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757" name="Google Shape;75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2688" y="4479288"/>
            <a:ext cx="397375" cy="3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8613" y="4516375"/>
            <a:ext cx="397375" cy="32319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1"/>
          <p:cNvSpPr txBox="1"/>
          <p:nvPr/>
        </p:nvSpPr>
        <p:spPr>
          <a:xfrm>
            <a:off x="2160175" y="4812925"/>
            <a:ext cx="962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Facebook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API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0" name="Google Shape;760;p31"/>
          <p:cNvSpPr txBox="1"/>
          <p:nvPr/>
        </p:nvSpPr>
        <p:spPr>
          <a:xfrm>
            <a:off x="3011946" y="4812925"/>
            <a:ext cx="830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Twitter </a:t>
            </a: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API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61" name="Google Shape;761;p31"/>
          <p:cNvCxnSpPr>
            <a:stCxn id="744" idx="1"/>
            <a:endCxn id="758" idx="0"/>
          </p:cNvCxnSpPr>
          <p:nvPr/>
        </p:nvCxnSpPr>
        <p:spPr>
          <a:xfrm flipH="1">
            <a:off x="3427308" y="3598962"/>
            <a:ext cx="391200" cy="917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31"/>
          <p:cNvCxnSpPr>
            <a:endCxn id="757" idx="0"/>
          </p:cNvCxnSpPr>
          <p:nvPr/>
        </p:nvCxnSpPr>
        <p:spPr>
          <a:xfrm flipH="1">
            <a:off x="2641375" y="4202688"/>
            <a:ext cx="804600" cy="27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63" name="Google Shape;763;p31"/>
          <p:cNvPicPr preferRelativeResize="0"/>
          <p:nvPr/>
        </p:nvPicPr>
        <p:blipFill rotWithShape="1">
          <a:blip r:embed="rId11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55638" y="1359100"/>
            <a:ext cx="519725" cy="519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5" name="Google Shape;765;p31"/>
          <p:cNvCxnSpPr>
            <a:stCxn id="745" idx="1"/>
          </p:cNvCxnSpPr>
          <p:nvPr/>
        </p:nvCxnSpPr>
        <p:spPr>
          <a:xfrm rot="10800000">
            <a:off x="3435708" y="3988813"/>
            <a:ext cx="3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31"/>
          <p:cNvSpPr txBox="1"/>
          <p:nvPr/>
        </p:nvSpPr>
        <p:spPr>
          <a:xfrm>
            <a:off x="2822375" y="30512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3487850" y="1903750"/>
            <a:ext cx="28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Auto-scaling group in Availability Zone 1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8" name="Google Shape;768;p31"/>
          <p:cNvSpPr txBox="1"/>
          <p:nvPr/>
        </p:nvSpPr>
        <p:spPr>
          <a:xfrm>
            <a:off x="4340500" y="1452600"/>
            <a:ext cx="28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Auto-scaling group in Availability Zone 2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9" name="Google Shape;769;p31"/>
          <p:cNvSpPr txBox="1"/>
          <p:nvPr/>
        </p:nvSpPr>
        <p:spPr>
          <a:xfrm>
            <a:off x="3735025" y="2296063"/>
            <a:ext cx="155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Web App with LAMP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0" name="Google Shape;770;p31"/>
          <p:cNvSpPr txBox="1"/>
          <p:nvPr/>
        </p:nvSpPr>
        <p:spPr>
          <a:xfrm>
            <a:off x="2542225" y="995275"/>
            <a:ext cx="1550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naheim"/>
                <a:ea typeface="Anaheim"/>
                <a:cs typeface="Anaheim"/>
                <a:sym typeface="Anaheim"/>
              </a:rPr>
              <a:t>Region</a:t>
            </a:r>
            <a:endParaRPr b="1" sz="13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71" name="Google Shape;771;p31"/>
          <p:cNvCxnSpPr>
            <a:stCxn id="712" idx="2"/>
            <a:endCxn id="732" idx="0"/>
          </p:cNvCxnSpPr>
          <p:nvPr/>
        </p:nvCxnSpPr>
        <p:spPr>
          <a:xfrm>
            <a:off x="1230637" y="1989450"/>
            <a:ext cx="0" cy="87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2" name="Google Shape;772;p31"/>
          <p:cNvGrpSpPr/>
          <p:nvPr/>
        </p:nvGrpSpPr>
        <p:grpSpPr>
          <a:xfrm>
            <a:off x="7514204" y="2296081"/>
            <a:ext cx="1681677" cy="2863419"/>
            <a:chOff x="6550142" y="1845431"/>
            <a:chExt cx="1681677" cy="2863419"/>
          </a:xfrm>
        </p:grpSpPr>
        <p:grpSp>
          <p:nvGrpSpPr>
            <p:cNvPr id="773" name="Google Shape;773;p31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774" name="Google Shape;774;p31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rect b="b" l="l" r="r" t="t"/>
                <a:pathLst>
                  <a:path extrusionOk="0" h="6975" w="4778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rect b="b" l="l" r="r" t="t"/>
                <a:pathLst>
                  <a:path extrusionOk="0" h="5098" w="4064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rect b="b" l="l" r="r" t="t"/>
                <a:pathLst>
                  <a:path extrusionOk="0" h="135" w="486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rect b="b" l="l" r="r" t="t"/>
                <a:pathLst>
                  <a:path extrusionOk="0" h="150" w="529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rect b="b" l="l" r="r" t="t"/>
                <a:pathLst>
                  <a:path extrusionOk="0" h="1287" w="385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rect b="b" l="l" r="r" t="t"/>
                <a:pathLst>
                  <a:path extrusionOk="0" h="242" w="374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rect b="b" l="l" r="r" t="t"/>
                <a:pathLst>
                  <a:path extrusionOk="0" h="372" w="349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31"/>
            <p:cNvSpPr/>
            <p:nvPr/>
          </p:nvSpPr>
          <p:spPr>
            <a:xfrm>
              <a:off x="7159727" y="3080485"/>
              <a:ext cx="797733" cy="1212448"/>
            </a:xfrm>
            <a:custGeom>
              <a:rect b="b" l="l" r="r" t="t"/>
              <a:pathLst>
                <a:path extrusionOk="0" h="27312" w="1797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7298184" y="3457766"/>
              <a:ext cx="491469" cy="660338"/>
            </a:xfrm>
            <a:custGeom>
              <a:rect b="b" l="l" r="r" t="t"/>
              <a:pathLst>
                <a:path extrusionOk="0" h="14875" w="11071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7735751" y="4005732"/>
              <a:ext cx="140413" cy="181521"/>
            </a:xfrm>
            <a:custGeom>
              <a:rect b="b" l="l" r="r" t="t"/>
              <a:pathLst>
                <a:path extrusionOk="0" h="4089" w="3163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651629" y="1990812"/>
              <a:ext cx="448853" cy="494399"/>
            </a:xfrm>
            <a:custGeom>
              <a:rect b="b" l="l" r="r" t="t"/>
              <a:pathLst>
                <a:path extrusionOk="0" h="11137" w="10111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618017" y="2485065"/>
              <a:ext cx="889892" cy="414004"/>
            </a:xfrm>
            <a:custGeom>
              <a:rect b="b" l="l" r="r" t="t"/>
              <a:pathLst>
                <a:path extrusionOk="0" h="9326" w="20046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7208025" y="2350914"/>
              <a:ext cx="626556" cy="727859"/>
            </a:xfrm>
            <a:custGeom>
              <a:rect b="b" l="l" r="r" t="t"/>
              <a:pathLst>
                <a:path extrusionOk="0" h="16396" w="14114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7325751" y="2515473"/>
              <a:ext cx="65701" cy="245801"/>
            </a:xfrm>
            <a:custGeom>
              <a:rect b="b" l="l" r="r" t="t"/>
              <a:pathLst>
                <a:path extrusionOk="0" h="5537" w="148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369432" y="2524040"/>
              <a:ext cx="18023" cy="31519"/>
            </a:xfrm>
            <a:custGeom>
              <a:rect b="b" l="l" r="r" t="t"/>
              <a:pathLst>
                <a:path extrusionOk="0" h="710" w="406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447961" y="1936167"/>
              <a:ext cx="247177" cy="496353"/>
            </a:xfrm>
            <a:custGeom>
              <a:rect b="b" l="l" r="r" t="t"/>
              <a:pathLst>
                <a:path extrusionOk="0" h="11181" w="5568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464386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456085" y="2080128"/>
              <a:ext cx="32895" cy="9988"/>
            </a:xfrm>
            <a:custGeom>
              <a:rect b="b" l="l" r="r" t="t"/>
              <a:pathLst>
                <a:path extrusionOk="0" h="225" w="741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557919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7552503" y="2080128"/>
              <a:ext cx="32673" cy="9988"/>
            </a:xfrm>
            <a:custGeom>
              <a:rect b="b" l="l" r="r" t="t"/>
              <a:pathLst>
                <a:path extrusionOk="0" h="225" w="736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08378" y="2171618"/>
              <a:ext cx="47500" cy="24593"/>
            </a:xfrm>
            <a:custGeom>
              <a:rect b="b" l="l" r="r" t="t"/>
              <a:pathLst>
                <a:path extrusionOk="0" h="554" w="107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19165" y="2242866"/>
              <a:ext cx="83724" cy="43815"/>
            </a:xfrm>
            <a:custGeom>
              <a:rect b="b" l="l" r="r" t="t"/>
              <a:pathLst>
                <a:path extrusionOk="0" h="987" w="1886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423013" y="1893729"/>
              <a:ext cx="464789" cy="393184"/>
            </a:xfrm>
            <a:custGeom>
              <a:rect b="b" l="l" r="r" t="t"/>
              <a:pathLst>
                <a:path extrusionOk="0" h="8857" w="1047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701481" y="2109870"/>
              <a:ext cx="54026" cy="55757"/>
            </a:xfrm>
            <a:custGeom>
              <a:rect b="b" l="l" r="r" t="t"/>
              <a:pathLst>
                <a:path extrusionOk="0" h="1256" w="1217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719682" y="2123143"/>
              <a:ext cx="23395" cy="31696"/>
            </a:xfrm>
            <a:custGeom>
              <a:rect b="b" l="l" r="r" t="t"/>
              <a:pathLst>
                <a:path extrusionOk="0" h="714" w="527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31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800" name="Google Shape;800;p31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rect b="b" l="l" r="r" t="t"/>
                <a:pathLst>
                  <a:path extrusionOk="0" h="3194" w="7204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rect b="b" l="l" r="r" t="t"/>
                <a:pathLst>
                  <a:path extrusionOk="0" h="133" w="6483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rect b="b" l="l" r="r" t="t"/>
                <a:pathLst>
                  <a:path extrusionOk="0" h="387" w="349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rect b="b" l="l" r="r" t="t"/>
                <a:pathLst>
                  <a:path extrusionOk="0" h="458" w="328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rect b="b" l="l" r="r" t="t"/>
                <a:pathLst>
                  <a:path extrusionOk="0" h="185" w="395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rect b="b" l="l" r="r" t="t"/>
                <a:pathLst>
                  <a:path extrusionOk="0" h="135" w="471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31"/>
            <p:cNvSpPr/>
            <p:nvPr/>
          </p:nvSpPr>
          <p:spPr>
            <a:xfrm>
              <a:off x="7375336" y="2989184"/>
              <a:ext cx="469273" cy="1653798"/>
            </a:xfrm>
            <a:custGeom>
              <a:rect b="b" l="l" r="r" t="t"/>
              <a:pathLst>
                <a:path extrusionOk="0" h="37254" w="10571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6550142" y="2360237"/>
              <a:ext cx="1681677" cy="1309978"/>
            </a:xfrm>
            <a:custGeom>
              <a:rect b="b" l="l" r="r" t="t"/>
              <a:pathLst>
                <a:path extrusionOk="0" h="29509" w="37882">
                  <a:moveTo>
                    <a:pt x="7056" y="1"/>
                  </a:moveTo>
                  <a:cubicBezTo>
                    <a:pt x="6312" y="1"/>
                    <a:pt x="5628" y="489"/>
                    <a:pt x="5409" y="1240"/>
                  </a:cubicBezTo>
                  <a:lnTo>
                    <a:pt x="266" y="18885"/>
                  </a:lnTo>
                  <a:cubicBezTo>
                    <a:pt x="0" y="19797"/>
                    <a:pt x="524" y="20748"/>
                    <a:pt x="1435" y="21013"/>
                  </a:cubicBezTo>
                  <a:lnTo>
                    <a:pt x="30344" y="29441"/>
                  </a:lnTo>
                  <a:cubicBezTo>
                    <a:pt x="30504" y="29487"/>
                    <a:pt x="30665" y="29509"/>
                    <a:pt x="30823" y="29509"/>
                  </a:cubicBezTo>
                  <a:cubicBezTo>
                    <a:pt x="31568" y="29509"/>
                    <a:pt x="32253" y="29023"/>
                    <a:pt x="32472" y="28271"/>
                  </a:cubicBezTo>
                  <a:lnTo>
                    <a:pt x="37616" y="10626"/>
                  </a:lnTo>
                  <a:cubicBezTo>
                    <a:pt x="37882" y="9714"/>
                    <a:pt x="37357" y="8763"/>
                    <a:pt x="36449" y="8498"/>
                  </a:cubicBezTo>
                  <a:lnTo>
                    <a:pt x="7538" y="70"/>
                  </a:lnTo>
                  <a:cubicBezTo>
                    <a:pt x="7377" y="23"/>
                    <a:pt x="7215" y="1"/>
                    <a:pt x="7056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558887" y="2360281"/>
              <a:ext cx="1664142" cy="1309978"/>
            </a:xfrm>
            <a:custGeom>
              <a:rect b="b" l="l" r="r" t="t"/>
              <a:pathLst>
                <a:path extrusionOk="0" h="29509" w="37487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893736" y="2838557"/>
              <a:ext cx="187546" cy="168257"/>
            </a:xfrm>
            <a:custGeom>
              <a:rect b="b" l="l" r="r" t="t"/>
              <a:pathLst>
                <a:path extrusionOk="0" h="4632" w="5163">
                  <a:moveTo>
                    <a:pt x="2581" y="0"/>
                  </a:moveTo>
                  <a:cubicBezTo>
                    <a:pt x="1578" y="0"/>
                    <a:pt x="652" y="659"/>
                    <a:pt x="360" y="1670"/>
                  </a:cubicBezTo>
                  <a:cubicBezTo>
                    <a:pt x="1" y="2897"/>
                    <a:pt x="708" y="4182"/>
                    <a:pt x="1935" y="4537"/>
                  </a:cubicBezTo>
                  <a:cubicBezTo>
                    <a:pt x="2153" y="4601"/>
                    <a:pt x="2372" y="4631"/>
                    <a:pt x="2587" y="4631"/>
                  </a:cubicBezTo>
                  <a:cubicBezTo>
                    <a:pt x="3589" y="4631"/>
                    <a:pt x="4511" y="3976"/>
                    <a:pt x="4803" y="2965"/>
                  </a:cubicBezTo>
                  <a:cubicBezTo>
                    <a:pt x="5162" y="1734"/>
                    <a:pt x="4459" y="449"/>
                    <a:pt x="3231" y="94"/>
                  </a:cubicBezTo>
                  <a:cubicBezTo>
                    <a:pt x="3015" y="31"/>
                    <a:pt x="2796" y="0"/>
                    <a:pt x="2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6733701" y="2965600"/>
              <a:ext cx="31385" cy="87231"/>
            </a:xfrm>
            <a:custGeom>
              <a:rect b="b" l="l" r="r" t="t"/>
              <a:pathLst>
                <a:path extrusionOk="0" h="1965" w="707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6767749" y="2985798"/>
              <a:ext cx="73070" cy="90738"/>
            </a:xfrm>
            <a:custGeom>
              <a:rect b="b" l="l" r="r" t="t"/>
              <a:pathLst>
                <a:path extrusionOk="0" h="2044" w="1646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844236" y="3013721"/>
              <a:ext cx="71117" cy="82570"/>
            </a:xfrm>
            <a:custGeom>
              <a:rect b="b" l="l" r="r" t="t"/>
              <a:pathLst>
                <a:path extrusionOk="0" h="1860" w="1602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966002" y="3049100"/>
              <a:ext cx="70939" cy="82570"/>
            </a:xfrm>
            <a:custGeom>
              <a:rect b="b" l="l" r="r" t="t"/>
              <a:pathLst>
                <a:path extrusionOk="0" h="1860" w="1598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043598" y="3063261"/>
              <a:ext cx="73514" cy="87498"/>
            </a:xfrm>
            <a:custGeom>
              <a:rect b="b" l="l" r="r" t="t"/>
              <a:pathLst>
                <a:path extrusionOk="0" h="1971" w="1656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120884" y="3090695"/>
              <a:ext cx="73159" cy="83014"/>
            </a:xfrm>
            <a:custGeom>
              <a:rect b="b" l="l" r="r" t="t"/>
              <a:pathLst>
                <a:path extrusionOk="0" h="1870" w="1648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230487" y="3115865"/>
              <a:ext cx="74757" cy="89406"/>
            </a:xfrm>
            <a:custGeom>
              <a:rect b="b" l="l" r="r" t="t"/>
              <a:pathLst>
                <a:path extrusionOk="0" h="2014" w="1684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309015" y="3145607"/>
              <a:ext cx="73203" cy="82925"/>
            </a:xfrm>
            <a:custGeom>
              <a:rect b="b" l="l" r="r" t="t"/>
              <a:pathLst>
                <a:path extrusionOk="0" h="1868" w="1649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395535" y="3159191"/>
              <a:ext cx="65213" cy="86743"/>
            </a:xfrm>
            <a:custGeom>
              <a:rect b="b" l="l" r="r" t="t"/>
              <a:pathLst>
                <a:path extrusionOk="0" h="1954" w="1469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508999" y="3192173"/>
              <a:ext cx="65390" cy="86699"/>
            </a:xfrm>
            <a:custGeom>
              <a:rect b="b" l="l" r="r" t="t"/>
              <a:pathLst>
                <a:path extrusionOk="0" h="1953" w="1473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7570215" y="3220406"/>
              <a:ext cx="77110" cy="84790"/>
            </a:xfrm>
            <a:custGeom>
              <a:rect b="b" l="l" r="r" t="t"/>
              <a:pathLst>
                <a:path extrusionOk="0" h="1910" w="1737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652206" y="3242824"/>
              <a:ext cx="73203" cy="82970"/>
            </a:xfrm>
            <a:custGeom>
              <a:rect b="b" l="l" r="r" t="t"/>
              <a:pathLst>
                <a:path extrusionOk="0" h="1869" w="1649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302801" y="3283309"/>
              <a:ext cx="645822" cy="219787"/>
            </a:xfrm>
            <a:custGeom>
              <a:rect b="b" l="l" r="r" t="t"/>
              <a:pathLst>
                <a:path extrusionOk="0" h="4951" w="14548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7592322" y="3442318"/>
              <a:ext cx="336229" cy="129626"/>
            </a:xfrm>
            <a:custGeom>
              <a:rect b="b" l="l" r="r" t="t"/>
              <a:pathLst>
                <a:path extrusionOk="0" h="2920" w="7574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6742446" y="2703647"/>
              <a:ext cx="312656" cy="253748"/>
            </a:xfrm>
            <a:custGeom>
              <a:rect b="b" l="l" r="r" t="t"/>
              <a:pathLst>
                <a:path extrusionOk="0" h="5716" w="7043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752479" y="2753055"/>
              <a:ext cx="197635" cy="124787"/>
            </a:xfrm>
            <a:custGeom>
              <a:rect b="b" l="l" r="r" t="t"/>
              <a:pathLst>
                <a:path extrusionOk="0" h="2811" w="4452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6935194" y="2838464"/>
              <a:ext cx="98063" cy="40220"/>
            </a:xfrm>
            <a:custGeom>
              <a:rect b="b" l="l" r="r" t="t"/>
              <a:pathLst>
                <a:path extrusionOk="0" h="906" w="2209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6856532" y="2537136"/>
              <a:ext cx="703222" cy="258986"/>
            </a:xfrm>
            <a:custGeom>
              <a:rect b="b" l="l" r="r" t="t"/>
              <a:pathLst>
                <a:path extrusionOk="0" h="5834" w="15841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7634405" y="1845431"/>
              <a:ext cx="85278" cy="85189"/>
            </a:xfrm>
            <a:custGeom>
              <a:rect b="b" l="l" r="r" t="t"/>
              <a:pathLst>
                <a:path extrusionOk="0" h="1919" w="1921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7675334" y="1922050"/>
              <a:ext cx="248420" cy="181743"/>
            </a:xfrm>
            <a:custGeom>
              <a:rect b="b" l="l" r="r" t="t"/>
              <a:pathLst>
                <a:path extrusionOk="0" h="4094" w="5596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703701" y="2155815"/>
              <a:ext cx="40175" cy="34804"/>
            </a:xfrm>
            <a:custGeom>
              <a:rect b="b" l="l" r="r" t="t"/>
              <a:pathLst>
                <a:path extrusionOk="0" h="784" w="905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636447" y="1899588"/>
              <a:ext cx="78442" cy="41596"/>
            </a:xfrm>
            <a:custGeom>
              <a:rect b="b" l="l" r="r" t="t"/>
              <a:pathLst>
                <a:path extrusionOk="0" h="937" w="1767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7739702" y="2147691"/>
              <a:ext cx="16470" cy="13185"/>
            </a:xfrm>
            <a:custGeom>
              <a:rect b="b" l="l" r="r" t="t"/>
              <a:pathLst>
                <a:path extrusionOk="0" h="297" w="371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7578783" y="3554184"/>
              <a:ext cx="83857" cy="1040693"/>
            </a:xfrm>
            <a:custGeom>
              <a:rect b="b" l="l" r="r" t="t"/>
              <a:pathLst>
                <a:path extrusionOk="0" h="23443" w="1889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541982" y="4593695"/>
              <a:ext cx="280960" cy="6748"/>
            </a:xfrm>
            <a:custGeom>
              <a:rect b="b" l="l" r="r" t="t"/>
              <a:pathLst>
                <a:path extrusionOk="0" h="152" w="6329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012480" y="2565990"/>
              <a:ext cx="867563" cy="416268"/>
            </a:xfrm>
            <a:custGeom>
              <a:rect b="b" l="l" r="r" t="t"/>
              <a:pathLst>
                <a:path extrusionOk="0" h="9377" w="19543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7607725" y="2352468"/>
              <a:ext cx="295610" cy="523654"/>
            </a:xfrm>
            <a:custGeom>
              <a:rect b="b" l="l" r="r" t="t"/>
              <a:pathLst>
                <a:path extrusionOk="0" h="11796" w="6659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7686477" y="2424338"/>
              <a:ext cx="175173" cy="164297"/>
            </a:xfrm>
            <a:custGeom>
              <a:rect b="b" l="l" r="r" t="t"/>
              <a:pathLst>
                <a:path extrusionOk="0" h="3701" w="3946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7661484" y="2644696"/>
              <a:ext cx="212773" cy="94867"/>
            </a:xfrm>
            <a:custGeom>
              <a:rect b="b" l="l" r="r" t="t"/>
              <a:pathLst>
                <a:path extrusionOk="0" h="2137" w="4793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2" name="Google Shape;842;p31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843" name="Google Shape;843;p31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rect b="b" l="l" r="r" t="t"/>
                <a:pathLst>
                  <a:path extrusionOk="0" h="3516" w="7344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rect b="b" l="l" r="r" t="t"/>
                <a:pathLst>
                  <a:path extrusionOk="0" h="4849" w="11943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rect b="b" l="l" r="r" t="t"/>
                <a:pathLst>
                  <a:path extrusionOk="0" h="2111" w="3862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rect b="b" l="l" r="r" t="t"/>
                <a:pathLst>
                  <a:path extrusionOk="0" h="3701" w="3946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rect b="b" l="l" r="r" t="t"/>
                <a:pathLst>
                  <a:path extrusionOk="0" h="2137" w="4793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31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>
            <a:off x="736225" y="30439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819350" y="29415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1" type="subTitle"/>
          </p:nvPr>
        </p:nvSpPr>
        <p:spPr>
          <a:xfrm>
            <a:off x="892261" y="3232513"/>
            <a:ext cx="1827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61%</a:t>
            </a:r>
            <a:r>
              <a:rPr lang="en" sz="1400"/>
              <a:t> lacking financial knowledge.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59%</a:t>
            </a:r>
            <a:r>
              <a:rPr lang="en" sz="1400"/>
              <a:t> Insufficient money to invest.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p23"/>
          <p:cNvSpPr/>
          <p:nvPr/>
        </p:nvSpPr>
        <p:spPr>
          <a:xfrm>
            <a:off x="98" y="43535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3" name="Google Shape;243;p23"/>
          <p:cNvSpPr txBox="1"/>
          <p:nvPr>
            <p:ph type="ctrTitle"/>
          </p:nvPr>
        </p:nvSpPr>
        <p:spPr>
          <a:xfrm>
            <a:off x="1102925" y="1886825"/>
            <a:ext cx="14295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44" name="Google Shape;244;p23"/>
          <p:cNvCxnSpPr>
            <a:stCxn id="243" idx="2"/>
            <a:endCxn id="240" idx="0"/>
          </p:cNvCxnSpPr>
          <p:nvPr/>
        </p:nvCxnSpPr>
        <p:spPr>
          <a:xfrm>
            <a:off x="1817675" y="2679725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3"/>
          <p:cNvSpPr/>
          <p:nvPr/>
        </p:nvSpPr>
        <p:spPr>
          <a:xfrm>
            <a:off x="3490625" y="30439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573750" y="29415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3"/>
          <p:cNvCxnSpPr>
            <a:stCxn id="248" idx="2"/>
            <a:endCxn id="246" idx="0"/>
          </p:cNvCxnSpPr>
          <p:nvPr/>
        </p:nvCxnSpPr>
        <p:spPr>
          <a:xfrm>
            <a:off x="4572000" y="26796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3"/>
          <p:cNvSpPr/>
          <p:nvPr/>
        </p:nvSpPr>
        <p:spPr>
          <a:xfrm>
            <a:off x="6245025" y="3043973"/>
            <a:ext cx="1996500" cy="19287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6328150" y="2941500"/>
            <a:ext cx="1996500" cy="1928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3"/>
          <p:cNvCxnSpPr>
            <a:stCxn id="252" idx="2"/>
            <a:endCxn id="250" idx="0"/>
          </p:cNvCxnSpPr>
          <p:nvPr/>
        </p:nvCxnSpPr>
        <p:spPr>
          <a:xfrm>
            <a:off x="7326400" y="2679600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3"/>
          <p:cNvSpPr txBox="1"/>
          <p:nvPr>
            <p:ph idx="2" type="ctrTitle"/>
          </p:nvPr>
        </p:nvSpPr>
        <p:spPr>
          <a:xfrm>
            <a:off x="3860651" y="1886825"/>
            <a:ext cx="14295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Traits</a:t>
            </a:r>
            <a:endParaRPr/>
          </a:p>
        </p:txBody>
      </p:sp>
      <p:sp>
        <p:nvSpPr>
          <p:cNvPr id="254" name="Google Shape;254;p23"/>
          <p:cNvSpPr txBox="1"/>
          <p:nvPr>
            <p:ph idx="4" type="ctrTitle"/>
          </p:nvPr>
        </p:nvSpPr>
        <p:spPr>
          <a:xfrm>
            <a:off x="6453573" y="1886825"/>
            <a:ext cx="1718700" cy="7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255" name="Google Shape;255;p23"/>
          <p:cNvSpPr txBox="1"/>
          <p:nvPr>
            <p:ph idx="5" type="subTitle"/>
          </p:nvPr>
        </p:nvSpPr>
        <p:spPr>
          <a:xfrm>
            <a:off x="6384975" y="3232525"/>
            <a:ext cx="19965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E</a:t>
            </a:r>
            <a:r>
              <a:rPr b="1" lang="en" sz="1300"/>
              <a:t>conomies impacted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by </a:t>
            </a:r>
            <a:r>
              <a:rPr b="1" lang="en" sz="1300">
                <a:solidFill>
                  <a:schemeClr val="accent3"/>
                </a:solidFill>
              </a:rPr>
              <a:t>Covid-19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161290" lvl="0" marL="18288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Decrease in salaries </a:t>
            </a:r>
            <a:endParaRPr sz="1300"/>
          </a:p>
          <a:p>
            <a:pPr indent="-161290" lvl="0" marL="18288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More likely to save</a:t>
            </a:r>
            <a:endParaRPr sz="1300"/>
          </a:p>
          <a:p>
            <a:pPr indent="-161290" lvl="0" marL="18288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00"/>
              <a:t>More time spent virtually</a:t>
            </a:r>
            <a:endParaRPr sz="1300"/>
          </a:p>
        </p:txBody>
      </p:sp>
      <p:sp>
        <p:nvSpPr>
          <p:cNvPr id="256" name="Google Shape;256;p23"/>
          <p:cNvSpPr txBox="1"/>
          <p:nvPr>
            <p:ph idx="6" type="ctrTitle"/>
          </p:nvPr>
        </p:nvSpPr>
        <p:spPr>
          <a:xfrm>
            <a:off x="5180650" y="41285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</a:t>
            </a:r>
            <a:endParaRPr/>
          </a:p>
        </p:txBody>
      </p:sp>
      <p:sp>
        <p:nvSpPr>
          <p:cNvPr id="257" name="Google Shape;257;p23"/>
          <p:cNvSpPr txBox="1"/>
          <p:nvPr>
            <p:ph idx="3" type="subTitle"/>
          </p:nvPr>
        </p:nvSpPr>
        <p:spPr>
          <a:xfrm>
            <a:off x="3625350" y="3232525"/>
            <a:ext cx="19449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Tend to be </a:t>
            </a:r>
            <a:r>
              <a:rPr b="1" lang="en" sz="1200"/>
              <a:t>short-term investors</a:t>
            </a:r>
            <a:r>
              <a:rPr lang="en" sz="1200"/>
              <a:t> -&gt; prefer equity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Low investment amount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→ limited finance product choice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→ prefer </a:t>
            </a:r>
            <a:r>
              <a:rPr b="1" lang="en" sz="1200"/>
              <a:t>high risk products</a:t>
            </a:r>
            <a:endParaRPr b="1" sz="1200"/>
          </a:p>
        </p:txBody>
      </p:sp>
      <p:sp>
        <p:nvSpPr>
          <p:cNvPr id="258" name="Google Shape;258;p23"/>
          <p:cNvSpPr txBox="1"/>
          <p:nvPr/>
        </p:nvSpPr>
        <p:spPr>
          <a:xfrm>
            <a:off x="1030750" y="1148525"/>
            <a:ext cx="734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naheim"/>
                <a:ea typeface="Anaheim"/>
                <a:cs typeface="Anaheim"/>
                <a:sym typeface="Anaheim"/>
              </a:rPr>
              <a:t>Survey: 2 in 3 young people have not started investing (Koh, 2016).</a:t>
            </a:r>
            <a:endParaRPr b="1" sz="2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7" type="subTitle"/>
          </p:nvPr>
        </p:nvSpPr>
        <p:spPr>
          <a:xfrm>
            <a:off x="3408905" y="2600225"/>
            <a:ext cx="49758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Focus on short-term tangible goals (e.g. gadgets)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Plan for next stage of life (e.g. BTO for marriage)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5" name="Google Shape;265;p24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group analysis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1104543" y="3903247"/>
            <a:ext cx="1949100" cy="66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1064094" y="3857055"/>
            <a:ext cx="1949100" cy="66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1064082" y="2600230"/>
            <a:ext cx="1989550" cy="713693"/>
            <a:chOff x="1575694" y="930575"/>
            <a:chExt cx="1989550" cy="713693"/>
          </a:xfrm>
        </p:grpSpPr>
        <p:sp>
          <p:nvSpPr>
            <p:cNvPr id="269" name="Google Shape;269;p24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>
            <a:off x="1064094" y="1320830"/>
            <a:ext cx="1989550" cy="713693"/>
            <a:chOff x="1575694" y="930575"/>
            <a:chExt cx="1989550" cy="713693"/>
          </a:xfrm>
        </p:grpSpPr>
        <p:sp>
          <p:nvSpPr>
            <p:cNvPr id="272" name="Google Shape;272;p24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</p:grpSp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3408905" y="1320825"/>
            <a:ext cx="36951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Age between 18 -30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Students &amp; young working adults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Received tertiary education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" name="Google Shape;275;p24"/>
          <p:cNvSpPr txBox="1"/>
          <p:nvPr>
            <p:ph idx="2" type="ctrTitle"/>
          </p:nvPr>
        </p:nvSpPr>
        <p:spPr>
          <a:xfrm>
            <a:off x="1140321" y="3953000"/>
            <a:ext cx="1835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</a:t>
            </a:r>
            <a:endParaRPr/>
          </a:p>
        </p:txBody>
      </p:sp>
      <p:sp>
        <p:nvSpPr>
          <p:cNvPr id="276" name="Google Shape;276;p24"/>
          <p:cNvSpPr txBox="1"/>
          <p:nvPr>
            <p:ph type="ctrTitle"/>
          </p:nvPr>
        </p:nvSpPr>
        <p:spPr>
          <a:xfrm>
            <a:off x="1141321" y="1419875"/>
            <a:ext cx="1835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277" name="Google Shape;277;p24"/>
          <p:cNvSpPr txBox="1"/>
          <p:nvPr>
            <p:ph idx="3" type="subTitle"/>
          </p:nvPr>
        </p:nvSpPr>
        <p:spPr>
          <a:xfrm>
            <a:off x="3384015" y="3703450"/>
            <a:ext cx="3695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Short attention span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Heavy social media users 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naheim"/>
              <a:buChar char="●"/>
            </a:pPr>
            <a:r>
              <a:rPr lang="en" sz="1500">
                <a:latin typeface="Anaheim"/>
                <a:ea typeface="Anaheim"/>
                <a:cs typeface="Anaheim"/>
                <a:sym typeface="Anaheim"/>
              </a:rPr>
              <a:t>Emphasis on visual aesthetics 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8" name="Google Shape;278;p24"/>
          <p:cNvSpPr txBox="1"/>
          <p:nvPr>
            <p:ph idx="6" type="ctrTitle"/>
          </p:nvPr>
        </p:nvSpPr>
        <p:spPr>
          <a:xfrm>
            <a:off x="1129241" y="2699275"/>
            <a:ext cx="1835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02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ctrTitle"/>
          </p:nvPr>
        </p:nvSpPr>
        <p:spPr>
          <a:xfrm>
            <a:off x="833911" y="-76200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717925" y="3481450"/>
            <a:ext cx="2753700" cy="7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>
            <p:ph idx="1" type="subTitle"/>
          </p:nvPr>
        </p:nvSpPr>
        <p:spPr>
          <a:xfrm>
            <a:off x="605300" y="2175875"/>
            <a:ext cx="30729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Millionnials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87" name="Google Shape;287;p25"/>
          <p:cNvSpPr txBox="1"/>
          <p:nvPr/>
        </p:nvSpPr>
        <p:spPr>
          <a:xfrm>
            <a:off x="605300" y="3043000"/>
            <a:ext cx="2988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The first Web Application for Millennials to gain financial knowledge through scenario-based games and trading simulation in Singapore. 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4082300" y="761625"/>
            <a:ext cx="2322000" cy="434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Watch Your Money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5066900" y="1940938"/>
            <a:ext cx="2322000" cy="43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Safeguard Your Money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6252500" y="3200000"/>
            <a:ext cx="2322000" cy="434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Grow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Your Money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082300" y="1195725"/>
            <a:ext cx="2820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👀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Bookkeeping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Anaheim"/>
              <a:buChar char="📖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Spending behaviour analysis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5066900" y="2400350"/>
            <a:ext cx="2988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💰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Long-term investment planning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Font typeface="Anaheim"/>
              <a:buChar char="⏳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Scenario-based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games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6252500" y="3732625"/>
            <a:ext cx="25458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🤵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Risk Profiling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naheim"/>
              <a:buChar char="🎯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Short-term goal setting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Anaheim"/>
              <a:buChar char="📈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Trading simulation with real-time market data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>
            <a:off x="4516288" y="2474800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1337963" y="2474800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943588" y="818625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4571775" y="4565487"/>
            <a:ext cx="4600713" cy="150450"/>
            <a:chOff x="0" y="4397412"/>
            <a:chExt cx="4600713" cy="150450"/>
          </a:xfrm>
        </p:grpSpPr>
        <p:sp>
          <p:nvSpPr>
            <p:cNvPr id="303" name="Google Shape;303;p2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6"/>
          <p:cNvSpPr/>
          <p:nvPr/>
        </p:nvSpPr>
        <p:spPr>
          <a:xfrm>
            <a:off x="6268326" y="1106351"/>
            <a:ext cx="2383800" cy="328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135400" y="909801"/>
            <a:ext cx="2383814" cy="3288439"/>
          </a:xfrm>
          <a:custGeom>
            <a:rect b="b" l="l" r="r" t="t"/>
            <a:pathLst>
              <a:path extrusionOk="0" h="74336" w="53747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 txBox="1"/>
          <p:nvPr>
            <p:ph type="ctrTitle"/>
          </p:nvPr>
        </p:nvSpPr>
        <p:spPr>
          <a:xfrm>
            <a:off x="2396250" y="1522713"/>
            <a:ext cx="1789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GAMIFICATION</a:t>
            </a:r>
            <a:endParaRPr sz="2500"/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64550" y="1710250"/>
            <a:ext cx="2052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Learning through games piques the interests of young people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2" name="Google Shape;312;p26"/>
          <p:cNvSpPr txBox="1"/>
          <p:nvPr>
            <p:ph idx="3" type="ctrTitle"/>
          </p:nvPr>
        </p:nvSpPr>
        <p:spPr>
          <a:xfrm>
            <a:off x="658925" y="2678450"/>
            <a:ext cx="20529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</a:t>
            </a:r>
            <a:br>
              <a:rPr lang="en" sz="2500"/>
            </a:br>
            <a:r>
              <a:rPr lang="en" sz="2500"/>
              <a:t>Tangible</a:t>
            </a:r>
            <a:r>
              <a:rPr lang="en" sz="2500"/>
              <a:t> goals</a:t>
            </a:r>
            <a:endParaRPr sz="2500"/>
          </a:p>
        </p:txBody>
      </p:sp>
      <p:sp>
        <p:nvSpPr>
          <p:cNvPr id="313" name="Google Shape;313;p26"/>
          <p:cNvSpPr txBox="1"/>
          <p:nvPr>
            <p:ph idx="6" type="subTitle"/>
          </p:nvPr>
        </p:nvSpPr>
        <p:spPr>
          <a:xfrm>
            <a:off x="562775" y="3393425"/>
            <a:ext cx="2245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3"/>
                </a:solidFill>
              </a:rPr>
              <a:t>Setting tangible goals drives higher motivation </a:t>
            </a:r>
            <a:r>
              <a:rPr lang="en" sz="1400">
                <a:solidFill>
                  <a:schemeClr val="accent3"/>
                </a:solidFill>
              </a:rPr>
              <a:t>for investments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4" name="Google Shape;314;p26"/>
          <p:cNvSpPr txBox="1"/>
          <p:nvPr>
            <p:ph idx="2" type="ctrTitle"/>
          </p:nvPr>
        </p:nvSpPr>
        <p:spPr>
          <a:xfrm>
            <a:off x="6370575" y="1196402"/>
            <a:ext cx="2052900" cy="22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Appeal to preferences of young people</a:t>
            </a:r>
            <a:endParaRPr sz="2800"/>
          </a:p>
        </p:txBody>
      </p:sp>
      <p:pic>
        <p:nvPicPr>
          <p:cNvPr id="315" name="Google Shape;315;p26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6"/>
          <p:cNvSpPr txBox="1"/>
          <p:nvPr>
            <p:ph idx="3" type="ctrTitle"/>
          </p:nvPr>
        </p:nvSpPr>
        <p:spPr>
          <a:xfrm>
            <a:off x="3913750" y="3192038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</a:t>
            </a:r>
            <a:br>
              <a:rPr lang="en" sz="2500"/>
            </a:br>
            <a:r>
              <a:rPr lang="en" sz="2500"/>
              <a:t>Easy sharing</a:t>
            </a:r>
            <a:endParaRPr sz="2500"/>
          </a:p>
        </p:txBody>
      </p:sp>
      <p:sp>
        <p:nvSpPr>
          <p:cNvPr id="317" name="Google Shape;317;p26"/>
          <p:cNvSpPr txBox="1"/>
          <p:nvPr>
            <p:ph idx="6" type="subTitle"/>
          </p:nvPr>
        </p:nvSpPr>
        <p:spPr>
          <a:xfrm>
            <a:off x="3913750" y="3398499"/>
            <a:ext cx="18999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One click sharing of reports of achievement on social media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318" name="Google Shape;318;p26"/>
          <p:cNvGrpSpPr/>
          <p:nvPr/>
        </p:nvGrpSpPr>
        <p:grpSpPr>
          <a:xfrm flipH="1">
            <a:off x="7928446" y="2363753"/>
            <a:ext cx="1054922" cy="2623643"/>
            <a:chOff x="5262046" y="2234728"/>
            <a:chExt cx="1054922" cy="2623643"/>
          </a:xfrm>
        </p:grpSpPr>
        <p:sp>
          <p:nvSpPr>
            <p:cNvPr id="319" name="Google Shape;319;p26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26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26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7394188" y="2493825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5821488" y="900575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4224588" y="2493825"/>
            <a:ext cx="694800" cy="7041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type="ctrTitle"/>
          </p:nvPr>
        </p:nvSpPr>
        <p:spPr>
          <a:xfrm>
            <a:off x="5274150" y="1604675"/>
            <a:ext cx="1789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Visualization</a:t>
            </a:r>
            <a:endParaRPr sz="2500"/>
          </a:p>
        </p:txBody>
      </p:sp>
      <p:sp>
        <p:nvSpPr>
          <p:cNvPr id="378" name="Google Shape;378;p27"/>
          <p:cNvSpPr txBox="1"/>
          <p:nvPr>
            <p:ph idx="1" type="subTitle"/>
          </p:nvPr>
        </p:nvSpPr>
        <p:spPr>
          <a:xfrm>
            <a:off x="5065950" y="1779875"/>
            <a:ext cx="2205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of various charts for better analysis &amp; insights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9" name="Google Shape;379;p27"/>
          <p:cNvSpPr txBox="1"/>
          <p:nvPr>
            <p:ph idx="3" type="ctrTitle"/>
          </p:nvPr>
        </p:nvSpPr>
        <p:spPr>
          <a:xfrm>
            <a:off x="3622050" y="3192725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05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Relevance</a:t>
            </a:r>
            <a:endParaRPr sz="2500"/>
          </a:p>
        </p:txBody>
      </p:sp>
      <p:sp>
        <p:nvSpPr>
          <p:cNvPr id="380" name="Google Shape;380;p27"/>
          <p:cNvSpPr txBox="1"/>
          <p:nvPr>
            <p:ph idx="6" type="subTitle"/>
          </p:nvPr>
        </p:nvSpPr>
        <p:spPr>
          <a:xfrm>
            <a:off x="3504450" y="3357200"/>
            <a:ext cx="21351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Singapore context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(e.g. BTO and Tuition Loan) is incorporated in the scenario-based games.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81" name="Google Shape;381;p27"/>
          <p:cNvSpPr txBox="1"/>
          <p:nvPr>
            <p:ph idx="2" type="ctrTitle"/>
          </p:nvPr>
        </p:nvSpPr>
        <p:spPr>
          <a:xfrm>
            <a:off x="550730" y="1271775"/>
            <a:ext cx="18303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Why do youngsters use it? </a:t>
            </a:r>
            <a:endParaRPr sz="2800"/>
          </a:p>
        </p:txBody>
      </p:sp>
      <p:pic>
        <p:nvPicPr>
          <p:cNvPr id="382" name="Google Shape;382;p27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7"/>
          <p:cNvSpPr txBox="1"/>
          <p:nvPr>
            <p:ph idx="3" type="ctrTitle"/>
          </p:nvPr>
        </p:nvSpPr>
        <p:spPr>
          <a:xfrm>
            <a:off x="6700125" y="3192725"/>
            <a:ext cx="2065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</a:t>
            </a:r>
            <a:br>
              <a:rPr lang="en" sz="2500"/>
            </a:br>
            <a:r>
              <a:rPr lang="en" sz="2500"/>
              <a:t>Simulation</a:t>
            </a:r>
            <a:endParaRPr sz="2500"/>
          </a:p>
        </p:txBody>
      </p:sp>
      <p:sp>
        <p:nvSpPr>
          <p:cNvPr id="384" name="Google Shape;384;p27"/>
          <p:cNvSpPr txBox="1"/>
          <p:nvPr>
            <p:ph idx="6" type="subTitle"/>
          </p:nvPr>
        </p:nvSpPr>
        <p:spPr>
          <a:xfrm>
            <a:off x="6561550" y="3357200"/>
            <a:ext cx="23601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Trading simulation with real time market data allows users to try trading without </a:t>
            </a:r>
            <a:r>
              <a:rPr lang="en" sz="1400">
                <a:solidFill>
                  <a:schemeClr val="accent3"/>
                </a:solidFill>
              </a:rPr>
              <a:t>the fear of </a:t>
            </a:r>
            <a:r>
              <a:rPr lang="en" sz="1400">
                <a:solidFill>
                  <a:schemeClr val="accent3"/>
                </a:solidFill>
              </a:rPr>
              <a:t>monetary losses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5" name="Google Shape;385;p27"/>
          <p:cNvSpPr txBox="1"/>
          <p:nvPr/>
        </p:nvSpPr>
        <p:spPr>
          <a:xfrm>
            <a:off x="582725" y="2553875"/>
            <a:ext cx="178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Effective facilitation of financial knowledge acquisition</a:t>
            </a:r>
            <a:endParaRPr b="1" i="1"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6" name="Google Shape;386;p27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387" name="Google Shape;387;p27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388" name="Google Shape;388;p27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7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391" name="Google Shape;391;p27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27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397" name="Google Shape;397;p27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3" name="Google Shape;453;p27"/>
          <p:cNvSpPr txBox="1"/>
          <p:nvPr>
            <p:ph idx="2" type="ctrTitle"/>
          </p:nvPr>
        </p:nvSpPr>
        <p:spPr>
          <a:xfrm>
            <a:off x="573450" y="1436288"/>
            <a:ext cx="18303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Facilitate effective learning 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632050" y="948625"/>
            <a:ext cx="78570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Alice Young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, 22, is a graduate student from SMU. She is going to work at Goldman Sachs for a monthly salary of </a:t>
            </a:r>
            <a:r>
              <a:rPr lang="en" u="sng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$5000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 She has taken up a tuition fee loan of </a:t>
            </a:r>
            <a:r>
              <a:rPr lang="en" u="sng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$30,000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and she plans to </a:t>
            </a:r>
            <a:r>
              <a:rPr lang="en" u="sng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BTO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soon with her boyfriend. However, she has little financial knowledge to begin with...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0" name="Google Shape;460;p28"/>
          <p:cNvGrpSpPr/>
          <p:nvPr/>
        </p:nvGrpSpPr>
        <p:grpSpPr>
          <a:xfrm>
            <a:off x="384425" y="131225"/>
            <a:ext cx="817400" cy="817400"/>
            <a:chOff x="2562475" y="131225"/>
            <a:chExt cx="817400" cy="817400"/>
          </a:xfrm>
        </p:grpSpPr>
        <p:pic>
          <p:nvPicPr>
            <p:cNvPr id="461" name="Google Shape;46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3769" y="462526"/>
              <a:ext cx="486106" cy="48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62475" y="131225"/>
              <a:ext cx="331305" cy="331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3" name="Google Shape;463;p28"/>
          <p:cNvPicPr preferRelativeResize="0"/>
          <p:nvPr/>
        </p:nvPicPr>
        <p:blipFill rotWithShape="1">
          <a:blip r:embed="rId5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850" y="2407496"/>
            <a:ext cx="2606040" cy="146304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65" name="Google Shape;465;p28"/>
          <p:cNvSpPr/>
          <p:nvPr/>
        </p:nvSpPr>
        <p:spPr>
          <a:xfrm>
            <a:off x="88800" y="2111750"/>
            <a:ext cx="2482920" cy="481248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Journey Begins here...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6" name="Google Shape;46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8575" y="3616825"/>
            <a:ext cx="2606042" cy="146602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67" name="Google Shape;467;p28"/>
          <p:cNvSpPr/>
          <p:nvPr/>
        </p:nvSpPr>
        <p:spPr>
          <a:xfrm>
            <a:off x="741025" y="4582925"/>
            <a:ext cx="2606040" cy="481248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Watch </a:t>
            </a: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Your Money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8" name="Google Shape;46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8500" y="2406000"/>
            <a:ext cx="2606256" cy="146602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469" name="Google Shape;46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5300" y="3536649"/>
            <a:ext cx="2606256" cy="146602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70" name="Google Shape;470;p28"/>
          <p:cNvSpPr/>
          <p:nvPr/>
        </p:nvSpPr>
        <p:spPr>
          <a:xfrm>
            <a:off x="6995650" y="3225900"/>
            <a:ext cx="2194020" cy="481248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Grow</a:t>
            </a: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Your Money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3801275" y="2111750"/>
            <a:ext cx="2865888" cy="481248"/>
          </a:xfrm>
          <a:prstGeom prst="cloud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Safeguard </a:t>
            </a: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Your Money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/>
          <p:nvPr/>
        </p:nvSpPr>
        <p:spPr>
          <a:xfrm>
            <a:off x="2343400" y="1324425"/>
            <a:ext cx="5026200" cy="2735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7" name="Google Shape;477;p29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 </a:t>
            </a:r>
            <a:r>
              <a:rPr lang="en">
                <a:solidFill>
                  <a:schemeClr val="accent3"/>
                </a:solidFill>
              </a:rPr>
              <a:t>Solution Architecture </a:t>
            </a:r>
            <a:endParaRPr/>
          </a:p>
        </p:txBody>
      </p:sp>
      <p:grpSp>
        <p:nvGrpSpPr>
          <p:cNvPr id="478" name="Google Shape;478;p29"/>
          <p:cNvGrpSpPr/>
          <p:nvPr/>
        </p:nvGrpSpPr>
        <p:grpSpPr>
          <a:xfrm>
            <a:off x="1120574" y="2722675"/>
            <a:ext cx="519725" cy="519747"/>
            <a:chOff x="204199" y="1675950"/>
            <a:chExt cx="519725" cy="519747"/>
          </a:xfrm>
        </p:grpSpPr>
        <p:pic>
          <p:nvPicPr>
            <p:cNvPr id="479" name="Google Shape;47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199" y="1675950"/>
              <a:ext cx="519725" cy="51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2377" y="1792301"/>
              <a:ext cx="203369" cy="2033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29"/>
          <p:cNvSpPr txBox="1"/>
          <p:nvPr/>
        </p:nvSpPr>
        <p:spPr>
          <a:xfrm>
            <a:off x="816213" y="3145450"/>
            <a:ext cx="1421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Client Web Server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2" name="Google Shape;4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588" y="2800314"/>
            <a:ext cx="607425" cy="3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/>
          <p:cNvSpPr/>
          <p:nvPr/>
        </p:nvSpPr>
        <p:spPr>
          <a:xfrm>
            <a:off x="3665375" y="1715550"/>
            <a:ext cx="2256600" cy="2180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4" name="Google Shape;4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6263" y="2519375"/>
            <a:ext cx="607425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9"/>
          <p:cNvSpPr/>
          <p:nvPr/>
        </p:nvSpPr>
        <p:spPr>
          <a:xfrm>
            <a:off x="3987838" y="2170725"/>
            <a:ext cx="17244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Landing Page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2544350" y="1774225"/>
            <a:ext cx="1165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EC2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3981334" y="2617750"/>
            <a:ext cx="17244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Watch your money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3987709" y="3064775"/>
            <a:ext cx="17244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Save your money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3987709" y="3511800"/>
            <a:ext cx="1724400" cy="31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Grow your money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" name="Google Shape;490;p29"/>
          <p:cNvSpPr txBox="1"/>
          <p:nvPr/>
        </p:nvSpPr>
        <p:spPr>
          <a:xfrm>
            <a:off x="6600700" y="2825800"/>
            <a:ext cx="735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aheim"/>
                <a:ea typeface="Anaheim"/>
                <a:cs typeface="Anaheim"/>
                <a:sym typeface="Anaheim"/>
              </a:rPr>
              <a:t>MySQL DB</a:t>
            </a:r>
            <a:endParaRPr sz="1100"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91" name="Google Shape;491;p29"/>
          <p:cNvCxnSpPr>
            <a:stCxn id="479" idx="3"/>
            <a:endCxn id="482" idx="1"/>
          </p:cNvCxnSpPr>
          <p:nvPr/>
        </p:nvCxnSpPr>
        <p:spPr>
          <a:xfrm>
            <a:off x="1640299" y="2982548"/>
            <a:ext cx="980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2" name="Google Shape;4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9950" y="1324425"/>
            <a:ext cx="519725" cy="51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5375" y="1715550"/>
            <a:ext cx="461127" cy="239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9"/>
          <p:cNvGrpSpPr/>
          <p:nvPr/>
        </p:nvGrpSpPr>
        <p:grpSpPr>
          <a:xfrm>
            <a:off x="5633500" y="4130100"/>
            <a:ext cx="1165800" cy="689250"/>
            <a:chOff x="7995700" y="3596700"/>
            <a:chExt cx="1165800" cy="689250"/>
          </a:xfrm>
        </p:grpSpPr>
        <p:sp>
          <p:nvSpPr>
            <p:cNvPr id="495" name="Google Shape;495;p29"/>
            <p:cNvSpPr txBox="1"/>
            <p:nvPr/>
          </p:nvSpPr>
          <p:spPr>
            <a:xfrm>
              <a:off x="7995700" y="3972450"/>
              <a:ext cx="1165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Anaheim"/>
                  <a:ea typeface="Anaheim"/>
                  <a:cs typeface="Anaheim"/>
                  <a:sym typeface="Anaheim"/>
                </a:rPr>
                <a:t>Marketstack API</a:t>
              </a:r>
              <a:endParaRPr sz="11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496" name="Google Shape;496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375338" y="3596700"/>
              <a:ext cx="406500" cy="406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7" name="Google Shape;497;p29"/>
          <p:cNvCxnSpPr>
            <a:stCxn id="482" idx="3"/>
          </p:cNvCxnSpPr>
          <p:nvPr/>
        </p:nvCxnSpPr>
        <p:spPr>
          <a:xfrm>
            <a:off x="3228013" y="2982552"/>
            <a:ext cx="600" cy="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>
            <a:stCxn id="482" idx="3"/>
            <a:endCxn id="485" idx="1"/>
          </p:cNvCxnSpPr>
          <p:nvPr/>
        </p:nvCxnSpPr>
        <p:spPr>
          <a:xfrm flipH="1" rot="10800000">
            <a:off x="3228013" y="2327352"/>
            <a:ext cx="759900" cy="655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9" name="Google Shape;499;p29"/>
          <p:cNvCxnSpPr>
            <a:stCxn id="482" idx="3"/>
            <a:endCxn id="487" idx="1"/>
          </p:cNvCxnSpPr>
          <p:nvPr/>
        </p:nvCxnSpPr>
        <p:spPr>
          <a:xfrm flipH="1" rot="10800000">
            <a:off x="3228013" y="2774352"/>
            <a:ext cx="753300" cy="208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0" name="Google Shape;500;p29"/>
          <p:cNvCxnSpPr>
            <a:stCxn id="482" idx="3"/>
            <a:endCxn id="488" idx="1"/>
          </p:cNvCxnSpPr>
          <p:nvPr/>
        </p:nvCxnSpPr>
        <p:spPr>
          <a:xfrm>
            <a:off x="3228013" y="2982552"/>
            <a:ext cx="759600" cy="239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1" name="Google Shape;501;p29"/>
          <p:cNvCxnSpPr>
            <a:stCxn id="482" idx="3"/>
            <a:endCxn id="489" idx="1"/>
          </p:cNvCxnSpPr>
          <p:nvPr/>
        </p:nvCxnSpPr>
        <p:spPr>
          <a:xfrm>
            <a:off x="3228013" y="2982552"/>
            <a:ext cx="759600" cy="686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2" name="Google Shape;502;p29"/>
          <p:cNvCxnSpPr>
            <a:stCxn id="485" idx="3"/>
            <a:endCxn id="490" idx="1"/>
          </p:cNvCxnSpPr>
          <p:nvPr/>
        </p:nvCxnSpPr>
        <p:spPr>
          <a:xfrm>
            <a:off x="5712238" y="2327475"/>
            <a:ext cx="888600" cy="65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03" name="Google Shape;503;p29"/>
          <p:cNvCxnSpPr>
            <a:stCxn id="487" idx="3"/>
            <a:endCxn id="490" idx="1"/>
          </p:cNvCxnSpPr>
          <p:nvPr/>
        </p:nvCxnSpPr>
        <p:spPr>
          <a:xfrm>
            <a:off x="5705734" y="2774500"/>
            <a:ext cx="894900" cy="208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04" name="Google Shape;504;p29"/>
          <p:cNvCxnSpPr>
            <a:stCxn id="489" idx="3"/>
            <a:endCxn id="490" idx="1"/>
          </p:cNvCxnSpPr>
          <p:nvPr/>
        </p:nvCxnSpPr>
        <p:spPr>
          <a:xfrm flipH="1" rot="10800000">
            <a:off x="5712109" y="2982450"/>
            <a:ext cx="888600" cy="686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05" name="Google Shape;505;p29"/>
          <p:cNvPicPr preferRelativeResize="0"/>
          <p:nvPr/>
        </p:nvPicPr>
        <p:blipFill rotWithShape="1">
          <a:blip r:embed="rId10">
            <a:alphaModFix/>
          </a:blip>
          <a:srcRect b="21507" l="0" r="0" t="20739"/>
          <a:stretch/>
        </p:blipFill>
        <p:spPr>
          <a:xfrm>
            <a:off x="4126498" y="1713638"/>
            <a:ext cx="607425" cy="242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29"/>
          <p:cNvCxnSpPr>
            <a:endCxn id="496" idx="1"/>
          </p:cNvCxnSpPr>
          <p:nvPr/>
        </p:nvCxnSpPr>
        <p:spPr>
          <a:xfrm>
            <a:off x="4854238" y="3866250"/>
            <a:ext cx="1158900" cy="467100"/>
          </a:xfrm>
          <a:prstGeom prst="bentConnector3">
            <a:avLst>
              <a:gd fmla="val 3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grpSp>
        <p:nvGrpSpPr>
          <p:cNvPr id="507" name="Google Shape;507;p29"/>
          <p:cNvGrpSpPr/>
          <p:nvPr/>
        </p:nvGrpSpPr>
        <p:grpSpPr>
          <a:xfrm>
            <a:off x="222146" y="3831524"/>
            <a:ext cx="519733" cy="485268"/>
            <a:chOff x="4694531" y="2250235"/>
            <a:chExt cx="1090502" cy="1018186"/>
          </a:xfrm>
        </p:grpSpPr>
        <p:sp>
          <p:nvSpPr>
            <p:cNvPr id="508" name="Google Shape;508;p2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9"/>
          <p:cNvGrpSpPr/>
          <p:nvPr/>
        </p:nvGrpSpPr>
        <p:grpSpPr>
          <a:xfrm>
            <a:off x="478402" y="4623350"/>
            <a:ext cx="335765" cy="313500"/>
            <a:chOff x="4694531" y="2250235"/>
            <a:chExt cx="1090502" cy="1018186"/>
          </a:xfrm>
        </p:grpSpPr>
        <p:sp>
          <p:nvSpPr>
            <p:cNvPr id="513" name="Google Shape;513;p2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7580769" y="2173626"/>
            <a:ext cx="1333531" cy="2916217"/>
            <a:chOff x="7352169" y="1792626"/>
            <a:chExt cx="1333531" cy="2916217"/>
          </a:xfrm>
        </p:grpSpPr>
        <p:grpSp>
          <p:nvGrpSpPr>
            <p:cNvPr id="518" name="Google Shape;518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19" name="Google Shape;519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20" name="Google Shape;520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1" name="Google Shape;571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3" name="Google Shape;613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29"/>
          <p:cNvGrpSpPr/>
          <p:nvPr/>
        </p:nvGrpSpPr>
        <p:grpSpPr>
          <a:xfrm>
            <a:off x="8059696" y="1190674"/>
            <a:ext cx="519733" cy="485268"/>
            <a:chOff x="4694531" y="2250235"/>
            <a:chExt cx="1090502" cy="1018186"/>
          </a:xfrm>
        </p:grpSpPr>
        <p:sp>
          <p:nvSpPr>
            <p:cNvPr id="615" name="Google Shape;615;p29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9" name="Google Shape;619;p29"/>
          <p:cNvPicPr preferRelativeResize="0"/>
          <p:nvPr/>
        </p:nvPicPr>
        <p:blipFill rotWithShape="1">
          <a:blip r:embed="rId11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/>
          <p:nvPr/>
        </p:nvSpPr>
        <p:spPr>
          <a:xfrm>
            <a:off x="7439700" y="1062813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/>
          <p:nvPr/>
        </p:nvSpPr>
        <p:spPr>
          <a:xfrm>
            <a:off x="4660300" y="1062813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0"/>
          <p:cNvSpPr txBox="1"/>
          <p:nvPr>
            <p:ph type="ctrTitle"/>
          </p:nvPr>
        </p:nvSpPr>
        <p:spPr>
          <a:xfrm>
            <a:off x="4069300" y="1675725"/>
            <a:ext cx="1789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627" name="Google Shape;627;p30"/>
          <p:cNvSpPr txBox="1"/>
          <p:nvPr>
            <p:ph idx="1" type="subTitle"/>
          </p:nvPr>
        </p:nvSpPr>
        <p:spPr>
          <a:xfrm>
            <a:off x="3886600" y="1882175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Web application will be able to scale up on demand for greater traffic flow</a:t>
            </a:r>
            <a:endParaRPr sz="1300"/>
          </a:p>
        </p:txBody>
      </p:sp>
      <p:sp>
        <p:nvSpPr>
          <p:cNvPr id="628" name="Google Shape;628;p30"/>
          <p:cNvSpPr txBox="1"/>
          <p:nvPr>
            <p:ph idx="3" type="ctrTitle"/>
          </p:nvPr>
        </p:nvSpPr>
        <p:spPr>
          <a:xfrm>
            <a:off x="6802225" y="1675725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More Features</a:t>
            </a:r>
            <a:endParaRPr/>
          </a:p>
        </p:txBody>
      </p:sp>
      <p:sp>
        <p:nvSpPr>
          <p:cNvPr id="629" name="Google Shape;629;p30"/>
          <p:cNvSpPr txBox="1"/>
          <p:nvPr>
            <p:ph idx="6" type="subTitle"/>
          </p:nvPr>
        </p:nvSpPr>
        <p:spPr>
          <a:xfrm>
            <a:off x="6747600" y="1882175"/>
            <a:ext cx="1991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Greater </a:t>
            </a:r>
            <a:r>
              <a:rPr lang="en" sz="1300">
                <a:solidFill>
                  <a:schemeClr val="accent3"/>
                </a:solidFill>
              </a:rPr>
              <a:t>variety</a:t>
            </a:r>
            <a:r>
              <a:rPr lang="en" sz="1300">
                <a:solidFill>
                  <a:schemeClr val="accent3"/>
                </a:solidFill>
              </a:rPr>
              <a:t> of features and more financial products will be added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631" name="Google Shape;631;p30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632" name="Google Shape;632;p30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30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635" name="Google Shape;635;p30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30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641" name="Google Shape;641;p30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7" name="Google Shape;697;p30"/>
          <p:cNvSpPr txBox="1"/>
          <p:nvPr>
            <p:ph idx="2" type="ctrTitle"/>
          </p:nvPr>
        </p:nvSpPr>
        <p:spPr>
          <a:xfrm>
            <a:off x="550730" y="1271775"/>
            <a:ext cx="18303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Future plan</a:t>
            </a:r>
            <a:endParaRPr sz="3300"/>
          </a:p>
        </p:txBody>
      </p:sp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 b="31305" l="0" r="0" t="32084"/>
          <a:stretch/>
        </p:blipFill>
        <p:spPr>
          <a:xfrm>
            <a:off x="7640300" y="59113"/>
            <a:ext cx="1429501" cy="251462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 txBox="1"/>
          <p:nvPr/>
        </p:nvSpPr>
        <p:spPr>
          <a:xfrm>
            <a:off x="582725" y="2553875"/>
            <a:ext cx="178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To better serve the young people today</a:t>
            </a:r>
            <a:endParaRPr b="1" i="1"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6336300" y="2937563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0"/>
          <p:cNvSpPr txBox="1"/>
          <p:nvPr>
            <p:ph type="ctrTitle"/>
          </p:nvPr>
        </p:nvSpPr>
        <p:spPr>
          <a:xfrm>
            <a:off x="5745300" y="3550475"/>
            <a:ext cx="17895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Resilience</a:t>
            </a:r>
            <a:endParaRPr/>
          </a:p>
        </p:txBody>
      </p:sp>
      <p:sp>
        <p:nvSpPr>
          <p:cNvPr id="702" name="Google Shape;702;p30"/>
          <p:cNvSpPr txBox="1"/>
          <p:nvPr>
            <p:ph idx="1" type="subTitle"/>
          </p:nvPr>
        </p:nvSpPr>
        <p:spPr>
          <a:xfrm>
            <a:off x="5484750" y="3758475"/>
            <a:ext cx="231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Stronger resilience and higher availability with more </a:t>
            </a:r>
            <a:r>
              <a:rPr lang="en" sz="1300"/>
              <a:t>sophisticated</a:t>
            </a:r>
            <a:r>
              <a:rPr lang="en" sz="1300"/>
              <a:t> architecture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