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62" r:id="rId7"/>
    <p:sldId id="276" r:id="rId8"/>
    <p:sldId id="277" r:id="rId9"/>
    <p:sldId id="279" r:id="rId10"/>
    <p:sldId id="283"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AD47C-E733-2809-EB6C-D71713B2284D}" v="114" dt="2020-09-06T14:49:17.469"/>
    <p1510:client id="{575BFB26-0FA8-9088-BF60-6B2358EE77CA}" v="15" dt="2020-09-07T06:01:34.866"/>
    <p1510:client id="{76D598C7-C2D1-46D1-B5B3-2ED2B4C6F51A}" v="1138" dt="2020-09-06T15:56:12.212"/>
    <p1510:client id="{8CF4A4CD-E382-B394-2CE7-0D2E342F3EB6}" v="538" dt="2020-09-07T05:58:07.738"/>
    <p1510:client id="{8D7569D9-1B91-9F46-A052-A286AD422A0D}" v="3358" dt="2020-09-07T06:40:26.083"/>
    <p1510:client id="{9CB1DCFD-BAAE-7557-9AE4-95978238E33F}" v="3" dt="2020-09-07T03:11:26.525"/>
    <p1510:client id="{A502C5F7-A617-4FA3-A9F6-1A60FA876996}" v="1" dt="2020-09-07T05:38:47.428"/>
    <p1510:client id="{FF73E1C5-7964-72E1-5782-D526C54AD385}" v="20" dt="2020-09-07T05:31:05.1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63169"/>
  </p:normalViewPr>
  <p:slideViewPr>
    <p:cSldViewPr snapToGrid="0">
      <p:cViewPr varScale="1">
        <p:scale>
          <a:sx n="77" d="100"/>
          <a:sy n="77"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A0EC1-7949-49A9-B81C-31937FABECCC}" type="datetimeFigureOut">
              <a:rPr lang="en-SG" smtClean="0"/>
              <a:t>7/9/20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E08F7-75AF-4D4A-98AF-B2ADA1B73136}" type="slidenum">
              <a:rPr lang="en-SG" smtClean="0"/>
              <a:t>‹#›</a:t>
            </a:fld>
            <a:endParaRPr lang="en-SG"/>
          </a:p>
        </p:txBody>
      </p:sp>
    </p:spTree>
    <p:extLst>
      <p:ext uri="{BB962C8B-B14F-4D97-AF65-F5344CB8AC3E}">
        <p14:creationId xmlns:p14="http://schemas.microsoft.com/office/powerpoint/2010/main" val="190125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Importance of tech </a:t>
            </a:r>
          </a:p>
          <a:p>
            <a:r>
              <a:rPr lang="en-US"/>
              <a:t>Why people do not want to invest/online investments (stats)</a:t>
            </a:r>
          </a:p>
          <a:p>
            <a:r>
              <a:rPr lang="en-US"/>
              <a:t>What can our product do - Aim to achieve …..</a:t>
            </a:r>
          </a:p>
          <a:p>
            <a:r>
              <a:rPr lang="en-US"/>
              <a:t>Run through the solution architecture (ss/</a:t>
            </a:r>
            <a:r>
              <a:rPr lang="en-US" err="1"/>
              <a:t>vpc</a:t>
            </a:r>
            <a:r>
              <a:rPr lang="en-US"/>
              <a:t> and what we have done there)</a:t>
            </a:r>
          </a:p>
          <a:p>
            <a:r>
              <a:rPr lang="en-US"/>
              <a:t>Click through the sites </a:t>
            </a:r>
          </a:p>
          <a:p>
            <a:r>
              <a:rPr lang="en-US"/>
              <a:t>Investment should be a lifelong journey, want to simplify things as core business</a:t>
            </a:r>
          </a:p>
          <a:p>
            <a:r>
              <a:rPr lang="en-US"/>
              <a:t>Find out more, simulation, how keywords can be integral to as an investor, empower young investors </a:t>
            </a:r>
          </a:p>
          <a:p>
            <a:r>
              <a:rPr lang="en-US"/>
              <a:t>Conclude: show appreciation for </a:t>
            </a:r>
            <a:r>
              <a:rPr lang="en-US" err="1"/>
              <a:t>marcus</a:t>
            </a:r>
            <a:r>
              <a:rPr lang="en-US"/>
              <a:t>, we want to leverage on it to enhance outreach, core competency, simplicity </a:t>
            </a:r>
            <a:r>
              <a:rPr lang="en-US">
                <a:sym typeface="Wingdings" pitchFamily="2" charset="2"/>
              </a:rPr>
              <a:t> proposal wont be standalone, </a:t>
            </a:r>
            <a:r>
              <a:rPr lang="en-US" err="1">
                <a:sym typeface="Wingdings" pitchFamily="2" charset="2"/>
              </a:rPr>
              <a:t>synergise</a:t>
            </a:r>
            <a:r>
              <a:rPr lang="en-US">
                <a:sym typeface="Wingdings" pitchFamily="2" charset="2"/>
              </a:rPr>
              <a:t> everything</a:t>
            </a:r>
          </a:p>
          <a:p>
            <a:endParaRPr lang="en-US"/>
          </a:p>
        </p:txBody>
      </p:sp>
      <p:sp>
        <p:nvSpPr>
          <p:cNvPr id="4" name="Slide Number Placeholder 3"/>
          <p:cNvSpPr>
            <a:spLocks noGrp="1"/>
          </p:cNvSpPr>
          <p:nvPr>
            <p:ph type="sldNum" sz="quarter" idx="5"/>
          </p:nvPr>
        </p:nvSpPr>
        <p:spPr/>
        <p:txBody>
          <a:bodyPr/>
          <a:lstStyle/>
          <a:p>
            <a:fld id="{D47E08F7-75AF-4D4A-98AF-B2ADA1B73136}" type="slidenum">
              <a:rPr lang="en-SG" smtClean="0"/>
              <a:t>2</a:t>
            </a:fld>
            <a:endParaRPr lang="en-SG"/>
          </a:p>
        </p:txBody>
      </p:sp>
    </p:spTree>
    <p:extLst>
      <p:ext uri="{BB962C8B-B14F-4D97-AF65-F5344CB8AC3E}">
        <p14:creationId xmlns:p14="http://schemas.microsoft.com/office/powerpoint/2010/main" val="363911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For our solution architecture, we created a VPC with both public and private subnets, hosting the web server in the public subnet and the database in the private subnet. This allows the apache web server to connect to the MySQL DB instance because it is hosted within the same VPC without making the DB instance available to the public Internet. By doing so, this enhancing security, which is crucial especially for a financial services product.</a:t>
            </a:r>
          </a:p>
          <a:p>
            <a:r>
              <a:rPr lang="en-US" dirty="0"/>
              <a:t> </a:t>
            </a:r>
            <a:endParaRPr lang="en-US" dirty="0">
              <a:cs typeface="Calibri"/>
            </a:endParaRPr>
          </a:p>
          <a:p>
            <a:r>
              <a:rPr lang="en-US" dirty="0"/>
              <a:t>Note: DB means database</a:t>
            </a:r>
            <a:endParaRPr lang="en-US" dirty="0">
              <a:cs typeface="Calibri"/>
            </a:endParaRPr>
          </a:p>
        </p:txBody>
      </p:sp>
      <p:sp>
        <p:nvSpPr>
          <p:cNvPr id="4" name="Slide Number Placeholder 3"/>
          <p:cNvSpPr>
            <a:spLocks noGrp="1"/>
          </p:cNvSpPr>
          <p:nvPr>
            <p:ph type="sldNum" sz="quarter" idx="5"/>
          </p:nvPr>
        </p:nvSpPr>
        <p:spPr/>
        <p:txBody>
          <a:bodyPr/>
          <a:lstStyle/>
          <a:p>
            <a:fld id="{D47E08F7-75AF-4D4A-98AF-B2ADA1B73136}" type="slidenum">
              <a:rPr lang="en-SG" smtClean="0"/>
              <a:t>5</a:t>
            </a:fld>
            <a:endParaRPr lang="en-SG"/>
          </a:p>
        </p:txBody>
      </p:sp>
    </p:spTree>
    <p:extLst>
      <p:ext uri="{BB962C8B-B14F-4D97-AF65-F5344CB8AC3E}">
        <p14:creationId xmlns:p14="http://schemas.microsoft.com/office/powerpoint/2010/main" val="410024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show appreciation for </a:t>
            </a:r>
            <a:r>
              <a:rPr lang="en-US" dirty="0" err="1"/>
              <a:t>marcus</a:t>
            </a:r>
            <a:r>
              <a:rPr lang="en-US" dirty="0"/>
              <a:t>, we want to leverage on it to enhance outreach, core competency, simplicity  proposal wont be standalone, </a:t>
            </a:r>
            <a:r>
              <a:rPr lang="en-US" dirty="0" err="1"/>
              <a:t>synergise</a:t>
            </a:r>
            <a:r>
              <a:rPr lang="en-US" dirty="0"/>
              <a:t> everything</a:t>
            </a:r>
          </a:p>
        </p:txBody>
      </p:sp>
      <p:sp>
        <p:nvSpPr>
          <p:cNvPr id="4" name="Slide Number Placeholder 3"/>
          <p:cNvSpPr>
            <a:spLocks noGrp="1"/>
          </p:cNvSpPr>
          <p:nvPr>
            <p:ph type="sldNum" sz="quarter" idx="5"/>
          </p:nvPr>
        </p:nvSpPr>
        <p:spPr/>
        <p:txBody>
          <a:bodyPr/>
          <a:lstStyle/>
          <a:p>
            <a:fld id="{D47E08F7-75AF-4D4A-98AF-B2ADA1B73136}" type="slidenum">
              <a:rPr lang="en-SG" smtClean="0"/>
              <a:t>8</a:t>
            </a:fld>
            <a:endParaRPr lang="en-SG"/>
          </a:p>
        </p:txBody>
      </p:sp>
    </p:spTree>
    <p:extLst>
      <p:ext uri="{BB962C8B-B14F-4D97-AF65-F5344CB8AC3E}">
        <p14:creationId xmlns:p14="http://schemas.microsoft.com/office/powerpoint/2010/main" val="911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D766-DD52-4ED3-9006-E3716E9E2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F704A37-5989-429F-8AE8-A070FE534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E9247B6-2685-476D-9216-D0C27C453E60}"/>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39B737AD-E620-4038-8AF0-4038565780B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C43F09A-A8F8-4C49-9B59-A7613C0F4B69}"/>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22989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BE9F-3E2F-4CB5-9BB1-26D264A651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E827195-2808-4A2E-AC2E-BB48F01DD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A37E32-AFA5-4298-B917-BF9C8F53F46E}"/>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F4E34E4E-54AF-4734-BF9E-EE928E7F237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1F4BD7-7EC3-4452-AD5E-0826430DCB18}"/>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13550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9F0B9-EB69-4C65-A505-DEA91EF8FD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334298-264C-4647-B3B2-D353430BA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390409F-9594-4F1C-8A85-DEB429D6E92F}"/>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19EA2AEE-28B1-4D52-891F-1A99B29926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1E5876A-4F76-4DBC-A0F0-46B0511118C9}"/>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8391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9CB-DAAB-4DEB-9E42-B93F141ED3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75D827-DAB2-4B8F-9D8B-4B9CE02A9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21BBC8-DC4E-4AA4-87F4-B395537E8C53}"/>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319986F4-2CC3-4285-8ACC-78E08A044B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569615-A69F-46C7-A5F1-5BEFB34C9910}"/>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372614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E63D-FE6F-456D-A616-F930CCF943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4DF99DD-96EF-4AEB-B368-644135918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61ECD-669F-45AF-8EA1-13CA5C110116}"/>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77252AE1-4FB4-4854-8771-09BB1387C43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108FB9-8C48-4BE4-934E-8EC49968E159}"/>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125098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B646-6921-45CF-BF2E-47B6A0EF5B1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1C7BCE9-5D15-4E0B-997A-9144DD844C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9D94070-DD03-489E-AD9E-A8AAF9B5D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6915BE0-553C-4D74-80DB-AC8ADE1CC58C}"/>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6" name="Footer Placeholder 5">
            <a:extLst>
              <a:ext uri="{FF2B5EF4-FFF2-40B4-BE49-F238E27FC236}">
                <a16:creationId xmlns:a16="http://schemas.microsoft.com/office/drawing/2014/main" id="{6DCCC0F5-3DEC-4F69-AA2F-360E11C9E60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22246D-3FBF-4633-9E8F-A638D4B4BC52}"/>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35789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4685-19EB-4A7A-99AE-7239F4DEF5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CD1702D-1551-42B2-891C-4C1E1E075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9EF3A-8BAB-415F-93C3-D5D9100A7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D2F7500-E755-4DE3-AAF8-1AF9866D8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25830-9A9B-4C26-B80D-6F232965F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16BDFE4-CB5D-4FCC-8014-67BE1CBCF064}"/>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8" name="Footer Placeholder 7">
            <a:extLst>
              <a:ext uri="{FF2B5EF4-FFF2-40B4-BE49-F238E27FC236}">
                <a16:creationId xmlns:a16="http://schemas.microsoft.com/office/drawing/2014/main" id="{B0A51E7F-1D93-48DE-98DE-4045D9B8988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798892C-F09D-439F-8600-EDE5948E2186}"/>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165950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425C-FA08-4E37-B60C-7C796A88C08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341C79D-2041-4712-9CDF-797026E3AE7B}"/>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4" name="Footer Placeholder 3">
            <a:extLst>
              <a:ext uri="{FF2B5EF4-FFF2-40B4-BE49-F238E27FC236}">
                <a16:creationId xmlns:a16="http://schemas.microsoft.com/office/drawing/2014/main" id="{21A3FB88-8F78-45DD-828B-42A0B5AF442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448137E-91AD-4C10-8901-4475C08C247F}"/>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20641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89E2C-17E4-4495-A38C-26144714B18D}"/>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3" name="Footer Placeholder 2">
            <a:extLst>
              <a:ext uri="{FF2B5EF4-FFF2-40B4-BE49-F238E27FC236}">
                <a16:creationId xmlns:a16="http://schemas.microsoft.com/office/drawing/2014/main" id="{ED858AF0-398A-4057-8379-D94634D4637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1F18D49-DBBD-46FF-B260-987AD47A787A}"/>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39518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E022-2F4E-44E3-9F51-54BB9FF1E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9153115-D0C8-46B7-BC99-4AE105C9D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99F493E-6E9F-48F3-A2BF-DB50DF433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12427-35A5-4CD4-A589-D2B091A3FE00}"/>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6" name="Footer Placeholder 5">
            <a:extLst>
              <a:ext uri="{FF2B5EF4-FFF2-40B4-BE49-F238E27FC236}">
                <a16:creationId xmlns:a16="http://schemas.microsoft.com/office/drawing/2014/main" id="{8D8524F8-B437-456A-BBD0-507163E84CE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1599CCA-90C6-4A79-BD54-64D7DBC9D1DC}"/>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43718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DF6D-2470-4D87-9CE4-2465C4834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E64F160-1C4D-4D46-808A-4208F2095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FD0CA8-AACB-49F8-84C3-872EE8C45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89FBB-8CBE-4D13-9B48-E049FD50E795}"/>
              </a:ext>
            </a:extLst>
          </p:cNvPr>
          <p:cNvSpPr>
            <a:spLocks noGrp="1"/>
          </p:cNvSpPr>
          <p:nvPr>
            <p:ph type="dt" sz="half" idx="10"/>
          </p:nvPr>
        </p:nvSpPr>
        <p:spPr/>
        <p:txBody>
          <a:bodyPr/>
          <a:lstStyle/>
          <a:p>
            <a:fld id="{12CCF55B-BF85-4301-8AFB-EC5DAFC7639F}" type="datetimeFigureOut">
              <a:rPr lang="en-SG" smtClean="0"/>
              <a:t>7/9/20</a:t>
            </a:fld>
            <a:endParaRPr lang="en-SG"/>
          </a:p>
        </p:txBody>
      </p:sp>
      <p:sp>
        <p:nvSpPr>
          <p:cNvPr id="6" name="Footer Placeholder 5">
            <a:extLst>
              <a:ext uri="{FF2B5EF4-FFF2-40B4-BE49-F238E27FC236}">
                <a16:creationId xmlns:a16="http://schemas.microsoft.com/office/drawing/2014/main" id="{EC35F7CB-94DC-4254-A1D1-68AF78C90C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F9B81E2-7550-4E87-9309-28A14C692C4C}"/>
              </a:ext>
            </a:extLst>
          </p:cNvPr>
          <p:cNvSpPr>
            <a:spLocks noGrp="1"/>
          </p:cNvSpPr>
          <p:nvPr>
            <p:ph type="sldNum" sz="quarter" idx="12"/>
          </p:nvPr>
        </p:nvSpPr>
        <p:spPr/>
        <p:txBody>
          <a:bodyPr/>
          <a:lstStyle/>
          <a:p>
            <a:fld id="{C272B2D4-8F42-4220-88AD-383FF789E9CB}" type="slidenum">
              <a:rPr lang="en-SG" smtClean="0"/>
              <a:t>‹#›</a:t>
            </a:fld>
            <a:endParaRPr lang="en-SG"/>
          </a:p>
        </p:txBody>
      </p:sp>
    </p:spTree>
    <p:extLst>
      <p:ext uri="{BB962C8B-B14F-4D97-AF65-F5344CB8AC3E}">
        <p14:creationId xmlns:p14="http://schemas.microsoft.com/office/powerpoint/2010/main" val="38051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26E5B-4EA0-46EA-B5EE-62BEFD86E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0E6F482-0F53-4972-A0C0-2BD42EA10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5F104D-1B67-4575-9D06-DEF970B45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F55B-BF85-4301-8AFB-EC5DAFC7639F}" type="datetimeFigureOut">
              <a:rPr lang="en-SG" smtClean="0"/>
              <a:t>7/9/20</a:t>
            </a:fld>
            <a:endParaRPr lang="en-SG"/>
          </a:p>
        </p:txBody>
      </p:sp>
      <p:sp>
        <p:nvSpPr>
          <p:cNvPr id="5" name="Footer Placeholder 4">
            <a:extLst>
              <a:ext uri="{FF2B5EF4-FFF2-40B4-BE49-F238E27FC236}">
                <a16:creationId xmlns:a16="http://schemas.microsoft.com/office/drawing/2014/main" id="{2A4F2A92-21F0-4C0D-91B9-73D1D9CD6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8756842-F0C4-48F0-BE0D-FB72F2D15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2B2D4-8F42-4220-88AD-383FF789E9CB}" type="slidenum">
              <a:rPr lang="en-SG" smtClean="0"/>
              <a:t>‹#›</a:t>
            </a:fld>
            <a:endParaRPr lang="en-SG"/>
          </a:p>
        </p:txBody>
      </p:sp>
    </p:spTree>
    <p:extLst>
      <p:ext uri="{BB962C8B-B14F-4D97-AF65-F5344CB8AC3E}">
        <p14:creationId xmlns:p14="http://schemas.microsoft.com/office/powerpoint/2010/main" val="564385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c2-18-140-60-54.ap-southeast-1.compute.amazonaws.com/app/2_goals.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maytan@gmail.com"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C66C-A080-45BA-A120-7BEAF70DBFC7}"/>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AA6C5AAF-E4A8-4C6F-A7BD-F92A35F89836}"/>
              </a:ext>
            </a:extLst>
          </p:cNvPr>
          <p:cNvSpPr>
            <a:spLocks noGrp="1"/>
          </p:cNvSpPr>
          <p:nvPr>
            <p:ph type="subTitle" idx="1"/>
          </p:nvPr>
        </p:nvSpPr>
        <p:spPr/>
        <p:txBody>
          <a:bodyPr/>
          <a:lstStyle/>
          <a:p>
            <a:endParaRPr lang="en-SG"/>
          </a:p>
        </p:txBody>
      </p:sp>
      <p:pic>
        <p:nvPicPr>
          <p:cNvPr id="4" name="Picture 3" descr="Image result for sky buildings">
            <a:extLst>
              <a:ext uri="{FF2B5EF4-FFF2-40B4-BE49-F238E27FC236}">
                <a16:creationId xmlns:a16="http://schemas.microsoft.com/office/drawing/2014/main" id="{C9B7BB22-61EA-40E3-809B-90FBA18F23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10" y="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228DB5-6579-4316-9878-7B47BDA75182}"/>
              </a:ext>
            </a:extLst>
          </p:cNvPr>
          <p:cNvSpPr/>
          <p:nvPr/>
        </p:nvSpPr>
        <p:spPr>
          <a:xfrm>
            <a:off x="0" y="0"/>
            <a:ext cx="12191980" cy="6857990"/>
          </a:xfrm>
          <a:prstGeom prst="rect">
            <a:avLst/>
          </a:prstGeom>
          <a:solidFill>
            <a:schemeClr val="tx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ADCC28DD-56B7-4F4D-9F2E-DD6D40D4D923}"/>
              </a:ext>
            </a:extLst>
          </p:cNvPr>
          <p:cNvSpPr/>
          <p:nvPr/>
        </p:nvSpPr>
        <p:spPr>
          <a:xfrm>
            <a:off x="1055828" y="3602038"/>
            <a:ext cx="10080324" cy="263980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sz="4000" b="1" dirty="0">
                <a:solidFill>
                  <a:schemeClr val="tx1"/>
                </a:solidFill>
                <a:latin typeface="Century Gothic"/>
                <a:cs typeface="Angsana New"/>
              </a:rPr>
              <a:t>-SAM-</a:t>
            </a:r>
            <a:br>
              <a:rPr lang="en-SG" sz="4000" dirty="0">
                <a:latin typeface="Century Gothic"/>
                <a:cs typeface="Angsana New"/>
              </a:rPr>
            </a:br>
            <a:r>
              <a:rPr lang="en-SG" sz="2500" dirty="0">
                <a:solidFill>
                  <a:schemeClr val="tx1"/>
                </a:solidFill>
                <a:latin typeface="Century Gothic"/>
                <a:cs typeface="Angsana New"/>
              </a:rPr>
              <a:t>Simplified Access to Markets </a:t>
            </a:r>
          </a:p>
          <a:p>
            <a:pPr algn="ctr"/>
            <a:endParaRPr lang="en-SG" sz="3000" dirty="0">
              <a:solidFill>
                <a:schemeClr val="tx1"/>
              </a:solidFill>
              <a:latin typeface="Century Gothic" panose="020B0502020202020204" pitchFamily="34" charset="0"/>
              <a:cs typeface="Angsana New" panose="020B0502040204020203" pitchFamily="18" charset="-34"/>
            </a:endParaRPr>
          </a:p>
          <a:p>
            <a:pPr algn="ctr"/>
            <a:r>
              <a:rPr lang="en-SG" sz="1900" dirty="0">
                <a:solidFill>
                  <a:schemeClr val="tx1"/>
                </a:solidFill>
                <a:latin typeface="Century Gothic"/>
                <a:cs typeface="Angsana New"/>
              </a:rPr>
              <a:t>Team </a:t>
            </a:r>
            <a:r>
              <a:rPr lang="en-SG" sz="1900" dirty="0" err="1">
                <a:solidFill>
                  <a:schemeClr val="tx1"/>
                </a:solidFill>
                <a:latin typeface="Century Gothic"/>
                <a:cs typeface="Angsana New"/>
              </a:rPr>
              <a:t>ea$y</a:t>
            </a:r>
            <a:r>
              <a:rPr lang="en-SG" sz="1900" dirty="0">
                <a:solidFill>
                  <a:schemeClr val="tx1"/>
                </a:solidFill>
                <a:latin typeface="Century Gothic"/>
                <a:cs typeface="Angsana New"/>
              </a:rPr>
              <a:t>$: Chester Choy, Chun Jing Hui, Francine Tan, Joshua Wong, Tan Hui Qin</a:t>
            </a:r>
          </a:p>
        </p:txBody>
      </p:sp>
      <p:sp>
        <p:nvSpPr>
          <p:cNvPr id="7" name="TextBox 6">
            <a:extLst>
              <a:ext uri="{FF2B5EF4-FFF2-40B4-BE49-F238E27FC236}">
                <a16:creationId xmlns:a16="http://schemas.microsoft.com/office/drawing/2014/main" id="{E5DCAA1F-40C1-48BB-A040-9C21962563DE}"/>
              </a:ext>
            </a:extLst>
          </p:cNvPr>
          <p:cNvSpPr txBox="1"/>
          <p:nvPr/>
        </p:nvSpPr>
        <p:spPr>
          <a:xfrm>
            <a:off x="11651226" y="157316"/>
            <a:ext cx="383458" cy="369332"/>
          </a:xfrm>
          <a:prstGeom prst="rect">
            <a:avLst/>
          </a:prstGeom>
          <a:noFill/>
        </p:spPr>
        <p:txBody>
          <a:bodyPr wrap="square" rtlCol="0">
            <a:spAutoFit/>
          </a:bodyPr>
          <a:lstStyle/>
          <a:p>
            <a:pPr algn="ctr"/>
            <a:r>
              <a:rPr lang="en-SG" b="1">
                <a:latin typeface="Century Gothic" panose="020B0502020202020204" pitchFamily="34" charset="0"/>
              </a:rPr>
              <a:t>1</a:t>
            </a:r>
          </a:p>
        </p:txBody>
      </p:sp>
    </p:spTree>
    <p:extLst>
      <p:ext uri="{BB962C8B-B14F-4D97-AF65-F5344CB8AC3E}">
        <p14:creationId xmlns:p14="http://schemas.microsoft.com/office/powerpoint/2010/main" val="340144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399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7814349-4F70-4687-ACF1-6D896FFB2242}"/>
              </a:ext>
            </a:extLst>
          </p:cNvPr>
          <p:cNvSpPr txBox="1"/>
          <p:nvPr/>
        </p:nvSpPr>
        <p:spPr>
          <a:xfrm>
            <a:off x="11651226" y="157316"/>
            <a:ext cx="383458" cy="369332"/>
          </a:xfrm>
          <a:prstGeom prst="rect">
            <a:avLst/>
          </a:prstGeom>
          <a:noFill/>
        </p:spPr>
        <p:txBody>
          <a:bodyPr wrap="square" rtlCol="0">
            <a:spAutoFit/>
          </a:bodyPr>
          <a:lstStyle/>
          <a:p>
            <a:pPr algn="ctr"/>
            <a:r>
              <a:rPr lang="en-SG" b="1">
                <a:latin typeface="Century Gothic" panose="020B0502020202020204" pitchFamily="34" charset="0"/>
              </a:rPr>
              <a:t>2</a:t>
            </a:r>
          </a:p>
        </p:txBody>
      </p:sp>
      <p:sp>
        <p:nvSpPr>
          <p:cNvPr id="27" name="TextBox 26">
            <a:extLst>
              <a:ext uri="{FF2B5EF4-FFF2-40B4-BE49-F238E27FC236}">
                <a16:creationId xmlns:a16="http://schemas.microsoft.com/office/drawing/2014/main" id="{6913935F-C33B-4A6B-9BF1-06B301F2E1B9}"/>
              </a:ext>
            </a:extLst>
          </p:cNvPr>
          <p:cNvSpPr txBox="1"/>
          <p:nvPr/>
        </p:nvSpPr>
        <p:spPr>
          <a:xfrm>
            <a:off x="161730" y="398833"/>
            <a:ext cx="11868538" cy="584775"/>
          </a:xfrm>
          <a:prstGeom prst="rect">
            <a:avLst/>
          </a:prstGeom>
          <a:noFill/>
        </p:spPr>
        <p:txBody>
          <a:bodyPr wrap="square" lIns="91440" tIns="45720" rIns="91440" bIns="45720" rtlCol="0" anchor="t">
            <a:spAutoFit/>
          </a:bodyPr>
          <a:lstStyle/>
          <a:p>
            <a:r>
              <a:rPr lang="en-SG" sz="3200" b="1" dirty="0">
                <a:latin typeface="Century Gothic"/>
                <a:cs typeface="Angsana New"/>
              </a:rPr>
              <a:t>Introduction and Problem </a:t>
            </a:r>
            <a:r>
              <a:rPr lang="en-GB" sz="3200" b="1">
                <a:latin typeface="Century Gothic"/>
                <a:cs typeface="Angsana New"/>
              </a:rPr>
              <a:t>Definition</a:t>
            </a:r>
            <a:r>
              <a:rPr lang="en-SG" sz="3200" b="1" dirty="0">
                <a:latin typeface="Century Gothic"/>
                <a:cs typeface="Angsana New"/>
              </a:rPr>
              <a:t>  </a:t>
            </a:r>
            <a:endParaRPr lang="en-SG" sz="3200" b="1">
              <a:latin typeface="Century Gothic" panose="020B0502020202020204" pitchFamily="34" charset="0"/>
              <a:cs typeface="Angsana New" panose="020B0502040204020203" pitchFamily="18" charset="-34"/>
            </a:endParaRPr>
          </a:p>
        </p:txBody>
      </p:sp>
      <p:sp>
        <p:nvSpPr>
          <p:cNvPr id="29" name="TextBox 28">
            <a:extLst>
              <a:ext uri="{FF2B5EF4-FFF2-40B4-BE49-F238E27FC236}">
                <a16:creationId xmlns:a16="http://schemas.microsoft.com/office/drawing/2014/main" id="{E143BF01-7ED0-4E13-8B51-344AB5C3B059}"/>
              </a:ext>
            </a:extLst>
          </p:cNvPr>
          <p:cNvSpPr txBox="1"/>
          <p:nvPr/>
        </p:nvSpPr>
        <p:spPr>
          <a:xfrm>
            <a:off x="307064" y="1647006"/>
            <a:ext cx="5495731" cy="400110"/>
          </a:xfrm>
          <a:prstGeom prst="rect">
            <a:avLst/>
          </a:prstGeom>
          <a:noFill/>
        </p:spPr>
        <p:txBody>
          <a:bodyPr wrap="square" rtlCol="0">
            <a:spAutoFit/>
          </a:bodyPr>
          <a:lstStyle/>
          <a:p>
            <a:r>
              <a:rPr lang="en-SG" sz="2000" b="1">
                <a:solidFill>
                  <a:schemeClr val="accent1">
                    <a:lumMod val="50000"/>
                  </a:schemeClr>
                </a:solidFill>
                <a:latin typeface="Century Gothic" panose="020B0502020202020204" pitchFamily="34" charset="0"/>
              </a:rPr>
              <a:t>Rise of Technology </a:t>
            </a:r>
          </a:p>
        </p:txBody>
      </p:sp>
      <p:cxnSp>
        <p:nvCxnSpPr>
          <p:cNvPr id="34" name="Straight Connector 33">
            <a:extLst>
              <a:ext uri="{FF2B5EF4-FFF2-40B4-BE49-F238E27FC236}">
                <a16:creationId xmlns:a16="http://schemas.microsoft.com/office/drawing/2014/main" id="{D30E3B49-93AC-4F59-8609-A27F23E6BB27}"/>
              </a:ext>
            </a:extLst>
          </p:cNvPr>
          <p:cNvCxnSpPr>
            <a:cxnSpLocks/>
          </p:cNvCxnSpPr>
          <p:nvPr/>
        </p:nvCxnSpPr>
        <p:spPr>
          <a:xfrm>
            <a:off x="397968" y="2024415"/>
            <a:ext cx="5523723" cy="0"/>
          </a:xfrm>
          <a:prstGeom prst="line">
            <a:avLst/>
          </a:prstGeom>
          <a:ln w="19050"/>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A9A132EE-3516-4854-B70D-2A750FE75E0E}"/>
              </a:ext>
            </a:extLst>
          </p:cNvPr>
          <p:cNvSpPr txBox="1"/>
          <p:nvPr/>
        </p:nvSpPr>
        <p:spPr>
          <a:xfrm>
            <a:off x="6194678" y="1647006"/>
            <a:ext cx="5495731" cy="399600"/>
          </a:xfrm>
          <a:prstGeom prst="rect">
            <a:avLst/>
          </a:prstGeom>
          <a:noFill/>
        </p:spPr>
        <p:txBody>
          <a:bodyPr wrap="square" rtlCol="0">
            <a:spAutoFit/>
          </a:bodyPr>
          <a:lstStyle/>
          <a:p>
            <a:r>
              <a:rPr lang="en-SG" sz="2000" b="1" dirty="0">
                <a:solidFill>
                  <a:schemeClr val="accent1">
                    <a:lumMod val="50000"/>
                  </a:schemeClr>
                </a:solidFill>
                <a:latin typeface="Century Gothic" panose="020B0502020202020204" pitchFamily="34" charset="0"/>
              </a:rPr>
              <a:t>Financial Literacy amongst Youths</a:t>
            </a:r>
          </a:p>
        </p:txBody>
      </p:sp>
      <p:cxnSp>
        <p:nvCxnSpPr>
          <p:cNvPr id="39" name="Straight Connector 38">
            <a:extLst>
              <a:ext uri="{FF2B5EF4-FFF2-40B4-BE49-F238E27FC236}">
                <a16:creationId xmlns:a16="http://schemas.microsoft.com/office/drawing/2014/main" id="{C4389AA9-B6A8-4B8E-AB8A-C038CBD623E5}"/>
              </a:ext>
            </a:extLst>
          </p:cNvPr>
          <p:cNvCxnSpPr>
            <a:cxnSpLocks/>
          </p:cNvCxnSpPr>
          <p:nvPr/>
        </p:nvCxnSpPr>
        <p:spPr>
          <a:xfrm>
            <a:off x="6285582" y="2024415"/>
            <a:ext cx="55237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0" name="Google Shape;12390;p52">
            <a:extLst>
              <a:ext uri="{FF2B5EF4-FFF2-40B4-BE49-F238E27FC236}">
                <a16:creationId xmlns:a16="http://schemas.microsoft.com/office/drawing/2014/main" id="{BB061A8A-0B24-4849-86A8-086388547B21}"/>
              </a:ext>
            </a:extLst>
          </p:cNvPr>
          <p:cNvGrpSpPr/>
          <p:nvPr/>
        </p:nvGrpSpPr>
        <p:grpSpPr>
          <a:xfrm>
            <a:off x="510592" y="2976782"/>
            <a:ext cx="389090" cy="296231"/>
            <a:chOff x="2622794" y="1990868"/>
            <a:chExt cx="389090" cy="296231"/>
          </a:xfrm>
        </p:grpSpPr>
        <p:sp>
          <p:nvSpPr>
            <p:cNvPr id="21" name="Google Shape;12391;p52">
              <a:extLst>
                <a:ext uri="{FF2B5EF4-FFF2-40B4-BE49-F238E27FC236}">
                  <a16:creationId xmlns:a16="http://schemas.microsoft.com/office/drawing/2014/main" id="{F9C1A61E-54AC-EA4D-BF47-2841458CB902}"/>
                </a:ext>
              </a:extLst>
            </p:cNvPr>
            <p:cNvSpPr/>
            <p:nvPr/>
          </p:nvSpPr>
          <p:spPr>
            <a:xfrm>
              <a:off x="2654910" y="1990868"/>
              <a:ext cx="324873" cy="224468"/>
            </a:xfrm>
            <a:custGeom>
              <a:avLst/>
              <a:gdLst/>
              <a:ahLst/>
              <a:cxnLst/>
              <a:rect l="l" t="t" r="r" b="b"/>
              <a:pathLst>
                <a:path w="21698" h="14992" extrusionOk="0">
                  <a:moveTo>
                    <a:pt x="378" y="1"/>
                  </a:moveTo>
                  <a:cubicBezTo>
                    <a:pt x="168" y="1"/>
                    <a:pt x="0" y="148"/>
                    <a:pt x="0" y="358"/>
                  </a:cubicBezTo>
                  <a:lnTo>
                    <a:pt x="0" y="14991"/>
                  </a:lnTo>
                  <a:lnTo>
                    <a:pt x="21697" y="14991"/>
                  </a:lnTo>
                  <a:lnTo>
                    <a:pt x="21697" y="358"/>
                  </a:lnTo>
                  <a:cubicBezTo>
                    <a:pt x="21697" y="148"/>
                    <a:pt x="21529" y="1"/>
                    <a:pt x="21340" y="1"/>
                  </a:cubicBezTo>
                  <a:close/>
                </a:path>
              </a:pathLst>
            </a:custGeom>
            <a:solidFill>
              <a:srgbClr val="EA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392;p52">
              <a:extLst>
                <a:ext uri="{FF2B5EF4-FFF2-40B4-BE49-F238E27FC236}">
                  <a16:creationId xmlns:a16="http://schemas.microsoft.com/office/drawing/2014/main" id="{29F101DF-55C4-6E45-8DFC-6416273432C5}"/>
                </a:ext>
              </a:extLst>
            </p:cNvPr>
            <p:cNvSpPr/>
            <p:nvPr/>
          </p:nvSpPr>
          <p:spPr>
            <a:xfrm>
              <a:off x="2654910" y="1990868"/>
              <a:ext cx="324873" cy="224468"/>
            </a:xfrm>
            <a:custGeom>
              <a:avLst/>
              <a:gdLst/>
              <a:ahLst/>
              <a:cxnLst/>
              <a:rect l="l" t="t" r="r" b="b"/>
              <a:pathLst>
                <a:path w="21698" h="14992" extrusionOk="0">
                  <a:moveTo>
                    <a:pt x="18607" y="1"/>
                  </a:moveTo>
                  <a:cubicBezTo>
                    <a:pt x="18817" y="1"/>
                    <a:pt x="18964" y="169"/>
                    <a:pt x="18964" y="358"/>
                  </a:cubicBezTo>
                  <a:lnTo>
                    <a:pt x="18964" y="12826"/>
                  </a:lnTo>
                  <a:cubicBezTo>
                    <a:pt x="18964" y="13057"/>
                    <a:pt x="18775" y="13267"/>
                    <a:pt x="18543" y="13267"/>
                  </a:cubicBezTo>
                  <a:lnTo>
                    <a:pt x="0" y="13267"/>
                  </a:lnTo>
                  <a:lnTo>
                    <a:pt x="0" y="14991"/>
                  </a:lnTo>
                  <a:lnTo>
                    <a:pt x="21697" y="14991"/>
                  </a:lnTo>
                  <a:lnTo>
                    <a:pt x="21697" y="358"/>
                  </a:lnTo>
                  <a:cubicBezTo>
                    <a:pt x="21697" y="169"/>
                    <a:pt x="21529" y="1"/>
                    <a:pt x="21340" y="1"/>
                  </a:cubicBezTo>
                  <a:close/>
                </a:path>
              </a:pathLst>
            </a:custGeom>
            <a:solidFill>
              <a:srgbClr val="BB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93;p52">
              <a:extLst>
                <a:ext uri="{FF2B5EF4-FFF2-40B4-BE49-F238E27FC236}">
                  <a16:creationId xmlns:a16="http://schemas.microsoft.com/office/drawing/2014/main" id="{667C0F39-C431-424C-A819-42C804F75239}"/>
                </a:ext>
              </a:extLst>
            </p:cNvPr>
            <p:cNvSpPr/>
            <p:nvPr/>
          </p:nvSpPr>
          <p:spPr>
            <a:xfrm>
              <a:off x="2679135" y="2015108"/>
              <a:ext cx="276407" cy="162137"/>
            </a:xfrm>
            <a:custGeom>
              <a:avLst/>
              <a:gdLst/>
              <a:ahLst/>
              <a:cxnLst/>
              <a:rect l="l" t="t" r="r" b="b"/>
              <a:pathLst>
                <a:path w="18461" h="10829" extrusionOk="0">
                  <a:moveTo>
                    <a:pt x="232" y="1"/>
                  </a:moveTo>
                  <a:cubicBezTo>
                    <a:pt x="106" y="1"/>
                    <a:pt x="1" y="106"/>
                    <a:pt x="1" y="211"/>
                  </a:cubicBezTo>
                  <a:lnTo>
                    <a:pt x="1" y="10597"/>
                  </a:lnTo>
                  <a:cubicBezTo>
                    <a:pt x="1" y="10723"/>
                    <a:pt x="106" y="10828"/>
                    <a:pt x="232" y="10828"/>
                  </a:cubicBezTo>
                  <a:lnTo>
                    <a:pt x="18250" y="10828"/>
                  </a:lnTo>
                  <a:cubicBezTo>
                    <a:pt x="18355" y="10828"/>
                    <a:pt x="18460" y="10723"/>
                    <a:pt x="18460" y="10597"/>
                  </a:cubicBezTo>
                  <a:lnTo>
                    <a:pt x="18460" y="211"/>
                  </a:lnTo>
                  <a:cubicBezTo>
                    <a:pt x="18460" y="106"/>
                    <a:pt x="18355" y="1"/>
                    <a:pt x="18250"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94;p52">
              <a:extLst>
                <a:ext uri="{FF2B5EF4-FFF2-40B4-BE49-F238E27FC236}">
                  <a16:creationId xmlns:a16="http://schemas.microsoft.com/office/drawing/2014/main" id="{E41D411F-2FF4-BB44-B3E7-802906607A0F}"/>
                </a:ext>
              </a:extLst>
            </p:cNvPr>
            <p:cNvSpPr/>
            <p:nvPr/>
          </p:nvSpPr>
          <p:spPr>
            <a:xfrm>
              <a:off x="2679135" y="2015108"/>
              <a:ext cx="276722" cy="162137"/>
            </a:xfrm>
            <a:custGeom>
              <a:avLst/>
              <a:gdLst/>
              <a:ahLst/>
              <a:cxnLst/>
              <a:rect l="l" t="t" r="r" b="b"/>
              <a:pathLst>
                <a:path w="18482" h="10829" extrusionOk="0">
                  <a:moveTo>
                    <a:pt x="17346" y="1"/>
                  </a:moveTo>
                  <a:lnTo>
                    <a:pt x="17346" y="9546"/>
                  </a:lnTo>
                  <a:cubicBezTo>
                    <a:pt x="17346" y="9672"/>
                    <a:pt x="17262" y="9777"/>
                    <a:pt x="17136" y="9777"/>
                  </a:cubicBezTo>
                  <a:lnTo>
                    <a:pt x="1" y="9777"/>
                  </a:lnTo>
                  <a:lnTo>
                    <a:pt x="1" y="10597"/>
                  </a:lnTo>
                  <a:cubicBezTo>
                    <a:pt x="1" y="10723"/>
                    <a:pt x="106" y="10828"/>
                    <a:pt x="232" y="10828"/>
                  </a:cubicBezTo>
                  <a:lnTo>
                    <a:pt x="18250" y="10828"/>
                  </a:lnTo>
                  <a:cubicBezTo>
                    <a:pt x="18376" y="10828"/>
                    <a:pt x="18481" y="10723"/>
                    <a:pt x="18481" y="10597"/>
                  </a:cubicBezTo>
                  <a:lnTo>
                    <a:pt x="18481" y="211"/>
                  </a:lnTo>
                  <a:cubicBezTo>
                    <a:pt x="18481" y="85"/>
                    <a:pt x="18376" y="1"/>
                    <a:pt x="18250" y="1"/>
                  </a:cubicBezTo>
                  <a:close/>
                </a:path>
              </a:pathLst>
            </a:custGeom>
            <a:solidFill>
              <a:srgbClr val="84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395;p52">
              <a:extLst>
                <a:ext uri="{FF2B5EF4-FFF2-40B4-BE49-F238E27FC236}">
                  <a16:creationId xmlns:a16="http://schemas.microsoft.com/office/drawing/2014/main" id="{0D54793F-9E5D-3D4A-9A92-60725AB5DDDF}"/>
                </a:ext>
              </a:extLst>
            </p:cNvPr>
            <p:cNvSpPr/>
            <p:nvPr/>
          </p:nvSpPr>
          <p:spPr>
            <a:xfrm>
              <a:off x="2622794" y="2264430"/>
              <a:ext cx="388776" cy="22668"/>
            </a:xfrm>
            <a:custGeom>
              <a:avLst/>
              <a:gdLst/>
              <a:ahLst/>
              <a:cxnLst/>
              <a:rect l="l" t="t" r="r" b="b"/>
              <a:pathLst>
                <a:path w="25966" h="1514" extrusionOk="0">
                  <a:moveTo>
                    <a:pt x="1" y="0"/>
                  </a:moveTo>
                  <a:lnTo>
                    <a:pt x="1" y="1009"/>
                  </a:lnTo>
                  <a:cubicBezTo>
                    <a:pt x="1" y="1283"/>
                    <a:pt x="232" y="1514"/>
                    <a:pt x="505" y="1514"/>
                  </a:cubicBezTo>
                  <a:lnTo>
                    <a:pt x="25482" y="1514"/>
                  </a:lnTo>
                  <a:cubicBezTo>
                    <a:pt x="25755" y="1493"/>
                    <a:pt x="25966" y="1283"/>
                    <a:pt x="25966" y="1009"/>
                  </a:cubicBezTo>
                  <a:lnTo>
                    <a:pt x="25966" y="0"/>
                  </a:ln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96;p52">
              <a:extLst>
                <a:ext uri="{FF2B5EF4-FFF2-40B4-BE49-F238E27FC236}">
                  <a16:creationId xmlns:a16="http://schemas.microsoft.com/office/drawing/2014/main" id="{4769941F-8A25-624E-8391-DE07F8255192}"/>
                </a:ext>
              </a:extLst>
            </p:cNvPr>
            <p:cNvSpPr/>
            <p:nvPr/>
          </p:nvSpPr>
          <p:spPr>
            <a:xfrm>
              <a:off x="2623108" y="2201471"/>
              <a:ext cx="388776" cy="62974"/>
            </a:xfrm>
            <a:custGeom>
              <a:avLst/>
              <a:gdLst/>
              <a:ahLst/>
              <a:cxnLst/>
              <a:rect l="l" t="t" r="r" b="b"/>
              <a:pathLst>
                <a:path w="25966" h="4206" extrusionOk="0">
                  <a:moveTo>
                    <a:pt x="2124" y="0"/>
                  </a:moveTo>
                  <a:lnTo>
                    <a:pt x="1" y="4205"/>
                  </a:lnTo>
                  <a:lnTo>
                    <a:pt x="25966" y="4205"/>
                  </a:lnTo>
                  <a:lnTo>
                    <a:pt x="23821" y="0"/>
                  </a:lnTo>
                  <a:close/>
                </a:path>
              </a:pathLst>
            </a:custGeom>
            <a:solidFill>
              <a:srgbClr val="A1B4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97;p52">
              <a:extLst>
                <a:ext uri="{FF2B5EF4-FFF2-40B4-BE49-F238E27FC236}">
                  <a16:creationId xmlns:a16="http://schemas.microsoft.com/office/drawing/2014/main" id="{99767123-1374-E049-B7B9-02E4E5D202CA}"/>
                </a:ext>
              </a:extLst>
            </p:cNvPr>
            <p:cNvSpPr/>
            <p:nvPr/>
          </p:nvSpPr>
          <p:spPr>
            <a:xfrm>
              <a:off x="2623108" y="2201471"/>
              <a:ext cx="388776" cy="62974"/>
            </a:xfrm>
            <a:custGeom>
              <a:avLst/>
              <a:gdLst/>
              <a:ahLst/>
              <a:cxnLst/>
              <a:rect l="l" t="t" r="r" b="b"/>
              <a:pathLst>
                <a:path w="25966" h="4206" extrusionOk="0">
                  <a:moveTo>
                    <a:pt x="20752" y="0"/>
                  </a:moveTo>
                  <a:lnTo>
                    <a:pt x="22160" y="2754"/>
                  </a:lnTo>
                  <a:cubicBezTo>
                    <a:pt x="22328" y="3070"/>
                    <a:pt x="22097" y="3448"/>
                    <a:pt x="21740" y="3448"/>
                  </a:cubicBezTo>
                  <a:lnTo>
                    <a:pt x="379" y="3448"/>
                  </a:lnTo>
                  <a:lnTo>
                    <a:pt x="1" y="4205"/>
                  </a:lnTo>
                  <a:lnTo>
                    <a:pt x="25966" y="4205"/>
                  </a:lnTo>
                  <a:lnTo>
                    <a:pt x="23821"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8;p52">
              <a:extLst>
                <a:ext uri="{FF2B5EF4-FFF2-40B4-BE49-F238E27FC236}">
                  <a16:creationId xmlns:a16="http://schemas.microsoft.com/office/drawing/2014/main" id="{CDFC0DB7-2AC1-634A-8A91-CA835EB52188}"/>
                </a:ext>
              </a:extLst>
            </p:cNvPr>
            <p:cNvSpPr/>
            <p:nvPr/>
          </p:nvSpPr>
          <p:spPr>
            <a:xfrm>
              <a:off x="2766021" y="2232943"/>
              <a:ext cx="102951" cy="31502"/>
            </a:xfrm>
            <a:custGeom>
              <a:avLst/>
              <a:gdLst/>
              <a:ahLst/>
              <a:cxnLst/>
              <a:rect l="l" t="t" r="r" b="b"/>
              <a:pathLst>
                <a:path w="6876" h="2104" extrusionOk="0">
                  <a:moveTo>
                    <a:pt x="842" y="1"/>
                  </a:moveTo>
                  <a:cubicBezTo>
                    <a:pt x="673" y="1"/>
                    <a:pt x="547" y="106"/>
                    <a:pt x="505" y="253"/>
                  </a:cubicBezTo>
                  <a:lnTo>
                    <a:pt x="1" y="2103"/>
                  </a:lnTo>
                  <a:lnTo>
                    <a:pt x="6876" y="2103"/>
                  </a:lnTo>
                  <a:lnTo>
                    <a:pt x="6371" y="253"/>
                  </a:lnTo>
                  <a:cubicBezTo>
                    <a:pt x="6329" y="106"/>
                    <a:pt x="6182" y="1"/>
                    <a:pt x="6035" y="1"/>
                  </a:cubicBezTo>
                  <a:close/>
                </a:path>
              </a:pathLst>
            </a:custGeom>
            <a:solidFill>
              <a:srgbClr val="EA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99;p52">
              <a:extLst>
                <a:ext uri="{FF2B5EF4-FFF2-40B4-BE49-F238E27FC236}">
                  <a16:creationId xmlns:a16="http://schemas.microsoft.com/office/drawing/2014/main" id="{2586440E-B1EF-474F-810D-454E56C64020}"/>
                </a:ext>
              </a:extLst>
            </p:cNvPr>
            <p:cNvSpPr/>
            <p:nvPr/>
          </p:nvSpPr>
          <p:spPr>
            <a:xfrm>
              <a:off x="2766021" y="2253096"/>
              <a:ext cx="102951" cy="11349"/>
            </a:xfrm>
            <a:custGeom>
              <a:avLst/>
              <a:gdLst/>
              <a:ahLst/>
              <a:cxnLst/>
              <a:rect l="l" t="t" r="r" b="b"/>
              <a:pathLst>
                <a:path w="6876" h="758" extrusionOk="0">
                  <a:moveTo>
                    <a:pt x="211" y="0"/>
                  </a:moveTo>
                  <a:lnTo>
                    <a:pt x="1" y="757"/>
                  </a:lnTo>
                  <a:lnTo>
                    <a:pt x="6876" y="757"/>
                  </a:lnTo>
                  <a:lnTo>
                    <a:pt x="6665" y="0"/>
                  </a:lnTo>
                  <a:close/>
                </a:path>
              </a:pathLst>
            </a:custGeom>
            <a:solidFill>
              <a:srgbClr val="BB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0407BFF-EE5B-C14A-A03E-DFB9C020149C}"/>
              </a:ext>
            </a:extLst>
          </p:cNvPr>
          <p:cNvSpPr txBox="1"/>
          <p:nvPr/>
        </p:nvSpPr>
        <p:spPr>
          <a:xfrm>
            <a:off x="1062661" y="2936812"/>
            <a:ext cx="4859030" cy="338554"/>
          </a:xfrm>
          <a:prstGeom prst="rect">
            <a:avLst/>
          </a:prstGeom>
          <a:noFill/>
        </p:spPr>
        <p:txBody>
          <a:bodyPr wrap="square" rtlCol="0">
            <a:spAutoFit/>
          </a:bodyPr>
          <a:lstStyle/>
          <a:p>
            <a:r>
              <a:rPr lang="en-US" sz="1600" dirty="0">
                <a:latin typeface="Century Gothic" panose="020B0502020202020204" pitchFamily="34" charset="0"/>
              </a:rPr>
              <a:t>Rise of digital/mobile banking and self-services</a:t>
            </a:r>
          </a:p>
        </p:txBody>
      </p:sp>
      <p:grpSp>
        <p:nvGrpSpPr>
          <p:cNvPr id="32" name="Google Shape;10763;p51">
            <a:extLst>
              <a:ext uri="{FF2B5EF4-FFF2-40B4-BE49-F238E27FC236}">
                <a16:creationId xmlns:a16="http://schemas.microsoft.com/office/drawing/2014/main" id="{5DEB06E0-3AA5-E44C-AB98-8AEC0C56A05E}"/>
              </a:ext>
            </a:extLst>
          </p:cNvPr>
          <p:cNvGrpSpPr/>
          <p:nvPr/>
        </p:nvGrpSpPr>
        <p:grpSpPr>
          <a:xfrm>
            <a:off x="571920" y="2362658"/>
            <a:ext cx="204663" cy="363007"/>
            <a:chOff x="2593102" y="2288778"/>
            <a:chExt cx="204663" cy="363007"/>
          </a:xfrm>
        </p:grpSpPr>
        <p:sp>
          <p:nvSpPr>
            <p:cNvPr id="33" name="Google Shape;10764;p51">
              <a:extLst>
                <a:ext uri="{FF2B5EF4-FFF2-40B4-BE49-F238E27FC236}">
                  <a16:creationId xmlns:a16="http://schemas.microsoft.com/office/drawing/2014/main" id="{737B2F6A-3487-2B4E-9737-190BD5ADEC41}"/>
                </a:ext>
              </a:extLst>
            </p:cNvPr>
            <p:cNvSpPr/>
            <p:nvPr/>
          </p:nvSpPr>
          <p:spPr>
            <a:xfrm>
              <a:off x="2753837" y="2310636"/>
              <a:ext cx="43928" cy="297431"/>
            </a:xfrm>
            <a:custGeom>
              <a:avLst/>
              <a:gdLst/>
              <a:ahLst/>
              <a:cxnLst/>
              <a:rect l="l" t="t" r="r" b="b"/>
              <a:pathLst>
                <a:path w="1672" h="11321" extrusionOk="0">
                  <a:moveTo>
                    <a:pt x="0" y="0"/>
                  </a:moveTo>
                  <a:lnTo>
                    <a:pt x="0" y="11320"/>
                  </a:lnTo>
                  <a:lnTo>
                    <a:pt x="1672" y="10481"/>
                  </a:lnTo>
                  <a:lnTo>
                    <a:pt x="1672" y="833"/>
                  </a:lnTo>
                  <a:lnTo>
                    <a:pt x="0" y="0"/>
                  </a:lnTo>
                  <a:close/>
                </a:path>
              </a:pathLst>
            </a:custGeom>
            <a:solidFill>
              <a:srgbClr val="516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65;p51">
              <a:extLst>
                <a:ext uri="{FF2B5EF4-FFF2-40B4-BE49-F238E27FC236}">
                  <a16:creationId xmlns:a16="http://schemas.microsoft.com/office/drawing/2014/main" id="{9D818331-C301-C345-91DA-126B0647DDA3}"/>
                </a:ext>
              </a:extLst>
            </p:cNvPr>
            <p:cNvSpPr/>
            <p:nvPr/>
          </p:nvSpPr>
          <p:spPr>
            <a:xfrm>
              <a:off x="2593102" y="2310636"/>
              <a:ext cx="182620" cy="297431"/>
            </a:xfrm>
            <a:custGeom>
              <a:avLst/>
              <a:gdLst/>
              <a:ahLst/>
              <a:cxnLst/>
              <a:rect l="l" t="t" r="r" b="b"/>
              <a:pathLst>
                <a:path w="6951" h="11321" extrusionOk="0">
                  <a:moveTo>
                    <a:pt x="6951" y="0"/>
                  </a:moveTo>
                  <a:lnTo>
                    <a:pt x="1" y="833"/>
                  </a:lnTo>
                  <a:lnTo>
                    <a:pt x="1" y="10481"/>
                  </a:lnTo>
                  <a:lnTo>
                    <a:pt x="6951" y="11320"/>
                  </a:lnTo>
                  <a:lnTo>
                    <a:pt x="6951" y="0"/>
                  </a:lnTo>
                  <a:close/>
                </a:path>
              </a:pathLst>
            </a:custGeom>
            <a:solidFill>
              <a:srgbClr val="BF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66;p51">
              <a:extLst>
                <a:ext uri="{FF2B5EF4-FFF2-40B4-BE49-F238E27FC236}">
                  <a16:creationId xmlns:a16="http://schemas.microsoft.com/office/drawing/2014/main" id="{4E532E11-CBF9-F74D-BB53-48A7340DCFB7}"/>
                </a:ext>
              </a:extLst>
            </p:cNvPr>
            <p:cNvSpPr/>
            <p:nvPr/>
          </p:nvSpPr>
          <p:spPr>
            <a:xfrm>
              <a:off x="2753837" y="2585972"/>
              <a:ext cx="43928" cy="65813"/>
            </a:xfrm>
            <a:custGeom>
              <a:avLst/>
              <a:gdLst/>
              <a:ahLst/>
              <a:cxnLst/>
              <a:rect l="l" t="t" r="r" b="b"/>
              <a:pathLst>
                <a:path w="1672" h="2505" extrusionOk="0">
                  <a:moveTo>
                    <a:pt x="833" y="1"/>
                  </a:moveTo>
                  <a:lnTo>
                    <a:pt x="0" y="2505"/>
                  </a:lnTo>
                  <a:lnTo>
                    <a:pt x="833" y="2505"/>
                  </a:lnTo>
                  <a:cubicBezTo>
                    <a:pt x="1297" y="2505"/>
                    <a:pt x="1665" y="2130"/>
                    <a:pt x="1672" y="1673"/>
                  </a:cubicBezTo>
                  <a:lnTo>
                    <a:pt x="1672" y="1"/>
                  </a:lnTo>
                  <a:close/>
                </a:path>
              </a:pathLst>
            </a:custGeom>
            <a:solidFill>
              <a:srgbClr val="6F7F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67;p51">
              <a:extLst>
                <a:ext uri="{FF2B5EF4-FFF2-40B4-BE49-F238E27FC236}">
                  <a16:creationId xmlns:a16="http://schemas.microsoft.com/office/drawing/2014/main" id="{C0121E83-71D2-CA40-A1D1-A6F31D5155A4}"/>
                </a:ext>
              </a:extLst>
            </p:cNvPr>
            <p:cNvSpPr/>
            <p:nvPr/>
          </p:nvSpPr>
          <p:spPr>
            <a:xfrm>
              <a:off x="2753837" y="2288778"/>
              <a:ext cx="43928" cy="43744"/>
            </a:xfrm>
            <a:custGeom>
              <a:avLst/>
              <a:gdLst/>
              <a:ahLst/>
              <a:cxnLst/>
              <a:rect l="l" t="t" r="r" b="b"/>
              <a:pathLst>
                <a:path w="1672" h="1665" extrusionOk="0">
                  <a:moveTo>
                    <a:pt x="0" y="0"/>
                  </a:moveTo>
                  <a:lnTo>
                    <a:pt x="833" y="1665"/>
                  </a:lnTo>
                  <a:lnTo>
                    <a:pt x="1672" y="1665"/>
                  </a:lnTo>
                  <a:lnTo>
                    <a:pt x="1672" y="832"/>
                  </a:lnTo>
                  <a:cubicBezTo>
                    <a:pt x="1665" y="375"/>
                    <a:pt x="1297" y="0"/>
                    <a:pt x="833" y="0"/>
                  </a:cubicBezTo>
                  <a:close/>
                </a:path>
              </a:pathLst>
            </a:custGeom>
            <a:solidFill>
              <a:srgbClr val="6F7F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68;p51">
              <a:extLst>
                <a:ext uri="{FF2B5EF4-FFF2-40B4-BE49-F238E27FC236}">
                  <a16:creationId xmlns:a16="http://schemas.microsoft.com/office/drawing/2014/main" id="{47F5C2DB-2396-0E47-B9A1-025C0B762A70}"/>
                </a:ext>
              </a:extLst>
            </p:cNvPr>
            <p:cNvSpPr/>
            <p:nvPr/>
          </p:nvSpPr>
          <p:spPr>
            <a:xfrm>
              <a:off x="2593102" y="2585972"/>
              <a:ext cx="182620" cy="65813"/>
            </a:xfrm>
            <a:custGeom>
              <a:avLst/>
              <a:gdLst/>
              <a:ahLst/>
              <a:cxnLst/>
              <a:rect l="l" t="t" r="r" b="b"/>
              <a:pathLst>
                <a:path w="6951" h="2505" extrusionOk="0">
                  <a:moveTo>
                    <a:pt x="1" y="1"/>
                  </a:moveTo>
                  <a:lnTo>
                    <a:pt x="1" y="1673"/>
                  </a:lnTo>
                  <a:cubicBezTo>
                    <a:pt x="8" y="2130"/>
                    <a:pt x="375" y="2505"/>
                    <a:pt x="840" y="2505"/>
                  </a:cubicBezTo>
                  <a:lnTo>
                    <a:pt x="6118" y="2505"/>
                  </a:lnTo>
                  <a:cubicBezTo>
                    <a:pt x="6576" y="2505"/>
                    <a:pt x="6951" y="2130"/>
                    <a:pt x="6951" y="1673"/>
                  </a:cubicBezTo>
                  <a:lnTo>
                    <a:pt x="6951" y="1"/>
                  </a:lnTo>
                  <a:close/>
                </a:path>
              </a:pathLst>
            </a:custGeom>
            <a:solidFill>
              <a:srgbClr val="A1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69;p51">
              <a:extLst>
                <a:ext uri="{FF2B5EF4-FFF2-40B4-BE49-F238E27FC236}">
                  <a16:creationId xmlns:a16="http://schemas.microsoft.com/office/drawing/2014/main" id="{32D83E18-8BB7-A047-96D0-ADD2AE2EC67B}"/>
                </a:ext>
              </a:extLst>
            </p:cNvPr>
            <p:cNvSpPr/>
            <p:nvPr/>
          </p:nvSpPr>
          <p:spPr>
            <a:xfrm>
              <a:off x="2593102" y="2288778"/>
              <a:ext cx="182620" cy="43744"/>
            </a:xfrm>
            <a:custGeom>
              <a:avLst/>
              <a:gdLst/>
              <a:ahLst/>
              <a:cxnLst/>
              <a:rect l="l" t="t" r="r" b="b"/>
              <a:pathLst>
                <a:path w="6951" h="1665" extrusionOk="0">
                  <a:moveTo>
                    <a:pt x="840" y="0"/>
                  </a:moveTo>
                  <a:cubicBezTo>
                    <a:pt x="375" y="0"/>
                    <a:pt x="8" y="375"/>
                    <a:pt x="1" y="832"/>
                  </a:cubicBezTo>
                  <a:lnTo>
                    <a:pt x="1" y="1665"/>
                  </a:lnTo>
                  <a:lnTo>
                    <a:pt x="6951" y="1665"/>
                  </a:lnTo>
                  <a:lnTo>
                    <a:pt x="6951" y="832"/>
                  </a:lnTo>
                  <a:cubicBezTo>
                    <a:pt x="6951" y="375"/>
                    <a:pt x="6576" y="0"/>
                    <a:pt x="6118" y="0"/>
                  </a:cubicBezTo>
                  <a:close/>
                </a:path>
              </a:pathLst>
            </a:custGeom>
            <a:solidFill>
              <a:srgbClr val="A1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70;p51">
              <a:extLst>
                <a:ext uri="{FF2B5EF4-FFF2-40B4-BE49-F238E27FC236}">
                  <a16:creationId xmlns:a16="http://schemas.microsoft.com/office/drawing/2014/main" id="{5CA9A56D-7691-2442-87F5-C1E8BA18033C}"/>
                </a:ext>
              </a:extLst>
            </p:cNvPr>
            <p:cNvSpPr/>
            <p:nvPr/>
          </p:nvSpPr>
          <p:spPr>
            <a:xfrm>
              <a:off x="2688050" y="2305172"/>
              <a:ext cx="36650" cy="10956"/>
            </a:xfrm>
            <a:custGeom>
              <a:avLst/>
              <a:gdLst/>
              <a:ahLst/>
              <a:cxnLst/>
              <a:rect l="l" t="t" r="r" b="b"/>
              <a:pathLst>
                <a:path w="1395" h="417" extrusionOk="0">
                  <a:moveTo>
                    <a:pt x="285" y="0"/>
                  </a:moveTo>
                  <a:cubicBezTo>
                    <a:pt x="0" y="0"/>
                    <a:pt x="0" y="416"/>
                    <a:pt x="285" y="416"/>
                  </a:cubicBezTo>
                  <a:lnTo>
                    <a:pt x="1117" y="416"/>
                  </a:lnTo>
                  <a:cubicBezTo>
                    <a:pt x="1395" y="416"/>
                    <a:pt x="1395" y="0"/>
                    <a:pt x="1117"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71;p51">
              <a:extLst>
                <a:ext uri="{FF2B5EF4-FFF2-40B4-BE49-F238E27FC236}">
                  <a16:creationId xmlns:a16="http://schemas.microsoft.com/office/drawing/2014/main" id="{3936474A-3C4E-9341-9EE2-97AE05254538}"/>
                </a:ext>
              </a:extLst>
            </p:cNvPr>
            <p:cNvSpPr/>
            <p:nvPr/>
          </p:nvSpPr>
          <p:spPr>
            <a:xfrm>
              <a:off x="2684399" y="2607857"/>
              <a:ext cx="22069" cy="22069"/>
            </a:xfrm>
            <a:custGeom>
              <a:avLst/>
              <a:gdLst/>
              <a:ahLst/>
              <a:cxnLst/>
              <a:rect l="l" t="t" r="r" b="b"/>
              <a:pathLst>
                <a:path w="840" h="840" extrusionOk="0">
                  <a:moveTo>
                    <a:pt x="424" y="0"/>
                  </a:moveTo>
                  <a:cubicBezTo>
                    <a:pt x="188" y="0"/>
                    <a:pt x="1" y="188"/>
                    <a:pt x="1" y="423"/>
                  </a:cubicBezTo>
                  <a:cubicBezTo>
                    <a:pt x="1" y="652"/>
                    <a:pt x="188" y="840"/>
                    <a:pt x="424" y="840"/>
                  </a:cubicBezTo>
                  <a:cubicBezTo>
                    <a:pt x="653" y="840"/>
                    <a:pt x="840" y="652"/>
                    <a:pt x="840" y="423"/>
                  </a:cubicBezTo>
                  <a:cubicBezTo>
                    <a:pt x="840" y="188"/>
                    <a:pt x="653" y="0"/>
                    <a:pt x="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72;p51">
              <a:extLst>
                <a:ext uri="{FF2B5EF4-FFF2-40B4-BE49-F238E27FC236}">
                  <a16:creationId xmlns:a16="http://schemas.microsoft.com/office/drawing/2014/main" id="{EC86434D-1E89-4C4D-AD2B-C6CEECB19A00}"/>
                </a:ext>
              </a:extLst>
            </p:cNvPr>
            <p:cNvSpPr/>
            <p:nvPr/>
          </p:nvSpPr>
          <p:spPr>
            <a:xfrm>
              <a:off x="2668004" y="2305172"/>
              <a:ext cx="10956" cy="10956"/>
            </a:xfrm>
            <a:custGeom>
              <a:avLst/>
              <a:gdLst/>
              <a:ahLst/>
              <a:cxnLst/>
              <a:rect l="l" t="t" r="r" b="b"/>
              <a:pathLst>
                <a:path w="417" h="417" extrusionOk="0">
                  <a:moveTo>
                    <a:pt x="208" y="0"/>
                  </a:moveTo>
                  <a:cubicBezTo>
                    <a:pt x="97" y="0"/>
                    <a:pt x="0" y="97"/>
                    <a:pt x="0" y="208"/>
                  </a:cubicBezTo>
                  <a:cubicBezTo>
                    <a:pt x="0" y="326"/>
                    <a:pt x="97" y="416"/>
                    <a:pt x="208" y="416"/>
                  </a:cubicBezTo>
                  <a:cubicBezTo>
                    <a:pt x="326" y="416"/>
                    <a:pt x="417" y="326"/>
                    <a:pt x="417" y="208"/>
                  </a:cubicBezTo>
                  <a:cubicBezTo>
                    <a:pt x="417" y="97"/>
                    <a:pt x="326" y="0"/>
                    <a:pt x="20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2F72C1C1-369F-DF49-9F2C-E153F406CA84}"/>
              </a:ext>
            </a:extLst>
          </p:cNvPr>
          <p:cNvSpPr txBox="1"/>
          <p:nvPr/>
        </p:nvSpPr>
        <p:spPr>
          <a:xfrm>
            <a:off x="1047066" y="2251208"/>
            <a:ext cx="4943971" cy="584775"/>
          </a:xfrm>
          <a:prstGeom prst="rect">
            <a:avLst/>
          </a:prstGeom>
          <a:noFill/>
        </p:spPr>
        <p:txBody>
          <a:bodyPr wrap="square" rtlCol="0">
            <a:spAutoFit/>
          </a:bodyPr>
          <a:lstStyle/>
          <a:p>
            <a:r>
              <a:rPr lang="en-US" sz="1600">
                <a:latin typeface="Century Gothic" panose="020B0502020202020204" pitchFamily="34" charset="0"/>
              </a:rPr>
              <a:t>Increased access to the Internet and mobile devices </a:t>
            </a:r>
          </a:p>
        </p:txBody>
      </p:sp>
      <p:sp>
        <p:nvSpPr>
          <p:cNvPr id="6" name="TextBox 5">
            <a:extLst>
              <a:ext uri="{FF2B5EF4-FFF2-40B4-BE49-F238E27FC236}">
                <a16:creationId xmlns:a16="http://schemas.microsoft.com/office/drawing/2014/main" id="{BD4EDC72-118E-1648-B67A-43EC5F58E3FC}"/>
              </a:ext>
            </a:extLst>
          </p:cNvPr>
          <p:cNvSpPr txBox="1"/>
          <p:nvPr/>
        </p:nvSpPr>
        <p:spPr>
          <a:xfrm>
            <a:off x="7136156" y="3443430"/>
            <a:ext cx="4790252" cy="584775"/>
          </a:xfrm>
          <a:prstGeom prst="rect">
            <a:avLst/>
          </a:prstGeom>
          <a:noFill/>
        </p:spPr>
        <p:txBody>
          <a:bodyPr wrap="square" rtlCol="0">
            <a:spAutoFit/>
          </a:bodyPr>
          <a:lstStyle/>
          <a:p>
            <a:r>
              <a:rPr lang="en-US" sz="1600">
                <a:latin typeface="Century Gothic" panose="020B0502020202020204" pitchFamily="34" charset="0"/>
              </a:rPr>
              <a:t>2/5 of young adults struggle to stick to a savings plan</a:t>
            </a:r>
          </a:p>
        </p:txBody>
      </p:sp>
      <p:grpSp>
        <p:nvGrpSpPr>
          <p:cNvPr id="89" name="Google Shape;12146;p52">
            <a:extLst>
              <a:ext uri="{FF2B5EF4-FFF2-40B4-BE49-F238E27FC236}">
                <a16:creationId xmlns:a16="http://schemas.microsoft.com/office/drawing/2014/main" id="{A1819F13-5D18-7342-942E-E6030D5A83AB}"/>
              </a:ext>
            </a:extLst>
          </p:cNvPr>
          <p:cNvGrpSpPr/>
          <p:nvPr/>
        </p:nvGrpSpPr>
        <p:grpSpPr>
          <a:xfrm>
            <a:off x="542708" y="3566626"/>
            <a:ext cx="371123" cy="362267"/>
            <a:chOff x="5273444" y="2891285"/>
            <a:chExt cx="371123" cy="362267"/>
          </a:xfrm>
        </p:grpSpPr>
        <p:sp>
          <p:nvSpPr>
            <p:cNvPr id="90" name="Google Shape;12147;p52">
              <a:extLst>
                <a:ext uri="{FF2B5EF4-FFF2-40B4-BE49-F238E27FC236}">
                  <a16:creationId xmlns:a16="http://schemas.microsoft.com/office/drawing/2014/main" id="{6C702B2B-732D-5B44-86E6-A5872798F690}"/>
                </a:ext>
              </a:extLst>
            </p:cNvPr>
            <p:cNvSpPr/>
            <p:nvPr/>
          </p:nvSpPr>
          <p:spPr>
            <a:xfrm>
              <a:off x="5301373" y="2914996"/>
              <a:ext cx="315186" cy="314452"/>
            </a:xfrm>
            <a:custGeom>
              <a:avLst/>
              <a:gdLst/>
              <a:ahLst/>
              <a:cxnLst/>
              <a:rect l="l" t="t" r="r" b="b"/>
              <a:pathLst>
                <a:path w="12030" h="12002" extrusionOk="0">
                  <a:moveTo>
                    <a:pt x="6161" y="1"/>
                  </a:moveTo>
                  <a:cubicBezTo>
                    <a:pt x="5782" y="1"/>
                    <a:pt x="5441" y="423"/>
                    <a:pt x="5071" y="480"/>
                  </a:cubicBezTo>
                  <a:cubicBezTo>
                    <a:pt x="5030" y="487"/>
                    <a:pt x="4988" y="490"/>
                    <a:pt x="4945" y="490"/>
                  </a:cubicBezTo>
                  <a:cubicBezTo>
                    <a:pt x="4666" y="490"/>
                    <a:pt x="4355" y="358"/>
                    <a:pt x="4081" y="358"/>
                  </a:cubicBezTo>
                  <a:cubicBezTo>
                    <a:pt x="4005" y="358"/>
                    <a:pt x="3932" y="368"/>
                    <a:pt x="3863" y="394"/>
                  </a:cubicBezTo>
                  <a:cubicBezTo>
                    <a:pt x="3499" y="528"/>
                    <a:pt x="3346" y="1065"/>
                    <a:pt x="3020" y="1266"/>
                  </a:cubicBezTo>
                  <a:cubicBezTo>
                    <a:pt x="2703" y="1467"/>
                    <a:pt x="2147" y="1391"/>
                    <a:pt x="1879" y="1649"/>
                  </a:cubicBezTo>
                  <a:cubicBezTo>
                    <a:pt x="1611" y="1908"/>
                    <a:pt x="1659" y="2464"/>
                    <a:pt x="1438" y="2771"/>
                  </a:cubicBezTo>
                  <a:cubicBezTo>
                    <a:pt x="1227" y="3068"/>
                    <a:pt x="690" y="3202"/>
                    <a:pt x="528" y="3557"/>
                  </a:cubicBezTo>
                  <a:cubicBezTo>
                    <a:pt x="374" y="3912"/>
                    <a:pt x="643" y="4391"/>
                    <a:pt x="556" y="4765"/>
                  </a:cubicBezTo>
                  <a:cubicBezTo>
                    <a:pt x="470" y="5138"/>
                    <a:pt x="20" y="5455"/>
                    <a:pt x="10" y="5838"/>
                  </a:cubicBezTo>
                  <a:cubicBezTo>
                    <a:pt x="0" y="6231"/>
                    <a:pt x="432" y="6567"/>
                    <a:pt x="499" y="6950"/>
                  </a:cubicBezTo>
                  <a:cubicBezTo>
                    <a:pt x="566" y="7324"/>
                    <a:pt x="278" y="7794"/>
                    <a:pt x="413" y="8148"/>
                  </a:cubicBezTo>
                  <a:cubicBezTo>
                    <a:pt x="547" y="8512"/>
                    <a:pt x="1083" y="8675"/>
                    <a:pt x="1285" y="8992"/>
                  </a:cubicBezTo>
                  <a:cubicBezTo>
                    <a:pt x="1486" y="9308"/>
                    <a:pt x="1400" y="9864"/>
                    <a:pt x="1659" y="10132"/>
                  </a:cubicBezTo>
                  <a:cubicBezTo>
                    <a:pt x="1917" y="10410"/>
                    <a:pt x="2483" y="10353"/>
                    <a:pt x="2790" y="10573"/>
                  </a:cubicBezTo>
                  <a:cubicBezTo>
                    <a:pt x="3087" y="10794"/>
                    <a:pt x="3221" y="11331"/>
                    <a:pt x="3576" y="11484"/>
                  </a:cubicBezTo>
                  <a:cubicBezTo>
                    <a:pt x="3662" y="11523"/>
                    <a:pt x="3755" y="11538"/>
                    <a:pt x="3852" y="11538"/>
                  </a:cubicBezTo>
                  <a:cubicBezTo>
                    <a:pt x="4098" y="11538"/>
                    <a:pt x="4370" y="11447"/>
                    <a:pt x="4615" y="11447"/>
                  </a:cubicBezTo>
                  <a:cubicBezTo>
                    <a:pt x="4673" y="11447"/>
                    <a:pt x="4729" y="11452"/>
                    <a:pt x="4783" y="11465"/>
                  </a:cubicBezTo>
                  <a:cubicBezTo>
                    <a:pt x="5157" y="11551"/>
                    <a:pt x="5474" y="11992"/>
                    <a:pt x="5857" y="12002"/>
                  </a:cubicBezTo>
                  <a:cubicBezTo>
                    <a:pt x="5861" y="12002"/>
                    <a:pt x="5865" y="12002"/>
                    <a:pt x="5870" y="12002"/>
                  </a:cubicBezTo>
                  <a:cubicBezTo>
                    <a:pt x="6248" y="12002"/>
                    <a:pt x="6590" y="11579"/>
                    <a:pt x="6959" y="11513"/>
                  </a:cubicBezTo>
                  <a:cubicBezTo>
                    <a:pt x="6995" y="11507"/>
                    <a:pt x="7031" y="11505"/>
                    <a:pt x="7068" y="11505"/>
                  </a:cubicBezTo>
                  <a:cubicBezTo>
                    <a:pt x="7348" y="11505"/>
                    <a:pt x="7661" y="11640"/>
                    <a:pt x="7937" y="11640"/>
                  </a:cubicBezTo>
                  <a:cubicBezTo>
                    <a:pt x="8017" y="11640"/>
                    <a:pt x="8095" y="11628"/>
                    <a:pt x="8167" y="11599"/>
                  </a:cubicBezTo>
                  <a:cubicBezTo>
                    <a:pt x="8531" y="11465"/>
                    <a:pt x="8685" y="10938"/>
                    <a:pt x="9011" y="10736"/>
                  </a:cubicBezTo>
                  <a:cubicBezTo>
                    <a:pt x="9327" y="10535"/>
                    <a:pt x="9883" y="10612"/>
                    <a:pt x="10151" y="10353"/>
                  </a:cubicBezTo>
                  <a:cubicBezTo>
                    <a:pt x="10420" y="10094"/>
                    <a:pt x="10372" y="9529"/>
                    <a:pt x="10592" y="9231"/>
                  </a:cubicBezTo>
                  <a:cubicBezTo>
                    <a:pt x="10803" y="8925"/>
                    <a:pt x="11340" y="8800"/>
                    <a:pt x="11503" y="8445"/>
                  </a:cubicBezTo>
                  <a:cubicBezTo>
                    <a:pt x="11656" y="8091"/>
                    <a:pt x="11388" y="7611"/>
                    <a:pt x="11474" y="7238"/>
                  </a:cubicBezTo>
                  <a:cubicBezTo>
                    <a:pt x="11560" y="6864"/>
                    <a:pt x="12011" y="6547"/>
                    <a:pt x="12020" y="6154"/>
                  </a:cubicBezTo>
                  <a:cubicBezTo>
                    <a:pt x="12030" y="5771"/>
                    <a:pt x="11599" y="5426"/>
                    <a:pt x="11532" y="5052"/>
                  </a:cubicBezTo>
                  <a:cubicBezTo>
                    <a:pt x="11464" y="4678"/>
                    <a:pt x="11752" y="4209"/>
                    <a:pt x="11618" y="3844"/>
                  </a:cubicBezTo>
                  <a:cubicBezTo>
                    <a:pt x="11484" y="3490"/>
                    <a:pt x="10947" y="3327"/>
                    <a:pt x="10746" y="3010"/>
                  </a:cubicBezTo>
                  <a:cubicBezTo>
                    <a:pt x="10544" y="2685"/>
                    <a:pt x="10631" y="2138"/>
                    <a:pt x="10372" y="1860"/>
                  </a:cubicBezTo>
                  <a:cubicBezTo>
                    <a:pt x="10113" y="1592"/>
                    <a:pt x="9547" y="1640"/>
                    <a:pt x="9241" y="1429"/>
                  </a:cubicBezTo>
                  <a:cubicBezTo>
                    <a:pt x="8944" y="1208"/>
                    <a:pt x="8809" y="672"/>
                    <a:pt x="8455" y="518"/>
                  </a:cubicBezTo>
                  <a:cubicBezTo>
                    <a:pt x="8369" y="479"/>
                    <a:pt x="8275" y="465"/>
                    <a:pt x="8178" y="465"/>
                  </a:cubicBezTo>
                  <a:cubicBezTo>
                    <a:pt x="7932" y="465"/>
                    <a:pt x="7660" y="555"/>
                    <a:pt x="7415" y="555"/>
                  </a:cubicBezTo>
                  <a:cubicBezTo>
                    <a:pt x="7357" y="555"/>
                    <a:pt x="7301" y="550"/>
                    <a:pt x="7247" y="537"/>
                  </a:cubicBezTo>
                  <a:cubicBezTo>
                    <a:pt x="6873" y="451"/>
                    <a:pt x="6557" y="1"/>
                    <a:pt x="6173" y="1"/>
                  </a:cubicBezTo>
                  <a:cubicBezTo>
                    <a:pt x="6169" y="1"/>
                    <a:pt x="6165" y="1"/>
                    <a:pt x="6161" y="1"/>
                  </a:cubicBezTo>
                  <a:close/>
                </a:path>
              </a:pathLst>
            </a:custGeom>
            <a:solidFill>
              <a:srgbClr val="D8D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148;p52">
              <a:extLst>
                <a:ext uri="{FF2B5EF4-FFF2-40B4-BE49-F238E27FC236}">
                  <a16:creationId xmlns:a16="http://schemas.microsoft.com/office/drawing/2014/main" id="{56BB35FB-9F50-DD48-A8AA-A90D39153AD0}"/>
                </a:ext>
              </a:extLst>
            </p:cNvPr>
            <p:cNvSpPr/>
            <p:nvPr/>
          </p:nvSpPr>
          <p:spPr>
            <a:xfrm>
              <a:off x="5427945" y="2958200"/>
              <a:ext cx="188614" cy="271249"/>
            </a:xfrm>
            <a:custGeom>
              <a:avLst/>
              <a:gdLst/>
              <a:ahLst/>
              <a:cxnLst/>
              <a:rect l="l" t="t" r="r" b="b"/>
              <a:pathLst>
                <a:path w="7199" h="10353" extrusionOk="0">
                  <a:moveTo>
                    <a:pt x="5090" y="0"/>
                  </a:moveTo>
                  <a:lnTo>
                    <a:pt x="5090" y="0"/>
                  </a:lnTo>
                  <a:cubicBezTo>
                    <a:pt x="6653" y="4132"/>
                    <a:pt x="4275" y="8713"/>
                    <a:pt x="0" y="9825"/>
                  </a:cubicBezTo>
                  <a:cubicBezTo>
                    <a:pt x="355" y="9931"/>
                    <a:pt x="671" y="10343"/>
                    <a:pt x="1036" y="10353"/>
                  </a:cubicBezTo>
                  <a:cubicBezTo>
                    <a:pt x="1040" y="10353"/>
                    <a:pt x="1044" y="10353"/>
                    <a:pt x="1048" y="10353"/>
                  </a:cubicBezTo>
                  <a:cubicBezTo>
                    <a:pt x="1427" y="10353"/>
                    <a:pt x="1778" y="9930"/>
                    <a:pt x="2138" y="9864"/>
                  </a:cubicBezTo>
                  <a:cubicBezTo>
                    <a:pt x="2173" y="9858"/>
                    <a:pt x="2208" y="9856"/>
                    <a:pt x="2245" y="9856"/>
                  </a:cubicBezTo>
                  <a:cubicBezTo>
                    <a:pt x="2520" y="9856"/>
                    <a:pt x="2836" y="9991"/>
                    <a:pt x="3110" y="9991"/>
                  </a:cubicBezTo>
                  <a:cubicBezTo>
                    <a:pt x="3190" y="9991"/>
                    <a:pt x="3266" y="9979"/>
                    <a:pt x="3336" y="9950"/>
                  </a:cubicBezTo>
                  <a:cubicBezTo>
                    <a:pt x="3691" y="9816"/>
                    <a:pt x="3854" y="9289"/>
                    <a:pt x="4180" y="9087"/>
                  </a:cubicBezTo>
                  <a:cubicBezTo>
                    <a:pt x="4506" y="8886"/>
                    <a:pt x="5042" y="8963"/>
                    <a:pt x="5320" y="8704"/>
                  </a:cubicBezTo>
                  <a:cubicBezTo>
                    <a:pt x="5598" y="8445"/>
                    <a:pt x="5541" y="7899"/>
                    <a:pt x="5761" y="7582"/>
                  </a:cubicBezTo>
                  <a:cubicBezTo>
                    <a:pt x="5982" y="7266"/>
                    <a:pt x="6518" y="7141"/>
                    <a:pt x="6672" y="6796"/>
                  </a:cubicBezTo>
                  <a:cubicBezTo>
                    <a:pt x="6835" y="6442"/>
                    <a:pt x="6566" y="5953"/>
                    <a:pt x="6643" y="5589"/>
                  </a:cubicBezTo>
                  <a:cubicBezTo>
                    <a:pt x="6729" y="5215"/>
                    <a:pt x="7180" y="4889"/>
                    <a:pt x="7189" y="4505"/>
                  </a:cubicBezTo>
                  <a:cubicBezTo>
                    <a:pt x="7199" y="4132"/>
                    <a:pt x="6768" y="3777"/>
                    <a:pt x="6701" y="3403"/>
                  </a:cubicBezTo>
                  <a:cubicBezTo>
                    <a:pt x="6633" y="3029"/>
                    <a:pt x="6921" y="2560"/>
                    <a:pt x="6787" y="2195"/>
                  </a:cubicBezTo>
                  <a:cubicBezTo>
                    <a:pt x="6653" y="1841"/>
                    <a:pt x="6116" y="1687"/>
                    <a:pt x="5915" y="1361"/>
                  </a:cubicBezTo>
                  <a:cubicBezTo>
                    <a:pt x="5713" y="1036"/>
                    <a:pt x="5800" y="489"/>
                    <a:pt x="5541" y="211"/>
                  </a:cubicBezTo>
                  <a:cubicBezTo>
                    <a:pt x="5416" y="106"/>
                    <a:pt x="5253" y="29"/>
                    <a:pt x="5090" y="0"/>
                  </a:cubicBezTo>
                  <a:close/>
                </a:path>
              </a:pathLst>
            </a:custGeom>
            <a:solidFill>
              <a:srgbClr val="CCD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149;p52">
              <a:extLst>
                <a:ext uri="{FF2B5EF4-FFF2-40B4-BE49-F238E27FC236}">
                  <a16:creationId xmlns:a16="http://schemas.microsoft.com/office/drawing/2014/main" id="{56E03388-7D97-3C4F-A2C7-6300456F4AF8}"/>
                </a:ext>
              </a:extLst>
            </p:cNvPr>
            <p:cNvSpPr/>
            <p:nvPr/>
          </p:nvSpPr>
          <p:spPr>
            <a:xfrm>
              <a:off x="5430539" y="3027210"/>
              <a:ext cx="131786" cy="142318"/>
            </a:xfrm>
            <a:custGeom>
              <a:avLst/>
              <a:gdLst/>
              <a:ahLst/>
              <a:cxnLst/>
              <a:rect l="l" t="t" r="r" b="b"/>
              <a:pathLst>
                <a:path w="5030" h="5432" extrusionOk="0">
                  <a:moveTo>
                    <a:pt x="3592" y="0"/>
                  </a:moveTo>
                  <a:cubicBezTo>
                    <a:pt x="3355" y="0"/>
                    <a:pt x="3140" y="118"/>
                    <a:pt x="3084" y="376"/>
                  </a:cubicBezTo>
                  <a:cubicBezTo>
                    <a:pt x="2748" y="1910"/>
                    <a:pt x="1972" y="2840"/>
                    <a:pt x="841" y="4019"/>
                  </a:cubicBezTo>
                  <a:cubicBezTo>
                    <a:pt x="1" y="4893"/>
                    <a:pt x="539" y="5432"/>
                    <a:pt x="1462" y="5432"/>
                  </a:cubicBezTo>
                  <a:cubicBezTo>
                    <a:pt x="2330" y="5432"/>
                    <a:pt x="3538" y="4956"/>
                    <a:pt x="4263" y="3836"/>
                  </a:cubicBezTo>
                  <a:cubicBezTo>
                    <a:pt x="5030" y="2657"/>
                    <a:pt x="4589" y="1306"/>
                    <a:pt x="4311" y="482"/>
                  </a:cubicBezTo>
                  <a:cubicBezTo>
                    <a:pt x="4205" y="176"/>
                    <a:pt x="3882" y="0"/>
                    <a:pt x="3592"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50;p52">
              <a:extLst>
                <a:ext uri="{FF2B5EF4-FFF2-40B4-BE49-F238E27FC236}">
                  <a16:creationId xmlns:a16="http://schemas.microsoft.com/office/drawing/2014/main" id="{0A1A8C90-AA4E-E44B-9A82-5C77A788ADB3}"/>
                </a:ext>
              </a:extLst>
            </p:cNvPr>
            <p:cNvSpPr/>
            <p:nvPr/>
          </p:nvSpPr>
          <p:spPr>
            <a:xfrm>
              <a:off x="5441752" y="3027761"/>
              <a:ext cx="120572" cy="141585"/>
            </a:xfrm>
            <a:custGeom>
              <a:avLst/>
              <a:gdLst/>
              <a:ahLst/>
              <a:cxnLst/>
              <a:rect l="l" t="t" r="r" b="b"/>
              <a:pathLst>
                <a:path w="4602" h="5404" extrusionOk="0">
                  <a:moveTo>
                    <a:pt x="3365" y="1"/>
                  </a:moveTo>
                  <a:lnTo>
                    <a:pt x="3365" y="1"/>
                  </a:lnTo>
                  <a:cubicBezTo>
                    <a:pt x="3643" y="834"/>
                    <a:pt x="4026" y="2119"/>
                    <a:pt x="3288" y="3260"/>
                  </a:cubicBezTo>
                  <a:cubicBezTo>
                    <a:pt x="2569" y="4375"/>
                    <a:pt x="1366" y="4857"/>
                    <a:pt x="499" y="4857"/>
                  </a:cubicBezTo>
                  <a:cubicBezTo>
                    <a:pt x="315" y="4857"/>
                    <a:pt x="146" y="4835"/>
                    <a:pt x="1" y="4793"/>
                  </a:cubicBezTo>
                  <a:lnTo>
                    <a:pt x="1" y="4793"/>
                  </a:lnTo>
                  <a:cubicBezTo>
                    <a:pt x="16" y="5182"/>
                    <a:pt x="450" y="5404"/>
                    <a:pt x="1041" y="5404"/>
                  </a:cubicBezTo>
                  <a:cubicBezTo>
                    <a:pt x="1907" y="5404"/>
                    <a:pt x="3111" y="4928"/>
                    <a:pt x="3835" y="3806"/>
                  </a:cubicBezTo>
                  <a:cubicBezTo>
                    <a:pt x="4602" y="2627"/>
                    <a:pt x="4161" y="1285"/>
                    <a:pt x="3883" y="451"/>
                  </a:cubicBezTo>
                  <a:cubicBezTo>
                    <a:pt x="3796" y="231"/>
                    <a:pt x="3605" y="58"/>
                    <a:pt x="3365" y="1"/>
                  </a:cubicBezTo>
                  <a:close/>
                </a:path>
              </a:pathLst>
            </a:custGeom>
            <a:solidFill>
              <a:srgbClr val="90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151;p52">
              <a:extLst>
                <a:ext uri="{FF2B5EF4-FFF2-40B4-BE49-F238E27FC236}">
                  <a16:creationId xmlns:a16="http://schemas.microsoft.com/office/drawing/2014/main" id="{0635942E-5BF8-264C-9E1B-1F85427D618B}"/>
                </a:ext>
              </a:extLst>
            </p:cNvPr>
            <p:cNvSpPr/>
            <p:nvPr/>
          </p:nvSpPr>
          <p:spPr>
            <a:xfrm>
              <a:off x="5382986" y="2999779"/>
              <a:ext cx="69640" cy="69587"/>
            </a:xfrm>
            <a:custGeom>
              <a:avLst/>
              <a:gdLst/>
              <a:ahLst/>
              <a:cxnLst/>
              <a:rect l="l" t="t" r="r" b="b"/>
              <a:pathLst>
                <a:path w="2658" h="2656" extrusionOk="0">
                  <a:moveTo>
                    <a:pt x="1473" y="1"/>
                  </a:moveTo>
                  <a:cubicBezTo>
                    <a:pt x="1003" y="1"/>
                    <a:pt x="495" y="370"/>
                    <a:pt x="288" y="838"/>
                  </a:cubicBezTo>
                  <a:cubicBezTo>
                    <a:pt x="1" y="1490"/>
                    <a:pt x="288" y="2248"/>
                    <a:pt x="940" y="2535"/>
                  </a:cubicBezTo>
                  <a:cubicBezTo>
                    <a:pt x="1123" y="2616"/>
                    <a:pt x="1339" y="2656"/>
                    <a:pt x="1555" y="2656"/>
                  </a:cubicBezTo>
                  <a:cubicBezTo>
                    <a:pt x="2108" y="2656"/>
                    <a:pt x="2657" y="2393"/>
                    <a:pt x="2637" y="1883"/>
                  </a:cubicBezTo>
                  <a:cubicBezTo>
                    <a:pt x="2608" y="1289"/>
                    <a:pt x="2368" y="522"/>
                    <a:pt x="1985" y="187"/>
                  </a:cubicBezTo>
                  <a:cubicBezTo>
                    <a:pt x="1834" y="57"/>
                    <a:pt x="1656" y="1"/>
                    <a:pt x="1473"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152;p52">
              <a:extLst>
                <a:ext uri="{FF2B5EF4-FFF2-40B4-BE49-F238E27FC236}">
                  <a16:creationId xmlns:a16="http://schemas.microsoft.com/office/drawing/2014/main" id="{995340B4-9845-3646-A694-28BF83EB787A}"/>
                </a:ext>
              </a:extLst>
            </p:cNvPr>
            <p:cNvSpPr/>
            <p:nvPr/>
          </p:nvSpPr>
          <p:spPr>
            <a:xfrm>
              <a:off x="5390767" y="3000644"/>
              <a:ext cx="61858" cy="68932"/>
            </a:xfrm>
            <a:custGeom>
              <a:avLst/>
              <a:gdLst/>
              <a:ahLst/>
              <a:cxnLst/>
              <a:rect l="l" t="t" r="r" b="b"/>
              <a:pathLst>
                <a:path w="2361" h="2631" extrusionOk="0">
                  <a:moveTo>
                    <a:pt x="1391" y="0"/>
                  </a:moveTo>
                  <a:cubicBezTo>
                    <a:pt x="1573" y="374"/>
                    <a:pt x="1678" y="786"/>
                    <a:pt x="1697" y="1208"/>
                  </a:cubicBezTo>
                  <a:cubicBezTo>
                    <a:pt x="1718" y="1718"/>
                    <a:pt x="1168" y="1981"/>
                    <a:pt x="616" y="1981"/>
                  </a:cubicBezTo>
                  <a:cubicBezTo>
                    <a:pt x="400" y="1981"/>
                    <a:pt x="184" y="1941"/>
                    <a:pt x="1" y="1860"/>
                  </a:cubicBezTo>
                  <a:lnTo>
                    <a:pt x="1" y="1860"/>
                  </a:lnTo>
                  <a:cubicBezTo>
                    <a:pt x="125" y="2147"/>
                    <a:pt x="365" y="2377"/>
                    <a:pt x="653" y="2512"/>
                  </a:cubicBezTo>
                  <a:cubicBezTo>
                    <a:pt x="830" y="2591"/>
                    <a:pt x="1041" y="2630"/>
                    <a:pt x="1253" y="2630"/>
                  </a:cubicBezTo>
                  <a:cubicBezTo>
                    <a:pt x="1805" y="2630"/>
                    <a:pt x="2360" y="2363"/>
                    <a:pt x="2340" y="1850"/>
                  </a:cubicBezTo>
                  <a:cubicBezTo>
                    <a:pt x="2311" y="1256"/>
                    <a:pt x="2071" y="489"/>
                    <a:pt x="1688" y="154"/>
                  </a:cubicBezTo>
                  <a:cubicBezTo>
                    <a:pt x="1602" y="77"/>
                    <a:pt x="1506" y="29"/>
                    <a:pt x="1391" y="0"/>
                  </a:cubicBezTo>
                  <a:close/>
                </a:path>
              </a:pathLst>
            </a:custGeom>
            <a:solidFill>
              <a:srgbClr val="90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153;p52">
              <a:extLst>
                <a:ext uri="{FF2B5EF4-FFF2-40B4-BE49-F238E27FC236}">
                  <a16:creationId xmlns:a16="http://schemas.microsoft.com/office/drawing/2014/main" id="{2E05E55F-520D-BC4D-BB74-C6CB3910E0E1}"/>
                </a:ext>
              </a:extLst>
            </p:cNvPr>
            <p:cNvSpPr/>
            <p:nvPr/>
          </p:nvSpPr>
          <p:spPr>
            <a:xfrm>
              <a:off x="5510554" y="2894429"/>
              <a:ext cx="37571" cy="42706"/>
            </a:xfrm>
            <a:custGeom>
              <a:avLst/>
              <a:gdLst/>
              <a:ahLst/>
              <a:cxnLst/>
              <a:rect l="l" t="t" r="r" b="b"/>
              <a:pathLst>
                <a:path w="1434" h="1630" extrusionOk="0">
                  <a:moveTo>
                    <a:pt x="831" y="1"/>
                  </a:moveTo>
                  <a:cubicBezTo>
                    <a:pt x="670" y="1"/>
                    <a:pt x="510" y="88"/>
                    <a:pt x="432" y="297"/>
                  </a:cubicBezTo>
                  <a:lnTo>
                    <a:pt x="1" y="1275"/>
                  </a:lnTo>
                  <a:cubicBezTo>
                    <a:pt x="58" y="1264"/>
                    <a:pt x="117" y="1258"/>
                    <a:pt x="177" y="1258"/>
                  </a:cubicBezTo>
                  <a:cubicBezTo>
                    <a:pt x="275" y="1258"/>
                    <a:pt x="375" y="1273"/>
                    <a:pt x="471" y="1303"/>
                  </a:cubicBezTo>
                  <a:cubicBezTo>
                    <a:pt x="614" y="1380"/>
                    <a:pt x="729" y="1495"/>
                    <a:pt x="816" y="1629"/>
                  </a:cubicBezTo>
                  <a:lnTo>
                    <a:pt x="1247" y="661"/>
                  </a:lnTo>
                  <a:cubicBezTo>
                    <a:pt x="1433" y="295"/>
                    <a:pt x="1129" y="1"/>
                    <a:pt x="831"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154;p52">
              <a:extLst>
                <a:ext uri="{FF2B5EF4-FFF2-40B4-BE49-F238E27FC236}">
                  <a16:creationId xmlns:a16="http://schemas.microsoft.com/office/drawing/2014/main" id="{DE9376A7-1F07-E744-A48E-0AE8FE87765E}"/>
                </a:ext>
              </a:extLst>
            </p:cNvPr>
            <p:cNvSpPr/>
            <p:nvPr/>
          </p:nvSpPr>
          <p:spPr>
            <a:xfrm>
              <a:off x="5597721" y="2995928"/>
              <a:ext cx="46846" cy="32619"/>
            </a:xfrm>
            <a:custGeom>
              <a:avLst/>
              <a:gdLst/>
              <a:ahLst/>
              <a:cxnLst/>
              <a:rect l="l" t="t" r="r" b="b"/>
              <a:pathLst>
                <a:path w="1788" h="1245" extrusionOk="0">
                  <a:moveTo>
                    <a:pt x="1152" y="0"/>
                  </a:moveTo>
                  <a:cubicBezTo>
                    <a:pt x="1103" y="0"/>
                    <a:pt x="1051" y="8"/>
                    <a:pt x="997" y="27"/>
                  </a:cubicBezTo>
                  <a:lnTo>
                    <a:pt x="0" y="410"/>
                  </a:lnTo>
                  <a:cubicBezTo>
                    <a:pt x="134" y="497"/>
                    <a:pt x="240" y="621"/>
                    <a:pt x="307" y="765"/>
                  </a:cubicBezTo>
                  <a:cubicBezTo>
                    <a:pt x="355" y="918"/>
                    <a:pt x="355" y="1081"/>
                    <a:pt x="316" y="1244"/>
                  </a:cubicBezTo>
                  <a:lnTo>
                    <a:pt x="1313" y="861"/>
                  </a:lnTo>
                  <a:cubicBezTo>
                    <a:pt x="1787" y="663"/>
                    <a:pt x="1587" y="0"/>
                    <a:pt x="1152"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5;p52">
              <a:extLst>
                <a:ext uri="{FF2B5EF4-FFF2-40B4-BE49-F238E27FC236}">
                  <a16:creationId xmlns:a16="http://schemas.microsoft.com/office/drawing/2014/main" id="{1E18B083-2770-0440-9F16-AA0759FFF406}"/>
                </a:ext>
              </a:extLst>
            </p:cNvPr>
            <p:cNvSpPr/>
            <p:nvPr/>
          </p:nvSpPr>
          <p:spPr>
            <a:xfrm>
              <a:off x="5594184" y="3123941"/>
              <a:ext cx="47448" cy="33824"/>
            </a:xfrm>
            <a:custGeom>
              <a:avLst/>
              <a:gdLst/>
              <a:ahLst/>
              <a:cxnLst/>
              <a:rect l="l" t="t" r="r" b="b"/>
              <a:pathLst>
                <a:path w="1811" h="1291" extrusionOk="0">
                  <a:moveTo>
                    <a:pt x="365" y="1"/>
                  </a:moveTo>
                  <a:lnTo>
                    <a:pt x="365" y="1"/>
                  </a:lnTo>
                  <a:cubicBezTo>
                    <a:pt x="394" y="154"/>
                    <a:pt x="384" y="317"/>
                    <a:pt x="327" y="470"/>
                  </a:cubicBezTo>
                  <a:cubicBezTo>
                    <a:pt x="250" y="614"/>
                    <a:pt x="135" y="729"/>
                    <a:pt x="1" y="815"/>
                  </a:cubicBezTo>
                  <a:lnTo>
                    <a:pt x="979" y="1247"/>
                  </a:lnTo>
                  <a:cubicBezTo>
                    <a:pt x="1046" y="1277"/>
                    <a:pt x="1111" y="1290"/>
                    <a:pt x="1172" y="1290"/>
                  </a:cubicBezTo>
                  <a:cubicBezTo>
                    <a:pt x="1593" y="1290"/>
                    <a:pt x="1811" y="642"/>
                    <a:pt x="1333" y="432"/>
                  </a:cubicBezTo>
                  <a:lnTo>
                    <a:pt x="365" y="1"/>
                  </a:ln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56;p52">
              <a:extLst>
                <a:ext uri="{FF2B5EF4-FFF2-40B4-BE49-F238E27FC236}">
                  <a16:creationId xmlns:a16="http://schemas.microsoft.com/office/drawing/2014/main" id="{57A117BE-3DE3-2A46-9186-6533430F9194}"/>
                </a:ext>
              </a:extLst>
            </p:cNvPr>
            <p:cNvSpPr/>
            <p:nvPr/>
          </p:nvSpPr>
          <p:spPr>
            <a:xfrm>
              <a:off x="5503034" y="3211082"/>
              <a:ext cx="35894" cy="42470"/>
            </a:xfrm>
            <a:custGeom>
              <a:avLst/>
              <a:gdLst/>
              <a:ahLst/>
              <a:cxnLst/>
              <a:rect l="l" t="t" r="r" b="b"/>
              <a:pathLst>
                <a:path w="1370" h="1621" extrusionOk="0">
                  <a:moveTo>
                    <a:pt x="834" y="1"/>
                  </a:moveTo>
                  <a:cubicBezTo>
                    <a:pt x="710" y="221"/>
                    <a:pt x="472" y="357"/>
                    <a:pt x="226" y="357"/>
                  </a:cubicBezTo>
                  <a:cubicBezTo>
                    <a:pt x="151" y="357"/>
                    <a:pt x="75" y="344"/>
                    <a:pt x="0" y="317"/>
                  </a:cubicBezTo>
                  <a:lnTo>
                    <a:pt x="0" y="317"/>
                  </a:lnTo>
                  <a:lnTo>
                    <a:pt x="384" y="1314"/>
                  </a:lnTo>
                  <a:cubicBezTo>
                    <a:pt x="458" y="1530"/>
                    <a:pt x="623" y="1620"/>
                    <a:pt x="791" y="1620"/>
                  </a:cubicBezTo>
                  <a:cubicBezTo>
                    <a:pt x="1077" y="1620"/>
                    <a:pt x="1369" y="1355"/>
                    <a:pt x="1218" y="998"/>
                  </a:cubicBezTo>
                  <a:lnTo>
                    <a:pt x="834" y="1"/>
                  </a:ln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57;p52">
              <a:extLst>
                <a:ext uri="{FF2B5EF4-FFF2-40B4-BE49-F238E27FC236}">
                  <a16:creationId xmlns:a16="http://schemas.microsoft.com/office/drawing/2014/main" id="{1A3A91E5-C755-6247-AA77-051B66C3AB34}"/>
                </a:ext>
              </a:extLst>
            </p:cNvPr>
            <p:cNvSpPr/>
            <p:nvPr/>
          </p:nvSpPr>
          <p:spPr>
            <a:xfrm>
              <a:off x="5369912" y="3207571"/>
              <a:ext cx="37466" cy="42706"/>
            </a:xfrm>
            <a:custGeom>
              <a:avLst/>
              <a:gdLst/>
              <a:ahLst/>
              <a:cxnLst/>
              <a:rect l="l" t="t" r="r" b="b"/>
              <a:pathLst>
                <a:path w="1430" h="1630" extrusionOk="0">
                  <a:moveTo>
                    <a:pt x="624" y="1"/>
                  </a:moveTo>
                  <a:lnTo>
                    <a:pt x="193" y="978"/>
                  </a:lnTo>
                  <a:cubicBezTo>
                    <a:pt x="1" y="1338"/>
                    <a:pt x="302" y="1630"/>
                    <a:pt x="598" y="1630"/>
                  </a:cubicBezTo>
                  <a:cubicBezTo>
                    <a:pt x="760" y="1630"/>
                    <a:pt x="920" y="1543"/>
                    <a:pt x="998" y="1333"/>
                  </a:cubicBezTo>
                  <a:lnTo>
                    <a:pt x="1429" y="365"/>
                  </a:lnTo>
                  <a:lnTo>
                    <a:pt x="1429" y="365"/>
                  </a:lnTo>
                  <a:cubicBezTo>
                    <a:pt x="1380" y="374"/>
                    <a:pt x="1330" y="378"/>
                    <a:pt x="1280" y="378"/>
                  </a:cubicBezTo>
                  <a:cubicBezTo>
                    <a:pt x="1173" y="378"/>
                    <a:pt x="1064" y="359"/>
                    <a:pt x="960" y="327"/>
                  </a:cubicBezTo>
                  <a:cubicBezTo>
                    <a:pt x="826" y="250"/>
                    <a:pt x="701" y="135"/>
                    <a:pt x="624"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58;p52">
              <a:extLst>
                <a:ext uri="{FF2B5EF4-FFF2-40B4-BE49-F238E27FC236}">
                  <a16:creationId xmlns:a16="http://schemas.microsoft.com/office/drawing/2014/main" id="{97D97D08-D2E9-1943-8564-4F3CDC560EF0}"/>
                </a:ext>
              </a:extLst>
            </p:cNvPr>
            <p:cNvSpPr/>
            <p:nvPr/>
          </p:nvSpPr>
          <p:spPr>
            <a:xfrm>
              <a:off x="5273444" y="3116159"/>
              <a:ext cx="47029" cy="32698"/>
            </a:xfrm>
            <a:custGeom>
              <a:avLst/>
              <a:gdLst/>
              <a:ahLst/>
              <a:cxnLst/>
              <a:rect l="l" t="t" r="r" b="b"/>
              <a:pathLst>
                <a:path w="1795" h="1248" extrusionOk="0">
                  <a:moveTo>
                    <a:pt x="1469" y="1"/>
                  </a:moveTo>
                  <a:lnTo>
                    <a:pt x="472" y="384"/>
                  </a:lnTo>
                  <a:cubicBezTo>
                    <a:pt x="1" y="590"/>
                    <a:pt x="196" y="1247"/>
                    <a:pt x="633" y="1247"/>
                  </a:cubicBezTo>
                  <a:cubicBezTo>
                    <a:pt x="685" y="1247"/>
                    <a:pt x="740" y="1238"/>
                    <a:pt x="798" y="1218"/>
                  </a:cubicBezTo>
                  <a:lnTo>
                    <a:pt x="1795" y="834"/>
                  </a:lnTo>
                  <a:cubicBezTo>
                    <a:pt x="1661" y="748"/>
                    <a:pt x="1546" y="624"/>
                    <a:pt x="1479" y="480"/>
                  </a:cubicBezTo>
                  <a:cubicBezTo>
                    <a:pt x="1431" y="326"/>
                    <a:pt x="1431" y="164"/>
                    <a:pt x="1469"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59;p52">
              <a:extLst>
                <a:ext uri="{FF2B5EF4-FFF2-40B4-BE49-F238E27FC236}">
                  <a16:creationId xmlns:a16="http://schemas.microsoft.com/office/drawing/2014/main" id="{00C35543-769F-A54C-A9B4-9BA6199E1144}"/>
                </a:ext>
              </a:extLst>
            </p:cNvPr>
            <p:cNvSpPr/>
            <p:nvPr/>
          </p:nvSpPr>
          <p:spPr>
            <a:xfrm>
              <a:off x="5277452" y="2987517"/>
              <a:ext cx="46295" cy="33248"/>
            </a:xfrm>
            <a:custGeom>
              <a:avLst/>
              <a:gdLst/>
              <a:ahLst/>
              <a:cxnLst/>
              <a:rect l="l" t="t" r="r" b="b"/>
              <a:pathLst>
                <a:path w="1767" h="1269" extrusionOk="0">
                  <a:moveTo>
                    <a:pt x="629" y="0"/>
                  </a:moveTo>
                  <a:cubicBezTo>
                    <a:pt x="208" y="0"/>
                    <a:pt x="0" y="607"/>
                    <a:pt x="434" y="837"/>
                  </a:cubicBezTo>
                  <a:lnTo>
                    <a:pt x="1412" y="1268"/>
                  </a:lnTo>
                  <a:cubicBezTo>
                    <a:pt x="1383" y="1115"/>
                    <a:pt x="1393" y="952"/>
                    <a:pt x="1450" y="798"/>
                  </a:cubicBezTo>
                  <a:cubicBezTo>
                    <a:pt x="1517" y="664"/>
                    <a:pt x="1632" y="540"/>
                    <a:pt x="1766" y="463"/>
                  </a:cubicBezTo>
                  <a:lnTo>
                    <a:pt x="798" y="32"/>
                  </a:lnTo>
                  <a:cubicBezTo>
                    <a:pt x="739" y="10"/>
                    <a:pt x="682" y="0"/>
                    <a:pt x="629"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60;p52">
              <a:extLst>
                <a:ext uri="{FF2B5EF4-FFF2-40B4-BE49-F238E27FC236}">
                  <a16:creationId xmlns:a16="http://schemas.microsoft.com/office/drawing/2014/main" id="{E5D3F863-827C-3C43-A0CC-06A0A9D5525E}"/>
                </a:ext>
              </a:extLst>
            </p:cNvPr>
            <p:cNvSpPr/>
            <p:nvPr/>
          </p:nvSpPr>
          <p:spPr>
            <a:xfrm>
              <a:off x="5379265" y="2891285"/>
              <a:ext cx="35632" cy="42575"/>
            </a:xfrm>
            <a:custGeom>
              <a:avLst/>
              <a:gdLst/>
              <a:ahLst/>
              <a:cxnLst/>
              <a:rect l="l" t="t" r="r" b="b"/>
              <a:pathLst>
                <a:path w="1360" h="1625" extrusionOk="0">
                  <a:moveTo>
                    <a:pt x="576" y="0"/>
                  </a:moveTo>
                  <a:cubicBezTo>
                    <a:pt x="289" y="0"/>
                    <a:pt x="1" y="264"/>
                    <a:pt x="152" y="628"/>
                  </a:cubicBezTo>
                  <a:lnTo>
                    <a:pt x="536" y="1625"/>
                  </a:lnTo>
                  <a:cubicBezTo>
                    <a:pt x="661" y="1395"/>
                    <a:pt x="896" y="1263"/>
                    <a:pt x="1141" y="1263"/>
                  </a:cubicBezTo>
                  <a:cubicBezTo>
                    <a:pt x="1214" y="1263"/>
                    <a:pt x="1288" y="1275"/>
                    <a:pt x="1360" y="1299"/>
                  </a:cubicBezTo>
                  <a:lnTo>
                    <a:pt x="986" y="302"/>
                  </a:lnTo>
                  <a:cubicBezTo>
                    <a:pt x="908" y="90"/>
                    <a:pt x="742" y="0"/>
                    <a:pt x="576"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3D6115DC-0D9A-4649-9D46-0FE56CC6582D}"/>
              </a:ext>
            </a:extLst>
          </p:cNvPr>
          <p:cNvSpPr txBox="1"/>
          <p:nvPr/>
        </p:nvSpPr>
        <p:spPr>
          <a:xfrm>
            <a:off x="1012395" y="3515461"/>
            <a:ext cx="4943971" cy="584775"/>
          </a:xfrm>
          <a:prstGeom prst="rect">
            <a:avLst/>
          </a:prstGeom>
          <a:noFill/>
        </p:spPr>
        <p:txBody>
          <a:bodyPr wrap="square" rtlCol="0">
            <a:spAutoFit/>
          </a:bodyPr>
          <a:lstStyle/>
          <a:p>
            <a:r>
              <a:rPr lang="en-US" sz="1600">
                <a:latin typeface="Century Gothic" panose="020B0502020202020204" pitchFamily="34" charset="0"/>
              </a:rPr>
              <a:t>Expansion of online banking services due to COVID-19</a:t>
            </a:r>
          </a:p>
        </p:txBody>
      </p:sp>
      <p:grpSp>
        <p:nvGrpSpPr>
          <p:cNvPr id="104" name="Google Shape;13123;p53">
            <a:extLst>
              <a:ext uri="{FF2B5EF4-FFF2-40B4-BE49-F238E27FC236}">
                <a16:creationId xmlns:a16="http://schemas.microsoft.com/office/drawing/2014/main" id="{0AD8887F-AECA-0445-B602-3EA78798A710}"/>
              </a:ext>
            </a:extLst>
          </p:cNvPr>
          <p:cNvGrpSpPr/>
          <p:nvPr/>
        </p:nvGrpSpPr>
        <p:grpSpPr>
          <a:xfrm>
            <a:off x="6464147" y="3423106"/>
            <a:ext cx="406888" cy="473185"/>
            <a:chOff x="3111775" y="1993516"/>
            <a:chExt cx="318928" cy="319217"/>
          </a:xfrm>
        </p:grpSpPr>
        <p:sp>
          <p:nvSpPr>
            <p:cNvPr id="105" name="Google Shape;13124;p53">
              <a:extLst>
                <a:ext uri="{FF2B5EF4-FFF2-40B4-BE49-F238E27FC236}">
                  <a16:creationId xmlns:a16="http://schemas.microsoft.com/office/drawing/2014/main" id="{E5594ECC-505F-FD4C-A1C6-61A1257BBD9F}"/>
                </a:ext>
              </a:extLst>
            </p:cNvPr>
            <p:cNvSpPr/>
            <p:nvPr/>
          </p:nvSpPr>
          <p:spPr>
            <a:xfrm>
              <a:off x="3204263" y="2013894"/>
              <a:ext cx="154067" cy="140964"/>
            </a:xfrm>
            <a:custGeom>
              <a:avLst/>
              <a:gdLst/>
              <a:ahLst/>
              <a:cxnLst/>
              <a:rect l="l" t="t" r="r" b="b"/>
              <a:pathLst>
                <a:path w="5867" h="5368" extrusionOk="0">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rgbClr val="C3C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125;p53">
              <a:extLst>
                <a:ext uri="{FF2B5EF4-FFF2-40B4-BE49-F238E27FC236}">
                  <a16:creationId xmlns:a16="http://schemas.microsoft.com/office/drawing/2014/main" id="{FB23DFB6-B3A0-4444-9DFD-14012E836377}"/>
                </a:ext>
              </a:extLst>
            </p:cNvPr>
            <p:cNvSpPr/>
            <p:nvPr/>
          </p:nvSpPr>
          <p:spPr>
            <a:xfrm>
              <a:off x="3204263" y="2013894"/>
              <a:ext cx="143773" cy="102808"/>
            </a:xfrm>
            <a:custGeom>
              <a:avLst/>
              <a:gdLst/>
              <a:ahLst/>
              <a:cxnLst/>
              <a:rect l="l" t="t" r="r" b="b"/>
              <a:pathLst>
                <a:path w="5475" h="3915" extrusionOk="0">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126;p53">
              <a:extLst>
                <a:ext uri="{FF2B5EF4-FFF2-40B4-BE49-F238E27FC236}">
                  <a16:creationId xmlns:a16="http://schemas.microsoft.com/office/drawing/2014/main" id="{9AE56393-C031-5C4A-AAC0-B5F0A746915F}"/>
                </a:ext>
              </a:extLst>
            </p:cNvPr>
            <p:cNvSpPr/>
            <p:nvPr/>
          </p:nvSpPr>
          <p:spPr>
            <a:xfrm>
              <a:off x="3112773" y="2137788"/>
              <a:ext cx="112865" cy="113102"/>
            </a:xfrm>
            <a:custGeom>
              <a:avLst/>
              <a:gdLst/>
              <a:ahLst/>
              <a:cxnLst/>
              <a:rect l="l" t="t" r="r" b="b"/>
              <a:pathLst>
                <a:path w="4298" h="4307" extrusionOk="0">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127;p53">
              <a:extLst>
                <a:ext uri="{FF2B5EF4-FFF2-40B4-BE49-F238E27FC236}">
                  <a16:creationId xmlns:a16="http://schemas.microsoft.com/office/drawing/2014/main" id="{96FCC8D2-F4D5-EB41-97B3-AC56F1F0E8D1}"/>
                </a:ext>
              </a:extLst>
            </p:cNvPr>
            <p:cNvSpPr/>
            <p:nvPr/>
          </p:nvSpPr>
          <p:spPr>
            <a:xfrm>
              <a:off x="3143182" y="2138025"/>
              <a:ext cx="82220" cy="112865"/>
            </a:xfrm>
            <a:custGeom>
              <a:avLst/>
              <a:gdLst/>
              <a:ahLst/>
              <a:cxnLst/>
              <a:rect l="l" t="t" r="r" b="b"/>
              <a:pathLst>
                <a:path w="3131" h="4298" extrusionOk="0">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128;p53">
              <a:extLst>
                <a:ext uri="{FF2B5EF4-FFF2-40B4-BE49-F238E27FC236}">
                  <a16:creationId xmlns:a16="http://schemas.microsoft.com/office/drawing/2014/main" id="{AD1A9973-CAC0-114D-BD79-A2768C0B99B5}"/>
                </a:ext>
              </a:extLst>
            </p:cNvPr>
            <p:cNvSpPr/>
            <p:nvPr/>
          </p:nvSpPr>
          <p:spPr>
            <a:xfrm>
              <a:off x="3111775" y="2223238"/>
              <a:ext cx="113102" cy="89231"/>
            </a:xfrm>
            <a:custGeom>
              <a:avLst/>
              <a:gdLst/>
              <a:ahLst/>
              <a:cxnLst/>
              <a:rect l="l" t="t" r="r" b="b"/>
              <a:pathLst>
                <a:path w="4307" h="3398" extrusionOk="0">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129;p53">
              <a:extLst>
                <a:ext uri="{FF2B5EF4-FFF2-40B4-BE49-F238E27FC236}">
                  <a16:creationId xmlns:a16="http://schemas.microsoft.com/office/drawing/2014/main" id="{E73B558E-30A4-2E47-9173-538B7879CC70}"/>
                </a:ext>
              </a:extLst>
            </p:cNvPr>
            <p:cNvSpPr/>
            <p:nvPr/>
          </p:nvSpPr>
          <p:spPr>
            <a:xfrm>
              <a:off x="3149222" y="2223238"/>
              <a:ext cx="38208" cy="25157"/>
            </a:xfrm>
            <a:custGeom>
              <a:avLst/>
              <a:gdLst/>
              <a:ahLst/>
              <a:cxnLst/>
              <a:rect l="l" t="t" r="r" b="b"/>
              <a:pathLst>
                <a:path w="1455" h="958" extrusionOk="0">
                  <a:moveTo>
                    <a:pt x="10" y="0"/>
                  </a:moveTo>
                  <a:lnTo>
                    <a:pt x="10" y="718"/>
                  </a:lnTo>
                  <a:cubicBezTo>
                    <a:pt x="10" y="747"/>
                    <a:pt x="0" y="785"/>
                    <a:pt x="0" y="814"/>
                  </a:cubicBezTo>
                  <a:cubicBezTo>
                    <a:pt x="230" y="909"/>
                    <a:pt x="479" y="957"/>
                    <a:pt x="728" y="957"/>
                  </a:cubicBezTo>
                  <a:cubicBezTo>
                    <a:pt x="976" y="957"/>
                    <a:pt x="1225" y="909"/>
                    <a:pt x="1455" y="814"/>
                  </a:cubicBezTo>
                  <a:cubicBezTo>
                    <a:pt x="1455" y="785"/>
                    <a:pt x="1445" y="747"/>
                    <a:pt x="1445" y="718"/>
                  </a:cubicBezTo>
                  <a:lnTo>
                    <a:pt x="1445" y="0"/>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130;p53">
              <a:extLst>
                <a:ext uri="{FF2B5EF4-FFF2-40B4-BE49-F238E27FC236}">
                  <a16:creationId xmlns:a16="http://schemas.microsoft.com/office/drawing/2014/main" id="{15E0E0A2-BA47-5844-B47D-880D266177C7}"/>
                </a:ext>
              </a:extLst>
            </p:cNvPr>
            <p:cNvSpPr/>
            <p:nvPr/>
          </p:nvSpPr>
          <p:spPr>
            <a:xfrm>
              <a:off x="3112011" y="2256142"/>
              <a:ext cx="113128" cy="56328"/>
            </a:xfrm>
            <a:custGeom>
              <a:avLst/>
              <a:gdLst/>
              <a:ahLst/>
              <a:cxnLst/>
              <a:rect l="l" t="t" r="r" b="b"/>
              <a:pathLst>
                <a:path w="4308" h="2145" extrusionOk="0">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131;p53">
              <a:extLst>
                <a:ext uri="{FF2B5EF4-FFF2-40B4-BE49-F238E27FC236}">
                  <a16:creationId xmlns:a16="http://schemas.microsoft.com/office/drawing/2014/main" id="{9DA06F9C-A8EC-EB44-B1C4-FC16D443F0C0}"/>
                </a:ext>
              </a:extLst>
            </p:cNvPr>
            <p:cNvSpPr/>
            <p:nvPr/>
          </p:nvSpPr>
          <p:spPr>
            <a:xfrm>
              <a:off x="3130629" y="2174106"/>
              <a:ext cx="75419" cy="61711"/>
            </a:xfrm>
            <a:custGeom>
              <a:avLst/>
              <a:gdLst/>
              <a:ahLst/>
              <a:cxnLst/>
              <a:rect l="l" t="t" r="r" b="b"/>
              <a:pathLst>
                <a:path w="2872" h="2350" extrusionOk="0">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132;p53">
              <a:extLst>
                <a:ext uri="{FF2B5EF4-FFF2-40B4-BE49-F238E27FC236}">
                  <a16:creationId xmlns:a16="http://schemas.microsoft.com/office/drawing/2014/main" id="{EC525EB9-9132-724F-9011-8B777A9C7FDB}"/>
                </a:ext>
              </a:extLst>
            </p:cNvPr>
            <p:cNvSpPr/>
            <p:nvPr/>
          </p:nvSpPr>
          <p:spPr>
            <a:xfrm>
              <a:off x="3130629" y="2174106"/>
              <a:ext cx="75419" cy="61212"/>
            </a:xfrm>
            <a:custGeom>
              <a:avLst/>
              <a:gdLst/>
              <a:ahLst/>
              <a:cxnLst/>
              <a:rect l="l" t="t" r="r" b="b"/>
              <a:pathLst>
                <a:path w="2872" h="2331" extrusionOk="0">
                  <a:moveTo>
                    <a:pt x="1112" y="1"/>
                  </a:moveTo>
                  <a:cubicBezTo>
                    <a:pt x="1021" y="1"/>
                    <a:pt x="931" y="49"/>
                    <a:pt x="890" y="139"/>
                  </a:cubicBezTo>
                  <a:cubicBezTo>
                    <a:pt x="833" y="254"/>
                    <a:pt x="766" y="359"/>
                    <a:pt x="670" y="455"/>
                  </a:cubicBezTo>
                  <a:cubicBezTo>
                    <a:pt x="641" y="493"/>
                    <a:pt x="603" y="531"/>
                    <a:pt x="565" y="570"/>
                  </a:cubicBezTo>
                  <a:cubicBezTo>
                    <a:pt x="440" y="675"/>
                    <a:pt x="297" y="771"/>
                    <a:pt x="144" y="857"/>
                  </a:cubicBezTo>
                  <a:cubicBezTo>
                    <a:pt x="48" y="895"/>
                    <a:pt x="0" y="1000"/>
                    <a:pt x="10" y="1106"/>
                  </a:cubicBezTo>
                  <a:cubicBezTo>
                    <a:pt x="96" y="1728"/>
                    <a:pt x="584" y="2235"/>
                    <a:pt x="1215" y="2331"/>
                  </a:cubicBezTo>
                  <a:cubicBezTo>
                    <a:pt x="890" y="2130"/>
                    <a:pt x="699" y="1775"/>
                    <a:pt x="718" y="1393"/>
                  </a:cubicBezTo>
                  <a:lnTo>
                    <a:pt x="718" y="1048"/>
                  </a:lnTo>
                  <a:cubicBezTo>
                    <a:pt x="775" y="1010"/>
                    <a:pt x="823" y="972"/>
                    <a:pt x="881" y="924"/>
                  </a:cubicBezTo>
                  <a:cubicBezTo>
                    <a:pt x="1014" y="809"/>
                    <a:pt x="1129" y="665"/>
                    <a:pt x="1225" y="522"/>
                  </a:cubicBezTo>
                  <a:cubicBezTo>
                    <a:pt x="1684" y="665"/>
                    <a:pt x="2106" y="895"/>
                    <a:pt x="2469" y="1201"/>
                  </a:cubicBezTo>
                  <a:cubicBezTo>
                    <a:pt x="2517" y="1240"/>
                    <a:pt x="2632" y="1345"/>
                    <a:pt x="2756" y="1460"/>
                  </a:cubicBezTo>
                  <a:cubicBezTo>
                    <a:pt x="2814" y="1326"/>
                    <a:pt x="2852" y="1182"/>
                    <a:pt x="2862" y="1029"/>
                  </a:cubicBezTo>
                  <a:cubicBezTo>
                    <a:pt x="2871" y="952"/>
                    <a:pt x="2842" y="885"/>
                    <a:pt x="2785" y="838"/>
                  </a:cubicBezTo>
                  <a:cubicBezTo>
                    <a:pt x="2316" y="445"/>
                    <a:pt x="1761" y="158"/>
                    <a:pt x="1158" y="5"/>
                  </a:cubicBezTo>
                  <a:cubicBezTo>
                    <a:pt x="1143" y="2"/>
                    <a:pt x="1127" y="1"/>
                    <a:pt x="1112"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133;p53">
              <a:extLst>
                <a:ext uri="{FF2B5EF4-FFF2-40B4-BE49-F238E27FC236}">
                  <a16:creationId xmlns:a16="http://schemas.microsoft.com/office/drawing/2014/main" id="{4AF92042-62A1-4346-AC34-D7ECC9D6CA87}"/>
                </a:ext>
              </a:extLst>
            </p:cNvPr>
            <p:cNvSpPr/>
            <p:nvPr/>
          </p:nvSpPr>
          <p:spPr>
            <a:xfrm>
              <a:off x="3111775" y="2268957"/>
              <a:ext cx="25157" cy="43513"/>
            </a:xfrm>
            <a:custGeom>
              <a:avLst/>
              <a:gdLst/>
              <a:ahLst/>
              <a:cxnLst/>
              <a:rect l="l" t="t" r="r" b="b"/>
              <a:pathLst>
                <a:path w="958" h="1657" extrusionOk="0">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134;p53">
              <a:extLst>
                <a:ext uri="{FF2B5EF4-FFF2-40B4-BE49-F238E27FC236}">
                  <a16:creationId xmlns:a16="http://schemas.microsoft.com/office/drawing/2014/main" id="{848868BA-0E35-1F4A-ADAD-09FDC26A49DA}"/>
                </a:ext>
              </a:extLst>
            </p:cNvPr>
            <p:cNvSpPr/>
            <p:nvPr/>
          </p:nvSpPr>
          <p:spPr>
            <a:xfrm>
              <a:off x="3199720" y="2268957"/>
              <a:ext cx="25157" cy="43513"/>
            </a:xfrm>
            <a:custGeom>
              <a:avLst/>
              <a:gdLst/>
              <a:ahLst/>
              <a:cxnLst/>
              <a:rect l="l" t="t" r="r" b="b"/>
              <a:pathLst>
                <a:path w="958" h="1657" extrusionOk="0">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135;p53">
              <a:extLst>
                <a:ext uri="{FF2B5EF4-FFF2-40B4-BE49-F238E27FC236}">
                  <a16:creationId xmlns:a16="http://schemas.microsoft.com/office/drawing/2014/main" id="{2C78F860-197C-2644-BF2D-B47E5C780A9A}"/>
                </a:ext>
              </a:extLst>
            </p:cNvPr>
            <p:cNvSpPr/>
            <p:nvPr/>
          </p:nvSpPr>
          <p:spPr>
            <a:xfrm>
              <a:off x="3325636" y="2149343"/>
              <a:ext cx="30934" cy="67882"/>
            </a:xfrm>
            <a:custGeom>
              <a:avLst/>
              <a:gdLst/>
              <a:ahLst/>
              <a:cxnLst/>
              <a:rect l="l" t="t" r="r" b="b"/>
              <a:pathLst>
                <a:path w="1178" h="2585" extrusionOk="0">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136;p53">
              <a:extLst>
                <a:ext uri="{FF2B5EF4-FFF2-40B4-BE49-F238E27FC236}">
                  <a16:creationId xmlns:a16="http://schemas.microsoft.com/office/drawing/2014/main" id="{3A0EB2A1-78B3-6E44-B275-F43592A784CF}"/>
                </a:ext>
              </a:extLst>
            </p:cNvPr>
            <p:cNvSpPr/>
            <p:nvPr/>
          </p:nvSpPr>
          <p:spPr>
            <a:xfrm>
              <a:off x="3337952" y="2143067"/>
              <a:ext cx="73922" cy="73896"/>
            </a:xfrm>
            <a:custGeom>
              <a:avLst/>
              <a:gdLst/>
              <a:ahLst/>
              <a:cxnLst/>
              <a:rect l="l" t="t" r="r" b="b"/>
              <a:pathLst>
                <a:path w="2815" h="2814" extrusionOk="0">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137;p53">
              <a:extLst>
                <a:ext uri="{FF2B5EF4-FFF2-40B4-BE49-F238E27FC236}">
                  <a16:creationId xmlns:a16="http://schemas.microsoft.com/office/drawing/2014/main" id="{1D6212E1-7BE8-4F42-AFB8-8ECFF6603A32}"/>
                </a:ext>
              </a:extLst>
            </p:cNvPr>
            <p:cNvSpPr/>
            <p:nvPr/>
          </p:nvSpPr>
          <p:spPr>
            <a:xfrm>
              <a:off x="3350268" y="2235554"/>
              <a:ext cx="36974" cy="27153"/>
            </a:xfrm>
            <a:custGeom>
              <a:avLst/>
              <a:gdLst/>
              <a:ahLst/>
              <a:cxnLst/>
              <a:rect l="l" t="t" r="r" b="b"/>
              <a:pathLst>
                <a:path w="1408" h="1034" extrusionOk="0">
                  <a:moveTo>
                    <a:pt x="0" y="0"/>
                  </a:moveTo>
                  <a:lnTo>
                    <a:pt x="0" y="1034"/>
                  </a:lnTo>
                  <a:lnTo>
                    <a:pt x="1407" y="1034"/>
                  </a:lnTo>
                  <a:lnTo>
                    <a:pt x="1407" y="0"/>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138;p53">
              <a:extLst>
                <a:ext uri="{FF2B5EF4-FFF2-40B4-BE49-F238E27FC236}">
                  <a16:creationId xmlns:a16="http://schemas.microsoft.com/office/drawing/2014/main" id="{A4A8AD46-A4FB-764E-8A4E-23785D023B3F}"/>
                </a:ext>
              </a:extLst>
            </p:cNvPr>
            <p:cNvSpPr/>
            <p:nvPr/>
          </p:nvSpPr>
          <p:spPr>
            <a:xfrm>
              <a:off x="3350268" y="2235554"/>
              <a:ext cx="36974" cy="14916"/>
            </a:xfrm>
            <a:custGeom>
              <a:avLst/>
              <a:gdLst/>
              <a:ahLst/>
              <a:cxnLst/>
              <a:rect l="l" t="t" r="r" b="b"/>
              <a:pathLst>
                <a:path w="1408" h="568" extrusionOk="0">
                  <a:moveTo>
                    <a:pt x="0" y="0"/>
                  </a:moveTo>
                  <a:lnTo>
                    <a:pt x="0" y="431"/>
                  </a:lnTo>
                  <a:cubicBezTo>
                    <a:pt x="225" y="522"/>
                    <a:pt x="465" y="567"/>
                    <a:pt x="704" y="567"/>
                  </a:cubicBezTo>
                  <a:cubicBezTo>
                    <a:pt x="943" y="567"/>
                    <a:pt x="1182" y="522"/>
                    <a:pt x="1407" y="431"/>
                  </a:cubicBezTo>
                  <a:lnTo>
                    <a:pt x="1407" y="0"/>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139;p53">
              <a:extLst>
                <a:ext uri="{FF2B5EF4-FFF2-40B4-BE49-F238E27FC236}">
                  <a16:creationId xmlns:a16="http://schemas.microsoft.com/office/drawing/2014/main" id="{8DC42B11-60DC-C141-803E-C0AB4F178192}"/>
                </a:ext>
              </a:extLst>
            </p:cNvPr>
            <p:cNvSpPr/>
            <p:nvPr/>
          </p:nvSpPr>
          <p:spPr>
            <a:xfrm>
              <a:off x="3307044" y="2250365"/>
              <a:ext cx="123658" cy="62367"/>
            </a:xfrm>
            <a:custGeom>
              <a:avLst/>
              <a:gdLst/>
              <a:ahLst/>
              <a:cxnLst/>
              <a:rect l="l" t="t" r="r" b="b"/>
              <a:pathLst>
                <a:path w="4709" h="2375" extrusionOk="0">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140;p53">
              <a:extLst>
                <a:ext uri="{FF2B5EF4-FFF2-40B4-BE49-F238E27FC236}">
                  <a16:creationId xmlns:a16="http://schemas.microsoft.com/office/drawing/2014/main" id="{0B1FBC02-4F9A-704A-9430-9B2EB814FAC5}"/>
                </a:ext>
              </a:extLst>
            </p:cNvPr>
            <p:cNvSpPr/>
            <p:nvPr/>
          </p:nvSpPr>
          <p:spPr>
            <a:xfrm>
              <a:off x="3362584" y="2262681"/>
              <a:ext cx="12342" cy="49789"/>
            </a:xfrm>
            <a:custGeom>
              <a:avLst/>
              <a:gdLst/>
              <a:ahLst/>
              <a:cxnLst/>
              <a:rect l="l" t="t" r="r" b="b"/>
              <a:pathLst>
                <a:path w="470" h="1896" extrusionOk="0">
                  <a:moveTo>
                    <a:pt x="115" y="1"/>
                  </a:moveTo>
                  <a:lnTo>
                    <a:pt x="0" y="1896"/>
                  </a:lnTo>
                  <a:lnTo>
                    <a:pt x="469" y="1896"/>
                  </a:lnTo>
                  <a:lnTo>
                    <a:pt x="355" y="1"/>
                  </a:ln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141;p53">
              <a:extLst>
                <a:ext uri="{FF2B5EF4-FFF2-40B4-BE49-F238E27FC236}">
                  <a16:creationId xmlns:a16="http://schemas.microsoft.com/office/drawing/2014/main" id="{6A526459-6B0D-BD4B-A4C1-9A05670827AC}"/>
                </a:ext>
              </a:extLst>
            </p:cNvPr>
            <p:cNvSpPr/>
            <p:nvPr/>
          </p:nvSpPr>
          <p:spPr>
            <a:xfrm>
              <a:off x="3331676" y="2173948"/>
              <a:ext cx="74158" cy="67646"/>
            </a:xfrm>
            <a:custGeom>
              <a:avLst/>
              <a:gdLst/>
              <a:ahLst/>
              <a:cxnLst/>
              <a:rect l="l" t="t" r="r" b="b"/>
              <a:pathLst>
                <a:path w="2824" h="2576" extrusionOk="0">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142;p53">
              <a:extLst>
                <a:ext uri="{FF2B5EF4-FFF2-40B4-BE49-F238E27FC236}">
                  <a16:creationId xmlns:a16="http://schemas.microsoft.com/office/drawing/2014/main" id="{C78C3F5B-D327-D84B-B578-E00D3C803B58}"/>
                </a:ext>
              </a:extLst>
            </p:cNvPr>
            <p:cNvSpPr/>
            <p:nvPr/>
          </p:nvSpPr>
          <p:spPr>
            <a:xfrm>
              <a:off x="3331676" y="2173975"/>
              <a:ext cx="73896" cy="66123"/>
            </a:xfrm>
            <a:custGeom>
              <a:avLst/>
              <a:gdLst/>
              <a:ahLst/>
              <a:cxnLst/>
              <a:rect l="l" t="t" r="r" b="b"/>
              <a:pathLst>
                <a:path w="2814" h="2518" extrusionOk="0">
                  <a:moveTo>
                    <a:pt x="909" y="0"/>
                  </a:moveTo>
                  <a:cubicBezTo>
                    <a:pt x="785" y="0"/>
                    <a:pt x="661" y="48"/>
                    <a:pt x="565" y="134"/>
                  </a:cubicBezTo>
                  <a:lnTo>
                    <a:pt x="144" y="565"/>
                  </a:lnTo>
                  <a:cubicBezTo>
                    <a:pt x="58" y="651"/>
                    <a:pt x="0" y="766"/>
                    <a:pt x="0" y="890"/>
                  </a:cubicBezTo>
                  <a:lnTo>
                    <a:pt x="0" y="1168"/>
                  </a:lnTo>
                  <a:cubicBezTo>
                    <a:pt x="0" y="1800"/>
                    <a:pt x="421" y="2345"/>
                    <a:pt x="1024" y="2517"/>
                  </a:cubicBezTo>
                  <a:cubicBezTo>
                    <a:pt x="823" y="2269"/>
                    <a:pt x="708" y="1962"/>
                    <a:pt x="708" y="1637"/>
                  </a:cubicBezTo>
                  <a:lnTo>
                    <a:pt x="708" y="957"/>
                  </a:lnTo>
                  <a:cubicBezTo>
                    <a:pt x="708" y="692"/>
                    <a:pt x="919" y="487"/>
                    <a:pt x="1172" y="487"/>
                  </a:cubicBezTo>
                  <a:cubicBezTo>
                    <a:pt x="1184" y="487"/>
                    <a:pt x="1195" y="488"/>
                    <a:pt x="1206" y="489"/>
                  </a:cubicBezTo>
                  <a:cubicBezTo>
                    <a:pt x="1685" y="517"/>
                    <a:pt x="2383" y="594"/>
                    <a:pt x="2814" y="804"/>
                  </a:cubicBezTo>
                  <a:cubicBezTo>
                    <a:pt x="2804" y="699"/>
                    <a:pt x="2757" y="613"/>
                    <a:pt x="2690" y="536"/>
                  </a:cubicBezTo>
                  <a:cubicBezTo>
                    <a:pt x="2326" y="182"/>
                    <a:pt x="1656" y="20"/>
                    <a:pt x="909"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143;p53">
              <a:extLst>
                <a:ext uri="{FF2B5EF4-FFF2-40B4-BE49-F238E27FC236}">
                  <a16:creationId xmlns:a16="http://schemas.microsoft.com/office/drawing/2014/main" id="{F12429A8-CBC5-6140-B6A8-1FB317E191BF}"/>
                </a:ext>
              </a:extLst>
            </p:cNvPr>
            <p:cNvSpPr/>
            <p:nvPr/>
          </p:nvSpPr>
          <p:spPr>
            <a:xfrm>
              <a:off x="3307281" y="2266200"/>
              <a:ext cx="24921" cy="46533"/>
            </a:xfrm>
            <a:custGeom>
              <a:avLst/>
              <a:gdLst/>
              <a:ahLst/>
              <a:cxnLst/>
              <a:rect l="l" t="t" r="r" b="b"/>
              <a:pathLst>
                <a:path w="949" h="1772" extrusionOk="0">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144;p53">
              <a:extLst>
                <a:ext uri="{FF2B5EF4-FFF2-40B4-BE49-F238E27FC236}">
                  <a16:creationId xmlns:a16="http://schemas.microsoft.com/office/drawing/2014/main" id="{83021FE0-3D7B-EE47-A983-D95A1554FA44}"/>
                </a:ext>
              </a:extLst>
            </p:cNvPr>
            <p:cNvSpPr/>
            <p:nvPr/>
          </p:nvSpPr>
          <p:spPr>
            <a:xfrm>
              <a:off x="3405545" y="2266200"/>
              <a:ext cx="24658" cy="46533"/>
            </a:xfrm>
            <a:custGeom>
              <a:avLst/>
              <a:gdLst/>
              <a:ahLst/>
              <a:cxnLst/>
              <a:rect l="l" t="t" r="r" b="b"/>
              <a:pathLst>
                <a:path w="939" h="1772" extrusionOk="0">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145;p53">
              <a:extLst>
                <a:ext uri="{FF2B5EF4-FFF2-40B4-BE49-F238E27FC236}">
                  <a16:creationId xmlns:a16="http://schemas.microsoft.com/office/drawing/2014/main" id="{E8262582-8C85-A142-BA2C-4639B68DD676}"/>
                </a:ext>
              </a:extLst>
            </p:cNvPr>
            <p:cNvSpPr/>
            <p:nvPr/>
          </p:nvSpPr>
          <p:spPr>
            <a:xfrm>
              <a:off x="3362584" y="2262681"/>
              <a:ext cx="12342" cy="12342"/>
            </a:xfrm>
            <a:custGeom>
              <a:avLst/>
              <a:gdLst/>
              <a:ahLst/>
              <a:cxnLst/>
              <a:rect l="l" t="t" r="r" b="b"/>
              <a:pathLst>
                <a:path w="470" h="470" extrusionOk="0">
                  <a:moveTo>
                    <a:pt x="0" y="1"/>
                  </a:moveTo>
                  <a:lnTo>
                    <a:pt x="0" y="374"/>
                  </a:lnTo>
                  <a:cubicBezTo>
                    <a:pt x="0" y="431"/>
                    <a:pt x="39" y="470"/>
                    <a:pt x="96" y="470"/>
                  </a:cubicBezTo>
                  <a:lnTo>
                    <a:pt x="374" y="470"/>
                  </a:lnTo>
                  <a:cubicBezTo>
                    <a:pt x="422" y="470"/>
                    <a:pt x="469" y="431"/>
                    <a:pt x="469" y="374"/>
                  </a:cubicBezTo>
                  <a:lnTo>
                    <a:pt x="469" y="1"/>
                  </a:lnTo>
                  <a:close/>
                </a:path>
              </a:pathLst>
            </a:custGeom>
            <a:solidFill>
              <a:srgbClr val="47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146;p53">
              <a:extLst>
                <a:ext uri="{FF2B5EF4-FFF2-40B4-BE49-F238E27FC236}">
                  <a16:creationId xmlns:a16="http://schemas.microsoft.com/office/drawing/2014/main" id="{D85D4CD9-47D3-C845-B5EA-D5FE893304CC}"/>
                </a:ext>
              </a:extLst>
            </p:cNvPr>
            <p:cNvSpPr/>
            <p:nvPr/>
          </p:nvSpPr>
          <p:spPr>
            <a:xfrm>
              <a:off x="3343493" y="2245481"/>
              <a:ext cx="25393" cy="25971"/>
            </a:xfrm>
            <a:custGeom>
              <a:avLst/>
              <a:gdLst/>
              <a:ahLst/>
              <a:cxnLst/>
              <a:rect l="l" t="t" r="r" b="b"/>
              <a:pathLst>
                <a:path w="967" h="989" extrusionOk="0">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147;p53">
              <a:extLst>
                <a:ext uri="{FF2B5EF4-FFF2-40B4-BE49-F238E27FC236}">
                  <a16:creationId xmlns:a16="http://schemas.microsoft.com/office/drawing/2014/main" id="{8F5A12C9-344B-8740-8FA1-7D705C36BBAF}"/>
                </a:ext>
              </a:extLst>
            </p:cNvPr>
            <p:cNvSpPr/>
            <p:nvPr/>
          </p:nvSpPr>
          <p:spPr>
            <a:xfrm>
              <a:off x="3368860" y="2245559"/>
              <a:ext cx="25420" cy="26076"/>
            </a:xfrm>
            <a:custGeom>
              <a:avLst/>
              <a:gdLst/>
              <a:ahLst/>
              <a:cxnLst/>
              <a:rect l="l" t="t" r="r" b="b"/>
              <a:pathLst>
                <a:path w="968" h="993" extrusionOk="0">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148;p53">
              <a:extLst>
                <a:ext uri="{FF2B5EF4-FFF2-40B4-BE49-F238E27FC236}">
                  <a16:creationId xmlns:a16="http://schemas.microsoft.com/office/drawing/2014/main" id="{ED227FCB-038A-3240-98EF-32E74F161FA5}"/>
                </a:ext>
              </a:extLst>
            </p:cNvPr>
            <p:cNvSpPr/>
            <p:nvPr/>
          </p:nvSpPr>
          <p:spPr>
            <a:xfrm>
              <a:off x="3163297" y="1993516"/>
              <a:ext cx="174419" cy="150233"/>
            </a:xfrm>
            <a:custGeom>
              <a:avLst/>
              <a:gdLst/>
              <a:ahLst/>
              <a:cxnLst/>
              <a:rect l="l" t="t" r="r" b="b"/>
              <a:pathLst>
                <a:path w="6642" h="5721" extrusionOk="0">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149;p53">
              <a:extLst>
                <a:ext uri="{FF2B5EF4-FFF2-40B4-BE49-F238E27FC236}">
                  <a16:creationId xmlns:a16="http://schemas.microsoft.com/office/drawing/2014/main" id="{DA076D83-84F9-3D4A-8588-50C19B0D6C95}"/>
                </a:ext>
              </a:extLst>
            </p:cNvPr>
            <p:cNvSpPr/>
            <p:nvPr/>
          </p:nvSpPr>
          <p:spPr>
            <a:xfrm>
              <a:off x="3192446" y="2019172"/>
              <a:ext cx="28912" cy="10320"/>
            </a:xfrm>
            <a:custGeom>
              <a:avLst/>
              <a:gdLst/>
              <a:ahLst/>
              <a:cxnLst/>
              <a:rect l="l" t="t" r="r" b="b"/>
              <a:pathLst>
                <a:path w="1101" h="393" extrusionOk="0">
                  <a:moveTo>
                    <a:pt x="259" y="0"/>
                  </a:moveTo>
                  <a:cubicBezTo>
                    <a:pt x="0" y="0"/>
                    <a:pt x="0" y="393"/>
                    <a:pt x="259" y="393"/>
                  </a:cubicBezTo>
                  <a:lnTo>
                    <a:pt x="843" y="393"/>
                  </a:lnTo>
                  <a:cubicBezTo>
                    <a:pt x="1101" y="393"/>
                    <a:pt x="1101" y="0"/>
                    <a:pt x="8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50;p53">
              <a:extLst>
                <a:ext uri="{FF2B5EF4-FFF2-40B4-BE49-F238E27FC236}">
                  <a16:creationId xmlns:a16="http://schemas.microsoft.com/office/drawing/2014/main" id="{12D0AF35-25D6-7342-9DB8-3C32F03204AD}"/>
                </a:ext>
              </a:extLst>
            </p:cNvPr>
            <p:cNvSpPr/>
            <p:nvPr/>
          </p:nvSpPr>
          <p:spPr>
            <a:xfrm>
              <a:off x="3228133" y="2019172"/>
              <a:ext cx="80434" cy="10320"/>
            </a:xfrm>
            <a:custGeom>
              <a:avLst/>
              <a:gdLst/>
              <a:ahLst/>
              <a:cxnLst/>
              <a:rect l="l" t="t" r="r" b="b"/>
              <a:pathLst>
                <a:path w="3063" h="393" extrusionOk="0">
                  <a:moveTo>
                    <a:pt x="268" y="0"/>
                  </a:moveTo>
                  <a:cubicBezTo>
                    <a:pt x="0" y="0"/>
                    <a:pt x="0" y="393"/>
                    <a:pt x="268" y="393"/>
                  </a:cubicBezTo>
                  <a:lnTo>
                    <a:pt x="2804" y="393"/>
                  </a:lnTo>
                  <a:cubicBezTo>
                    <a:pt x="3063" y="393"/>
                    <a:pt x="3063" y="0"/>
                    <a:pt x="2804"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151;p53">
              <a:extLst>
                <a:ext uri="{FF2B5EF4-FFF2-40B4-BE49-F238E27FC236}">
                  <a16:creationId xmlns:a16="http://schemas.microsoft.com/office/drawing/2014/main" id="{2BDF2BDB-A978-9445-9E3B-352AFC10B183}"/>
                </a:ext>
              </a:extLst>
            </p:cNvPr>
            <p:cNvSpPr/>
            <p:nvPr/>
          </p:nvSpPr>
          <p:spPr>
            <a:xfrm>
              <a:off x="3192183" y="2044802"/>
              <a:ext cx="116384" cy="10320"/>
            </a:xfrm>
            <a:custGeom>
              <a:avLst/>
              <a:gdLst/>
              <a:ahLst/>
              <a:cxnLst/>
              <a:rect l="l" t="t" r="r" b="b"/>
              <a:pathLst>
                <a:path w="4432" h="393" extrusionOk="0">
                  <a:moveTo>
                    <a:pt x="269" y="0"/>
                  </a:moveTo>
                  <a:cubicBezTo>
                    <a:pt x="1" y="0"/>
                    <a:pt x="1" y="393"/>
                    <a:pt x="269" y="393"/>
                  </a:cubicBezTo>
                  <a:lnTo>
                    <a:pt x="4173" y="393"/>
                  </a:lnTo>
                  <a:cubicBezTo>
                    <a:pt x="4432" y="393"/>
                    <a:pt x="4432" y="0"/>
                    <a:pt x="4173" y="0"/>
                  </a:cubicBez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152;p53">
              <a:extLst>
                <a:ext uri="{FF2B5EF4-FFF2-40B4-BE49-F238E27FC236}">
                  <a16:creationId xmlns:a16="http://schemas.microsoft.com/office/drawing/2014/main" id="{E85B2848-5E3A-3744-A430-9CC1D6F06D3F}"/>
                </a:ext>
              </a:extLst>
            </p:cNvPr>
            <p:cNvSpPr/>
            <p:nvPr/>
          </p:nvSpPr>
          <p:spPr>
            <a:xfrm>
              <a:off x="3192183" y="2070431"/>
              <a:ext cx="80461" cy="10320"/>
            </a:xfrm>
            <a:custGeom>
              <a:avLst/>
              <a:gdLst/>
              <a:ahLst/>
              <a:cxnLst/>
              <a:rect l="l" t="t" r="r" b="b"/>
              <a:pathLst>
                <a:path w="3064" h="393" extrusionOk="0">
                  <a:moveTo>
                    <a:pt x="269" y="0"/>
                  </a:moveTo>
                  <a:cubicBezTo>
                    <a:pt x="1" y="0"/>
                    <a:pt x="1" y="393"/>
                    <a:pt x="269" y="393"/>
                  </a:cubicBezTo>
                  <a:lnTo>
                    <a:pt x="2805" y="393"/>
                  </a:lnTo>
                  <a:cubicBezTo>
                    <a:pt x="3063" y="393"/>
                    <a:pt x="3063" y="0"/>
                    <a:pt x="2805" y="0"/>
                  </a:cubicBezTo>
                  <a:close/>
                </a:path>
              </a:pathLst>
            </a:custGeom>
            <a:solidFill>
              <a:srgbClr val="617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153;p53">
              <a:extLst>
                <a:ext uri="{FF2B5EF4-FFF2-40B4-BE49-F238E27FC236}">
                  <a16:creationId xmlns:a16="http://schemas.microsoft.com/office/drawing/2014/main" id="{A412B634-27AC-AC4D-8494-C9286C1D8751}"/>
                </a:ext>
              </a:extLst>
            </p:cNvPr>
            <p:cNvSpPr/>
            <p:nvPr/>
          </p:nvSpPr>
          <p:spPr>
            <a:xfrm>
              <a:off x="3279655" y="2070431"/>
              <a:ext cx="28912" cy="10320"/>
            </a:xfrm>
            <a:custGeom>
              <a:avLst/>
              <a:gdLst/>
              <a:ahLst/>
              <a:cxnLst/>
              <a:rect l="l" t="t" r="r" b="b"/>
              <a:pathLst>
                <a:path w="1101" h="393" extrusionOk="0">
                  <a:moveTo>
                    <a:pt x="259" y="0"/>
                  </a:moveTo>
                  <a:cubicBezTo>
                    <a:pt x="0" y="0"/>
                    <a:pt x="0" y="393"/>
                    <a:pt x="259" y="393"/>
                  </a:cubicBezTo>
                  <a:lnTo>
                    <a:pt x="842" y="393"/>
                  </a:lnTo>
                  <a:cubicBezTo>
                    <a:pt x="1101" y="393"/>
                    <a:pt x="1101" y="0"/>
                    <a:pt x="842" y="0"/>
                  </a:cubicBez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1234;p51">
            <a:extLst>
              <a:ext uri="{FF2B5EF4-FFF2-40B4-BE49-F238E27FC236}">
                <a16:creationId xmlns:a16="http://schemas.microsoft.com/office/drawing/2014/main" id="{7532EB06-3208-D949-83E6-3771B037C173}"/>
              </a:ext>
            </a:extLst>
          </p:cNvPr>
          <p:cNvGrpSpPr/>
          <p:nvPr/>
        </p:nvGrpSpPr>
        <p:grpSpPr>
          <a:xfrm>
            <a:off x="6494045" y="2352655"/>
            <a:ext cx="371966" cy="256420"/>
            <a:chOff x="6871342" y="3740044"/>
            <a:chExt cx="371966" cy="256420"/>
          </a:xfrm>
        </p:grpSpPr>
        <p:sp>
          <p:nvSpPr>
            <p:cNvPr id="136" name="Google Shape;11235;p51">
              <a:extLst>
                <a:ext uri="{FF2B5EF4-FFF2-40B4-BE49-F238E27FC236}">
                  <a16:creationId xmlns:a16="http://schemas.microsoft.com/office/drawing/2014/main" id="{5A551BEE-56FD-8E41-B0AF-09E75DAAD8A7}"/>
                </a:ext>
              </a:extLst>
            </p:cNvPr>
            <p:cNvSpPr/>
            <p:nvPr/>
          </p:nvSpPr>
          <p:spPr>
            <a:xfrm>
              <a:off x="6871342" y="3816944"/>
              <a:ext cx="371966" cy="179520"/>
            </a:xfrm>
            <a:custGeom>
              <a:avLst/>
              <a:gdLst/>
              <a:ahLst/>
              <a:cxnLst/>
              <a:rect l="l" t="t" r="r" b="b"/>
              <a:pathLst>
                <a:path w="14158" h="6833" extrusionOk="0">
                  <a:moveTo>
                    <a:pt x="0" y="1"/>
                  </a:moveTo>
                  <a:lnTo>
                    <a:pt x="0" y="6590"/>
                  </a:lnTo>
                  <a:cubicBezTo>
                    <a:pt x="0" y="6722"/>
                    <a:pt x="111" y="6833"/>
                    <a:pt x="250" y="6833"/>
                  </a:cubicBezTo>
                  <a:lnTo>
                    <a:pt x="13907" y="6833"/>
                  </a:lnTo>
                  <a:cubicBezTo>
                    <a:pt x="14046" y="6833"/>
                    <a:pt x="14157" y="6722"/>
                    <a:pt x="14157" y="6590"/>
                  </a:cubicBezTo>
                  <a:lnTo>
                    <a:pt x="14157" y="1"/>
                  </a:lnTo>
                  <a:close/>
                </a:path>
              </a:pathLst>
            </a:custGeom>
            <a:solidFill>
              <a:srgbClr val="CBD6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236;p51">
              <a:extLst>
                <a:ext uri="{FF2B5EF4-FFF2-40B4-BE49-F238E27FC236}">
                  <a16:creationId xmlns:a16="http://schemas.microsoft.com/office/drawing/2014/main" id="{43DC7169-4AA0-0340-BC47-C89736548B64}"/>
                </a:ext>
              </a:extLst>
            </p:cNvPr>
            <p:cNvSpPr/>
            <p:nvPr/>
          </p:nvSpPr>
          <p:spPr>
            <a:xfrm>
              <a:off x="6871342" y="3740044"/>
              <a:ext cx="371966" cy="179520"/>
            </a:xfrm>
            <a:custGeom>
              <a:avLst/>
              <a:gdLst/>
              <a:ahLst/>
              <a:cxnLst/>
              <a:rect l="l" t="t" r="r" b="b"/>
              <a:pathLst>
                <a:path w="14158" h="6833" extrusionOk="0">
                  <a:moveTo>
                    <a:pt x="250" y="1"/>
                  </a:moveTo>
                  <a:cubicBezTo>
                    <a:pt x="111" y="1"/>
                    <a:pt x="0" y="112"/>
                    <a:pt x="0" y="243"/>
                  </a:cubicBezTo>
                  <a:lnTo>
                    <a:pt x="0" y="6590"/>
                  </a:lnTo>
                  <a:cubicBezTo>
                    <a:pt x="0" y="6722"/>
                    <a:pt x="111" y="6833"/>
                    <a:pt x="250" y="6833"/>
                  </a:cubicBezTo>
                  <a:lnTo>
                    <a:pt x="13907" y="6833"/>
                  </a:lnTo>
                  <a:cubicBezTo>
                    <a:pt x="14046" y="6833"/>
                    <a:pt x="14157" y="6722"/>
                    <a:pt x="14157" y="6590"/>
                  </a:cubicBezTo>
                  <a:lnTo>
                    <a:pt x="14157" y="243"/>
                  </a:lnTo>
                  <a:cubicBezTo>
                    <a:pt x="14157" y="112"/>
                    <a:pt x="14046" y="1"/>
                    <a:pt x="13907"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237;p51">
              <a:extLst>
                <a:ext uri="{FF2B5EF4-FFF2-40B4-BE49-F238E27FC236}">
                  <a16:creationId xmlns:a16="http://schemas.microsoft.com/office/drawing/2014/main" id="{93660119-5B01-F140-831B-EE45AE0CD531}"/>
                </a:ext>
              </a:extLst>
            </p:cNvPr>
            <p:cNvSpPr/>
            <p:nvPr/>
          </p:nvSpPr>
          <p:spPr>
            <a:xfrm>
              <a:off x="6890652" y="3759355"/>
              <a:ext cx="333319" cy="140899"/>
            </a:xfrm>
            <a:custGeom>
              <a:avLst/>
              <a:gdLst/>
              <a:ahLst/>
              <a:cxnLst/>
              <a:rect l="l" t="t" r="r" b="b"/>
              <a:pathLst>
                <a:path w="12687" h="5363" extrusionOk="0">
                  <a:moveTo>
                    <a:pt x="3796" y="486"/>
                  </a:moveTo>
                  <a:cubicBezTo>
                    <a:pt x="3888" y="486"/>
                    <a:pt x="3939" y="606"/>
                    <a:pt x="3878" y="681"/>
                  </a:cubicBezTo>
                  <a:cubicBezTo>
                    <a:pt x="2935" y="1846"/>
                    <a:pt x="2935" y="3518"/>
                    <a:pt x="3878" y="4676"/>
                  </a:cubicBezTo>
                  <a:cubicBezTo>
                    <a:pt x="3940" y="4759"/>
                    <a:pt x="3885" y="4877"/>
                    <a:pt x="3788" y="4877"/>
                  </a:cubicBezTo>
                  <a:lnTo>
                    <a:pt x="1443" y="4877"/>
                  </a:lnTo>
                  <a:cubicBezTo>
                    <a:pt x="1346" y="4398"/>
                    <a:pt x="972" y="4024"/>
                    <a:pt x="493" y="3927"/>
                  </a:cubicBezTo>
                  <a:lnTo>
                    <a:pt x="493" y="1437"/>
                  </a:lnTo>
                  <a:cubicBezTo>
                    <a:pt x="972" y="1340"/>
                    <a:pt x="1346" y="965"/>
                    <a:pt x="1443" y="486"/>
                  </a:cubicBezTo>
                  <a:lnTo>
                    <a:pt x="3788" y="486"/>
                  </a:lnTo>
                  <a:cubicBezTo>
                    <a:pt x="3790" y="486"/>
                    <a:pt x="3793" y="486"/>
                    <a:pt x="3796" y="486"/>
                  </a:cubicBezTo>
                  <a:close/>
                  <a:moveTo>
                    <a:pt x="11251" y="486"/>
                  </a:moveTo>
                  <a:cubicBezTo>
                    <a:pt x="11348" y="972"/>
                    <a:pt x="11723" y="1347"/>
                    <a:pt x="12201" y="1444"/>
                  </a:cubicBezTo>
                  <a:lnTo>
                    <a:pt x="12201" y="3927"/>
                  </a:lnTo>
                  <a:cubicBezTo>
                    <a:pt x="11723" y="4024"/>
                    <a:pt x="11348" y="4398"/>
                    <a:pt x="11251" y="4884"/>
                  </a:cubicBezTo>
                  <a:lnTo>
                    <a:pt x="8900" y="4884"/>
                  </a:lnTo>
                  <a:cubicBezTo>
                    <a:pt x="8796" y="4884"/>
                    <a:pt x="8740" y="4766"/>
                    <a:pt x="8803" y="4683"/>
                  </a:cubicBezTo>
                  <a:cubicBezTo>
                    <a:pt x="9753" y="3518"/>
                    <a:pt x="9753" y="1853"/>
                    <a:pt x="8803" y="688"/>
                  </a:cubicBezTo>
                  <a:cubicBezTo>
                    <a:pt x="8740" y="604"/>
                    <a:pt x="8796" y="486"/>
                    <a:pt x="8900" y="486"/>
                  </a:cubicBezTo>
                  <a:close/>
                  <a:moveTo>
                    <a:pt x="1221" y="1"/>
                  </a:moveTo>
                  <a:cubicBezTo>
                    <a:pt x="1083" y="1"/>
                    <a:pt x="979" y="105"/>
                    <a:pt x="979" y="244"/>
                  </a:cubicBezTo>
                  <a:cubicBezTo>
                    <a:pt x="979" y="646"/>
                    <a:pt x="646" y="972"/>
                    <a:pt x="243" y="972"/>
                  </a:cubicBezTo>
                  <a:cubicBezTo>
                    <a:pt x="112" y="972"/>
                    <a:pt x="1" y="1083"/>
                    <a:pt x="1" y="1222"/>
                  </a:cubicBezTo>
                  <a:lnTo>
                    <a:pt x="1" y="4149"/>
                  </a:lnTo>
                  <a:cubicBezTo>
                    <a:pt x="1" y="4281"/>
                    <a:pt x="112" y="4392"/>
                    <a:pt x="243" y="4392"/>
                  </a:cubicBezTo>
                  <a:cubicBezTo>
                    <a:pt x="646" y="4392"/>
                    <a:pt x="979" y="4718"/>
                    <a:pt x="979" y="5120"/>
                  </a:cubicBezTo>
                  <a:cubicBezTo>
                    <a:pt x="979" y="5259"/>
                    <a:pt x="1083" y="5363"/>
                    <a:pt x="1221" y="5363"/>
                  </a:cubicBezTo>
                  <a:lnTo>
                    <a:pt x="11466" y="5363"/>
                  </a:lnTo>
                  <a:cubicBezTo>
                    <a:pt x="11605" y="5363"/>
                    <a:pt x="11709" y="5259"/>
                    <a:pt x="11709" y="5120"/>
                  </a:cubicBezTo>
                  <a:cubicBezTo>
                    <a:pt x="11709" y="4718"/>
                    <a:pt x="12042" y="4392"/>
                    <a:pt x="12444" y="4392"/>
                  </a:cubicBezTo>
                  <a:cubicBezTo>
                    <a:pt x="12576" y="4392"/>
                    <a:pt x="12687" y="4281"/>
                    <a:pt x="12687" y="4149"/>
                  </a:cubicBezTo>
                  <a:lnTo>
                    <a:pt x="12687" y="1222"/>
                  </a:lnTo>
                  <a:cubicBezTo>
                    <a:pt x="12687" y="1083"/>
                    <a:pt x="12576" y="972"/>
                    <a:pt x="12444" y="972"/>
                  </a:cubicBezTo>
                  <a:cubicBezTo>
                    <a:pt x="12042" y="972"/>
                    <a:pt x="11709" y="646"/>
                    <a:pt x="11709" y="244"/>
                  </a:cubicBezTo>
                  <a:cubicBezTo>
                    <a:pt x="11709" y="105"/>
                    <a:pt x="11605" y="1"/>
                    <a:pt x="11466" y="1"/>
                  </a:cubicBezTo>
                  <a:close/>
                </a:path>
              </a:pathLst>
            </a:custGeom>
            <a:solidFill>
              <a:srgbClr val="8F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238;p51">
              <a:extLst>
                <a:ext uri="{FF2B5EF4-FFF2-40B4-BE49-F238E27FC236}">
                  <a16:creationId xmlns:a16="http://schemas.microsoft.com/office/drawing/2014/main" id="{7F773878-77D2-E74D-82D4-A2C45996FDDC}"/>
                </a:ext>
              </a:extLst>
            </p:cNvPr>
            <p:cNvSpPr/>
            <p:nvPr/>
          </p:nvSpPr>
          <p:spPr>
            <a:xfrm>
              <a:off x="6986862" y="3759355"/>
              <a:ext cx="140899" cy="141083"/>
            </a:xfrm>
            <a:custGeom>
              <a:avLst/>
              <a:gdLst/>
              <a:ahLst/>
              <a:cxnLst/>
              <a:rect l="l" t="t" r="r" b="b"/>
              <a:pathLst>
                <a:path w="5363" h="5370" extrusionOk="0">
                  <a:moveTo>
                    <a:pt x="2685" y="1"/>
                  </a:moveTo>
                  <a:cubicBezTo>
                    <a:pt x="1201" y="1"/>
                    <a:pt x="1" y="1201"/>
                    <a:pt x="1" y="2685"/>
                  </a:cubicBezTo>
                  <a:cubicBezTo>
                    <a:pt x="1" y="4163"/>
                    <a:pt x="1201" y="5370"/>
                    <a:pt x="2685" y="5370"/>
                  </a:cubicBezTo>
                  <a:cubicBezTo>
                    <a:pt x="4163" y="5370"/>
                    <a:pt x="5363" y="4163"/>
                    <a:pt x="5363" y="2685"/>
                  </a:cubicBezTo>
                  <a:cubicBezTo>
                    <a:pt x="5363" y="1201"/>
                    <a:pt x="4163" y="1"/>
                    <a:pt x="2685" y="1"/>
                  </a:cubicBezTo>
                  <a:close/>
                </a:path>
              </a:pathLst>
            </a:custGeom>
            <a:solidFill>
              <a:srgbClr val="809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239;p51">
              <a:extLst>
                <a:ext uri="{FF2B5EF4-FFF2-40B4-BE49-F238E27FC236}">
                  <a16:creationId xmlns:a16="http://schemas.microsoft.com/office/drawing/2014/main" id="{E1B5B19C-78DE-CC46-8E38-72BBC381F9FE}"/>
                </a:ext>
              </a:extLst>
            </p:cNvPr>
            <p:cNvSpPr/>
            <p:nvPr/>
          </p:nvSpPr>
          <p:spPr>
            <a:xfrm>
              <a:off x="7025141" y="3785023"/>
              <a:ext cx="64184" cy="89773"/>
            </a:xfrm>
            <a:custGeom>
              <a:avLst/>
              <a:gdLst/>
              <a:ahLst/>
              <a:cxnLst/>
              <a:rect l="l" t="t" r="r" b="b"/>
              <a:pathLst>
                <a:path w="2443" h="3417" extrusionOk="0">
                  <a:moveTo>
                    <a:pt x="979" y="751"/>
                  </a:moveTo>
                  <a:lnTo>
                    <a:pt x="979" y="1382"/>
                  </a:lnTo>
                  <a:cubicBezTo>
                    <a:pt x="632" y="1264"/>
                    <a:pt x="493" y="1160"/>
                    <a:pt x="493" y="1022"/>
                  </a:cubicBezTo>
                  <a:cubicBezTo>
                    <a:pt x="493" y="938"/>
                    <a:pt x="673" y="800"/>
                    <a:pt x="979" y="751"/>
                  </a:cubicBezTo>
                  <a:close/>
                  <a:moveTo>
                    <a:pt x="1471" y="2027"/>
                  </a:moveTo>
                  <a:cubicBezTo>
                    <a:pt x="1818" y="2145"/>
                    <a:pt x="1957" y="2249"/>
                    <a:pt x="1957" y="2395"/>
                  </a:cubicBezTo>
                  <a:cubicBezTo>
                    <a:pt x="1964" y="2471"/>
                    <a:pt x="1776" y="2617"/>
                    <a:pt x="1471" y="2659"/>
                  </a:cubicBezTo>
                  <a:lnTo>
                    <a:pt x="1471" y="2027"/>
                  </a:lnTo>
                  <a:close/>
                  <a:moveTo>
                    <a:pt x="1225" y="0"/>
                  </a:moveTo>
                  <a:cubicBezTo>
                    <a:pt x="1102" y="0"/>
                    <a:pt x="979" y="82"/>
                    <a:pt x="979" y="245"/>
                  </a:cubicBezTo>
                  <a:lnTo>
                    <a:pt x="979" y="259"/>
                  </a:lnTo>
                  <a:cubicBezTo>
                    <a:pt x="410" y="328"/>
                    <a:pt x="1" y="626"/>
                    <a:pt x="1" y="1022"/>
                  </a:cubicBezTo>
                  <a:cubicBezTo>
                    <a:pt x="1" y="1563"/>
                    <a:pt x="535" y="1771"/>
                    <a:pt x="979" y="1896"/>
                  </a:cubicBezTo>
                  <a:lnTo>
                    <a:pt x="979" y="2659"/>
                  </a:lnTo>
                  <a:cubicBezTo>
                    <a:pt x="673" y="2610"/>
                    <a:pt x="493" y="2471"/>
                    <a:pt x="493" y="2395"/>
                  </a:cubicBezTo>
                  <a:cubicBezTo>
                    <a:pt x="493" y="2232"/>
                    <a:pt x="370" y="2150"/>
                    <a:pt x="247" y="2150"/>
                  </a:cubicBezTo>
                  <a:cubicBezTo>
                    <a:pt x="124" y="2150"/>
                    <a:pt x="1" y="2232"/>
                    <a:pt x="1" y="2395"/>
                  </a:cubicBezTo>
                  <a:cubicBezTo>
                    <a:pt x="1" y="2783"/>
                    <a:pt x="410" y="3089"/>
                    <a:pt x="979" y="3158"/>
                  </a:cubicBezTo>
                  <a:lnTo>
                    <a:pt x="979" y="3172"/>
                  </a:lnTo>
                  <a:cubicBezTo>
                    <a:pt x="979" y="3335"/>
                    <a:pt x="1102" y="3416"/>
                    <a:pt x="1225" y="3416"/>
                  </a:cubicBezTo>
                  <a:cubicBezTo>
                    <a:pt x="1348" y="3416"/>
                    <a:pt x="1471" y="3335"/>
                    <a:pt x="1471" y="3172"/>
                  </a:cubicBezTo>
                  <a:lnTo>
                    <a:pt x="1471" y="3158"/>
                  </a:lnTo>
                  <a:cubicBezTo>
                    <a:pt x="2040" y="3089"/>
                    <a:pt x="2442" y="2783"/>
                    <a:pt x="2442" y="2395"/>
                  </a:cubicBezTo>
                  <a:cubicBezTo>
                    <a:pt x="2442" y="1847"/>
                    <a:pt x="1908" y="1639"/>
                    <a:pt x="1471" y="1521"/>
                  </a:cubicBezTo>
                  <a:lnTo>
                    <a:pt x="1471" y="751"/>
                  </a:lnTo>
                  <a:cubicBezTo>
                    <a:pt x="1776" y="800"/>
                    <a:pt x="1957" y="938"/>
                    <a:pt x="1957" y="1022"/>
                  </a:cubicBezTo>
                  <a:cubicBezTo>
                    <a:pt x="1957" y="1185"/>
                    <a:pt x="2078" y="1266"/>
                    <a:pt x="2199" y="1266"/>
                  </a:cubicBezTo>
                  <a:cubicBezTo>
                    <a:pt x="2321" y="1266"/>
                    <a:pt x="2442" y="1185"/>
                    <a:pt x="2442" y="1022"/>
                  </a:cubicBezTo>
                  <a:cubicBezTo>
                    <a:pt x="2442" y="626"/>
                    <a:pt x="2040" y="328"/>
                    <a:pt x="1471" y="259"/>
                  </a:cubicBezTo>
                  <a:lnTo>
                    <a:pt x="1471" y="245"/>
                  </a:lnTo>
                  <a:cubicBezTo>
                    <a:pt x="1471" y="82"/>
                    <a:pt x="1348" y="0"/>
                    <a:pt x="1225" y="0"/>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240;p51">
              <a:extLst>
                <a:ext uri="{FF2B5EF4-FFF2-40B4-BE49-F238E27FC236}">
                  <a16:creationId xmlns:a16="http://schemas.microsoft.com/office/drawing/2014/main" id="{61BF779F-5C42-564B-B1A4-3E4FD84E56DD}"/>
                </a:ext>
              </a:extLst>
            </p:cNvPr>
            <p:cNvSpPr/>
            <p:nvPr/>
          </p:nvSpPr>
          <p:spPr>
            <a:xfrm>
              <a:off x="6890652" y="3759355"/>
              <a:ext cx="12795" cy="12795"/>
            </a:xfrm>
            <a:custGeom>
              <a:avLst/>
              <a:gdLst/>
              <a:ahLst/>
              <a:cxnLst/>
              <a:rect l="l" t="t" r="r" b="b"/>
              <a:pathLst>
                <a:path w="487" h="487" extrusionOk="0">
                  <a:moveTo>
                    <a:pt x="243" y="1"/>
                  </a:moveTo>
                  <a:cubicBezTo>
                    <a:pt x="112" y="1"/>
                    <a:pt x="1" y="105"/>
                    <a:pt x="1" y="244"/>
                  </a:cubicBezTo>
                  <a:cubicBezTo>
                    <a:pt x="1" y="376"/>
                    <a:pt x="112" y="486"/>
                    <a:pt x="243" y="486"/>
                  </a:cubicBezTo>
                  <a:cubicBezTo>
                    <a:pt x="382" y="486"/>
                    <a:pt x="486" y="376"/>
                    <a:pt x="486" y="244"/>
                  </a:cubicBezTo>
                  <a:cubicBezTo>
                    <a:pt x="486" y="105"/>
                    <a:pt x="382" y="1"/>
                    <a:pt x="243" y="1"/>
                  </a:cubicBezTo>
                  <a:close/>
                </a:path>
              </a:pathLst>
            </a:custGeom>
            <a:solidFill>
              <a:srgbClr val="8F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241;p51">
              <a:extLst>
                <a:ext uri="{FF2B5EF4-FFF2-40B4-BE49-F238E27FC236}">
                  <a16:creationId xmlns:a16="http://schemas.microsoft.com/office/drawing/2014/main" id="{0453F7C3-004E-F24C-A6FB-954092B6D631}"/>
                </a:ext>
              </a:extLst>
            </p:cNvPr>
            <p:cNvSpPr/>
            <p:nvPr/>
          </p:nvSpPr>
          <p:spPr>
            <a:xfrm>
              <a:off x="7211203" y="3759355"/>
              <a:ext cx="12768" cy="12795"/>
            </a:xfrm>
            <a:custGeom>
              <a:avLst/>
              <a:gdLst/>
              <a:ahLst/>
              <a:cxnLst/>
              <a:rect l="l" t="t" r="r" b="b"/>
              <a:pathLst>
                <a:path w="486" h="487" extrusionOk="0">
                  <a:moveTo>
                    <a:pt x="243" y="1"/>
                  </a:moveTo>
                  <a:cubicBezTo>
                    <a:pt x="104" y="1"/>
                    <a:pt x="0" y="105"/>
                    <a:pt x="0" y="244"/>
                  </a:cubicBezTo>
                  <a:cubicBezTo>
                    <a:pt x="0" y="376"/>
                    <a:pt x="104" y="486"/>
                    <a:pt x="243" y="486"/>
                  </a:cubicBezTo>
                  <a:cubicBezTo>
                    <a:pt x="375" y="486"/>
                    <a:pt x="486" y="376"/>
                    <a:pt x="486" y="244"/>
                  </a:cubicBezTo>
                  <a:cubicBezTo>
                    <a:pt x="486" y="105"/>
                    <a:pt x="375" y="1"/>
                    <a:pt x="243" y="1"/>
                  </a:cubicBezTo>
                  <a:close/>
                </a:path>
              </a:pathLst>
            </a:custGeom>
            <a:solidFill>
              <a:srgbClr val="8F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42;p51">
              <a:extLst>
                <a:ext uri="{FF2B5EF4-FFF2-40B4-BE49-F238E27FC236}">
                  <a16:creationId xmlns:a16="http://schemas.microsoft.com/office/drawing/2014/main" id="{24A324EB-5B48-0349-AA72-99D88922E8B5}"/>
                </a:ext>
              </a:extLst>
            </p:cNvPr>
            <p:cNvSpPr/>
            <p:nvPr/>
          </p:nvSpPr>
          <p:spPr>
            <a:xfrm>
              <a:off x="6890652" y="3887486"/>
              <a:ext cx="12795" cy="12768"/>
            </a:xfrm>
            <a:custGeom>
              <a:avLst/>
              <a:gdLst/>
              <a:ahLst/>
              <a:cxnLst/>
              <a:rect l="l" t="t" r="r" b="b"/>
              <a:pathLst>
                <a:path w="487" h="486" extrusionOk="0">
                  <a:moveTo>
                    <a:pt x="243" y="0"/>
                  </a:moveTo>
                  <a:cubicBezTo>
                    <a:pt x="112" y="0"/>
                    <a:pt x="1" y="111"/>
                    <a:pt x="1" y="243"/>
                  </a:cubicBezTo>
                  <a:cubicBezTo>
                    <a:pt x="1" y="382"/>
                    <a:pt x="112" y="486"/>
                    <a:pt x="243" y="486"/>
                  </a:cubicBezTo>
                  <a:cubicBezTo>
                    <a:pt x="382" y="486"/>
                    <a:pt x="486" y="382"/>
                    <a:pt x="486" y="243"/>
                  </a:cubicBezTo>
                  <a:cubicBezTo>
                    <a:pt x="486" y="111"/>
                    <a:pt x="382" y="0"/>
                    <a:pt x="243" y="0"/>
                  </a:cubicBezTo>
                  <a:close/>
                </a:path>
              </a:pathLst>
            </a:custGeom>
            <a:solidFill>
              <a:srgbClr val="8F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43;p51">
              <a:extLst>
                <a:ext uri="{FF2B5EF4-FFF2-40B4-BE49-F238E27FC236}">
                  <a16:creationId xmlns:a16="http://schemas.microsoft.com/office/drawing/2014/main" id="{D1BAEC0A-A723-964F-AA0E-24034470CF99}"/>
                </a:ext>
              </a:extLst>
            </p:cNvPr>
            <p:cNvSpPr/>
            <p:nvPr/>
          </p:nvSpPr>
          <p:spPr>
            <a:xfrm>
              <a:off x="7211203" y="3887486"/>
              <a:ext cx="12768" cy="12768"/>
            </a:xfrm>
            <a:custGeom>
              <a:avLst/>
              <a:gdLst/>
              <a:ahLst/>
              <a:cxnLst/>
              <a:rect l="l" t="t" r="r" b="b"/>
              <a:pathLst>
                <a:path w="486" h="486" extrusionOk="0">
                  <a:moveTo>
                    <a:pt x="243" y="0"/>
                  </a:moveTo>
                  <a:cubicBezTo>
                    <a:pt x="104" y="0"/>
                    <a:pt x="0" y="111"/>
                    <a:pt x="0" y="243"/>
                  </a:cubicBezTo>
                  <a:cubicBezTo>
                    <a:pt x="0" y="382"/>
                    <a:pt x="104" y="486"/>
                    <a:pt x="243" y="486"/>
                  </a:cubicBezTo>
                  <a:cubicBezTo>
                    <a:pt x="375" y="486"/>
                    <a:pt x="486" y="382"/>
                    <a:pt x="486" y="243"/>
                  </a:cubicBezTo>
                  <a:cubicBezTo>
                    <a:pt x="486" y="111"/>
                    <a:pt x="375" y="0"/>
                    <a:pt x="243" y="0"/>
                  </a:cubicBezTo>
                  <a:close/>
                </a:path>
              </a:pathLst>
            </a:custGeom>
            <a:solidFill>
              <a:srgbClr val="8F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44;p51">
              <a:extLst>
                <a:ext uri="{FF2B5EF4-FFF2-40B4-BE49-F238E27FC236}">
                  <a16:creationId xmlns:a16="http://schemas.microsoft.com/office/drawing/2014/main" id="{8E42A1C5-2582-B944-918E-882B5F2A7BB9}"/>
                </a:ext>
              </a:extLst>
            </p:cNvPr>
            <p:cNvSpPr/>
            <p:nvPr/>
          </p:nvSpPr>
          <p:spPr>
            <a:xfrm>
              <a:off x="6871342" y="3932306"/>
              <a:ext cx="371966" cy="12952"/>
            </a:xfrm>
            <a:custGeom>
              <a:avLst/>
              <a:gdLst/>
              <a:ahLst/>
              <a:cxnLst/>
              <a:rect l="l" t="t" r="r" b="b"/>
              <a:pathLst>
                <a:path w="14158" h="493" extrusionOk="0">
                  <a:moveTo>
                    <a:pt x="0" y="0"/>
                  </a:moveTo>
                  <a:lnTo>
                    <a:pt x="0" y="493"/>
                  </a:lnTo>
                  <a:lnTo>
                    <a:pt x="14157" y="493"/>
                  </a:lnTo>
                  <a:lnTo>
                    <a:pt x="14157" y="0"/>
                  </a:lnTo>
                  <a:close/>
                </a:path>
              </a:pathLst>
            </a:custGeom>
            <a:solidFill>
              <a:srgbClr val="B8C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45;p51">
              <a:extLst>
                <a:ext uri="{FF2B5EF4-FFF2-40B4-BE49-F238E27FC236}">
                  <a16:creationId xmlns:a16="http://schemas.microsoft.com/office/drawing/2014/main" id="{A392DA30-371E-884C-A943-E4A29339E79C}"/>
                </a:ext>
              </a:extLst>
            </p:cNvPr>
            <p:cNvSpPr/>
            <p:nvPr/>
          </p:nvSpPr>
          <p:spPr>
            <a:xfrm>
              <a:off x="6871342" y="3958001"/>
              <a:ext cx="371966" cy="12768"/>
            </a:xfrm>
            <a:custGeom>
              <a:avLst/>
              <a:gdLst/>
              <a:ahLst/>
              <a:cxnLst/>
              <a:rect l="l" t="t" r="r" b="b"/>
              <a:pathLst>
                <a:path w="14158" h="486" extrusionOk="0">
                  <a:moveTo>
                    <a:pt x="0" y="0"/>
                  </a:moveTo>
                  <a:lnTo>
                    <a:pt x="0" y="486"/>
                  </a:lnTo>
                  <a:lnTo>
                    <a:pt x="14157" y="486"/>
                  </a:lnTo>
                  <a:lnTo>
                    <a:pt x="14157" y="0"/>
                  </a:lnTo>
                  <a:close/>
                </a:path>
              </a:pathLst>
            </a:custGeom>
            <a:solidFill>
              <a:srgbClr val="B8C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46;p51">
              <a:extLst>
                <a:ext uri="{FF2B5EF4-FFF2-40B4-BE49-F238E27FC236}">
                  <a16:creationId xmlns:a16="http://schemas.microsoft.com/office/drawing/2014/main" id="{AED6DCB0-FCB8-CC49-A845-D08839172451}"/>
                </a:ext>
              </a:extLst>
            </p:cNvPr>
            <p:cNvSpPr/>
            <p:nvPr/>
          </p:nvSpPr>
          <p:spPr>
            <a:xfrm>
              <a:off x="6871342" y="3983695"/>
              <a:ext cx="371966" cy="12768"/>
            </a:xfrm>
            <a:custGeom>
              <a:avLst/>
              <a:gdLst/>
              <a:ahLst/>
              <a:cxnLst/>
              <a:rect l="l" t="t" r="r" b="b"/>
              <a:pathLst>
                <a:path w="14158" h="486" extrusionOk="0">
                  <a:moveTo>
                    <a:pt x="0" y="0"/>
                  </a:moveTo>
                  <a:lnTo>
                    <a:pt x="0" y="243"/>
                  </a:lnTo>
                  <a:cubicBezTo>
                    <a:pt x="0" y="375"/>
                    <a:pt x="111" y="486"/>
                    <a:pt x="250" y="486"/>
                  </a:cubicBezTo>
                  <a:lnTo>
                    <a:pt x="13907" y="486"/>
                  </a:lnTo>
                  <a:cubicBezTo>
                    <a:pt x="14046" y="486"/>
                    <a:pt x="14157" y="375"/>
                    <a:pt x="14157" y="243"/>
                  </a:cubicBezTo>
                  <a:lnTo>
                    <a:pt x="14157" y="0"/>
                  </a:lnTo>
                  <a:close/>
                </a:path>
              </a:pathLst>
            </a:custGeom>
            <a:solidFill>
              <a:srgbClr val="B8C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58C0616B-18F8-9947-AA30-C022389C530C}"/>
              </a:ext>
            </a:extLst>
          </p:cNvPr>
          <p:cNvSpPr txBox="1"/>
          <p:nvPr/>
        </p:nvSpPr>
        <p:spPr>
          <a:xfrm>
            <a:off x="7092625" y="2302093"/>
            <a:ext cx="3163045" cy="369332"/>
          </a:xfrm>
          <a:prstGeom prst="rect">
            <a:avLst/>
          </a:prstGeom>
          <a:noFill/>
        </p:spPr>
        <p:txBody>
          <a:bodyPr wrap="none" rtlCol="0">
            <a:spAutoFit/>
          </a:bodyPr>
          <a:lstStyle/>
          <a:p>
            <a:r>
              <a:rPr lang="en-US" sz="1600" dirty="0">
                <a:latin typeface="Century Gothic" panose="020B0502020202020204" pitchFamily="34" charset="0"/>
              </a:rPr>
              <a:t>Increased spending on credit</a:t>
            </a:r>
            <a:r>
              <a:rPr lang="en-US" dirty="0"/>
              <a:t> </a:t>
            </a:r>
          </a:p>
        </p:txBody>
      </p:sp>
      <p:grpSp>
        <p:nvGrpSpPr>
          <p:cNvPr id="148" name="Google Shape;20121;p57">
            <a:extLst>
              <a:ext uri="{FF2B5EF4-FFF2-40B4-BE49-F238E27FC236}">
                <a16:creationId xmlns:a16="http://schemas.microsoft.com/office/drawing/2014/main" id="{1AE08850-5592-5649-BEB2-790946C1BA9D}"/>
              </a:ext>
            </a:extLst>
          </p:cNvPr>
          <p:cNvGrpSpPr/>
          <p:nvPr/>
        </p:nvGrpSpPr>
        <p:grpSpPr>
          <a:xfrm>
            <a:off x="6477414" y="2844461"/>
            <a:ext cx="422743" cy="377784"/>
            <a:chOff x="4659658" y="1500266"/>
            <a:chExt cx="422743" cy="377784"/>
          </a:xfrm>
        </p:grpSpPr>
        <p:sp>
          <p:nvSpPr>
            <p:cNvPr id="149" name="Google Shape;20122;p57">
              <a:extLst>
                <a:ext uri="{FF2B5EF4-FFF2-40B4-BE49-F238E27FC236}">
                  <a16:creationId xmlns:a16="http://schemas.microsoft.com/office/drawing/2014/main" id="{9B42C87D-7ADE-2E4A-A9A2-91E13AF83970}"/>
                </a:ext>
              </a:extLst>
            </p:cNvPr>
            <p:cNvSpPr/>
            <p:nvPr/>
          </p:nvSpPr>
          <p:spPr>
            <a:xfrm>
              <a:off x="4786067" y="1537727"/>
              <a:ext cx="129056" cy="128689"/>
            </a:xfrm>
            <a:custGeom>
              <a:avLst/>
              <a:gdLst/>
              <a:ahLst/>
              <a:cxnLst/>
              <a:rect l="l" t="t" r="r" b="b"/>
              <a:pathLst>
                <a:path w="4923" h="4909" extrusionOk="0">
                  <a:moveTo>
                    <a:pt x="2442" y="0"/>
                  </a:moveTo>
                  <a:cubicBezTo>
                    <a:pt x="1097" y="0"/>
                    <a:pt x="0" y="1092"/>
                    <a:pt x="0" y="2440"/>
                  </a:cubicBezTo>
                  <a:cubicBezTo>
                    <a:pt x="0" y="3797"/>
                    <a:pt x="1097" y="4909"/>
                    <a:pt x="2454" y="4909"/>
                  </a:cubicBezTo>
                  <a:cubicBezTo>
                    <a:pt x="3811" y="4909"/>
                    <a:pt x="4908" y="3811"/>
                    <a:pt x="4908" y="2455"/>
                  </a:cubicBezTo>
                  <a:cubicBezTo>
                    <a:pt x="4923" y="1098"/>
                    <a:pt x="3826" y="1"/>
                    <a:pt x="2469" y="1"/>
                  </a:cubicBezTo>
                  <a:cubicBezTo>
                    <a:pt x="2460" y="0"/>
                    <a:pt x="2451" y="0"/>
                    <a:pt x="244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123;p57">
              <a:extLst>
                <a:ext uri="{FF2B5EF4-FFF2-40B4-BE49-F238E27FC236}">
                  <a16:creationId xmlns:a16="http://schemas.microsoft.com/office/drawing/2014/main" id="{BC19DE57-649D-2E4A-8AA0-A4FD9D38329B}"/>
                </a:ext>
              </a:extLst>
            </p:cNvPr>
            <p:cNvSpPr/>
            <p:nvPr/>
          </p:nvSpPr>
          <p:spPr>
            <a:xfrm>
              <a:off x="4783419" y="1537544"/>
              <a:ext cx="75316" cy="128873"/>
            </a:xfrm>
            <a:custGeom>
              <a:avLst/>
              <a:gdLst/>
              <a:ahLst/>
              <a:cxnLst/>
              <a:rect l="l" t="t" r="r" b="b"/>
              <a:pathLst>
                <a:path w="2873" h="4916" extrusionOk="0">
                  <a:moveTo>
                    <a:pt x="2543" y="0"/>
                  </a:moveTo>
                  <a:cubicBezTo>
                    <a:pt x="1266" y="0"/>
                    <a:pt x="181" y="985"/>
                    <a:pt x="101" y="2288"/>
                  </a:cubicBezTo>
                  <a:cubicBezTo>
                    <a:pt x="0" y="3717"/>
                    <a:pt x="1126" y="4916"/>
                    <a:pt x="2541" y="4916"/>
                  </a:cubicBezTo>
                  <a:cubicBezTo>
                    <a:pt x="2642" y="4916"/>
                    <a:pt x="2757" y="4916"/>
                    <a:pt x="2859" y="4901"/>
                  </a:cubicBezTo>
                  <a:cubicBezTo>
                    <a:pt x="1632" y="4728"/>
                    <a:pt x="722" y="3689"/>
                    <a:pt x="722" y="2462"/>
                  </a:cubicBezTo>
                  <a:cubicBezTo>
                    <a:pt x="737" y="1220"/>
                    <a:pt x="1646" y="181"/>
                    <a:pt x="2873" y="22"/>
                  </a:cubicBezTo>
                  <a:cubicBezTo>
                    <a:pt x="2762" y="7"/>
                    <a:pt x="2651" y="0"/>
                    <a:pt x="2543"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124;p57">
              <a:extLst>
                <a:ext uri="{FF2B5EF4-FFF2-40B4-BE49-F238E27FC236}">
                  <a16:creationId xmlns:a16="http://schemas.microsoft.com/office/drawing/2014/main" id="{5B63278D-1351-1E40-8D71-B08E674AD860}"/>
                </a:ext>
              </a:extLst>
            </p:cNvPr>
            <p:cNvSpPr/>
            <p:nvPr/>
          </p:nvSpPr>
          <p:spPr>
            <a:xfrm>
              <a:off x="4806489" y="1558175"/>
              <a:ext cx="87820" cy="87820"/>
            </a:xfrm>
            <a:custGeom>
              <a:avLst/>
              <a:gdLst/>
              <a:ahLst/>
              <a:cxnLst/>
              <a:rect l="l" t="t" r="r" b="b"/>
              <a:pathLst>
                <a:path w="3350" h="3350" extrusionOk="0">
                  <a:moveTo>
                    <a:pt x="1690" y="0"/>
                  </a:moveTo>
                  <a:cubicBezTo>
                    <a:pt x="766" y="0"/>
                    <a:pt x="15" y="751"/>
                    <a:pt x="15" y="1660"/>
                  </a:cubicBezTo>
                  <a:cubicBezTo>
                    <a:pt x="1" y="2584"/>
                    <a:pt x="752" y="3335"/>
                    <a:pt x="1675" y="3349"/>
                  </a:cubicBezTo>
                  <a:cubicBezTo>
                    <a:pt x="2599" y="3349"/>
                    <a:pt x="3350" y="2598"/>
                    <a:pt x="3350" y="1675"/>
                  </a:cubicBezTo>
                  <a:cubicBezTo>
                    <a:pt x="3350" y="751"/>
                    <a:pt x="2614" y="0"/>
                    <a:pt x="1690"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125;p57">
              <a:extLst>
                <a:ext uri="{FF2B5EF4-FFF2-40B4-BE49-F238E27FC236}">
                  <a16:creationId xmlns:a16="http://schemas.microsoft.com/office/drawing/2014/main" id="{F68453E4-401F-8C47-A093-4A73F1BF26BA}"/>
                </a:ext>
              </a:extLst>
            </p:cNvPr>
            <p:cNvSpPr/>
            <p:nvPr/>
          </p:nvSpPr>
          <p:spPr>
            <a:xfrm>
              <a:off x="4806489" y="1558096"/>
              <a:ext cx="52246" cy="87951"/>
            </a:xfrm>
            <a:custGeom>
              <a:avLst/>
              <a:gdLst/>
              <a:ahLst/>
              <a:cxnLst/>
              <a:rect l="l" t="t" r="r" b="b"/>
              <a:pathLst>
                <a:path w="1993" h="3355" extrusionOk="0">
                  <a:moveTo>
                    <a:pt x="1671" y="0"/>
                  </a:moveTo>
                  <a:cubicBezTo>
                    <a:pt x="775" y="0"/>
                    <a:pt x="1" y="735"/>
                    <a:pt x="1" y="1678"/>
                  </a:cubicBezTo>
                  <a:cubicBezTo>
                    <a:pt x="1" y="2620"/>
                    <a:pt x="775" y="3355"/>
                    <a:pt x="1671" y="3355"/>
                  </a:cubicBezTo>
                  <a:cubicBezTo>
                    <a:pt x="1777" y="3355"/>
                    <a:pt x="1885" y="3345"/>
                    <a:pt x="1993" y="3323"/>
                  </a:cubicBezTo>
                  <a:cubicBezTo>
                    <a:pt x="1213" y="3164"/>
                    <a:pt x="650" y="2471"/>
                    <a:pt x="650" y="1678"/>
                  </a:cubicBezTo>
                  <a:cubicBezTo>
                    <a:pt x="650" y="869"/>
                    <a:pt x="1213" y="191"/>
                    <a:pt x="1993" y="32"/>
                  </a:cubicBezTo>
                  <a:cubicBezTo>
                    <a:pt x="1885" y="11"/>
                    <a:pt x="1777" y="0"/>
                    <a:pt x="1671" y="0"/>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126;p57">
              <a:extLst>
                <a:ext uri="{FF2B5EF4-FFF2-40B4-BE49-F238E27FC236}">
                  <a16:creationId xmlns:a16="http://schemas.microsoft.com/office/drawing/2014/main" id="{E94B745D-FC36-5640-B49F-2BD423016040}"/>
                </a:ext>
              </a:extLst>
            </p:cNvPr>
            <p:cNvSpPr/>
            <p:nvPr/>
          </p:nvSpPr>
          <p:spPr>
            <a:xfrm>
              <a:off x="4832599" y="1572541"/>
              <a:ext cx="34473" cy="60190"/>
            </a:xfrm>
            <a:custGeom>
              <a:avLst/>
              <a:gdLst/>
              <a:ahLst/>
              <a:cxnLst/>
              <a:rect l="l" t="t" r="r" b="b"/>
              <a:pathLst>
                <a:path w="1315" h="2296" extrusionOk="0">
                  <a:moveTo>
                    <a:pt x="622" y="463"/>
                  </a:moveTo>
                  <a:lnTo>
                    <a:pt x="622" y="881"/>
                  </a:lnTo>
                  <a:cubicBezTo>
                    <a:pt x="448" y="809"/>
                    <a:pt x="405" y="751"/>
                    <a:pt x="405" y="665"/>
                  </a:cubicBezTo>
                  <a:cubicBezTo>
                    <a:pt x="405" y="535"/>
                    <a:pt x="506" y="477"/>
                    <a:pt x="622" y="463"/>
                  </a:cubicBezTo>
                  <a:close/>
                  <a:moveTo>
                    <a:pt x="766" y="1329"/>
                  </a:moveTo>
                  <a:cubicBezTo>
                    <a:pt x="935" y="1399"/>
                    <a:pt x="980" y="1483"/>
                    <a:pt x="982" y="1581"/>
                  </a:cubicBezTo>
                  <a:lnTo>
                    <a:pt x="982" y="1581"/>
                  </a:lnTo>
                  <a:cubicBezTo>
                    <a:pt x="979" y="1708"/>
                    <a:pt x="894" y="1805"/>
                    <a:pt x="766" y="1805"/>
                  </a:cubicBezTo>
                  <a:lnTo>
                    <a:pt x="766" y="1329"/>
                  </a:lnTo>
                  <a:close/>
                  <a:moveTo>
                    <a:pt x="694" y="1"/>
                  </a:moveTo>
                  <a:cubicBezTo>
                    <a:pt x="651" y="1"/>
                    <a:pt x="607" y="29"/>
                    <a:pt x="607" y="73"/>
                  </a:cubicBezTo>
                  <a:lnTo>
                    <a:pt x="607" y="145"/>
                  </a:lnTo>
                  <a:cubicBezTo>
                    <a:pt x="275" y="188"/>
                    <a:pt x="59" y="333"/>
                    <a:pt x="59" y="693"/>
                  </a:cubicBezTo>
                  <a:cubicBezTo>
                    <a:pt x="59" y="1040"/>
                    <a:pt x="333" y="1155"/>
                    <a:pt x="607" y="1256"/>
                  </a:cubicBezTo>
                  <a:lnTo>
                    <a:pt x="607" y="1805"/>
                  </a:lnTo>
                  <a:cubicBezTo>
                    <a:pt x="463" y="1791"/>
                    <a:pt x="333" y="1718"/>
                    <a:pt x="246" y="1632"/>
                  </a:cubicBezTo>
                  <a:cubicBezTo>
                    <a:pt x="219" y="1616"/>
                    <a:pt x="190" y="1607"/>
                    <a:pt x="163" y="1607"/>
                  </a:cubicBezTo>
                  <a:cubicBezTo>
                    <a:pt x="117" y="1607"/>
                    <a:pt x="77" y="1630"/>
                    <a:pt x="59" y="1675"/>
                  </a:cubicBezTo>
                  <a:cubicBezTo>
                    <a:pt x="1" y="1733"/>
                    <a:pt x="1" y="1848"/>
                    <a:pt x="59" y="1920"/>
                  </a:cubicBezTo>
                  <a:cubicBezTo>
                    <a:pt x="193" y="2054"/>
                    <a:pt x="364" y="2139"/>
                    <a:pt x="561" y="2139"/>
                  </a:cubicBezTo>
                  <a:cubicBezTo>
                    <a:pt x="576" y="2139"/>
                    <a:pt x="592" y="2138"/>
                    <a:pt x="607" y="2137"/>
                  </a:cubicBezTo>
                  <a:lnTo>
                    <a:pt x="607" y="2137"/>
                  </a:lnTo>
                  <a:lnTo>
                    <a:pt x="593" y="2151"/>
                  </a:lnTo>
                  <a:lnTo>
                    <a:pt x="593" y="2224"/>
                  </a:lnTo>
                  <a:cubicBezTo>
                    <a:pt x="593" y="2267"/>
                    <a:pt x="636" y="2296"/>
                    <a:pt x="679" y="2296"/>
                  </a:cubicBezTo>
                  <a:cubicBezTo>
                    <a:pt x="723" y="2296"/>
                    <a:pt x="780" y="2267"/>
                    <a:pt x="780" y="2224"/>
                  </a:cubicBezTo>
                  <a:lnTo>
                    <a:pt x="780" y="2137"/>
                  </a:lnTo>
                  <a:cubicBezTo>
                    <a:pt x="1084" y="2123"/>
                    <a:pt x="1315" y="1848"/>
                    <a:pt x="1315" y="1545"/>
                  </a:cubicBezTo>
                  <a:cubicBezTo>
                    <a:pt x="1315" y="1213"/>
                    <a:pt x="1098" y="1069"/>
                    <a:pt x="780" y="953"/>
                  </a:cubicBezTo>
                  <a:lnTo>
                    <a:pt x="780" y="448"/>
                  </a:lnTo>
                  <a:cubicBezTo>
                    <a:pt x="881" y="463"/>
                    <a:pt x="968" y="491"/>
                    <a:pt x="1055" y="549"/>
                  </a:cubicBezTo>
                  <a:cubicBezTo>
                    <a:pt x="1073" y="558"/>
                    <a:pt x="1094" y="563"/>
                    <a:pt x="1115" y="563"/>
                  </a:cubicBezTo>
                  <a:cubicBezTo>
                    <a:pt x="1162" y="563"/>
                    <a:pt x="1208" y="541"/>
                    <a:pt x="1228" y="491"/>
                  </a:cubicBezTo>
                  <a:cubicBezTo>
                    <a:pt x="1286" y="419"/>
                    <a:pt x="1286" y="318"/>
                    <a:pt x="1214" y="260"/>
                  </a:cubicBezTo>
                  <a:cubicBezTo>
                    <a:pt x="1098" y="174"/>
                    <a:pt x="939" y="145"/>
                    <a:pt x="795" y="145"/>
                  </a:cubicBezTo>
                  <a:lnTo>
                    <a:pt x="795" y="73"/>
                  </a:lnTo>
                  <a:cubicBezTo>
                    <a:pt x="795" y="29"/>
                    <a:pt x="737" y="1"/>
                    <a:pt x="694"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127;p57">
              <a:extLst>
                <a:ext uri="{FF2B5EF4-FFF2-40B4-BE49-F238E27FC236}">
                  <a16:creationId xmlns:a16="http://schemas.microsoft.com/office/drawing/2014/main" id="{938FC8D1-8CB6-A440-B44A-3A9F89341BF2}"/>
                </a:ext>
              </a:extLst>
            </p:cNvPr>
            <p:cNvSpPr/>
            <p:nvPr/>
          </p:nvSpPr>
          <p:spPr>
            <a:xfrm>
              <a:off x="4885973" y="1500266"/>
              <a:ext cx="129056" cy="128689"/>
            </a:xfrm>
            <a:custGeom>
              <a:avLst/>
              <a:gdLst/>
              <a:ahLst/>
              <a:cxnLst/>
              <a:rect l="l" t="t" r="r" b="b"/>
              <a:pathLst>
                <a:path w="4923" h="4909" extrusionOk="0">
                  <a:moveTo>
                    <a:pt x="2469" y="0"/>
                  </a:moveTo>
                  <a:cubicBezTo>
                    <a:pt x="1112" y="0"/>
                    <a:pt x="15" y="1098"/>
                    <a:pt x="0" y="2454"/>
                  </a:cubicBezTo>
                  <a:cubicBezTo>
                    <a:pt x="0" y="3811"/>
                    <a:pt x="1097" y="4908"/>
                    <a:pt x="2454" y="4908"/>
                  </a:cubicBezTo>
                  <a:cubicBezTo>
                    <a:pt x="2463" y="4909"/>
                    <a:pt x="2472" y="4909"/>
                    <a:pt x="2481" y="4909"/>
                  </a:cubicBezTo>
                  <a:cubicBezTo>
                    <a:pt x="3826" y="4909"/>
                    <a:pt x="4908" y="3817"/>
                    <a:pt x="4923" y="2469"/>
                  </a:cubicBezTo>
                  <a:cubicBezTo>
                    <a:pt x="4923" y="1112"/>
                    <a:pt x="3826" y="0"/>
                    <a:pt x="2469"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128;p57">
              <a:extLst>
                <a:ext uri="{FF2B5EF4-FFF2-40B4-BE49-F238E27FC236}">
                  <a16:creationId xmlns:a16="http://schemas.microsoft.com/office/drawing/2014/main" id="{AFCDA18C-977A-E84D-86B5-8F2D3334D1DF}"/>
                </a:ext>
              </a:extLst>
            </p:cNvPr>
            <p:cNvSpPr/>
            <p:nvPr/>
          </p:nvSpPr>
          <p:spPr>
            <a:xfrm>
              <a:off x="4883325" y="1500449"/>
              <a:ext cx="75316" cy="128506"/>
            </a:xfrm>
            <a:custGeom>
              <a:avLst/>
              <a:gdLst/>
              <a:ahLst/>
              <a:cxnLst/>
              <a:rect l="l" t="t" r="r" b="b"/>
              <a:pathLst>
                <a:path w="2873" h="4902" extrusionOk="0">
                  <a:moveTo>
                    <a:pt x="2545" y="0"/>
                  </a:moveTo>
                  <a:cubicBezTo>
                    <a:pt x="1278" y="0"/>
                    <a:pt x="181" y="985"/>
                    <a:pt x="101" y="2289"/>
                  </a:cubicBezTo>
                  <a:cubicBezTo>
                    <a:pt x="0" y="3703"/>
                    <a:pt x="1126" y="4901"/>
                    <a:pt x="2541" y="4901"/>
                  </a:cubicBezTo>
                  <a:cubicBezTo>
                    <a:pt x="2642" y="4901"/>
                    <a:pt x="2757" y="4901"/>
                    <a:pt x="2858" y="4887"/>
                  </a:cubicBezTo>
                  <a:cubicBezTo>
                    <a:pt x="1631" y="4728"/>
                    <a:pt x="722" y="3674"/>
                    <a:pt x="722" y="2447"/>
                  </a:cubicBezTo>
                  <a:cubicBezTo>
                    <a:pt x="736" y="1206"/>
                    <a:pt x="1646" y="167"/>
                    <a:pt x="2873" y="22"/>
                  </a:cubicBezTo>
                  <a:cubicBezTo>
                    <a:pt x="2763" y="8"/>
                    <a:pt x="2653" y="0"/>
                    <a:pt x="2545" y="0"/>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129;p57">
              <a:extLst>
                <a:ext uri="{FF2B5EF4-FFF2-40B4-BE49-F238E27FC236}">
                  <a16:creationId xmlns:a16="http://schemas.microsoft.com/office/drawing/2014/main" id="{1259FC2C-83EF-1341-B653-4F4DF49FB359}"/>
                </a:ext>
              </a:extLst>
            </p:cNvPr>
            <p:cNvSpPr/>
            <p:nvPr/>
          </p:nvSpPr>
          <p:spPr>
            <a:xfrm>
              <a:off x="4906787" y="1521081"/>
              <a:ext cx="87427" cy="87427"/>
            </a:xfrm>
            <a:custGeom>
              <a:avLst/>
              <a:gdLst/>
              <a:ahLst/>
              <a:cxnLst/>
              <a:rect l="l" t="t" r="r" b="b"/>
              <a:pathLst>
                <a:path w="3335" h="3335" extrusionOk="0">
                  <a:moveTo>
                    <a:pt x="1649" y="0"/>
                  </a:moveTo>
                  <a:cubicBezTo>
                    <a:pt x="737" y="0"/>
                    <a:pt x="0" y="745"/>
                    <a:pt x="0" y="1660"/>
                  </a:cubicBezTo>
                  <a:cubicBezTo>
                    <a:pt x="0" y="2584"/>
                    <a:pt x="736" y="3335"/>
                    <a:pt x="1660" y="3335"/>
                  </a:cubicBezTo>
                  <a:cubicBezTo>
                    <a:pt x="2584" y="3335"/>
                    <a:pt x="3335" y="2599"/>
                    <a:pt x="3335" y="1675"/>
                  </a:cubicBezTo>
                  <a:cubicBezTo>
                    <a:pt x="3335" y="751"/>
                    <a:pt x="2599" y="0"/>
                    <a:pt x="1675" y="0"/>
                  </a:cubicBezTo>
                  <a:cubicBezTo>
                    <a:pt x="1666" y="0"/>
                    <a:pt x="1657" y="0"/>
                    <a:pt x="1649" y="0"/>
                  </a:cubicBezTo>
                  <a:close/>
                </a:path>
              </a:pathLst>
            </a:custGeom>
            <a:solidFill>
              <a:srgbClr val="A9B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130;p57">
              <a:extLst>
                <a:ext uri="{FF2B5EF4-FFF2-40B4-BE49-F238E27FC236}">
                  <a16:creationId xmlns:a16="http://schemas.microsoft.com/office/drawing/2014/main" id="{728A758A-84A2-8141-8425-EC160E5C885D}"/>
                </a:ext>
              </a:extLst>
            </p:cNvPr>
            <p:cNvSpPr/>
            <p:nvPr/>
          </p:nvSpPr>
          <p:spPr>
            <a:xfrm>
              <a:off x="4906394" y="1521002"/>
              <a:ext cx="52246" cy="87584"/>
            </a:xfrm>
            <a:custGeom>
              <a:avLst/>
              <a:gdLst/>
              <a:ahLst/>
              <a:cxnLst/>
              <a:rect l="l" t="t" r="r" b="b"/>
              <a:pathLst>
                <a:path w="1993" h="3341" extrusionOk="0">
                  <a:moveTo>
                    <a:pt x="1667" y="0"/>
                  </a:moveTo>
                  <a:cubicBezTo>
                    <a:pt x="772" y="0"/>
                    <a:pt x="1" y="722"/>
                    <a:pt x="1" y="1663"/>
                  </a:cubicBezTo>
                  <a:cubicBezTo>
                    <a:pt x="1" y="2606"/>
                    <a:pt x="775" y="3341"/>
                    <a:pt x="1671" y="3341"/>
                  </a:cubicBezTo>
                  <a:cubicBezTo>
                    <a:pt x="1777" y="3341"/>
                    <a:pt x="1885" y="3330"/>
                    <a:pt x="1993" y="3309"/>
                  </a:cubicBezTo>
                  <a:cubicBezTo>
                    <a:pt x="1213" y="3150"/>
                    <a:pt x="650" y="2457"/>
                    <a:pt x="650" y="1663"/>
                  </a:cubicBezTo>
                  <a:cubicBezTo>
                    <a:pt x="650" y="870"/>
                    <a:pt x="1213" y="177"/>
                    <a:pt x="1993" y="32"/>
                  </a:cubicBezTo>
                  <a:cubicBezTo>
                    <a:pt x="1883" y="11"/>
                    <a:pt x="1774" y="0"/>
                    <a:pt x="1667" y="0"/>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131;p57">
              <a:extLst>
                <a:ext uri="{FF2B5EF4-FFF2-40B4-BE49-F238E27FC236}">
                  <a16:creationId xmlns:a16="http://schemas.microsoft.com/office/drawing/2014/main" id="{47678E03-BBD9-9E45-A65B-B11243E1A882}"/>
                </a:ext>
              </a:extLst>
            </p:cNvPr>
            <p:cNvSpPr/>
            <p:nvPr/>
          </p:nvSpPr>
          <p:spPr>
            <a:xfrm>
              <a:off x="4932504" y="1535079"/>
              <a:ext cx="34840" cy="60190"/>
            </a:xfrm>
            <a:custGeom>
              <a:avLst/>
              <a:gdLst/>
              <a:ahLst/>
              <a:cxnLst/>
              <a:rect l="l" t="t" r="r" b="b"/>
              <a:pathLst>
                <a:path w="1329" h="2296" extrusionOk="0">
                  <a:moveTo>
                    <a:pt x="636" y="462"/>
                  </a:moveTo>
                  <a:lnTo>
                    <a:pt x="636" y="881"/>
                  </a:lnTo>
                  <a:cubicBezTo>
                    <a:pt x="448" y="809"/>
                    <a:pt x="405" y="766"/>
                    <a:pt x="405" y="665"/>
                  </a:cubicBezTo>
                  <a:cubicBezTo>
                    <a:pt x="405" y="535"/>
                    <a:pt x="506" y="477"/>
                    <a:pt x="636" y="462"/>
                  </a:cubicBezTo>
                  <a:close/>
                  <a:moveTo>
                    <a:pt x="766" y="1329"/>
                  </a:moveTo>
                  <a:cubicBezTo>
                    <a:pt x="954" y="1401"/>
                    <a:pt x="982" y="1487"/>
                    <a:pt x="982" y="1588"/>
                  </a:cubicBezTo>
                  <a:cubicBezTo>
                    <a:pt x="982" y="1704"/>
                    <a:pt x="896" y="1805"/>
                    <a:pt x="766" y="1805"/>
                  </a:cubicBezTo>
                  <a:lnTo>
                    <a:pt x="766" y="1329"/>
                  </a:lnTo>
                  <a:close/>
                  <a:moveTo>
                    <a:pt x="694" y="0"/>
                  </a:moveTo>
                  <a:cubicBezTo>
                    <a:pt x="650" y="0"/>
                    <a:pt x="607" y="29"/>
                    <a:pt x="607" y="73"/>
                  </a:cubicBezTo>
                  <a:lnTo>
                    <a:pt x="607" y="159"/>
                  </a:lnTo>
                  <a:cubicBezTo>
                    <a:pt x="275" y="188"/>
                    <a:pt x="59" y="347"/>
                    <a:pt x="59" y="693"/>
                  </a:cubicBezTo>
                  <a:cubicBezTo>
                    <a:pt x="59" y="1054"/>
                    <a:pt x="333" y="1155"/>
                    <a:pt x="607" y="1256"/>
                  </a:cubicBezTo>
                  <a:lnTo>
                    <a:pt x="607" y="1805"/>
                  </a:lnTo>
                  <a:cubicBezTo>
                    <a:pt x="463" y="1790"/>
                    <a:pt x="333" y="1733"/>
                    <a:pt x="246" y="1632"/>
                  </a:cubicBezTo>
                  <a:cubicBezTo>
                    <a:pt x="219" y="1615"/>
                    <a:pt x="192" y="1607"/>
                    <a:pt x="167" y="1607"/>
                  </a:cubicBezTo>
                  <a:cubicBezTo>
                    <a:pt x="124" y="1607"/>
                    <a:pt x="86" y="1630"/>
                    <a:pt x="59" y="1675"/>
                  </a:cubicBezTo>
                  <a:cubicBezTo>
                    <a:pt x="1" y="1747"/>
                    <a:pt x="1" y="1848"/>
                    <a:pt x="59" y="1920"/>
                  </a:cubicBezTo>
                  <a:cubicBezTo>
                    <a:pt x="203" y="2065"/>
                    <a:pt x="391" y="2151"/>
                    <a:pt x="607" y="2151"/>
                  </a:cubicBezTo>
                  <a:lnTo>
                    <a:pt x="593" y="2224"/>
                  </a:lnTo>
                  <a:cubicBezTo>
                    <a:pt x="593" y="2267"/>
                    <a:pt x="650" y="2296"/>
                    <a:pt x="694" y="2296"/>
                  </a:cubicBezTo>
                  <a:cubicBezTo>
                    <a:pt x="737" y="2296"/>
                    <a:pt x="780" y="2267"/>
                    <a:pt x="780" y="2224"/>
                  </a:cubicBezTo>
                  <a:lnTo>
                    <a:pt x="780" y="2137"/>
                  </a:lnTo>
                  <a:cubicBezTo>
                    <a:pt x="1098" y="2122"/>
                    <a:pt x="1329" y="1863"/>
                    <a:pt x="1315" y="1545"/>
                  </a:cubicBezTo>
                  <a:cubicBezTo>
                    <a:pt x="1315" y="1199"/>
                    <a:pt x="1084" y="1054"/>
                    <a:pt x="795" y="953"/>
                  </a:cubicBezTo>
                  <a:lnTo>
                    <a:pt x="795" y="448"/>
                  </a:lnTo>
                  <a:cubicBezTo>
                    <a:pt x="982" y="477"/>
                    <a:pt x="1040" y="563"/>
                    <a:pt x="1127" y="563"/>
                  </a:cubicBezTo>
                  <a:cubicBezTo>
                    <a:pt x="1199" y="563"/>
                    <a:pt x="1242" y="491"/>
                    <a:pt x="1257" y="419"/>
                  </a:cubicBezTo>
                  <a:cubicBezTo>
                    <a:pt x="1300" y="304"/>
                    <a:pt x="1228" y="246"/>
                    <a:pt x="1098" y="203"/>
                  </a:cubicBezTo>
                  <a:cubicBezTo>
                    <a:pt x="997" y="159"/>
                    <a:pt x="896" y="145"/>
                    <a:pt x="795" y="145"/>
                  </a:cubicBezTo>
                  <a:lnTo>
                    <a:pt x="795" y="73"/>
                  </a:lnTo>
                  <a:cubicBezTo>
                    <a:pt x="795" y="29"/>
                    <a:pt x="752" y="0"/>
                    <a:pt x="694"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132;p57">
              <a:extLst>
                <a:ext uri="{FF2B5EF4-FFF2-40B4-BE49-F238E27FC236}">
                  <a16:creationId xmlns:a16="http://schemas.microsoft.com/office/drawing/2014/main" id="{41126F54-AF3E-CD48-A54A-65CF843FD88B}"/>
                </a:ext>
              </a:extLst>
            </p:cNvPr>
            <p:cNvSpPr/>
            <p:nvPr/>
          </p:nvSpPr>
          <p:spPr>
            <a:xfrm>
              <a:off x="4659658" y="1714836"/>
              <a:ext cx="144969" cy="163215"/>
            </a:xfrm>
            <a:custGeom>
              <a:avLst/>
              <a:gdLst/>
              <a:ahLst/>
              <a:cxnLst/>
              <a:rect l="l" t="t" r="r" b="b"/>
              <a:pathLst>
                <a:path w="5530" h="6226" extrusionOk="0">
                  <a:moveTo>
                    <a:pt x="3682" y="0"/>
                  </a:moveTo>
                  <a:lnTo>
                    <a:pt x="275" y="1285"/>
                  </a:lnTo>
                  <a:cubicBezTo>
                    <a:pt x="88" y="1343"/>
                    <a:pt x="1" y="1530"/>
                    <a:pt x="73" y="1718"/>
                  </a:cubicBezTo>
                  <a:lnTo>
                    <a:pt x="1675" y="6005"/>
                  </a:lnTo>
                  <a:cubicBezTo>
                    <a:pt x="1721" y="6142"/>
                    <a:pt x="1857" y="6225"/>
                    <a:pt x="1998" y="6225"/>
                  </a:cubicBezTo>
                  <a:cubicBezTo>
                    <a:pt x="2035" y="6225"/>
                    <a:pt x="2072" y="6220"/>
                    <a:pt x="2108" y="6207"/>
                  </a:cubicBezTo>
                  <a:lnTo>
                    <a:pt x="5530" y="4923"/>
                  </a:lnTo>
                  <a:lnTo>
                    <a:pt x="3682" y="0"/>
                  </a:lnTo>
                  <a:close/>
                </a:path>
              </a:pathLst>
            </a:custGeom>
            <a:solidFill>
              <a:srgbClr val="D3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133;p57">
              <a:extLst>
                <a:ext uri="{FF2B5EF4-FFF2-40B4-BE49-F238E27FC236}">
                  <a16:creationId xmlns:a16="http://schemas.microsoft.com/office/drawing/2014/main" id="{E60A5207-C623-A84B-987D-04993688428E}"/>
                </a:ext>
              </a:extLst>
            </p:cNvPr>
            <p:cNvSpPr/>
            <p:nvPr/>
          </p:nvSpPr>
          <p:spPr>
            <a:xfrm>
              <a:off x="4699400" y="1824939"/>
              <a:ext cx="105227" cy="52928"/>
            </a:xfrm>
            <a:custGeom>
              <a:avLst/>
              <a:gdLst/>
              <a:ahLst/>
              <a:cxnLst/>
              <a:rect l="l" t="t" r="r" b="b"/>
              <a:pathLst>
                <a:path w="4014" h="2019" extrusionOk="0">
                  <a:moveTo>
                    <a:pt x="3739" y="1"/>
                  </a:moveTo>
                  <a:lnTo>
                    <a:pt x="3682" y="30"/>
                  </a:lnTo>
                  <a:lnTo>
                    <a:pt x="1" y="1401"/>
                  </a:lnTo>
                  <a:lnTo>
                    <a:pt x="159" y="1805"/>
                  </a:lnTo>
                  <a:cubicBezTo>
                    <a:pt x="203" y="1937"/>
                    <a:pt x="330" y="2019"/>
                    <a:pt x="465" y="2019"/>
                  </a:cubicBezTo>
                  <a:cubicBezTo>
                    <a:pt x="508" y="2019"/>
                    <a:pt x="551" y="2010"/>
                    <a:pt x="592" y="1993"/>
                  </a:cubicBezTo>
                  <a:lnTo>
                    <a:pt x="4014" y="723"/>
                  </a:lnTo>
                  <a:lnTo>
                    <a:pt x="373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134;p57">
              <a:extLst>
                <a:ext uri="{FF2B5EF4-FFF2-40B4-BE49-F238E27FC236}">
                  <a16:creationId xmlns:a16="http://schemas.microsoft.com/office/drawing/2014/main" id="{7DC7FD39-40E7-B54E-B112-2DB4658B00AA}"/>
                </a:ext>
              </a:extLst>
            </p:cNvPr>
            <p:cNvSpPr/>
            <p:nvPr/>
          </p:nvSpPr>
          <p:spPr>
            <a:xfrm>
              <a:off x="4800066" y="1641276"/>
              <a:ext cx="282336" cy="173858"/>
            </a:xfrm>
            <a:custGeom>
              <a:avLst/>
              <a:gdLst/>
              <a:ahLst/>
              <a:cxnLst/>
              <a:rect l="l" t="t" r="r" b="b"/>
              <a:pathLst>
                <a:path w="10770" h="6632" extrusionOk="0">
                  <a:moveTo>
                    <a:pt x="9581" y="1"/>
                  </a:moveTo>
                  <a:cubicBezTo>
                    <a:pt x="9150" y="1"/>
                    <a:pt x="8803" y="341"/>
                    <a:pt x="8763" y="381"/>
                  </a:cubicBezTo>
                  <a:lnTo>
                    <a:pt x="5933" y="2720"/>
                  </a:lnTo>
                  <a:cubicBezTo>
                    <a:pt x="5905" y="2267"/>
                    <a:pt x="5530" y="1911"/>
                    <a:pt x="5066" y="1911"/>
                  </a:cubicBezTo>
                  <a:cubicBezTo>
                    <a:pt x="5057" y="1911"/>
                    <a:pt x="5048" y="1911"/>
                    <a:pt x="5038" y="1911"/>
                  </a:cubicBezTo>
                  <a:cubicBezTo>
                    <a:pt x="4300" y="1911"/>
                    <a:pt x="3764" y="1907"/>
                    <a:pt x="3361" y="1907"/>
                  </a:cubicBezTo>
                  <a:cubicBezTo>
                    <a:pt x="2487" y="1907"/>
                    <a:pt x="2233" y="1927"/>
                    <a:pt x="1877" y="2056"/>
                  </a:cubicBezTo>
                  <a:lnTo>
                    <a:pt x="0" y="2835"/>
                  </a:lnTo>
                  <a:lnTo>
                    <a:pt x="1430" y="6632"/>
                  </a:lnTo>
                  <a:cubicBezTo>
                    <a:pt x="2518" y="6184"/>
                    <a:pt x="2486" y="6114"/>
                    <a:pt x="3497" y="6114"/>
                  </a:cubicBezTo>
                  <a:cubicBezTo>
                    <a:pt x="3854" y="6114"/>
                    <a:pt x="4341" y="6123"/>
                    <a:pt x="5053" y="6126"/>
                  </a:cubicBezTo>
                  <a:cubicBezTo>
                    <a:pt x="5659" y="6098"/>
                    <a:pt x="6237" y="5838"/>
                    <a:pt x="6641" y="5376"/>
                  </a:cubicBezTo>
                  <a:lnTo>
                    <a:pt x="10120" y="1651"/>
                  </a:lnTo>
                  <a:cubicBezTo>
                    <a:pt x="10235" y="1536"/>
                    <a:pt x="10769" y="843"/>
                    <a:pt x="10177" y="251"/>
                  </a:cubicBezTo>
                  <a:cubicBezTo>
                    <a:pt x="9975" y="66"/>
                    <a:pt x="9770" y="1"/>
                    <a:pt x="958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135;p57">
              <a:extLst>
                <a:ext uri="{FF2B5EF4-FFF2-40B4-BE49-F238E27FC236}">
                  <a16:creationId xmlns:a16="http://schemas.microsoft.com/office/drawing/2014/main" id="{892F6DE1-8A01-D542-88E6-84658F21C6E4}"/>
                </a:ext>
              </a:extLst>
            </p:cNvPr>
            <p:cNvSpPr/>
            <p:nvPr/>
          </p:nvSpPr>
          <p:spPr>
            <a:xfrm>
              <a:off x="4800066" y="1707260"/>
              <a:ext cx="57175" cy="107875"/>
            </a:xfrm>
            <a:custGeom>
              <a:avLst/>
              <a:gdLst/>
              <a:ahLst/>
              <a:cxnLst/>
              <a:rect l="l" t="t" r="r" b="b"/>
              <a:pathLst>
                <a:path w="2181" h="4115" extrusionOk="0">
                  <a:moveTo>
                    <a:pt x="751" y="1"/>
                  </a:moveTo>
                  <a:lnTo>
                    <a:pt x="0" y="318"/>
                  </a:lnTo>
                  <a:lnTo>
                    <a:pt x="1430" y="4115"/>
                  </a:lnTo>
                  <a:lnTo>
                    <a:pt x="2180" y="3812"/>
                  </a:lnTo>
                  <a:lnTo>
                    <a:pt x="751" y="1"/>
                  </a:lnTo>
                  <a:close/>
                </a:path>
              </a:pathLst>
            </a:custGeom>
            <a:solidFill>
              <a:srgbClr val="97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136;p57">
              <a:extLst>
                <a:ext uri="{FF2B5EF4-FFF2-40B4-BE49-F238E27FC236}">
                  <a16:creationId xmlns:a16="http://schemas.microsoft.com/office/drawing/2014/main" id="{1A604E4D-55FC-3F4C-9C76-DA79B89C25D5}"/>
                </a:ext>
              </a:extLst>
            </p:cNvPr>
            <p:cNvSpPr/>
            <p:nvPr/>
          </p:nvSpPr>
          <p:spPr>
            <a:xfrm>
              <a:off x="4874228" y="1692501"/>
              <a:ext cx="81004" cy="51827"/>
            </a:xfrm>
            <a:custGeom>
              <a:avLst/>
              <a:gdLst/>
              <a:ahLst/>
              <a:cxnLst/>
              <a:rect l="l" t="t" r="r" b="b"/>
              <a:pathLst>
                <a:path w="3090" h="1977" extrusionOk="0">
                  <a:moveTo>
                    <a:pt x="2527" y="1"/>
                  </a:moveTo>
                  <a:lnTo>
                    <a:pt x="2527" y="1"/>
                  </a:lnTo>
                  <a:cubicBezTo>
                    <a:pt x="2599" y="347"/>
                    <a:pt x="2671" y="939"/>
                    <a:pt x="2455" y="1256"/>
                  </a:cubicBezTo>
                  <a:cubicBezTo>
                    <a:pt x="2323" y="1441"/>
                    <a:pt x="2144" y="1481"/>
                    <a:pt x="1670" y="1481"/>
                  </a:cubicBezTo>
                  <a:cubicBezTo>
                    <a:pt x="1364" y="1481"/>
                    <a:pt x="935" y="1464"/>
                    <a:pt x="318" y="1459"/>
                  </a:cubicBezTo>
                  <a:cubicBezTo>
                    <a:pt x="1" y="1459"/>
                    <a:pt x="1" y="1964"/>
                    <a:pt x="318" y="1964"/>
                  </a:cubicBezTo>
                  <a:cubicBezTo>
                    <a:pt x="820" y="1964"/>
                    <a:pt x="1219" y="1977"/>
                    <a:pt x="1543" y="1977"/>
                  </a:cubicBezTo>
                  <a:cubicBezTo>
                    <a:pt x="2246" y="1977"/>
                    <a:pt x="2597" y="1916"/>
                    <a:pt x="2873" y="1531"/>
                  </a:cubicBezTo>
                  <a:cubicBezTo>
                    <a:pt x="3018" y="1300"/>
                    <a:pt x="3090" y="1026"/>
                    <a:pt x="3090" y="751"/>
                  </a:cubicBezTo>
                  <a:cubicBezTo>
                    <a:pt x="3061" y="405"/>
                    <a:pt x="2845" y="116"/>
                    <a:pt x="2527" y="1"/>
                  </a:cubicBezTo>
                  <a:close/>
                </a:path>
              </a:pathLst>
            </a:custGeom>
            <a:solidFill>
              <a:srgbClr val="97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137;p57">
              <a:extLst>
                <a:ext uri="{FF2B5EF4-FFF2-40B4-BE49-F238E27FC236}">
                  <a16:creationId xmlns:a16="http://schemas.microsoft.com/office/drawing/2014/main" id="{1AF69AC8-6112-E441-96B9-B0C56511C721}"/>
                </a:ext>
              </a:extLst>
            </p:cNvPr>
            <p:cNvSpPr/>
            <p:nvPr/>
          </p:nvSpPr>
          <p:spPr>
            <a:xfrm>
              <a:off x="4754662" y="1702200"/>
              <a:ext cx="88187" cy="142085"/>
            </a:xfrm>
            <a:custGeom>
              <a:avLst/>
              <a:gdLst/>
              <a:ahLst/>
              <a:cxnLst/>
              <a:rect l="l" t="t" r="r" b="b"/>
              <a:pathLst>
                <a:path w="3364" h="5420" extrusionOk="0">
                  <a:moveTo>
                    <a:pt x="1396" y="1"/>
                  </a:moveTo>
                  <a:cubicBezTo>
                    <a:pt x="1359" y="1"/>
                    <a:pt x="1322" y="7"/>
                    <a:pt x="1285" y="20"/>
                  </a:cubicBezTo>
                  <a:lnTo>
                    <a:pt x="0" y="497"/>
                  </a:lnTo>
                  <a:lnTo>
                    <a:pt x="1848" y="5419"/>
                  </a:lnTo>
                  <a:lnTo>
                    <a:pt x="3118" y="4943"/>
                  </a:lnTo>
                  <a:cubicBezTo>
                    <a:pt x="3277" y="4885"/>
                    <a:pt x="3364" y="4726"/>
                    <a:pt x="3306" y="4567"/>
                  </a:cubicBezTo>
                  <a:lnTo>
                    <a:pt x="1675" y="194"/>
                  </a:lnTo>
                  <a:cubicBezTo>
                    <a:pt x="1630" y="71"/>
                    <a:pt x="1518" y="1"/>
                    <a:pt x="1396"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138;p57">
              <a:extLst>
                <a:ext uri="{FF2B5EF4-FFF2-40B4-BE49-F238E27FC236}">
                  <a16:creationId xmlns:a16="http://schemas.microsoft.com/office/drawing/2014/main" id="{42317CBF-708A-6F4F-9391-A90A7018CF08}"/>
                </a:ext>
              </a:extLst>
            </p:cNvPr>
            <p:cNvSpPr/>
            <p:nvPr/>
          </p:nvSpPr>
          <p:spPr>
            <a:xfrm>
              <a:off x="4795898" y="1809446"/>
              <a:ext cx="46951" cy="35207"/>
            </a:xfrm>
            <a:custGeom>
              <a:avLst/>
              <a:gdLst/>
              <a:ahLst/>
              <a:cxnLst/>
              <a:rect l="l" t="t" r="r" b="b"/>
              <a:pathLst>
                <a:path w="1791" h="1343" extrusionOk="0">
                  <a:moveTo>
                    <a:pt x="1545" y="0"/>
                  </a:moveTo>
                  <a:cubicBezTo>
                    <a:pt x="1502" y="43"/>
                    <a:pt x="1459" y="72"/>
                    <a:pt x="1401" y="87"/>
                  </a:cubicBezTo>
                  <a:lnTo>
                    <a:pt x="1" y="621"/>
                  </a:lnTo>
                  <a:lnTo>
                    <a:pt x="261" y="1343"/>
                  </a:lnTo>
                  <a:lnTo>
                    <a:pt x="1545" y="866"/>
                  </a:lnTo>
                  <a:cubicBezTo>
                    <a:pt x="1704" y="809"/>
                    <a:pt x="1791" y="635"/>
                    <a:pt x="1719" y="476"/>
                  </a:cubicBezTo>
                  <a:lnTo>
                    <a:pt x="1545" y="0"/>
                  </a:ln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987B9F21-91F2-1E4C-A2B4-78D0EF3AAFBD}"/>
              </a:ext>
            </a:extLst>
          </p:cNvPr>
          <p:cNvSpPr txBox="1"/>
          <p:nvPr/>
        </p:nvSpPr>
        <p:spPr>
          <a:xfrm>
            <a:off x="7092625" y="2749234"/>
            <a:ext cx="4767893" cy="584775"/>
          </a:xfrm>
          <a:prstGeom prst="rect">
            <a:avLst/>
          </a:prstGeom>
          <a:noFill/>
        </p:spPr>
        <p:txBody>
          <a:bodyPr wrap="square" rtlCol="0">
            <a:spAutoFit/>
          </a:bodyPr>
          <a:lstStyle/>
          <a:p>
            <a:r>
              <a:rPr lang="en-US" sz="1600" dirty="0">
                <a:latin typeface="Century Gothic" panose="020B0502020202020204" pitchFamily="34" charset="0"/>
              </a:rPr>
              <a:t>1/3 of young adults are deemed ”</a:t>
            </a:r>
            <a:r>
              <a:rPr lang="en-US" sz="1600" u="sng" dirty="0">
                <a:latin typeface="Century Gothic" panose="020B0502020202020204" pitchFamily="34" charset="0"/>
              </a:rPr>
              <a:t>financially precariou</a:t>
            </a:r>
            <a:r>
              <a:rPr lang="en-US" sz="1600" dirty="0">
                <a:latin typeface="Century Gothic" panose="020B0502020202020204" pitchFamily="34" charset="0"/>
              </a:rPr>
              <a:t>s” due to lack of financial literacy </a:t>
            </a:r>
          </a:p>
        </p:txBody>
      </p:sp>
      <p:sp>
        <p:nvSpPr>
          <p:cNvPr id="166" name="Rectangle 165">
            <a:extLst>
              <a:ext uri="{FF2B5EF4-FFF2-40B4-BE49-F238E27FC236}">
                <a16:creationId xmlns:a16="http://schemas.microsoft.com/office/drawing/2014/main" id="{EEEFEB10-F3FF-2447-8711-4C2AEA3B9F6D}"/>
              </a:ext>
            </a:extLst>
          </p:cNvPr>
          <p:cNvSpPr/>
          <p:nvPr/>
        </p:nvSpPr>
        <p:spPr>
          <a:xfrm>
            <a:off x="1789878" y="4613326"/>
            <a:ext cx="8025834" cy="1179674"/>
          </a:xfrm>
          <a:prstGeom prst="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a:extLst>
              <a:ext uri="{FF2B5EF4-FFF2-40B4-BE49-F238E27FC236}">
                <a16:creationId xmlns:a16="http://schemas.microsoft.com/office/drawing/2014/main" id="{45279C01-BA10-E645-BC45-3845E575D7AE}"/>
              </a:ext>
            </a:extLst>
          </p:cNvPr>
          <p:cNvSpPr txBox="1"/>
          <p:nvPr/>
        </p:nvSpPr>
        <p:spPr>
          <a:xfrm>
            <a:off x="2222367" y="4746334"/>
            <a:ext cx="6950649" cy="830997"/>
          </a:xfrm>
          <a:prstGeom prst="rect">
            <a:avLst/>
          </a:prstGeom>
          <a:noFill/>
        </p:spPr>
        <p:txBody>
          <a:bodyPr wrap="square" rtlCol="0">
            <a:spAutoFit/>
          </a:bodyPr>
          <a:lstStyle/>
          <a:p>
            <a:r>
              <a:rPr lang="en-US" sz="2400" u="sng">
                <a:latin typeface="Century Gothic" panose="020B0502020202020204" pitchFamily="34" charset="0"/>
              </a:rPr>
              <a:t>Need</a:t>
            </a:r>
            <a:r>
              <a:rPr lang="en-US" sz="2400">
                <a:latin typeface="Century Gothic" panose="020B0502020202020204" pitchFamily="34" charset="0"/>
              </a:rPr>
              <a:t> for a solution that taps on </a:t>
            </a:r>
            <a:r>
              <a:rPr lang="en-US" sz="2400" b="1">
                <a:solidFill>
                  <a:schemeClr val="accent1">
                    <a:lumMod val="50000"/>
                  </a:schemeClr>
                </a:solidFill>
                <a:latin typeface="Century Gothic" panose="020B0502020202020204" pitchFamily="34" charset="0"/>
              </a:rPr>
              <a:t>technology</a:t>
            </a:r>
            <a:r>
              <a:rPr lang="en-US" sz="2400">
                <a:latin typeface="Century Gothic" panose="020B0502020202020204" pitchFamily="34" charset="0"/>
              </a:rPr>
              <a:t> to improve the </a:t>
            </a:r>
            <a:r>
              <a:rPr lang="en-US" sz="2400" b="1">
                <a:solidFill>
                  <a:schemeClr val="accent1">
                    <a:lumMod val="50000"/>
                  </a:schemeClr>
                </a:solidFill>
                <a:latin typeface="Century Gothic" panose="020B0502020202020204" pitchFamily="34" charset="0"/>
              </a:rPr>
              <a:t>financial literacy of youths </a:t>
            </a:r>
          </a:p>
        </p:txBody>
      </p:sp>
    </p:spTree>
    <p:extLst>
      <p:ext uri="{BB962C8B-B14F-4D97-AF65-F5344CB8AC3E}">
        <p14:creationId xmlns:p14="http://schemas.microsoft.com/office/powerpoint/2010/main" val="261550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76A72-FEBE-4831-8F5E-BCA653B912DA}"/>
              </a:ext>
            </a:extLst>
          </p:cNvPr>
          <p:cNvSpPr txBox="1"/>
          <p:nvPr/>
        </p:nvSpPr>
        <p:spPr>
          <a:xfrm>
            <a:off x="161730" y="398833"/>
            <a:ext cx="11868538" cy="954107"/>
          </a:xfrm>
          <a:prstGeom prst="rect">
            <a:avLst/>
          </a:prstGeom>
          <a:noFill/>
        </p:spPr>
        <p:txBody>
          <a:bodyPr wrap="square" rtlCol="0">
            <a:spAutoFit/>
          </a:bodyPr>
          <a:lstStyle/>
          <a:p>
            <a:r>
              <a:rPr lang="en-SG" sz="3200" b="1" dirty="0">
                <a:latin typeface="Century Gothic" panose="020B0502020202020204" pitchFamily="34" charset="0"/>
                <a:cs typeface="Angsana New" panose="020B0502040204020203" pitchFamily="18" charset="-34"/>
              </a:rPr>
              <a:t>Proposed Solution</a:t>
            </a:r>
          </a:p>
          <a:p>
            <a:r>
              <a:rPr lang="en-SG" sz="2400" dirty="0">
                <a:latin typeface="Century Gothic" panose="020B0502020202020204" pitchFamily="34" charset="0"/>
                <a:cs typeface="Angsana New" panose="020B0502040204020203" pitchFamily="18" charset="-34"/>
              </a:rPr>
              <a:t>Overview</a:t>
            </a:r>
            <a:endParaRPr lang="en-SG" sz="2400" dirty="0"/>
          </a:p>
        </p:txBody>
      </p:sp>
      <p:sp>
        <p:nvSpPr>
          <p:cNvPr id="7" name="TextBox 6">
            <a:extLst>
              <a:ext uri="{FF2B5EF4-FFF2-40B4-BE49-F238E27FC236}">
                <a16:creationId xmlns:a16="http://schemas.microsoft.com/office/drawing/2014/main" id="{091FBA4A-084B-4353-828C-E3A3101064AD}"/>
              </a:ext>
            </a:extLst>
          </p:cNvPr>
          <p:cNvSpPr txBox="1"/>
          <p:nvPr/>
        </p:nvSpPr>
        <p:spPr>
          <a:xfrm>
            <a:off x="1442718" y="1972228"/>
            <a:ext cx="9194801" cy="461665"/>
          </a:xfrm>
          <a:prstGeom prst="rect">
            <a:avLst/>
          </a:prstGeom>
          <a:noFill/>
        </p:spPr>
        <p:txBody>
          <a:bodyPr wrap="square" rtlCol="0">
            <a:spAutoFit/>
          </a:bodyPr>
          <a:lstStyle/>
          <a:p>
            <a:r>
              <a:rPr lang="en-SG" sz="2400" b="1" dirty="0">
                <a:latin typeface="Century Gothic" panose="020B0502020202020204" pitchFamily="34" charset="0"/>
              </a:rPr>
              <a:t>SAM: Simplified Access to Markets </a:t>
            </a:r>
          </a:p>
        </p:txBody>
      </p:sp>
      <p:sp>
        <p:nvSpPr>
          <p:cNvPr id="4" name="Rectangle 3">
            <a:extLst>
              <a:ext uri="{FF2B5EF4-FFF2-40B4-BE49-F238E27FC236}">
                <a16:creationId xmlns:a16="http://schemas.microsoft.com/office/drawing/2014/main" id="{B0D4D3E9-4C29-4B61-9933-84814AA166EF}"/>
              </a:ext>
            </a:extLst>
          </p:cNvPr>
          <p:cNvSpPr/>
          <p:nvPr/>
        </p:nvSpPr>
        <p:spPr>
          <a:xfrm>
            <a:off x="1442718" y="2448560"/>
            <a:ext cx="9306561" cy="2933575"/>
          </a:xfrm>
          <a:prstGeom prst="rect">
            <a:avLst/>
          </a:prstGeom>
          <a:noFill/>
          <a:ln w="28575">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Graphic 9" descr="Bullseye">
            <a:extLst>
              <a:ext uri="{FF2B5EF4-FFF2-40B4-BE49-F238E27FC236}">
                <a16:creationId xmlns:a16="http://schemas.microsoft.com/office/drawing/2014/main" id="{2D5B8549-A134-42E6-8B47-DA3423E591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08246" y="341982"/>
            <a:ext cx="1727199" cy="1727199"/>
          </a:xfrm>
          <a:prstGeom prst="rect">
            <a:avLst/>
          </a:prstGeom>
        </p:spPr>
      </p:pic>
      <p:sp>
        <p:nvSpPr>
          <p:cNvPr id="11" name="Rectangle 10">
            <a:extLst>
              <a:ext uri="{FF2B5EF4-FFF2-40B4-BE49-F238E27FC236}">
                <a16:creationId xmlns:a16="http://schemas.microsoft.com/office/drawing/2014/main" id="{55B66AFF-AAAB-4B1E-B982-124F4BCD94D8}"/>
              </a:ext>
            </a:extLst>
          </p:cNvPr>
          <p:cNvSpPr/>
          <p:nvPr/>
        </p:nvSpPr>
        <p:spPr>
          <a:xfrm>
            <a:off x="1442717" y="3053181"/>
            <a:ext cx="9306561" cy="1569660"/>
          </a:xfrm>
          <a:prstGeom prst="rect">
            <a:avLst/>
          </a:prstGeom>
        </p:spPr>
        <p:txBody>
          <a:bodyPr wrap="square">
            <a:spAutoFit/>
          </a:bodyPr>
          <a:lstStyle/>
          <a:p>
            <a:pPr algn="ctr"/>
            <a:r>
              <a:rPr lang="en-SG" sz="2400" u="sng" dirty="0">
                <a:latin typeface="Century Gothic" panose="020B0502020202020204" pitchFamily="34" charset="0"/>
              </a:rPr>
              <a:t>Leveraging</a:t>
            </a:r>
            <a:r>
              <a:rPr lang="en-SG" sz="2400" dirty="0">
                <a:latin typeface="Century Gothic" panose="020B0502020202020204" pitchFamily="34" charset="0"/>
              </a:rPr>
              <a:t> on the </a:t>
            </a:r>
            <a:r>
              <a:rPr lang="en-SG" sz="2400" b="1" dirty="0">
                <a:solidFill>
                  <a:schemeClr val="accent1">
                    <a:lumMod val="50000"/>
                  </a:schemeClr>
                </a:solidFill>
                <a:latin typeface="Century Gothic" panose="020B0502020202020204" pitchFamily="34" charset="0"/>
              </a:rPr>
              <a:t>ubiquity of online banking services, </a:t>
            </a:r>
            <a:r>
              <a:rPr lang="en-SG" sz="2400" dirty="0">
                <a:latin typeface="Century Gothic" panose="020B0502020202020204" pitchFamily="34" charset="0"/>
              </a:rPr>
              <a:t>we aim to solve the problem of the </a:t>
            </a:r>
            <a:r>
              <a:rPr lang="en-SG" sz="2400" b="1" dirty="0">
                <a:solidFill>
                  <a:schemeClr val="accent1">
                    <a:lumMod val="50000"/>
                  </a:schemeClr>
                </a:solidFill>
                <a:latin typeface="Century Gothic" panose="020B0502020202020204" pitchFamily="34" charset="0"/>
              </a:rPr>
              <a:t>lack of financial literacy</a:t>
            </a:r>
            <a:r>
              <a:rPr lang="en-SG" sz="2400" dirty="0">
                <a:latin typeface="Century Gothic" panose="020B0502020202020204" pitchFamily="34" charset="0"/>
              </a:rPr>
              <a:t> amongst youths by simplifying investments. </a:t>
            </a:r>
          </a:p>
          <a:p>
            <a:pPr algn="ctr"/>
            <a:endParaRPr lang="en-SG" sz="2400" b="1" dirty="0">
              <a:solidFill>
                <a:schemeClr val="accent1">
                  <a:lumMod val="50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B89298D0-51A3-4C07-9CED-64A646AFBF4D}"/>
              </a:ext>
            </a:extLst>
          </p:cNvPr>
          <p:cNvSpPr txBox="1"/>
          <p:nvPr/>
        </p:nvSpPr>
        <p:spPr>
          <a:xfrm>
            <a:off x="11651226" y="157316"/>
            <a:ext cx="383458" cy="369332"/>
          </a:xfrm>
          <a:prstGeom prst="rect">
            <a:avLst/>
          </a:prstGeom>
          <a:noFill/>
        </p:spPr>
        <p:txBody>
          <a:bodyPr wrap="square" rtlCol="0">
            <a:spAutoFit/>
          </a:bodyPr>
          <a:lstStyle/>
          <a:p>
            <a:pPr algn="ctr"/>
            <a:r>
              <a:rPr lang="en-SG" b="1">
                <a:latin typeface="Century Gothic" panose="020B0502020202020204" pitchFamily="34" charset="0"/>
              </a:rPr>
              <a:t>6</a:t>
            </a:r>
          </a:p>
        </p:txBody>
      </p:sp>
    </p:spTree>
    <p:extLst>
      <p:ext uri="{BB962C8B-B14F-4D97-AF65-F5344CB8AC3E}">
        <p14:creationId xmlns:p14="http://schemas.microsoft.com/office/powerpoint/2010/main" val="107660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399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9FE780-EE07-4DF6-BC0C-483E82E71A8F}"/>
              </a:ext>
            </a:extLst>
          </p:cNvPr>
          <p:cNvSpPr txBox="1"/>
          <p:nvPr/>
        </p:nvSpPr>
        <p:spPr>
          <a:xfrm>
            <a:off x="161730" y="398833"/>
            <a:ext cx="11868538" cy="1446550"/>
          </a:xfrm>
          <a:prstGeom prst="rect">
            <a:avLst/>
          </a:prstGeom>
          <a:noFill/>
        </p:spPr>
        <p:txBody>
          <a:bodyPr wrap="square" rtlCol="0">
            <a:spAutoFit/>
          </a:bodyPr>
          <a:lstStyle/>
          <a:p>
            <a:r>
              <a:rPr lang="en-SG" sz="3200" b="1" dirty="0">
                <a:latin typeface="Century Gothic" panose="020B0502020202020204" pitchFamily="34" charset="0"/>
                <a:cs typeface="Angsana New" panose="020B0502040204020203" pitchFamily="18" charset="-34"/>
              </a:rPr>
              <a:t>Proposed Solution</a:t>
            </a:r>
          </a:p>
          <a:p>
            <a:r>
              <a:rPr lang="en-SG" sz="2400" dirty="0">
                <a:latin typeface="Century Gothic" panose="020B0502020202020204" pitchFamily="34" charset="0"/>
                <a:cs typeface="Angsana New" panose="020B0502040204020203" pitchFamily="18" charset="-34"/>
              </a:rPr>
              <a:t>SAM </a:t>
            </a:r>
          </a:p>
          <a:p>
            <a:endParaRPr lang="en-SG" sz="3200" b="1" dirty="0">
              <a:latin typeface="Century Gothic" panose="020B0502020202020204" pitchFamily="34" charset="0"/>
              <a:cs typeface="Angsana New" panose="020B0502040204020203" pitchFamily="18" charset="-34"/>
            </a:endParaRPr>
          </a:p>
        </p:txBody>
      </p:sp>
      <p:sp>
        <p:nvSpPr>
          <p:cNvPr id="4" name="TextBox 3">
            <a:extLst>
              <a:ext uri="{FF2B5EF4-FFF2-40B4-BE49-F238E27FC236}">
                <a16:creationId xmlns:a16="http://schemas.microsoft.com/office/drawing/2014/main" id="{71F7D759-1287-459D-B16C-61B30B28F618}"/>
              </a:ext>
            </a:extLst>
          </p:cNvPr>
          <p:cNvSpPr txBox="1"/>
          <p:nvPr/>
        </p:nvSpPr>
        <p:spPr>
          <a:xfrm>
            <a:off x="7777910" y="1625358"/>
            <a:ext cx="4333224"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1">
                    <a:lumMod val="50000"/>
                  </a:schemeClr>
                </a:solidFill>
                <a:latin typeface="Century Gothic" panose="020B0502020202020204" pitchFamily="34" charset="0"/>
              </a:rPr>
              <a:t>How to use?</a:t>
            </a:r>
          </a:p>
          <a:p>
            <a:endParaRPr lang="en-US" sz="2000" dirty="0">
              <a:latin typeface="Century Gothic" panose="020B0502020202020204" pitchFamily="34" charset="0"/>
            </a:endParaRPr>
          </a:p>
          <a:p>
            <a:r>
              <a:rPr lang="en-US" sz="2000" dirty="0">
                <a:latin typeface="Century Gothic" panose="020B0502020202020204" pitchFamily="34" charset="0"/>
              </a:rPr>
              <a:t>1. Identifying client goals</a:t>
            </a:r>
          </a:p>
          <a:p>
            <a:endParaRPr lang="en-US" sz="2000" dirty="0">
              <a:latin typeface="Century Gothic" panose="020B0502020202020204" pitchFamily="34" charset="0"/>
            </a:endParaRPr>
          </a:p>
          <a:p>
            <a:r>
              <a:rPr lang="en-US" sz="2000" dirty="0">
                <a:latin typeface="Century Gothic" panose="020B0502020202020204" pitchFamily="34" charset="0"/>
              </a:rPr>
              <a:t>2. Setting a suitable timeframe</a:t>
            </a:r>
          </a:p>
          <a:p>
            <a:endParaRPr lang="en-US" sz="2000" dirty="0">
              <a:latin typeface="Century Gothic" panose="020B0502020202020204" pitchFamily="34" charset="0"/>
            </a:endParaRPr>
          </a:p>
          <a:p>
            <a:r>
              <a:rPr lang="en-US" sz="2000" dirty="0">
                <a:latin typeface="Century Gothic" panose="020B0502020202020204" pitchFamily="34" charset="0"/>
              </a:rPr>
              <a:t>3. Capital input for investment</a:t>
            </a:r>
          </a:p>
          <a:p>
            <a:endParaRPr lang="en-US" sz="2000" dirty="0">
              <a:latin typeface="Century Gothic" panose="020B0502020202020204" pitchFamily="34" charset="0"/>
            </a:endParaRPr>
          </a:p>
          <a:p>
            <a:r>
              <a:rPr lang="en-US" sz="2000" dirty="0">
                <a:latin typeface="Century Gothic" panose="020B0502020202020204" pitchFamily="34" charset="0"/>
              </a:rPr>
              <a:t>4. Product Recommendation</a:t>
            </a:r>
          </a:p>
          <a:p>
            <a:endParaRPr lang="en-US" sz="2000" dirty="0">
              <a:latin typeface="Century Gothic" panose="020B0502020202020204" pitchFamily="34" charset="0"/>
            </a:endParaRPr>
          </a:p>
          <a:p>
            <a:r>
              <a:rPr lang="en-US" sz="2000" dirty="0">
                <a:latin typeface="Century Gothic" panose="020B0502020202020204" pitchFamily="34" charset="0"/>
              </a:rPr>
              <a:t>5. Log in/Sign up</a:t>
            </a:r>
          </a:p>
          <a:p>
            <a:endParaRPr lang="en-US" sz="2000" dirty="0">
              <a:latin typeface="Century Gothic" panose="020B0502020202020204" pitchFamily="34" charset="0"/>
            </a:endParaRPr>
          </a:p>
          <a:p>
            <a:r>
              <a:rPr lang="en-US" sz="2000" dirty="0">
                <a:latin typeface="Century Gothic" panose="020B0502020202020204" pitchFamily="34" charset="0"/>
              </a:rPr>
              <a:t>6. Interactive Dashboard</a:t>
            </a:r>
          </a:p>
          <a:p>
            <a:endParaRPr lang="en-US" dirty="0">
              <a:cs typeface="Calibri"/>
            </a:endParaRPr>
          </a:p>
        </p:txBody>
      </p:sp>
      <p:pic>
        <p:nvPicPr>
          <p:cNvPr id="7" name="Picture 6" descr="A screenshot of a cell phone&#10;&#10;Description automatically generated">
            <a:extLst>
              <a:ext uri="{FF2B5EF4-FFF2-40B4-BE49-F238E27FC236}">
                <a16:creationId xmlns:a16="http://schemas.microsoft.com/office/drawing/2014/main" id="{73808A4A-CDAB-3847-9BFA-FD7CE8C1A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46" y="1763876"/>
            <a:ext cx="7059258" cy="4093389"/>
          </a:xfrm>
          <a:prstGeom prst="rect">
            <a:avLst/>
          </a:prstGeom>
        </p:spPr>
      </p:pic>
    </p:spTree>
    <p:extLst>
      <p:ext uri="{BB962C8B-B14F-4D97-AF65-F5344CB8AC3E}">
        <p14:creationId xmlns:p14="http://schemas.microsoft.com/office/powerpoint/2010/main" val="259230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018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9FE780-EE07-4DF6-BC0C-483E82E71A8F}"/>
              </a:ext>
            </a:extLst>
          </p:cNvPr>
          <p:cNvSpPr txBox="1"/>
          <p:nvPr/>
        </p:nvSpPr>
        <p:spPr>
          <a:xfrm>
            <a:off x="161730" y="398833"/>
            <a:ext cx="11868538" cy="584775"/>
          </a:xfrm>
          <a:prstGeom prst="rect">
            <a:avLst/>
          </a:prstGeom>
          <a:noFill/>
        </p:spPr>
        <p:txBody>
          <a:bodyPr wrap="square" lIns="91440" tIns="45720" rIns="91440" bIns="45720" rtlCol="0" anchor="t">
            <a:spAutoFit/>
          </a:bodyPr>
          <a:lstStyle/>
          <a:p>
            <a:r>
              <a:rPr lang="en-SG" sz="3200" b="1">
                <a:latin typeface="Century Gothic"/>
                <a:cs typeface="Angsana New"/>
              </a:rPr>
              <a:t>Solution Architecture | Technologies &amp; Frameworks</a:t>
            </a:r>
            <a:endParaRPr lang="en-SG" sz="3200" b="1">
              <a:latin typeface="Century Gothic" panose="020B0502020202020204" pitchFamily="34" charset="0"/>
              <a:cs typeface="Angsana New" panose="020B0502040204020203" pitchFamily="18" charset="-34"/>
            </a:endParaRPr>
          </a:p>
        </p:txBody>
      </p:sp>
      <p:pic>
        <p:nvPicPr>
          <p:cNvPr id="5" name="Picture 5" descr="A close up of a logo&#10;&#10;Description automatically generated">
            <a:extLst>
              <a:ext uri="{FF2B5EF4-FFF2-40B4-BE49-F238E27FC236}">
                <a16:creationId xmlns:a16="http://schemas.microsoft.com/office/drawing/2014/main" id="{F5A0CF63-FA05-46CE-AE02-E16DD765AE56}"/>
              </a:ext>
            </a:extLst>
          </p:cNvPr>
          <p:cNvPicPr>
            <a:picLocks noChangeAspect="1"/>
          </p:cNvPicPr>
          <p:nvPr/>
        </p:nvPicPr>
        <p:blipFill>
          <a:blip r:embed="rId3"/>
          <a:stretch>
            <a:fillRect/>
          </a:stretch>
        </p:blipFill>
        <p:spPr>
          <a:xfrm>
            <a:off x="711370" y="1080961"/>
            <a:ext cx="10759237" cy="5778925"/>
          </a:xfrm>
          <a:prstGeom prst="rect">
            <a:avLst/>
          </a:prstGeom>
        </p:spPr>
      </p:pic>
    </p:spTree>
    <p:extLst>
      <p:ext uri="{BB962C8B-B14F-4D97-AF65-F5344CB8AC3E}">
        <p14:creationId xmlns:p14="http://schemas.microsoft.com/office/powerpoint/2010/main" val="4735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399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9FE780-EE07-4DF6-BC0C-483E82E71A8F}"/>
              </a:ext>
            </a:extLst>
          </p:cNvPr>
          <p:cNvSpPr txBox="1"/>
          <p:nvPr/>
        </p:nvSpPr>
        <p:spPr>
          <a:xfrm>
            <a:off x="161730" y="398833"/>
            <a:ext cx="11868538" cy="954107"/>
          </a:xfrm>
          <a:prstGeom prst="rect">
            <a:avLst/>
          </a:prstGeom>
          <a:noFill/>
        </p:spPr>
        <p:txBody>
          <a:bodyPr wrap="square" rtlCol="0">
            <a:spAutoFit/>
          </a:bodyPr>
          <a:lstStyle/>
          <a:p>
            <a:r>
              <a:rPr lang="en-SG" sz="3200" b="1" dirty="0">
                <a:latin typeface="Century Gothic" panose="020B0502020202020204" pitchFamily="34" charset="0"/>
                <a:cs typeface="Angsana New" panose="020B0502040204020203" pitchFamily="18" charset="-34"/>
              </a:rPr>
              <a:t>Product Demonstration</a:t>
            </a:r>
          </a:p>
          <a:p>
            <a:r>
              <a:rPr lang="en-SG" sz="2400" dirty="0">
                <a:latin typeface="Century Gothic" panose="020B0502020202020204" pitchFamily="34" charset="0"/>
                <a:cs typeface="Angsana New" panose="020B0502040204020203" pitchFamily="18" charset="-34"/>
              </a:rPr>
              <a:t>SAM</a:t>
            </a:r>
          </a:p>
        </p:txBody>
      </p:sp>
      <p:sp>
        <p:nvSpPr>
          <p:cNvPr id="2" name="TextBox 1">
            <a:extLst>
              <a:ext uri="{FF2B5EF4-FFF2-40B4-BE49-F238E27FC236}">
                <a16:creationId xmlns:a16="http://schemas.microsoft.com/office/drawing/2014/main" id="{0C13D290-A26B-42AD-B09B-35C5A25AB24B}"/>
              </a:ext>
            </a:extLst>
          </p:cNvPr>
          <p:cNvSpPr txBox="1"/>
          <p:nvPr/>
        </p:nvSpPr>
        <p:spPr>
          <a:xfrm>
            <a:off x="7529512" y="1835314"/>
            <a:ext cx="43862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URL</a:t>
            </a:r>
            <a:r>
              <a:rPr lang="en-US" dirty="0">
                <a:cs typeface="Calibri"/>
              </a:rPr>
              <a:t>: </a:t>
            </a:r>
            <a:r>
              <a:rPr lang="en-US" dirty="0">
                <a:latin typeface="Century Gothic" panose="020B0502020202020204" pitchFamily="34" charset="0"/>
                <a:cs typeface="Calibri"/>
                <a:hlinkClick r:id="rId2"/>
              </a:rPr>
              <a:t>http://ec2-18-140-60-54.ap-southeast-1.compute.amazonaws.com/app/2_goals.html</a:t>
            </a:r>
            <a:endParaRPr lang="en-US" dirty="0">
              <a:latin typeface="Century Gothic" panose="020B0502020202020204" pitchFamily="34" charset="0"/>
              <a:cs typeface="Calibri"/>
            </a:endParaRPr>
          </a:p>
          <a:p>
            <a:endParaRPr lang="en-US" dirty="0">
              <a:ea typeface="+mn-lt"/>
              <a:cs typeface="+mn-lt"/>
            </a:endParaRPr>
          </a:p>
          <a:p>
            <a:endParaRPr lang="en-US" dirty="0">
              <a:ea typeface="+mn-lt"/>
              <a:cs typeface="+mn-lt"/>
            </a:endParaRPr>
          </a:p>
          <a:p>
            <a:endParaRPr lang="en-US" dirty="0">
              <a:cs typeface="Calibri"/>
            </a:endParaRPr>
          </a:p>
          <a:p>
            <a:endParaRPr lang="en-US" dirty="0">
              <a:ea typeface="+mn-lt"/>
              <a:cs typeface="+mn-lt"/>
            </a:endParaRPr>
          </a:p>
        </p:txBody>
      </p:sp>
      <p:pic>
        <p:nvPicPr>
          <p:cNvPr id="7" name="Picture 6" descr="A screenshot of a cell phone&#10;&#10;Description automatically generated">
            <a:hlinkClick r:id="rId2"/>
            <a:extLst>
              <a:ext uri="{FF2B5EF4-FFF2-40B4-BE49-F238E27FC236}">
                <a16:creationId xmlns:a16="http://schemas.microsoft.com/office/drawing/2014/main" id="{8CE5F97F-BBC8-1548-9A87-BD7773C8A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30" y="1835314"/>
            <a:ext cx="7059258" cy="4093389"/>
          </a:xfrm>
          <a:prstGeom prst="rect">
            <a:avLst/>
          </a:prstGeom>
        </p:spPr>
      </p:pic>
    </p:spTree>
    <p:extLst>
      <p:ext uri="{BB962C8B-B14F-4D97-AF65-F5344CB8AC3E}">
        <p14:creationId xmlns:p14="http://schemas.microsoft.com/office/powerpoint/2010/main" val="342372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399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9FE780-EE07-4DF6-BC0C-483E82E71A8F}"/>
              </a:ext>
            </a:extLst>
          </p:cNvPr>
          <p:cNvSpPr txBox="1"/>
          <p:nvPr/>
        </p:nvSpPr>
        <p:spPr>
          <a:xfrm>
            <a:off x="161730" y="398833"/>
            <a:ext cx="11868538" cy="584775"/>
          </a:xfrm>
          <a:prstGeom prst="rect">
            <a:avLst/>
          </a:prstGeom>
          <a:noFill/>
        </p:spPr>
        <p:txBody>
          <a:bodyPr wrap="square" rtlCol="0">
            <a:spAutoFit/>
          </a:bodyPr>
          <a:lstStyle/>
          <a:p>
            <a:r>
              <a:rPr lang="en-SG" sz="3200" b="1" dirty="0">
                <a:latin typeface="Century Gothic" panose="020B0502020202020204" pitchFamily="34" charset="0"/>
                <a:cs typeface="Angsana New" panose="020B0502040204020203" pitchFamily="18" charset="-34"/>
              </a:rPr>
              <a:t>Product Demonstration</a:t>
            </a:r>
          </a:p>
        </p:txBody>
      </p:sp>
      <p:pic>
        <p:nvPicPr>
          <p:cNvPr id="2" name="Picture 3" descr="A picture containing clock&#10;&#10;Description automatically generated">
            <a:extLst>
              <a:ext uri="{FF2B5EF4-FFF2-40B4-BE49-F238E27FC236}">
                <a16:creationId xmlns:a16="http://schemas.microsoft.com/office/drawing/2014/main" id="{8026AABE-29E0-4A46-B5AB-9BF530EA13BE}"/>
              </a:ext>
            </a:extLst>
          </p:cNvPr>
          <p:cNvPicPr>
            <a:picLocks noChangeAspect="1"/>
          </p:cNvPicPr>
          <p:nvPr/>
        </p:nvPicPr>
        <p:blipFill>
          <a:blip r:embed="rId2"/>
          <a:stretch>
            <a:fillRect/>
          </a:stretch>
        </p:blipFill>
        <p:spPr>
          <a:xfrm>
            <a:off x="210273" y="1914752"/>
            <a:ext cx="3804213" cy="3202115"/>
          </a:xfrm>
          <a:prstGeom prst="rect">
            <a:avLst/>
          </a:prstGeom>
        </p:spPr>
      </p:pic>
      <p:sp>
        <p:nvSpPr>
          <p:cNvPr id="4" name="TextBox 3">
            <a:extLst>
              <a:ext uri="{FF2B5EF4-FFF2-40B4-BE49-F238E27FC236}">
                <a16:creationId xmlns:a16="http://schemas.microsoft.com/office/drawing/2014/main" id="{39EC55F3-0075-41FB-8B56-2D31DD6727BB}"/>
              </a:ext>
            </a:extLst>
          </p:cNvPr>
          <p:cNvSpPr txBox="1"/>
          <p:nvPr/>
        </p:nvSpPr>
        <p:spPr>
          <a:xfrm>
            <a:off x="576805" y="5428526"/>
            <a:ext cx="38042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SAMPLE</a:t>
            </a:r>
          </a:p>
          <a:p>
            <a:r>
              <a:rPr lang="en-US">
                <a:cs typeface="Calibri"/>
              </a:rPr>
              <a:t>Email Address: </a:t>
            </a:r>
            <a:r>
              <a:rPr lang="en-US">
                <a:ea typeface="+mn-lt"/>
                <a:cs typeface="+mn-lt"/>
                <a:hlinkClick r:id="rId3"/>
              </a:rPr>
              <a:t>maytan@gmail.com</a:t>
            </a:r>
            <a:endParaRPr lang="en-US">
              <a:ea typeface="+mn-lt"/>
              <a:cs typeface="+mn-lt"/>
            </a:endParaRPr>
          </a:p>
          <a:p>
            <a:r>
              <a:rPr lang="en-US">
                <a:cs typeface="Calibri"/>
              </a:rPr>
              <a:t>Password: abcdefg123</a:t>
            </a:r>
          </a:p>
        </p:txBody>
      </p:sp>
      <p:sp>
        <p:nvSpPr>
          <p:cNvPr id="7" name="Arrow: Right 6">
            <a:extLst>
              <a:ext uri="{FF2B5EF4-FFF2-40B4-BE49-F238E27FC236}">
                <a16:creationId xmlns:a16="http://schemas.microsoft.com/office/drawing/2014/main" id="{6E1AA074-99C9-424A-B004-371D925BAA47}"/>
              </a:ext>
            </a:extLst>
          </p:cNvPr>
          <p:cNvSpPr/>
          <p:nvPr/>
        </p:nvSpPr>
        <p:spPr>
          <a:xfrm>
            <a:off x="4109924" y="3348850"/>
            <a:ext cx="974202" cy="4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screenshot of a social media post&#10;&#10;Description automatically generated">
            <a:extLst>
              <a:ext uri="{FF2B5EF4-FFF2-40B4-BE49-F238E27FC236}">
                <a16:creationId xmlns:a16="http://schemas.microsoft.com/office/drawing/2014/main" id="{AD1B2C47-BBA7-4CCC-AEF3-5C6A45D08719}"/>
              </a:ext>
            </a:extLst>
          </p:cNvPr>
          <p:cNvPicPr>
            <a:picLocks noChangeAspect="1"/>
          </p:cNvPicPr>
          <p:nvPr/>
        </p:nvPicPr>
        <p:blipFill>
          <a:blip r:embed="rId4"/>
          <a:stretch>
            <a:fillRect/>
          </a:stretch>
        </p:blipFill>
        <p:spPr>
          <a:xfrm>
            <a:off x="5476755" y="2117497"/>
            <a:ext cx="6418161" cy="4050547"/>
          </a:xfrm>
          <a:prstGeom prst="rect">
            <a:avLst/>
          </a:prstGeom>
        </p:spPr>
      </p:pic>
    </p:spTree>
    <p:extLst>
      <p:ext uri="{BB962C8B-B14F-4D97-AF65-F5344CB8AC3E}">
        <p14:creationId xmlns:p14="http://schemas.microsoft.com/office/powerpoint/2010/main" val="17213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91B9D60-A699-4D26-B57E-90B18C4158A6}"/>
              </a:ext>
            </a:extLst>
          </p:cNvPr>
          <p:cNvCxnSpPr/>
          <p:nvPr/>
        </p:nvCxnSpPr>
        <p:spPr>
          <a:xfrm>
            <a:off x="-1" y="1399595"/>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9FE780-EE07-4DF6-BC0C-483E82E71A8F}"/>
              </a:ext>
            </a:extLst>
          </p:cNvPr>
          <p:cNvSpPr txBox="1"/>
          <p:nvPr/>
        </p:nvSpPr>
        <p:spPr>
          <a:xfrm>
            <a:off x="161730" y="398833"/>
            <a:ext cx="11868538" cy="584775"/>
          </a:xfrm>
          <a:prstGeom prst="rect">
            <a:avLst/>
          </a:prstGeom>
          <a:noFill/>
        </p:spPr>
        <p:txBody>
          <a:bodyPr wrap="square" lIns="91440" tIns="45720" rIns="91440" bIns="45720" rtlCol="0" anchor="t">
            <a:spAutoFit/>
          </a:bodyPr>
          <a:lstStyle/>
          <a:p>
            <a:r>
              <a:rPr lang="en-SG" sz="3200" b="1">
                <a:latin typeface="Century Gothic"/>
                <a:cs typeface="Angsana New"/>
              </a:rPr>
              <a:t>Additional Information (Potential Venture)</a:t>
            </a:r>
            <a:endParaRPr lang="en-SG" sz="3200" b="1">
              <a:latin typeface="Century Gothic" panose="020B0502020202020204" pitchFamily="34" charset="0"/>
              <a:cs typeface="Angsana New" panose="020B0502040204020203" pitchFamily="18" charset="-34"/>
            </a:endParaRPr>
          </a:p>
        </p:txBody>
      </p:sp>
      <p:pic>
        <p:nvPicPr>
          <p:cNvPr id="2" name="Picture 3" descr="A screenshot of a cell phone&#10;&#10;Description automatically generated">
            <a:extLst>
              <a:ext uri="{FF2B5EF4-FFF2-40B4-BE49-F238E27FC236}">
                <a16:creationId xmlns:a16="http://schemas.microsoft.com/office/drawing/2014/main" id="{F055F7D4-EF10-477E-9DCA-C16BAE814FC6}"/>
              </a:ext>
            </a:extLst>
          </p:cNvPr>
          <p:cNvPicPr>
            <a:picLocks noChangeAspect="1"/>
          </p:cNvPicPr>
          <p:nvPr/>
        </p:nvPicPr>
        <p:blipFill>
          <a:blip r:embed="rId3"/>
          <a:stretch>
            <a:fillRect/>
          </a:stretch>
        </p:blipFill>
        <p:spPr>
          <a:xfrm>
            <a:off x="287438" y="2269565"/>
            <a:ext cx="3755984" cy="4344439"/>
          </a:xfrm>
          <a:prstGeom prst="rect">
            <a:avLst/>
          </a:prstGeom>
        </p:spPr>
      </p:pic>
      <p:sp>
        <p:nvSpPr>
          <p:cNvPr id="4" name="TextBox 3">
            <a:extLst>
              <a:ext uri="{FF2B5EF4-FFF2-40B4-BE49-F238E27FC236}">
                <a16:creationId xmlns:a16="http://schemas.microsoft.com/office/drawing/2014/main" id="{008FC0B5-433B-41CD-B610-87F75037D3A3}"/>
              </a:ext>
            </a:extLst>
          </p:cNvPr>
          <p:cNvSpPr txBox="1"/>
          <p:nvPr/>
        </p:nvSpPr>
        <p:spPr>
          <a:xfrm>
            <a:off x="412831" y="1714981"/>
            <a:ext cx="393924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accent1">
                    <a:lumMod val="50000"/>
                  </a:schemeClr>
                </a:solidFill>
                <a:latin typeface="Century Gothic" panose="020B0502020202020204" pitchFamily="34" charset="0"/>
              </a:rPr>
              <a:t>Marcus by Goldman Sachs</a:t>
            </a:r>
          </a:p>
        </p:txBody>
      </p:sp>
      <p:sp>
        <p:nvSpPr>
          <p:cNvPr id="5" name="TextBox 4">
            <a:extLst>
              <a:ext uri="{FF2B5EF4-FFF2-40B4-BE49-F238E27FC236}">
                <a16:creationId xmlns:a16="http://schemas.microsoft.com/office/drawing/2014/main" id="{2192C220-2884-4947-9D33-5456E8A6D47E}"/>
              </a:ext>
            </a:extLst>
          </p:cNvPr>
          <p:cNvSpPr txBox="1"/>
          <p:nvPr/>
        </p:nvSpPr>
        <p:spPr>
          <a:xfrm>
            <a:off x="4666804" y="2370657"/>
            <a:ext cx="6195001"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accent1">
                    <a:lumMod val="50000"/>
                  </a:schemeClr>
                </a:solidFill>
                <a:latin typeface="Century Gothic" panose="020B0502020202020204" pitchFamily="34" charset="0"/>
              </a:rPr>
              <a:t>Leveraging on existing technology – Marcus</a:t>
            </a:r>
          </a:p>
          <a:p>
            <a:endParaRPr lang="en-US" sz="2200" b="1" dirty="0">
              <a:solidFill>
                <a:schemeClr val="accent1">
                  <a:lumMod val="50000"/>
                </a:schemeClr>
              </a:solidFill>
              <a:latin typeface="Century Gothic" panose="020B0502020202020204" pitchFamily="34" charset="0"/>
            </a:endParaRPr>
          </a:p>
          <a:p>
            <a:r>
              <a:rPr lang="en-US" sz="1600" dirty="0">
                <a:latin typeface="Century Gothic"/>
              </a:rPr>
              <a:t>1. Simple and secure sign-in from Marcus to view real time simulations in SAM</a:t>
            </a:r>
            <a:br>
              <a:rPr lang="en-US" sz="1600" dirty="0">
                <a:latin typeface="Century Gothic" panose="020B0502020202020204" pitchFamily="34" charset="0"/>
              </a:rPr>
            </a:br>
            <a:endParaRPr lang="en-US" sz="1600" dirty="0">
              <a:latin typeface="Century Gothic" panose="020B0502020202020204" pitchFamily="34" charset="0"/>
            </a:endParaRPr>
          </a:p>
          <a:p>
            <a:r>
              <a:rPr lang="en-US" sz="1600" dirty="0">
                <a:latin typeface="Century Gothic" panose="020B0502020202020204" pitchFamily="34" charset="0"/>
              </a:rPr>
              <a:t>2. Streamline applications on SAM for investments and make payment directly from Marcus</a:t>
            </a:r>
          </a:p>
          <a:p>
            <a:endParaRPr lang="en-US" sz="1600" dirty="0">
              <a:latin typeface="Century Gothic" panose="020B0502020202020204" pitchFamily="34" charset="0"/>
            </a:endParaRPr>
          </a:p>
          <a:p>
            <a:r>
              <a:rPr lang="en-US" sz="1600" dirty="0">
                <a:latin typeface="Century Gothic" panose="020B0502020202020204" pitchFamily="34" charset="0"/>
              </a:rPr>
              <a:t>3. SAM </a:t>
            </a:r>
            <a:r>
              <a:rPr lang="en-US" sz="1600" dirty="0" err="1">
                <a:latin typeface="Century Gothic" panose="020B0502020202020204" pitchFamily="34" charset="0"/>
              </a:rPr>
              <a:t>synthesises</a:t>
            </a:r>
            <a:r>
              <a:rPr lang="en-US" sz="1600" dirty="0">
                <a:latin typeface="Century Gothic" panose="020B0502020202020204" pitchFamily="34" charset="0"/>
              </a:rPr>
              <a:t> and reports financial information and current interest rates pertaining to specific asset class</a:t>
            </a:r>
          </a:p>
          <a:p>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1600" dirty="0">
                <a:latin typeface="Century Gothic"/>
              </a:rPr>
              <a:t>"With a simplified access to markets, we are here to help you make the most of your money"</a:t>
            </a:r>
          </a:p>
        </p:txBody>
      </p:sp>
      <p:pic>
        <p:nvPicPr>
          <p:cNvPr id="6" name="Picture 6" descr="A picture containing drawing&#10;&#10;Description automatically generated">
            <a:extLst>
              <a:ext uri="{FF2B5EF4-FFF2-40B4-BE49-F238E27FC236}">
                <a16:creationId xmlns:a16="http://schemas.microsoft.com/office/drawing/2014/main" id="{39A663CD-74A3-4AF2-BF55-2EF873F7AC11}"/>
              </a:ext>
            </a:extLst>
          </p:cNvPr>
          <p:cNvPicPr>
            <a:picLocks noChangeAspect="1"/>
          </p:cNvPicPr>
          <p:nvPr/>
        </p:nvPicPr>
        <p:blipFill>
          <a:blip r:embed="rId4"/>
          <a:stretch>
            <a:fillRect/>
          </a:stretch>
        </p:blipFill>
        <p:spPr>
          <a:xfrm>
            <a:off x="11143278" y="2370657"/>
            <a:ext cx="476251" cy="465668"/>
          </a:xfrm>
          <a:prstGeom prst="rect">
            <a:avLst/>
          </a:prstGeom>
        </p:spPr>
      </p:pic>
    </p:spTree>
    <p:extLst>
      <p:ext uri="{BB962C8B-B14F-4D97-AF65-F5344CB8AC3E}">
        <p14:creationId xmlns:p14="http://schemas.microsoft.com/office/powerpoint/2010/main" val="1739496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0BA8BB502F164CBCD50E73C622A2F0" ma:contentTypeVersion="5" ma:contentTypeDescription="Create a new document." ma:contentTypeScope="" ma:versionID="878dddeff275af816d487224c9d13591">
  <xsd:schema xmlns:xsd="http://www.w3.org/2001/XMLSchema" xmlns:xs="http://www.w3.org/2001/XMLSchema" xmlns:p="http://schemas.microsoft.com/office/2006/metadata/properties" xmlns:ns3="8f68e04f-749a-4f9f-b073-6c8e4caa1efe" xmlns:ns4="1d7ff15b-21c4-4e42-8404-310e502b1a8d" targetNamespace="http://schemas.microsoft.com/office/2006/metadata/properties" ma:root="true" ma:fieldsID="3a7b246e8c69938fb64f2754a202f88a" ns3:_="" ns4:_="">
    <xsd:import namespace="8f68e04f-749a-4f9f-b073-6c8e4caa1efe"/>
    <xsd:import namespace="1d7ff15b-21c4-4e42-8404-310e502b1a8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8e04f-749a-4f9f-b073-6c8e4caa1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7ff15b-21c4-4e42-8404-310e502b1a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990115-B7C8-41FA-B898-CA4A4194ECF9}">
  <ds:schemaRefs>
    <ds:schemaRef ds:uri="1d7ff15b-21c4-4e42-8404-310e502b1a8d"/>
    <ds:schemaRef ds:uri="8f68e04f-749a-4f9f-b073-6c8e4caa1e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298067-2F5C-4425-A5B5-C5D87AA7CDF6}">
  <ds:schemaRefs>
    <ds:schemaRef ds:uri="http://schemas.microsoft.com/sharepoint/v3/contenttype/forms"/>
  </ds:schemaRefs>
</ds:datastoreItem>
</file>

<file path=customXml/itemProps3.xml><?xml version="1.0" encoding="utf-8"?>
<ds:datastoreItem xmlns:ds="http://schemas.openxmlformats.org/officeDocument/2006/customXml" ds:itemID="{320AF7BB-B394-4D69-8569-C62472D52761}">
  <ds:schemaRefs>
    <ds:schemaRef ds:uri="1d7ff15b-21c4-4e42-8404-310e502b1a8d"/>
    <ds:schemaRef ds:uri="8f68e04f-749a-4f9f-b073-6c8e4caa1e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543</Words>
  <Application>Microsoft Macintosh PowerPoint</Application>
  <PresentationFormat>Widescreen</PresentationFormat>
  <Paragraphs>71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Jerica Ng</dc:creator>
  <cp:lastModifiedBy>CHUN Jing Hui</cp:lastModifiedBy>
  <cp:revision>4</cp:revision>
  <dcterms:created xsi:type="dcterms:W3CDTF">2020-03-07T03:26:28Z</dcterms:created>
  <dcterms:modified xsi:type="dcterms:W3CDTF">2020-09-07T08:56:47Z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0x010100640BA8BB502F164CBCD50E73C622A2F0</vt:lpwstr>
  </property>
</Properties>
</file>