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7" r:id="rId3"/>
    <p:sldId id="265" r:id="rId4"/>
    <p:sldId id="266" r:id="rId5"/>
    <p:sldId id="260" r:id="rId6"/>
    <p:sldId id="268"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B2CE"/>
    <a:srgbClr val="BBC3CE"/>
    <a:srgbClr val="B9C4CF"/>
    <a:srgbClr val="05B2D2"/>
    <a:srgbClr val="6E9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36" autoAdjust="0"/>
  </p:normalViewPr>
  <p:slideViewPr>
    <p:cSldViewPr snapToGrid="0">
      <p:cViewPr varScale="1">
        <p:scale>
          <a:sx n="76" d="100"/>
          <a:sy n="76" d="100"/>
        </p:scale>
        <p:origin x="1642" y="58"/>
      </p:cViewPr>
      <p:guideLst>
        <p:guide orient="horz" pos="162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131883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89822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122290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450a93bd6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450a93bd6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3397988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123522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6146" name="Picture 2" descr="Buildings Skyscrapers BW Night HD wallpaper | man made | Wallpaper Better">
            <a:extLst>
              <a:ext uri="{FF2B5EF4-FFF2-40B4-BE49-F238E27FC236}">
                <a16:creationId xmlns:a16="http://schemas.microsoft.com/office/drawing/2014/main" id="{4894DCF1-5919-4229-A9DE-3BE0F4419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54000"/>
            <a:ext cx="9613900" cy="60086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03A7EA9-4A7F-4737-9067-CECAB610BA63}"/>
              </a:ext>
            </a:extLst>
          </p:cNvPr>
          <p:cNvSpPr/>
          <p:nvPr/>
        </p:nvSpPr>
        <p:spPr>
          <a:xfrm>
            <a:off x="1890712" y="196850"/>
            <a:ext cx="5387975" cy="4514850"/>
          </a:xfrm>
          <a:prstGeom prst="rect">
            <a:avLst/>
          </a:prstGeom>
          <a:solidFill>
            <a:srgbClr val="06B2CE"/>
          </a:solidFill>
          <a:ln>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tx1"/>
                </a:solidFill>
                <a:latin typeface="Barlow Semi Condensed Black" panose="00000A06000000000000" pitchFamily="2" charset="0"/>
              </a:rPr>
              <a:t>TIMNEM</a:t>
            </a:r>
            <a:endParaRPr lang="en-SG" sz="8000" b="1" dirty="0">
              <a:solidFill>
                <a:schemeClr val="tx1"/>
              </a:solidFill>
              <a:latin typeface="Barlow Semi Condensed Black" panose="00000A06000000000000" pitchFamily="2" charset="0"/>
            </a:endParaRPr>
          </a:p>
        </p:txBody>
      </p:sp>
      <p:pic>
        <p:nvPicPr>
          <p:cNvPr id="4" name="Picture 3" descr="A close up of a sign&#10;&#10;Description automatically generated">
            <a:extLst>
              <a:ext uri="{FF2B5EF4-FFF2-40B4-BE49-F238E27FC236}">
                <a16:creationId xmlns:a16="http://schemas.microsoft.com/office/drawing/2014/main" id="{86087D4E-624E-4BD9-8EB4-21F4EBD23003}"/>
              </a:ext>
            </a:extLst>
          </p:cNvPr>
          <p:cNvPicPr>
            <a:picLocks noChangeAspect="1"/>
          </p:cNvPicPr>
          <p:nvPr/>
        </p:nvPicPr>
        <p:blipFill>
          <a:blip r:embed="rId4">
            <a:clrChange>
              <a:clrFrom>
                <a:srgbClr val="3F47CC"/>
              </a:clrFrom>
              <a:clrTo>
                <a:srgbClr val="3F47CC">
                  <a:alpha val="0"/>
                </a:srgbClr>
              </a:clrTo>
            </a:clrChange>
          </a:blip>
          <a:stretch>
            <a:fillRect/>
          </a:stretch>
        </p:blipFill>
        <p:spPr>
          <a:xfrm>
            <a:off x="3982122" y="347720"/>
            <a:ext cx="1205154" cy="1476873"/>
          </a:xfrm>
          <a:prstGeom prst="rect">
            <a:avLst/>
          </a:prstGeom>
        </p:spPr>
      </p:pic>
      <p:sp>
        <p:nvSpPr>
          <p:cNvPr id="5" name="Title 1">
            <a:extLst>
              <a:ext uri="{FF2B5EF4-FFF2-40B4-BE49-F238E27FC236}">
                <a16:creationId xmlns:a16="http://schemas.microsoft.com/office/drawing/2014/main" id="{95E29BB3-B15B-4C87-AE54-8D0A23958E6E}"/>
              </a:ext>
            </a:extLst>
          </p:cNvPr>
          <p:cNvSpPr txBox="1">
            <a:spLocks/>
          </p:cNvSpPr>
          <p:nvPr/>
        </p:nvSpPr>
        <p:spPr>
          <a:xfrm>
            <a:off x="2398945" y="3012651"/>
            <a:ext cx="4371508"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b="1" dirty="0">
                <a:solidFill>
                  <a:schemeClr val="bg1"/>
                </a:solidFill>
                <a:latin typeface="Segoe UI Black" panose="020B0A02040204020203" pitchFamily="34" charset="0"/>
                <a:ea typeface="Segoe UI Black" panose="020B0A02040204020203" pitchFamily="34" charset="0"/>
              </a:rPr>
              <a:t>MAKE MONEY MAKING EASIER </a:t>
            </a:r>
            <a:endParaRPr lang="en-SG" sz="2000" b="1" dirty="0">
              <a:solidFill>
                <a:schemeClr val="bg1"/>
              </a:solidFill>
              <a:latin typeface="Segoe UI Black" panose="020B0A02040204020203" pitchFamily="34" charset="0"/>
              <a:ea typeface="Segoe UI Black" panose="020B0A02040204020203" pitchFamily="34" charset="0"/>
            </a:endParaRPr>
          </a:p>
        </p:txBody>
      </p:sp>
      <p:sp>
        <p:nvSpPr>
          <p:cNvPr id="6" name="Title 1">
            <a:extLst>
              <a:ext uri="{FF2B5EF4-FFF2-40B4-BE49-F238E27FC236}">
                <a16:creationId xmlns:a16="http://schemas.microsoft.com/office/drawing/2014/main" id="{A94EE5FC-D603-4DA9-8B84-71F42012352C}"/>
              </a:ext>
            </a:extLst>
          </p:cNvPr>
          <p:cNvSpPr txBox="1">
            <a:spLocks/>
          </p:cNvSpPr>
          <p:nvPr/>
        </p:nvSpPr>
        <p:spPr>
          <a:xfrm>
            <a:off x="2168047" y="3302651"/>
            <a:ext cx="4833304"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Financial Sensemaking in a Digital Era</a:t>
            </a:r>
            <a:endParaRPr lang="en-SG" sz="180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Image result for search icon png">
            <a:extLst>
              <a:ext uri="{FF2B5EF4-FFF2-40B4-BE49-F238E27FC236}">
                <a16:creationId xmlns:a16="http://schemas.microsoft.com/office/drawing/2014/main" id="{2583AC6D-5CB7-4CE4-869F-8E9073285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07" y="1334381"/>
            <a:ext cx="2319046" cy="23190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0F939EC-30AF-4ADE-BB8F-C442B6BEB1DC}"/>
              </a:ext>
            </a:extLst>
          </p:cNvPr>
          <p:cNvSpPr/>
          <p:nvPr/>
        </p:nvSpPr>
        <p:spPr>
          <a:xfrm>
            <a:off x="491762" y="546099"/>
            <a:ext cx="2848337" cy="3774621"/>
          </a:xfrm>
          <a:prstGeom prst="rect">
            <a:avLst/>
          </a:prstGeom>
          <a:noFill/>
          <a:ln w="38100">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itle 1">
            <a:extLst>
              <a:ext uri="{FF2B5EF4-FFF2-40B4-BE49-F238E27FC236}">
                <a16:creationId xmlns:a16="http://schemas.microsoft.com/office/drawing/2014/main" id="{5E3208B6-4CD4-4CF5-8AA5-4A9BE7A38C19}"/>
              </a:ext>
            </a:extLst>
          </p:cNvPr>
          <p:cNvSpPr>
            <a:spLocks noGrp="1"/>
          </p:cNvSpPr>
          <p:nvPr>
            <p:ph type="title"/>
          </p:nvPr>
        </p:nvSpPr>
        <p:spPr>
          <a:xfrm>
            <a:off x="1848400" y="425727"/>
            <a:ext cx="8520600" cy="841800"/>
          </a:xfrm>
        </p:spPr>
        <p:txBody>
          <a:bodyPr/>
          <a:lstStyle/>
          <a:p>
            <a:r>
              <a:rPr lang="en-US" dirty="0">
                <a:latin typeface="Segoe UI Black" panose="020B0A02040204020203" pitchFamily="34" charset="0"/>
                <a:ea typeface="Segoe UI Black" panose="020B0A02040204020203" pitchFamily="34" charset="0"/>
              </a:rPr>
              <a:t>PROBLEM STATEMENT </a:t>
            </a:r>
            <a:endParaRPr lang="en-SG" dirty="0">
              <a:latin typeface="Segoe UI Black" panose="020B0A02040204020203" pitchFamily="34" charset="0"/>
              <a:ea typeface="Segoe UI Black" panose="020B0A02040204020203" pitchFamily="34" charset="0"/>
            </a:endParaRPr>
          </a:p>
        </p:txBody>
      </p:sp>
      <p:sp>
        <p:nvSpPr>
          <p:cNvPr id="6" name="Rectangle 5">
            <a:extLst>
              <a:ext uri="{FF2B5EF4-FFF2-40B4-BE49-F238E27FC236}">
                <a16:creationId xmlns:a16="http://schemas.microsoft.com/office/drawing/2014/main" id="{20D924DC-DC29-45CA-A351-6DEE84BD1DA1}"/>
              </a:ext>
            </a:extLst>
          </p:cNvPr>
          <p:cNvSpPr/>
          <p:nvPr/>
        </p:nvSpPr>
        <p:spPr>
          <a:xfrm>
            <a:off x="5215592" y="1124017"/>
            <a:ext cx="1964015" cy="48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 name="Title 1">
            <a:extLst>
              <a:ext uri="{FF2B5EF4-FFF2-40B4-BE49-F238E27FC236}">
                <a16:creationId xmlns:a16="http://schemas.microsoft.com/office/drawing/2014/main" id="{9B39E5D8-DE42-4C0E-9BB0-5B9151490C24}"/>
              </a:ext>
            </a:extLst>
          </p:cNvPr>
          <p:cNvSpPr txBox="1">
            <a:spLocks/>
          </p:cNvSpPr>
          <p:nvPr/>
        </p:nvSpPr>
        <p:spPr>
          <a:xfrm>
            <a:off x="3656571" y="1546037"/>
            <a:ext cx="4904255" cy="24960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just"/>
            <a:r>
              <a:rPr lang="en-US" sz="2000" dirty="0">
                <a:latin typeface="Segoe UI" panose="020B0502040204020203" pitchFamily="34" charset="0"/>
                <a:ea typeface="Segoe UI Black" panose="020B0A02040204020203" pitchFamily="34" charset="0"/>
                <a:cs typeface="Segoe UI" panose="020B0502040204020203" pitchFamily="34" charset="0"/>
              </a:rPr>
              <a:t>Youths, characterized by their general lack of understanding towards financial markets and instruments, are consistently overwhelmed by the bulk of financial data available. These individuals have little to no idea as to how they can gauge the financial performance of the firms, even if robust data were available.</a:t>
            </a:r>
            <a:endParaRPr lang="en-SG" sz="2000" dirty="0">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7140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76164D-9BF6-4979-85DA-B25672A27EB6}"/>
              </a:ext>
            </a:extLst>
          </p:cNvPr>
          <p:cNvSpPr/>
          <p:nvPr/>
        </p:nvSpPr>
        <p:spPr>
          <a:xfrm>
            <a:off x="6169462" y="1551380"/>
            <a:ext cx="2676686" cy="1127559"/>
          </a:xfrm>
          <a:prstGeom prst="rect">
            <a:avLst/>
          </a:prstGeom>
          <a:solidFill>
            <a:srgbClr val="06B2CE"/>
          </a:solidFill>
          <a:ln>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3C378A50-B79B-4D78-835D-682A03F70F90}"/>
              </a:ext>
            </a:extLst>
          </p:cNvPr>
          <p:cNvSpPr>
            <a:spLocks noGrp="1"/>
          </p:cNvSpPr>
          <p:nvPr>
            <p:ph type="title"/>
          </p:nvPr>
        </p:nvSpPr>
        <p:spPr>
          <a:xfrm>
            <a:off x="311700" y="260627"/>
            <a:ext cx="8520600" cy="841800"/>
          </a:xfrm>
        </p:spPr>
        <p:txBody>
          <a:bodyPr/>
          <a:lstStyle/>
          <a:p>
            <a:r>
              <a:rPr lang="en-US" sz="3000" dirty="0">
                <a:latin typeface="Segoe UI Black" panose="020B0A02040204020203" pitchFamily="34" charset="0"/>
                <a:ea typeface="Segoe UI Black" panose="020B0A02040204020203" pitchFamily="34" charset="0"/>
              </a:rPr>
              <a:t>DRAWBACKS OF EXISTING SOLUTIONS</a:t>
            </a:r>
            <a:endParaRPr lang="en-SG" sz="3000" dirty="0">
              <a:latin typeface="Segoe UI Black" panose="020B0A02040204020203" pitchFamily="34" charset="0"/>
              <a:ea typeface="Segoe UI Black" panose="020B0A02040204020203" pitchFamily="34" charset="0"/>
            </a:endParaRPr>
          </a:p>
        </p:txBody>
      </p:sp>
      <p:sp>
        <p:nvSpPr>
          <p:cNvPr id="3" name="Rectangle 2">
            <a:extLst>
              <a:ext uri="{FF2B5EF4-FFF2-40B4-BE49-F238E27FC236}">
                <a16:creationId xmlns:a16="http://schemas.microsoft.com/office/drawing/2014/main" id="{4BDED39A-1183-4D21-A6BC-270739CC24BF}"/>
              </a:ext>
            </a:extLst>
          </p:cNvPr>
          <p:cNvSpPr/>
          <p:nvPr/>
        </p:nvSpPr>
        <p:spPr>
          <a:xfrm>
            <a:off x="432100" y="1551382"/>
            <a:ext cx="2676686" cy="1127559"/>
          </a:xfrm>
          <a:prstGeom prst="rect">
            <a:avLst/>
          </a:prstGeom>
          <a:solidFill>
            <a:srgbClr val="06B2CE"/>
          </a:solidFill>
          <a:ln>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B6CE2CF3-97D1-427D-AAF4-71338ACECE73}"/>
              </a:ext>
            </a:extLst>
          </p:cNvPr>
          <p:cNvSpPr/>
          <p:nvPr/>
        </p:nvSpPr>
        <p:spPr>
          <a:xfrm>
            <a:off x="3300781" y="1551380"/>
            <a:ext cx="2676686" cy="1127559"/>
          </a:xfrm>
          <a:prstGeom prst="rect">
            <a:avLst/>
          </a:prstGeom>
          <a:solidFill>
            <a:srgbClr val="BBC3CE"/>
          </a:solidFill>
          <a:ln>
            <a:solidFill>
              <a:srgbClr val="B9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4" descr="Related image">
            <a:extLst>
              <a:ext uri="{FF2B5EF4-FFF2-40B4-BE49-F238E27FC236}">
                <a16:creationId xmlns:a16="http://schemas.microsoft.com/office/drawing/2014/main" id="{1DC73BCE-9363-4632-9154-C25A2628E0E9}"/>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1206663" y="1551380"/>
            <a:ext cx="1127559" cy="1127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ywall News Icons - Download Free Vector Icons | Noun Project">
            <a:extLst>
              <a:ext uri="{FF2B5EF4-FFF2-40B4-BE49-F238E27FC236}">
                <a16:creationId xmlns:a16="http://schemas.microsoft.com/office/drawing/2014/main" id="{75A3741F-90BF-44F6-A725-8E0A5E366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884" y="1551380"/>
            <a:ext cx="1229159" cy="1229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arwheel Mechanism Repair System Actions Business - Icon Technical Png ,  Transparent Cartoon, Free Cliparts &amp; Silhouettes - NetClipart">
            <a:extLst>
              <a:ext uri="{FF2B5EF4-FFF2-40B4-BE49-F238E27FC236}">
                <a16:creationId xmlns:a16="http://schemas.microsoft.com/office/drawing/2014/main" id="{491778E7-3BCF-4E8F-8890-9EF1E3A39C52}"/>
              </a:ext>
            </a:extLst>
          </p:cNvPr>
          <p:cNvPicPr>
            <a:picLocks noChangeAspect="1" noChangeArrowheads="1"/>
          </p:cNvPicPr>
          <p:nvPr/>
        </p:nvPicPr>
        <p:blipFill>
          <a:blip r:embed="rId5">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rot="1419109">
            <a:off x="6904375" y="1477986"/>
            <a:ext cx="1209841" cy="127434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944FF6F6-62BA-4CB8-B1FB-F2D6564F45B2}"/>
              </a:ext>
            </a:extLst>
          </p:cNvPr>
          <p:cNvSpPr/>
          <p:nvPr/>
        </p:nvSpPr>
        <p:spPr>
          <a:xfrm>
            <a:off x="3589992" y="958917"/>
            <a:ext cx="1964015" cy="48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6" name="Title 1">
            <a:extLst>
              <a:ext uri="{FF2B5EF4-FFF2-40B4-BE49-F238E27FC236}">
                <a16:creationId xmlns:a16="http://schemas.microsoft.com/office/drawing/2014/main" id="{AE1995DF-DC7B-4DA3-8550-6E53C7EBE586}"/>
              </a:ext>
            </a:extLst>
          </p:cNvPr>
          <p:cNvSpPr txBox="1">
            <a:spLocks/>
          </p:cNvSpPr>
          <p:nvPr/>
        </p:nvSpPr>
        <p:spPr>
          <a:xfrm>
            <a:off x="3171953" y="2601057"/>
            <a:ext cx="28653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Black" panose="020B0A02040204020203" pitchFamily="34" charset="0"/>
                <a:ea typeface="Segoe UI Black" panose="020B0A02040204020203" pitchFamily="34" charset="0"/>
              </a:rPr>
              <a:t>ACCESSIBILITY </a:t>
            </a:r>
            <a:endParaRPr lang="en-SG" sz="2000" dirty="0">
              <a:latin typeface="Segoe UI Black" panose="020B0A02040204020203" pitchFamily="34" charset="0"/>
              <a:ea typeface="Segoe UI Black" panose="020B0A02040204020203" pitchFamily="34" charset="0"/>
            </a:endParaRPr>
          </a:p>
        </p:txBody>
      </p:sp>
      <p:sp>
        <p:nvSpPr>
          <p:cNvPr id="18" name="Title 1">
            <a:extLst>
              <a:ext uri="{FF2B5EF4-FFF2-40B4-BE49-F238E27FC236}">
                <a16:creationId xmlns:a16="http://schemas.microsoft.com/office/drawing/2014/main" id="{3A865F00-E0BD-4799-A14F-D5A8B56B456A}"/>
              </a:ext>
            </a:extLst>
          </p:cNvPr>
          <p:cNvSpPr txBox="1">
            <a:spLocks/>
          </p:cNvSpPr>
          <p:nvPr/>
        </p:nvSpPr>
        <p:spPr>
          <a:xfrm>
            <a:off x="6075125" y="2581865"/>
            <a:ext cx="28653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Black" panose="020B0A02040204020203" pitchFamily="34" charset="0"/>
                <a:ea typeface="Segoe UI Black" panose="020B0A02040204020203" pitchFamily="34" charset="0"/>
              </a:rPr>
              <a:t>TECHNICALITIES</a:t>
            </a:r>
            <a:endParaRPr lang="en-SG" sz="2000" dirty="0">
              <a:latin typeface="Segoe UI Black" panose="020B0A02040204020203" pitchFamily="34" charset="0"/>
              <a:ea typeface="Segoe UI Black" panose="020B0A02040204020203" pitchFamily="34" charset="0"/>
            </a:endParaRPr>
          </a:p>
        </p:txBody>
      </p:sp>
      <p:sp>
        <p:nvSpPr>
          <p:cNvPr id="19" name="Title 1">
            <a:extLst>
              <a:ext uri="{FF2B5EF4-FFF2-40B4-BE49-F238E27FC236}">
                <a16:creationId xmlns:a16="http://schemas.microsoft.com/office/drawing/2014/main" id="{4915A29D-3557-44D5-A4B7-AE1DAE5849E1}"/>
              </a:ext>
            </a:extLst>
          </p:cNvPr>
          <p:cNvSpPr txBox="1">
            <a:spLocks/>
          </p:cNvSpPr>
          <p:nvPr/>
        </p:nvSpPr>
        <p:spPr>
          <a:xfrm>
            <a:off x="339388" y="2642261"/>
            <a:ext cx="28653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Black" panose="020B0A02040204020203" pitchFamily="34" charset="0"/>
                <a:ea typeface="Segoe UI Black" panose="020B0A02040204020203" pitchFamily="34" charset="0"/>
              </a:rPr>
              <a:t>WHERE TO START? </a:t>
            </a:r>
            <a:endParaRPr lang="en-SG" sz="2000" dirty="0">
              <a:latin typeface="Segoe UI Black" panose="020B0A02040204020203" pitchFamily="34" charset="0"/>
              <a:ea typeface="Segoe UI Black" panose="020B0A02040204020203" pitchFamily="34" charset="0"/>
            </a:endParaRPr>
          </a:p>
        </p:txBody>
      </p:sp>
      <p:sp>
        <p:nvSpPr>
          <p:cNvPr id="20" name="Title 1">
            <a:extLst>
              <a:ext uri="{FF2B5EF4-FFF2-40B4-BE49-F238E27FC236}">
                <a16:creationId xmlns:a16="http://schemas.microsoft.com/office/drawing/2014/main" id="{B5F0318F-BD4A-488E-B9E3-CFB86187164D}"/>
              </a:ext>
            </a:extLst>
          </p:cNvPr>
          <p:cNvSpPr txBox="1">
            <a:spLocks/>
          </p:cNvSpPr>
          <p:nvPr/>
        </p:nvSpPr>
        <p:spPr>
          <a:xfrm>
            <a:off x="551661" y="3442857"/>
            <a:ext cx="2275780" cy="977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panose="020B0502040204020203" pitchFamily="34" charset="0"/>
                <a:ea typeface="Segoe UI Black" panose="020B0A02040204020203" pitchFamily="34" charset="0"/>
                <a:cs typeface="Segoe UI" panose="020B0502040204020203" pitchFamily="34" charset="0"/>
              </a:rPr>
              <a:t>Lack of Direction in Financial &amp; Technical Analysis</a:t>
            </a:r>
            <a:endParaRPr lang="en-SG" sz="24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56DB0F44-CCEB-4B6E-95D2-16A3E18BB3F5}"/>
              </a:ext>
            </a:extLst>
          </p:cNvPr>
          <p:cNvSpPr/>
          <p:nvPr/>
        </p:nvSpPr>
        <p:spPr>
          <a:xfrm>
            <a:off x="1467363" y="3281517"/>
            <a:ext cx="62132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447FF19D-5BCC-4CCD-9D43-DF22932E43B8}"/>
              </a:ext>
            </a:extLst>
          </p:cNvPr>
          <p:cNvSpPr/>
          <p:nvPr/>
        </p:nvSpPr>
        <p:spPr>
          <a:xfrm>
            <a:off x="4288018" y="3281517"/>
            <a:ext cx="62132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3FF64C70-01B6-4902-B19D-3EC981339AA3}"/>
              </a:ext>
            </a:extLst>
          </p:cNvPr>
          <p:cNvSpPr/>
          <p:nvPr/>
        </p:nvSpPr>
        <p:spPr>
          <a:xfrm>
            <a:off x="7197145" y="3281516"/>
            <a:ext cx="62132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7" name="Title 1">
            <a:extLst>
              <a:ext uri="{FF2B5EF4-FFF2-40B4-BE49-F238E27FC236}">
                <a16:creationId xmlns:a16="http://schemas.microsoft.com/office/drawing/2014/main" id="{7BB9D0DC-663E-445A-B00A-08F3C9243156}"/>
              </a:ext>
            </a:extLst>
          </p:cNvPr>
          <p:cNvSpPr txBox="1">
            <a:spLocks/>
          </p:cNvSpPr>
          <p:nvPr/>
        </p:nvSpPr>
        <p:spPr>
          <a:xfrm>
            <a:off x="348213" y="1242255"/>
            <a:ext cx="8520600" cy="466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panose="020B0502040204020203" pitchFamily="34" charset="0"/>
                <a:ea typeface="Segoe UI Black" panose="020B0A02040204020203" pitchFamily="34" charset="0"/>
                <a:cs typeface="Segoe UI" panose="020B0502040204020203" pitchFamily="34" charset="0"/>
              </a:rPr>
              <a:t>Why are existing solutions not user-friendly?</a:t>
            </a:r>
            <a:endParaRPr lang="en-SG" sz="20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26" name="Title 1">
            <a:extLst>
              <a:ext uri="{FF2B5EF4-FFF2-40B4-BE49-F238E27FC236}">
                <a16:creationId xmlns:a16="http://schemas.microsoft.com/office/drawing/2014/main" id="{50E17D20-73DC-4467-9C32-80160552D8E2}"/>
              </a:ext>
            </a:extLst>
          </p:cNvPr>
          <p:cNvSpPr txBox="1">
            <a:spLocks/>
          </p:cNvSpPr>
          <p:nvPr/>
        </p:nvSpPr>
        <p:spPr>
          <a:xfrm>
            <a:off x="3460788" y="3464413"/>
            <a:ext cx="2275780" cy="977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panose="020B0502040204020203" pitchFamily="34" charset="0"/>
                <a:ea typeface="Segoe UI Black" panose="020B0A02040204020203" pitchFamily="34" charset="0"/>
                <a:cs typeface="Segoe UI" panose="020B0502040204020203" pitchFamily="34" charset="0"/>
              </a:rPr>
              <a:t>Better Solutions are Exclusive due to Paywalls</a:t>
            </a:r>
            <a:endParaRPr lang="en-SG" sz="24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28" name="Title 1">
            <a:extLst>
              <a:ext uri="{FF2B5EF4-FFF2-40B4-BE49-F238E27FC236}">
                <a16:creationId xmlns:a16="http://schemas.microsoft.com/office/drawing/2014/main" id="{D38C4935-A76F-4BEE-A00B-612A6CA8C6FC}"/>
              </a:ext>
            </a:extLst>
          </p:cNvPr>
          <p:cNvSpPr txBox="1">
            <a:spLocks/>
          </p:cNvSpPr>
          <p:nvPr/>
        </p:nvSpPr>
        <p:spPr>
          <a:xfrm>
            <a:off x="6369915" y="3464413"/>
            <a:ext cx="2275780" cy="977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panose="020B0502040204020203" pitchFamily="34" charset="0"/>
                <a:ea typeface="Segoe UI Black" panose="020B0A02040204020203" pitchFamily="34" charset="0"/>
                <a:cs typeface="Segoe UI" panose="020B0502040204020203" pitchFamily="34" charset="0"/>
              </a:rPr>
              <a:t>Users are unable  to Comprehend Financial Jargons</a:t>
            </a:r>
            <a:endParaRPr lang="en-SG" sz="2400" dirty="0">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12440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8A50-B79B-4D78-835D-682A03F70F90}"/>
              </a:ext>
            </a:extLst>
          </p:cNvPr>
          <p:cNvSpPr>
            <a:spLocks noGrp="1"/>
          </p:cNvSpPr>
          <p:nvPr>
            <p:ph type="title"/>
          </p:nvPr>
        </p:nvSpPr>
        <p:spPr>
          <a:xfrm>
            <a:off x="311700" y="260627"/>
            <a:ext cx="8520600" cy="841800"/>
          </a:xfrm>
        </p:spPr>
        <p:txBody>
          <a:bodyPr/>
          <a:lstStyle/>
          <a:p>
            <a:r>
              <a:rPr lang="en-US" sz="4000" dirty="0">
                <a:latin typeface="Segoe UI Black" panose="020B0A02040204020203" pitchFamily="34" charset="0"/>
                <a:ea typeface="Segoe UI Black" panose="020B0A02040204020203" pitchFamily="34" charset="0"/>
              </a:rPr>
              <a:t>OUR SOLUTION</a:t>
            </a:r>
            <a:endParaRPr lang="en-SG" sz="4000" dirty="0">
              <a:latin typeface="Segoe UI Black" panose="020B0A02040204020203" pitchFamily="34" charset="0"/>
              <a:ea typeface="Segoe UI Black" panose="020B0A02040204020203" pitchFamily="34" charset="0"/>
            </a:endParaRPr>
          </a:p>
        </p:txBody>
      </p:sp>
      <p:sp>
        <p:nvSpPr>
          <p:cNvPr id="12" name="Rectangle 11">
            <a:extLst>
              <a:ext uri="{FF2B5EF4-FFF2-40B4-BE49-F238E27FC236}">
                <a16:creationId xmlns:a16="http://schemas.microsoft.com/office/drawing/2014/main" id="{944FF6F6-62BA-4CB8-B1FB-F2D6564F45B2}"/>
              </a:ext>
            </a:extLst>
          </p:cNvPr>
          <p:cNvSpPr/>
          <p:nvPr/>
        </p:nvSpPr>
        <p:spPr>
          <a:xfrm>
            <a:off x="3589992" y="971617"/>
            <a:ext cx="1964015" cy="48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7" name="Title 1">
            <a:extLst>
              <a:ext uri="{FF2B5EF4-FFF2-40B4-BE49-F238E27FC236}">
                <a16:creationId xmlns:a16="http://schemas.microsoft.com/office/drawing/2014/main" id="{7BB9D0DC-663E-445A-B00A-08F3C9243156}"/>
              </a:ext>
            </a:extLst>
          </p:cNvPr>
          <p:cNvSpPr txBox="1">
            <a:spLocks/>
          </p:cNvSpPr>
          <p:nvPr/>
        </p:nvSpPr>
        <p:spPr>
          <a:xfrm>
            <a:off x="348213" y="1244930"/>
            <a:ext cx="8520600" cy="466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panose="020B0502040204020203" pitchFamily="34" charset="0"/>
                <a:ea typeface="Segoe UI Black" panose="020B0A02040204020203" pitchFamily="34" charset="0"/>
                <a:cs typeface="Segoe UI" panose="020B0502040204020203" pitchFamily="34" charset="0"/>
              </a:rPr>
              <a:t>The Unique Selling Proposition that we have to offer</a:t>
            </a:r>
            <a:endParaRPr lang="en-SG" sz="20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30" name="Title 1">
            <a:extLst>
              <a:ext uri="{FF2B5EF4-FFF2-40B4-BE49-F238E27FC236}">
                <a16:creationId xmlns:a16="http://schemas.microsoft.com/office/drawing/2014/main" id="{E39DE1CD-7212-4F91-B86A-CF5C0354FF07}"/>
              </a:ext>
            </a:extLst>
          </p:cNvPr>
          <p:cNvSpPr txBox="1">
            <a:spLocks/>
          </p:cNvSpPr>
          <p:nvPr/>
        </p:nvSpPr>
        <p:spPr>
          <a:xfrm>
            <a:off x="1381379" y="2273954"/>
            <a:ext cx="3193871" cy="3440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1400" dirty="0">
                <a:latin typeface="Segoe UI" panose="020B0502040204020203" pitchFamily="34" charset="0"/>
                <a:ea typeface="Segoe UI Black" panose="020B0A02040204020203" pitchFamily="34" charset="0"/>
                <a:cs typeface="Segoe UI" panose="020B0502040204020203" pitchFamily="34" charset="0"/>
              </a:rPr>
              <a:t>A web application that explains </a:t>
            </a:r>
          </a:p>
          <a:p>
            <a:pPr algn="l"/>
            <a:r>
              <a:rPr lang="en-US" sz="1400" dirty="0">
                <a:latin typeface="Segoe UI" panose="020B0502040204020203" pitchFamily="34" charset="0"/>
                <a:ea typeface="Segoe UI Black" panose="020B0A02040204020203" pitchFamily="34" charset="0"/>
                <a:cs typeface="Segoe UI" panose="020B0502040204020203" pitchFamily="34" charset="0"/>
              </a:rPr>
              <a:t>important financial ratios</a:t>
            </a:r>
          </a:p>
          <a:p>
            <a:endParaRPr lang="en-US" sz="14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BDED39A-1183-4D21-A6BC-270739CC24BF}"/>
              </a:ext>
            </a:extLst>
          </p:cNvPr>
          <p:cNvSpPr/>
          <p:nvPr/>
        </p:nvSpPr>
        <p:spPr>
          <a:xfrm>
            <a:off x="491762" y="1554269"/>
            <a:ext cx="3974359" cy="1239385"/>
          </a:xfrm>
          <a:prstGeom prst="rect">
            <a:avLst/>
          </a:prstGeom>
          <a:noFill/>
          <a:ln w="38100">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itle 1">
            <a:extLst>
              <a:ext uri="{FF2B5EF4-FFF2-40B4-BE49-F238E27FC236}">
                <a16:creationId xmlns:a16="http://schemas.microsoft.com/office/drawing/2014/main" id="{E03978C7-DD47-42C9-AD8C-13AADBE7A0A4}"/>
              </a:ext>
            </a:extLst>
          </p:cNvPr>
          <p:cNvSpPr txBox="1">
            <a:spLocks/>
          </p:cNvSpPr>
          <p:nvPr/>
        </p:nvSpPr>
        <p:spPr>
          <a:xfrm>
            <a:off x="645642" y="1617063"/>
            <a:ext cx="3474263" cy="6144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dirty="0">
                <a:latin typeface="Segoe UI Black" panose="020B0A02040204020203" pitchFamily="34" charset="0"/>
                <a:ea typeface="Segoe UI Black" panose="020B0A02040204020203" pitchFamily="34" charset="0"/>
              </a:rPr>
              <a:t>INTEPRETER</a:t>
            </a:r>
            <a:endParaRPr lang="en-SG" sz="2400" dirty="0">
              <a:latin typeface="Segoe UI Black" panose="020B0A02040204020203" pitchFamily="34" charset="0"/>
              <a:ea typeface="Segoe UI Black" panose="020B0A02040204020203" pitchFamily="34" charset="0"/>
            </a:endParaRPr>
          </a:p>
        </p:txBody>
      </p:sp>
      <p:sp>
        <p:nvSpPr>
          <p:cNvPr id="46" name="Rectangle 45">
            <a:extLst>
              <a:ext uri="{FF2B5EF4-FFF2-40B4-BE49-F238E27FC236}">
                <a16:creationId xmlns:a16="http://schemas.microsoft.com/office/drawing/2014/main" id="{CE07984A-3B9D-496A-A344-F273231F6A21}"/>
              </a:ext>
            </a:extLst>
          </p:cNvPr>
          <p:cNvSpPr/>
          <p:nvPr/>
        </p:nvSpPr>
        <p:spPr>
          <a:xfrm>
            <a:off x="4677879" y="1554269"/>
            <a:ext cx="3974359" cy="12393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a:extLst>
              <a:ext uri="{FF2B5EF4-FFF2-40B4-BE49-F238E27FC236}">
                <a16:creationId xmlns:a16="http://schemas.microsoft.com/office/drawing/2014/main" id="{4B15ED16-3DC8-4468-A750-F6B44044A54F}"/>
              </a:ext>
            </a:extLst>
          </p:cNvPr>
          <p:cNvSpPr/>
          <p:nvPr/>
        </p:nvSpPr>
        <p:spPr>
          <a:xfrm>
            <a:off x="506429" y="3022924"/>
            <a:ext cx="3974359" cy="12393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a:extLst>
              <a:ext uri="{FF2B5EF4-FFF2-40B4-BE49-F238E27FC236}">
                <a16:creationId xmlns:a16="http://schemas.microsoft.com/office/drawing/2014/main" id="{9BCEFA23-56C0-4C8C-B359-FAA705D948E5}"/>
              </a:ext>
            </a:extLst>
          </p:cNvPr>
          <p:cNvSpPr/>
          <p:nvPr/>
        </p:nvSpPr>
        <p:spPr>
          <a:xfrm>
            <a:off x="4677879" y="3032549"/>
            <a:ext cx="3974359" cy="1239385"/>
          </a:xfrm>
          <a:prstGeom prst="rect">
            <a:avLst/>
          </a:prstGeom>
          <a:noFill/>
          <a:ln w="38100">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itle 1">
            <a:extLst>
              <a:ext uri="{FF2B5EF4-FFF2-40B4-BE49-F238E27FC236}">
                <a16:creationId xmlns:a16="http://schemas.microsoft.com/office/drawing/2014/main" id="{2F4AC6B1-04C3-4BD8-97C7-865348AE8F82}"/>
              </a:ext>
            </a:extLst>
          </p:cNvPr>
          <p:cNvSpPr txBox="1">
            <a:spLocks/>
          </p:cNvSpPr>
          <p:nvPr/>
        </p:nvSpPr>
        <p:spPr>
          <a:xfrm>
            <a:off x="5516599" y="1781861"/>
            <a:ext cx="2932170" cy="10724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1400" dirty="0">
                <a:latin typeface="Segoe UI" panose="020B0502040204020203" pitchFamily="34" charset="0"/>
                <a:ea typeface="Segoe UI Black" panose="020B0A02040204020203" pitchFamily="34" charset="0"/>
                <a:cs typeface="Segoe UI" panose="020B0502040204020203" pitchFamily="34" charset="0"/>
              </a:rPr>
              <a:t>Calculates &amp; compares key financial ratios across industries and different periods in real time</a:t>
            </a:r>
            <a:endParaRPr lang="en-SG" sz="1400"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51" name="Picture 8" descr="Calculator">
            <a:extLst>
              <a:ext uri="{FF2B5EF4-FFF2-40B4-BE49-F238E27FC236}">
                <a16:creationId xmlns:a16="http://schemas.microsoft.com/office/drawing/2014/main" id="{9D6D0FF4-6839-4E59-8C24-378150667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26" y="2002179"/>
            <a:ext cx="658940" cy="589495"/>
          </a:xfrm>
          <a:prstGeom prst="rect">
            <a:avLst/>
          </a:prstGeom>
          <a:noFill/>
          <a:extLst>
            <a:ext uri="{909E8E84-426E-40DD-AFC4-6F175D3DCCD1}">
              <a14:hiddenFill xmlns:a14="http://schemas.microsoft.com/office/drawing/2010/main">
                <a:solidFill>
                  <a:srgbClr val="FFFFFF"/>
                </a:solidFill>
              </a14:hiddenFill>
            </a:ext>
          </a:extLst>
        </p:spPr>
      </p:pic>
      <p:sp>
        <p:nvSpPr>
          <p:cNvPr id="52" name="Title 1">
            <a:extLst>
              <a:ext uri="{FF2B5EF4-FFF2-40B4-BE49-F238E27FC236}">
                <a16:creationId xmlns:a16="http://schemas.microsoft.com/office/drawing/2014/main" id="{9450AF24-58E5-4C1B-8491-2325B305CE46}"/>
              </a:ext>
            </a:extLst>
          </p:cNvPr>
          <p:cNvSpPr txBox="1">
            <a:spLocks/>
          </p:cNvSpPr>
          <p:nvPr/>
        </p:nvSpPr>
        <p:spPr>
          <a:xfrm>
            <a:off x="4431396" y="1678140"/>
            <a:ext cx="3822754" cy="275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dirty="0">
                <a:latin typeface="Segoe UI Black" panose="020B0A02040204020203" pitchFamily="34" charset="0"/>
                <a:ea typeface="Segoe UI Black" panose="020B0A02040204020203" pitchFamily="34" charset="0"/>
              </a:rPr>
              <a:t>DYNAMIC</a:t>
            </a:r>
            <a:endParaRPr lang="en-SG" sz="2400" dirty="0">
              <a:latin typeface="Segoe UI Black" panose="020B0A02040204020203" pitchFamily="34" charset="0"/>
              <a:ea typeface="Segoe UI Black" panose="020B0A02040204020203" pitchFamily="34" charset="0"/>
            </a:endParaRPr>
          </a:p>
        </p:txBody>
      </p:sp>
      <p:pic>
        <p:nvPicPr>
          <p:cNvPr id="53" name="Picture 10" descr="Clock Icons - Free Download, PNG and SVG">
            <a:extLst>
              <a:ext uri="{FF2B5EF4-FFF2-40B4-BE49-F238E27FC236}">
                <a16:creationId xmlns:a16="http://schemas.microsoft.com/office/drawing/2014/main" id="{398FF888-A0D9-4AA1-8CC5-C3E18952A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767" y="1649156"/>
            <a:ext cx="301062" cy="301062"/>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1">
            <a:extLst>
              <a:ext uri="{FF2B5EF4-FFF2-40B4-BE49-F238E27FC236}">
                <a16:creationId xmlns:a16="http://schemas.microsoft.com/office/drawing/2014/main" id="{F421190E-8E92-4471-8C61-CB49464B93AB}"/>
              </a:ext>
            </a:extLst>
          </p:cNvPr>
          <p:cNvSpPr txBox="1">
            <a:spLocks/>
          </p:cNvSpPr>
          <p:nvPr/>
        </p:nvSpPr>
        <p:spPr>
          <a:xfrm>
            <a:off x="1369389" y="3423458"/>
            <a:ext cx="3098031" cy="706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1400" dirty="0">
                <a:latin typeface="Segoe UI" panose="020B0502040204020203" pitchFamily="34" charset="0"/>
                <a:ea typeface="Segoe UI Black" panose="020B0A02040204020203" pitchFamily="34" charset="0"/>
                <a:cs typeface="Segoe UI" panose="020B0502040204020203" pitchFamily="34" charset="0"/>
              </a:rPr>
              <a:t>Historical data charts and side-by-side tables improve user-friendliness</a:t>
            </a:r>
          </a:p>
        </p:txBody>
      </p:sp>
      <p:sp>
        <p:nvSpPr>
          <p:cNvPr id="55" name="Title 1">
            <a:extLst>
              <a:ext uri="{FF2B5EF4-FFF2-40B4-BE49-F238E27FC236}">
                <a16:creationId xmlns:a16="http://schemas.microsoft.com/office/drawing/2014/main" id="{594D4438-6C75-4A69-A61A-49FEB6696778}"/>
              </a:ext>
            </a:extLst>
          </p:cNvPr>
          <p:cNvSpPr txBox="1">
            <a:spLocks/>
          </p:cNvSpPr>
          <p:nvPr/>
        </p:nvSpPr>
        <p:spPr>
          <a:xfrm>
            <a:off x="1219820" y="3025827"/>
            <a:ext cx="2865360" cy="6144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dirty="0">
                <a:latin typeface="Segoe UI Black" panose="020B0A02040204020203" pitchFamily="34" charset="0"/>
                <a:ea typeface="Segoe UI Black" panose="020B0A02040204020203" pitchFamily="34" charset="0"/>
              </a:rPr>
              <a:t>VISUALISATION</a:t>
            </a:r>
            <a:endParaRPr lang="en-SG" sz="2400" dirty="0">
              <a:latin typeface="Segoe UI Black" panose="020B0A02040204020203" pitchFamily="34" charset="0"/>
              <a:ea typeface="Segoe UI Black" panose="020B0A02040204020203" pitchFamily="34" charset="0"/>
            </a:endParaRPr>
          </a:p>
        </p:txBody>
      </p:sp>
      <p:pic>
        <p:nvPicPr>
          <p:cNvPr id="56" name="Picture 10" descr="Image result for metrics icon png">
            <a:extLst>
              <a:ext uri="{FF2B5EF4-FFF2-40B4-BE49-F238E27FC236}">
                <a16:creationId xmlns:a16="http://schemas.microsoft.com/office/drawing/2014/main" id="{DDDF7A98-0FD5-45B0-AF25-6DF4039752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06" y="3326395"/>
            <a:ext cx="714776" cy="757829"/>
          </a:xfrm>
          <a:prstGeom prst="rect">
            <a:avLst/>
          </a:prstGeom>
          <a:noFill/>
          <a:extLst>
            <a:ext uri="{909E8E84-426E-40DD-AFC4-6F175D3DCCD1}">
              <a14:hiddenFill xmlns:a14="http://schemas.microsoft.com/office/drawing/2010/main">
                <a:solidFill>
                  <a:srgbClr val="FFFFFF"/>
                </a:solidFill>
              </a14:hiddenFill>
            </a:ext>
          </a:extLst>
        </p:spPr>
      </p:pic>
      <p:sp>
        <p:nvSpPr>
          <p:cNvPr id="57" name="Title 1">
            <a:extLst>
              <a:ext uri="{FF2B5EF4-FFF2-40B4-BE49-F238E27FC236}">
                <a16:creationId xmlns:a16="http://schemas.microsoft.com/office/drawing/2014/main" id="{62EE8945-B7DC-4573-B1A0-96C58C14E737}"/>
              </a:ext>
            </a:extLst>
          </p:cNvPr>
          <p:cNvSpPr txBox="1">
            <a:spLocks/>
          </p:cNvSpPr>
          <p:nvPr/>
        </p:nvSpPr>
        <p:spPr>
          <a:xfrm>
            <a:off x="5399399" y="3001192"/>
            <a:ext cx="3108722" cy="6144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dirty="0">
                <a:latin typeface="Segoe UI Black" panose="020B0A02040204020203" pitchFamily="34" charset="0"/>
                <a:ea typeface="Segoe UI Black" panose="020B0A02040204020203" pitchFamily="34" charset="0"/>
              </a:rPr>
              <a:t>COMPLEMENTARY</a:t>
            </a:r>
            <a:endParaRPr lang="en-SG" sz="2400" dirty="0">
              <a:latin typeface="Segoe UI Black" panose="020B0A02040204020203" pitchFamily="34" charset="0"/>
              <a:ea typeface="Segoe UI Black" panose="020B0A02040204020203" pitchFamily="34" charset="0"/>
            </a:endParaRPr>
          </a:p>
        </p:txBody>
      </p:sp>
      <p:sp>
        <p:nvSpPr>
          <p:cNvPr id="58" name="Title 1">
            <a:extLst>
              <a:ext uri="{FF2B5EF4-FFF2-40B4-BE49-F238E27FC236}">
                <a16:creationId xmlns:a16="http://schemas.microsoft.com/office/drawing/2014/main" id="{2CB6D9D0-9454-4D74-9074-58758873EDDE}"/>
              </a:ext>
            </a:extLst>
          </p:cNvPr>
          <p:cNvSpPr txBox="1">
            <a:spLocks/>
          </p:cNvSpPr>
          <p:nvPr/>
        </p:nvSpPr>
        <p:spPr>
          <a:xfrm>
            <a:off x="5497604" y="3388938"/>
            <a:ext cx="3359634" cy="10359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1400" dirty="0">
                <a:latin typeface="Segoe UI" panose="020B0502040204020203" pitchFamily="34" charset="0"/>
                <a:ea typeface="Segoe UI Black" panose="020B0A02040204020203" pitchFamily="34" charset="0"/>
                <a:cs typeface="Segoe UI" panose="020B0502040204020203" pitchFamily="34" charset="0"/>
              </a:rPr>
              <a:t>Complementary tool used on top of existing solutions to allow users to quickly make sense of financial data</a:t>
            </a:r>
          </a:p>
          <a:p>
            <a:endParaRPr lang="en-US" sz="1400"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2060" name="Picture 12" descr="Handyman tools | Free Icon">
            <a:extLst>
              <a:ext uri="{FF2B5EF4-FFF2-40B4-BE49-F238E27FC236}">
                <a16:creationId xmlns:a16="http://schemas.microsoft.com/office/drawing/2014/main" id="{2C43841F-A74F-4728-A445-8CDD385893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2886" y="3356059"/>
            <a:ext cx="6985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anslation Icon - Free Download, PNG and Vector">
            <a:extLst>
              <a:ext uri="{FF2B5EF4-FFF2-40B4-BE49-F238E27FC236}">
                <a16:creationId xmlns:a16="http://schemas.microsoft.com/office/drawing/2014/main" id="{8E14B5D4-864F-4F13-BCD2-A23E56453B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776" y="1867205"/>
            <a:ext cx="702878" cy="70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7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5" name="Title 1">
            <a:extLst>
              <a:ext uri="{FF2B5EF4-FFF2-40B4-BE49-F238E27FC236}">
                <a16:creationId xmlns:a16="http://schemas.microsoft.com/office/drawing/2014/main" id="{2DF7DDA6-D117-4E81-9AC8-E67BE1D482FA}"/>
              </a:ext>
            </a:extLst>
          </p:cNvPr>
          <p:cNvSpPr txBox="1">
            <a:spLocks/>
          </p:cNvSpPr>
          <p:nvPr/>
        </p:nvSpPr>
        <p:spPr>
          <a:xfrm>
            <a:off x="311700" y="260627"/>
            <a:ext cx="8520600"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4000" dirty="0">
                <a:latin typeface="Segoe UI Black" panose="020B0A02040204020203" pitchFamily="34" charset="0"/>
                <a:ea typeface="Segoe UI Black" panose="020B0A02040204020203" pitchFamily="34" charset="0"/>
              </a:rPr>
              <a:t>ARCHITECTURE</a:t>
            </a:r>
            <a:endParaRPr lang="en-SG" sz="4000" dirty="0">
              <a:latin typeface="Segoe UI Black" panose="020B0A02040204020203" pitchFamily="34" charset="0"/>
              <a:ea typeface="Segoe UI Black" panose="020B0A02040204020203" pitchFamily="34" charset="0"/>
            </a:endParaRPr>
          </a:p>
        </p:txBody>
      </p:sp>
      <p:pic>
        <p:nvPicPr>
          <p:cNvPr id="2" name="Picture 1">
            <a:extLst>
              <a:ext uri="{FF2B5EF4-FFF2-40B4-BE49-F238E27FC236}">
                <a16:creationId xmlns:a16="http://schemas.microsoft.com/office/drawing/2014/main" id="{DDF9623C-C65F-4EE2-B461-00B376B36372}"/>
              </a:ext>
            </a:extLst>
          </p:cNvPr>
          <p:cNvPicPr>
            <a:picLocks noChangeAspect="1"/>
          </p:cNvPicPr>
          <p:nvPr/>
        </p:nvPicPr>
        <p:blipFill>
          <a:blip r:embed="rId3"/>
          <a:stretch>
            <a:fillRect/>
          </a:stretch>
        </p:blipFill>
        <p:spPr>
          <a:xfrm>
            <a:off x="654518" y="1102426"/>
            <a:ext cx="7661709" cy="3812897"/>
          </a:xfrm>
          <a:prstGeom prst="rect">
            <a:avLst/>
          </a:prstGeom>
        </p:spPr>
      </p:pic>
      <p:sp>
        <p:nvSpPr>
          <p:cNvPr id="6" name="Rectangle 5">
            <a:extLst>
              <a:ext uri="{FF2B5EF4-FFF2-40B4-BE49-F238E27FC236}">
                <a16:creationId xmlns:a16="http://schemas.microsoft.com/office/drawing/2014/main" id="{ED498C7F-3B22-4B97-A211-103C8A5F8AA4}"/>
              </a:ext>
            </a:extLst>
          </p:cNvPr>
          <p:cNvSpPr/>
          <p:nvPr/>
        </p:nvSpPr>
        <p:spPr>
          <a:xfrm>
            <a:off x="3589992" y="958917"/>
            <a:ext cx="1964015" cy="48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76164D-9BF6-4979-85DA-B25672A27EB6}"/>
              </a:ext>
            </a:extLst>
          </p:cNvPr>
          <p:cNvSpPr/>
          <p:nvPr/>
        </p:nvSpPr>
        <p:spPr>
          <a:xfrm>
            <a:off x="6169462" y="1551380"/>
            <a:ext cx="2676686" cy="1127559"/>
          </a:xfrm>
          <a:prstGeom prst="rect">
            <a:avLst/>
          </a:prstGeom>
          <a:solidFill>
            <a:srgbClr val="06B2CE"/>
          </a:solidFill>
          <a:ln>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3C378A50-B79B-4D78-835D-682A03F70F90}"/>
              </a:ext>
            </a:extLst>
          </p:cNvPr>
          <p:cNvSpPr>
            <a:spLocks noGrp="1"/>
          </p:cNvSpPr>
          <p:nvPr>
            <p:ph type="title"/>
          </p:nvPr>
        </p:nvSpPr>
        <p:spPr>
          <a:xfrm>
            <a:off x="311700" y="260627"/>
            <a:ext cx="8520600" cy="841800"/>
          </a:xfrm>
        </p:spPr>
        <p:txBody>
          <a:bodyPr/>
          <a:lstStyle/>
          <a:p>
            <a:r>
              <a:rPr lang="en-US" sz="4000" dirty="0">
                <a:latin typeface="Segoe UI Black" panose="020B0A02040204020203" pitchFamily="34" charset="0"/>
                <a:ea typeface="Segoe UI Black" panose="020B0A02040204020203" pitchFamily="34" charset="0"/>
              </a:rPr>
              <a:t>SCALABILITY</a:t>
            </a:r>
            <a:endParaRPr lang="en-SG" sz="4000" dirty="0">
              <a:latin typeface="Segoe UI Black" panose="020B0A02040204020203" pitchFamily="34" charset="0"/>
              <a:ea typeface="Segoe UI Black" panose="020B0A02040204020203" pitchFamily="34" charset="0"/>
            </a:endParaRPr>
          </a:p>
        </p:txBody>
      </p:sp>
      <p:sp>
        <p:nvSpPr>
          <p:cNvPr id="3" name="Rectangle 2">
            <a:extLst>
              <a:ext uri="{FF2B5EF4-FFF2-40B4-BE49-F238E27FC236}">
                <a16:creationId xmlns:a16="http://schemas.microsoft.com/office/drawing/2014/main" id="{4BDED39A-1183-4D21-A6BC-270739CC24BF}"/>
              </a:ext>
            </a:extLst>
          </p:cNvPr>
          <p:cNvSpPr/>
          <p:nvPr/>
        </p:nvSpPr>
        <p:spPr>
          <a:xfrm>
            <a:off x="432100" y="1551382"/>
            <a:ext cx="2676686" cy="1127559"/>
          </a:xfrm>
          <a:prstGeom prst="rect">
            <a:avLst/>
          </a:prstGeom>
          <a:solidFill>
            <a:srgbClr val="06B2CE"/>
          </a:solidFill>
          <a:ln>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B6CE2CF3-97D1-427D-AAF4-71338ACECE73}"/>
              </a:ext>
            </a:extLst>
          </p:cNvPr>
          <p:cNvSpPr/>
          <p:nvPr/>
        </p:nvSpPr>
        <p:spPr>
          <a:xfrm>
            <a:off x="3300781" y="1551380"/>
            <a:ext cx="2676686" cy="1127559"/>
          </a:xfrm>
          <a:prstGeom prst="rect">
            <a:avLst/>
          </a:prstGeom>
          <a:solidFill>
            <a:srgbClr val="BBC3CE"/>
          </a:solidFill>
          <a:ln>
            <a:solidFill>
              <a:srgbClr val="B9C4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944FF6F6-62BA-4CB8-B1FB-F2D6564F45B2}"/>
              </a:ext>
            </a:extLst>
          </p:cNvPr>
          <p:cNvSpPr/>
          <p:nvPr/>
        </p:nvSpPr>
        <p:spPr>
          <a:xfrm>
            <a:off x="3589992" y="958917"/>
            <a:ext cx="1964015" cy="48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6" name="Title 1">
            <a:extLst>
              <a:ext uri="{FF2B5EF4-FFF2-40B4-BE49-F238E27FC236}">
                <a16:creationId xmlns:a16="http://schemas.microsoft.com/office/drawing/2014/main" id="{AE1995DF-DC7B-4DA3-8550-6E53C7EBE586}"/>
              </a:ext>
            </a:extLst>
          </p:cNvPr>
          <p:cNvSpPr txBox="1">
            <a:spLocks/>
          </p:cNvSpPr>
          <p:nvPr/>
        </p:nvSpPr>
        <p:spPr>
          <a:xfrm>
            <a:off x="3171953" y="2601057"/>
            <a:ext cx="28653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dirty="0">
                <a:latin typeface="Segoe UI Black" panose="020B0A02040204020203" pitchFamily="34" charset="0"/>
                <a:ea typeface="Segoe UI Black" panose="020B0A02040204020203" pitchFamily="34" charset="0"/>
              </a:rPr>
              <a:t>WEB SCRAPING</a:t>
            </a:r>
            <a:endParaRPr lang="en-SG" sz="2400" dirty="0">
              <a:latin typeface="Segoe UI Black" panose="020B0A02040204020203" pitchFamily="34" charset="0"/>
              <a:ea typeface="Segoe UI Black" panose="020B0A02040204020203" pitchFamily="34" charset="0"/>
            </a:endParaRPr>
          </a:p>
        </p:txBody>
      </p:sp>
      <p:sp>
        <p:nvSpPr>
          <p:cNvPr id="18" name="Title 1">
            <a:extLst>
              <a:ext uri="{FF2B5EF4-FFF2-40B4-BE49-F238E27FC236}">
                <a16:creationId xmlns:a16="http://schemas.microsoft.com/office/drawing/2014/main" id="{3A865F00-E0BD-4799-A14F-D5A8B56B456A}"/>
              </a:ext>
            </a:extLst>
          </p:cNvPr>
          <p:cNvSpPr txBox="1">
            <a:spLocks/>
          </p:cNvSpPr>
          <p:nvPr/>
        </p:nvSpPr>
        <p:spPr>
          <a:xfrm>
            <a:off x="6075125" y="2581865"/>
            <a:ext cx="28653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dirty="0">
                <a:latin typeface="Segoe UI Black" panose="020B0A02040204020203" pitchFamily="34" charset="0"/>
                <a:ea typeface="Segoe UI Black" panose="020B0A02040204020203" pitchFamily="34" charset="0"/>
              </a:rPr>
              <a:t>DATABASE</a:t>
            </a:r>
            <a:endParaRPr lang="en-SG" sz="2400" dirty="0">
              <a:latin typeface="Segoe UI Black" panose="020B0A02040204020203" pitchFamily="34" charset="0"/>
              <a:ea typeface="Segoe UI Black" panose="020B0A02040204020203" pitchFamily="34" charset="0"/>
            </a:endParaRPr>
          </a:p>
        </p:txBody>
      </p:sp>
      <p:sp>
        <p:nvSpPr>
          <p:cNvPr id="19" name="Title 1">
            <a:extLst>
              <a:ext uri="{FF2B5EF4-FFF2-40B4-BE49-F238E27FC236}">
                <a16:creationId xmlns:a16="http://schemas.microsoft.com/office/drawing/2014/main" id="{4915A29D-3557-44D5-A4B7-AE1DAE5849E1}"/>
              </a:ext>
            </a:extLst>
          </p:cNvPr>
          <p:cNvSpPr txBox="1">
            <a:spLocks/>
          </p:cNvSpPr>
          <p:nvPr/>
        </p:nvSpPr>
        <p:spPr>
          <a:xfrm>
            <a:off x="339388" y="2642261"/>
            <a:ext cx="28653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dirty="0">
                <a:latin typeface="Segoe UI Black" panose="020B0A02040204020203" pitchFamily="34" charset="0"/>
                <a:ea typeface="Segoe UI Black" panose="020B0A02040204020203" pitchFamily="34" charset="0"/>
              </a:rPr>
              <a:t>SCALING</a:t>
            </a:r>
            <a:endParaRPr lang="en-SG" sz="2400" dirty="0">
              <a:latin typeface="Segoe UI Black" panose="020B0A02040204020203" pitchFamily="34" charset="0"/>
              <a:ea typeface="Segoe UI Black" panose="020B0A02040204020203" pitchFamily="34" charset="0"/>
            </a:endParaRPr>
          </a:p>
        </p:txBody>
      </p:sp>
      <p:sp>
        <p:nvSpPr>
          <p:cNvPr id="20" name="Title 1">
            <a:extLst>
              <a:ext uri="{FF2B5EF4-FFF2-40B4-BE49-F238E27FC236}">
                <a16:creationId xmlns:a16="http://schemas.microsoft.com/office/drawing/2014/main" id="{B5F0318F-BD4A-488E-B9E3-CFB86187164D}"/>
              </a:ext>
            </a:extLst>
          </p:cNvPr>
          <p:cNvSpPr txBox="1">
            <a:spLocks/>
          </p:cNvSpPr>
          <p:nvPr/>
        </p:nvSpPr>
        <p:spPr>
          <a:xfrm>
            <a:off x="288489" y="3573440"/>
            <a:ext cx="2963908" cy="977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700" dirty="0">
                <a:latin typeface="Segoe UI" panose="020B0502040204020203" pitchFamily="34" charset="0"/>
                <a:ea typeface="Segoe UI Black" panose="020B0A02040204020203" pitchFamily="34" charset="0"/>
                <a:cs typeface="Segoe UI" panose="020B0502040204020203" pitchFamily="34" charset="0"/>
              </a:rPr>
              <a:t>AWS ELB &amp; EC2 Instances for Seamless Workload Based Scaling</a:t>
            </a:r>
            <a:endParaRPr lang="en-SG" sz="17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56DB0F44-CCEB-4B6E-95D2-16A3E18BB3F5}"/>
              </a:ext>
            </a:extLst>
          </p:cNvPr>
          <p:cNvSpPr/>
          <p:nvPr/>
        </p:nvSpPr>
        <p:spPr>
          <a:xfrm>
            <a:off x="1467363" y="3281517"/>
            <a:ext cx="62132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447FF19D-5BCC-4CCD-9D43-DF22932E43B8}"/>
              </a:ext>
            </a:extLst>
          </p:cNvPr>
          <p:cNvSpPr/>
          <p:nvPr/>
        </p:nvSpPr>
        <p:spPr>
          <a:xfrm>
            <a:off x="4288018" y="3281517"/>
            <a:ext cx="62132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3FF64C70-01B6-4902-B19D-3EC981339AA3}"/>
              </a:ext>
            </a:extLst>
          </p:cNvPr>
          <p:cNvSpPr/>
          <p:nvPr/>
        </p:nvSpPr>
        <p:spPr>
          <a:xfrm>
            <a:off x="7197145" y="3281516"/>
            <a:ext cx="62132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7" name="Title 1">
            <a:extLst>
              <a:ext uri="{FF2B5EF4-FFF2-40B4-BE49-F238E27FC236}">
                <a16:creationId xmlns:a16="http://schemas.microsoft.com/office/drawing/2014/main" id="{7BB9D0DC-663E-445A-B00A-08F3C9243156}"/>
              </a:ext>
            </a:extLst>
          </p:cNvPr>
          <p:cNvSpPr txBox="1">
            <a:spLocks/>
          </p:cNvSpPr>
          <p:nvPr/>
        </p:nvSpPr>
        <p:spPr>
          <a:xfrm>
            <a:off x="348213" y="1242255"/>
            <a:ext cx="8520600" cy="466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panose="020B0502040204020203" pitchFamily="34" charset="0"/>
                <a:ea typeface="Segoe UI Black" panose="020B0A02040204020203" pitchFamily="34" charset="0"/>
                <a:cs typeface="Segoe UI" panose="020B0502040204020203" pitchFamily="34" charset="0"/>
              </a:rPr>
              <a:t>Scalability of our Proposal in the </a:t>
            </a:r>
            <a:r>
              <a:rPr lang="en-US" sz="2000" b="1" dirty="0">
                <a:latin typeface="Segoe UI" panose="020B0502040204020203" pitchFamily="34" charset="0"/>
                <a:ea typeface="Segoe UI Black" panose="020B0A02040204020203" pitchFamily="34" charset="0"/>
                <a:cs typeface="Segoe UI" panose="020B0502040204020203" pitchFamily="34" charset="0"/>
              </a:rPr>
              <a:t>Technical</a:t>
            </a:r>
            <a:r>
              <a:rPr lang="en-US" sz="2000" dirty="0">
                <a:latin typeface="Segoe UI" panose="020B0502040204020203" pitchFamily="34" charset="0"/>
                <a:ea typeface="Segoe UI Black" panose="020B0A02040204020203" pitchFamily="34" charset="0"/>
                <a:cs typeface="Segoe UI" panose="020B0502040204020203" pitchFamily="34" charset="0"/>
              </a:rPr>
              <a:t> Aspect</a:t>
            </a:r>
            <a:endParaRPr lang="en-SG" sz="20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26" name="Title 1">
            <a:extLst>
              <a:ext uri="{FF2B5EF4-FFF2-40B4-BE49-F238E27FC236}">
                <a16:creationId xmlns:a16="http://schemas.microsoft.com/office/drawing/2014/main" id="{50E17D20-73DC-4467-9C32-80160552D8E2}"/>
              </a:ext>
            </a:extLst>
          </p:cNvPr>
          <p:cNvSpPr txBox="1">
            <a:spLocks/>
          </p:cNvSpPr>
          <p:nvPr/>
        </p:nvSpPr>
        <p:spPr>
          <a:xfrm>
            <a:off x="3350173" y="3556882"/>
            <a:ext cx="2516679" cy="977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lvl="0"/>
            <a:r>
              <a:rPr lang="en-US" sz="1700" dirty="0">
                <a:latin typeface="Segoe UI" panose="020B0502040204020203" pitchFamily="34" charset="0"/>
                <a:ea typeface="Segoe UI Black" panose="020B0A02040204020203" pitchFamily="34" charset="0"/>
                <a:cs typeface="Segoe UI" panose="020B0502040204020203" pitchFamily="34" charset="0"/>
              </a:rPr>
              <a:t>Flask &amp; Gunicorn to serve our Real-Time Web-Scraper. </a:t>
            </a:r>
            <a:r>
              <a:rPr lang="en-US" sz="1700" dirty="0" err="1">
                <a:latin typeface="Segoe UI" panose="020B0502040204020203" pitchFamily="34" charset="0"/>
                <a:ea typeface="Segoe UI Black" panose="020B0A02040204020203" pitchFamily="34" charset="0"/>
                <a:cs typeface="Segoe UI" panose="020B0502040204020203" pitchFamily="34" charset="0"/>
              </a:rPr>
              <a:t>Gunicorn</a:t>
            </a:r>
            <a:r>
              <a:rPr lang="en-US" sz="1700" dirty="0">
                <a:latin typeface="Segoe UI" panose="020B0502040204020203" pitchFamily="34" charset="0"/>
                <a:ea typeface="Segoe UI Black" panose="020B0A02040204020203" pitchFamily="34" charset="0"/>
                <a:cs typeface="Segoe UI" panose="020B0502040204020203" pitchFamily="34" charset="0"/>
              </a:rPr>
              <a:t> can scale using workers and start seamlessly</a:t>
            </a:r>
          </a:p>
        </p:txBody>
      </p:sp>
      <p:sp>
        <p:nvSpPr>
          <p:cNvPr id="28" name="Title 1">
            <a:extLst>
              <a:ext uri="{FF2B5EF4-FFF2-40B4-BE49-F238E27FC236}">
                <a16:creationId xmlns:a16="http://schemas.microsoft.com/office/drawing/2014/main" id="{D38C4935-A76F-4BEE-A00B-612A6CA8C6FC}"/>
              </a:ext>
            </a:extLst>
          </p:cNvPr>
          <p:cNvSpPr txBox="1">
            <a:spLocks/>
          </p:cNvSpPr>
          <p:nvPr/>
        </p:nvSpPr>
        <p:spPr>
          <a:xfrm>
            <a:off x="6369914" y="3553332"/>
            <a:ext cx="2275780" cy="977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700" dirty="0">
                <a:latin typeface="Segoe UI" panose="020B0502040204020203" pitchFamily="34" charset="0"/>
                <a:ea typeface="Segoe UI Black" panose="020B0A02040204020203" pitchFamily="34" charset="0"/>
                <a:cs typeface="Segoe UI" panose="020B0502040204020203" pitchFamily="34" charset="0"/>
              </a:rPr>
              <a:t>RDS to Serve our Database Needs</a:t>
            </a:r>
            <a:endParaRPr lang="en-SG" sz="1700"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7170" name="Picture 2" descr="Scaletool Tool Scale Scaling Reshape Expand Svg Png Icon Free Download  (#524792) - OnlineWebFonts.COM">
            <a:extLst>
              <a:ext uri="{FF2B5EF4-FFF2-40B4-BE49-F238E27FC236}">
                <a16:creationId xmlns:a16="http://schemas.microsoft.com/office/drawing/2014/main" id="{6EEF654F-00A5-4004-AF1E-AAD68BFE7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123" y="1675922"/>
            <a:ext cx="841799" cy="84179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inary Clipart Svg - Data Extraction Icon Png , Transparent Cartoon, Free  Cliparts &amp; Silhouettes - NetClipart">
            <a:extLst>
              <a:ext uri="{FF2B5EF4-FFF2-40B4-BE49-F238E27FC236}">
                <a16:creationId xmlns:a16="http://schemas.microsoft.com/office/drawing/2014/main" id="{54DE1D00-EAF2-4C8B-84EF-1E0699BEF0E1}"/>
              </a:ext>
            </a:extLst>
          </p:cNvPr>
          <p:cNvPicPr>
            <a:picLocks noChangeAspect="1" noChangeArrowheads="1"/>
          </p:cNvPicPr>
          <p:nvPr/>
        </p:nvPicPr>
        <p:blipFill>
          <a:blip r:embed="rId4">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277423" y="1613222"/>
            <a:ext cx="839431" cy="96719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Database Icons - Download Free Vector Icons | Noun Project">
            <a:extLst>
              <a:ext uri="{FF2B5EF4-FFF2-40B4-BE49-F238E27FC236}">
                <a16:creationId xmlns:a16="http://schemas.microsoft.com/office/drawing/2014/main" id="{349BA471-F565-40F7-9B34-A0BDA54B8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109" y="1585838"/>
            <a:ext cx="1064459" cy="106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8A50-B79B-4D78-835D-682A03F70F90}"/>
              </a:ext>
            </a:extLst>
          </p:cNvPr>
          <p:cNvSpPr>
            <a:spLocks noGrp="1"/>
          </p:cNvSpPr>
          <p:nvPr>
            <p:ph type="title"/>
          </p:nvPr>
        </p:nvSpPr>
        <p:spPr>
          <a:xfrm>
            <a:off x="311700" y="260627"/>
            <a:ext cx="8520600" cy="841800"/>
          </a:xfrm>
        </p:spPr>
        <p:txBody>
          <a:bodyPr/>
          <a:lstStyle/>
          <a:p>
            <a:r>
              <a:rPr lang="en-US" sz="4000" dirty="0">
                <a:latin typeface="Segoe UI Black" panose="020B0A02040204020203" pitchFamily="34" charset="0"/>
                <a:ea typeface="Segoe UI Black" panose="020B0A02040204020203" pitchFamily="34" charset="0"/>
              </a:rPr>
              <a:t>SCALABILITY</a:t>
            </a:r>
            <a:endParaRPr lang="en-SG" sz="4000" dirty="0">
              <a:latin typeface="Segoe UI Black" panose="020B0A02040204020203" pitchFamily="34" charset="0"/>
              <a:ea typeface="Segoe UI Black" panose="020B0A02040204020203" pitchFamily="34" charset="0"/>
            </a:endParaRPr>
          </a:p>
        </p:txBody>
      </p:sp>
      <p:sp>
        <p:nvSpPr>
          <p:cNvPr id="12" name="Rectangle 11">
            <a:extLst>
              <a:ext uri="{FF2B5EF4-FFF2-40B4-BE49-F238E27FC236}">
                <a16:creationId xmlns:a16="http://schemas.microsoft.com/office/drawing/2014/main" id="{944FF6F6-62BA-4CB8-B1FB-F2D6564F45B2}"/>
              </a:ext>
            </a:extLst>
          </p:cNvPr>
          <p:cNvSpPr/>
          <p:nvPr/>
        </p:nvSpPr>
        <p:spPr>
          <a:xfrm>
            <a:off x="3589992" y="958917"/>
            <a:ext cx="1964015" cy="48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15835CD8-787A-4DB2-AA8A-EFE16D3376B1}"/>
              </a:ext>
            </a:extLst>
          </p:cNvPr>
          <p:cNvSpPr/>
          <p:nvPr/>
        </p:nvSpPr>
        <p:spPr>
          <a:xfrm>
            <a:off x="1207602" y="1690282"/>
            <a:ext cx="4845957" cy="1127559"/>
          </a:xfrm>
          <a:prstGeom prst="rect">
            <a:avLst/>
          </a:prstGeom>
          <a:solidFill>
            <a:srgbClr val="06B2CE"/>
          </a:solidFill>
          <a:ln>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a:extLst>
              <a:ext uri="{FF2B5EF4-FFF2-40B4-BE49-F238E27FC236}">
                <a16:creationId xmlns:a16="http://schemas.microsoft.com/office/drawing/2014/main" id="{FFA1AB21-B33C-4CE6-8196-822A96FA6C69}"/>
              </a:ext>
            </a:extLst>
          </p:cNvPr>
          <p:cNvSpPr/>
          <p:nvPr/>
        </p:nvSpPr>
        <p:spPr>
          <a:xfrm>
            <a:off x="1207602" y="3058024"/>
            <a:ext cx="4845957" cy="1127559"/>
          </a:xfrm>
          <a:prstGeom prst="rect">
            <a:avLst/>
          </a:prstGeom>
          <a:solidFill>
            <a:srgbClr val="06B2CE"/>
          </a:solidFill>
          <a:ln>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itle 1">
            <a:extLst>
              <a:ext uri="{FF2B5EF4-FFF2-40B4-BE49-F238E27FC236}">
                <a16:creationId xmlns:a16="http://schemas.microsoft.com/office/drawing/2014/main" id="{C0072BC1-1ADD-4C07-9A09-9ABFE30A1E41}"/>
              </a:ext>
            </a:extLst>
          </p:cNvPr>
          <p:cNvSpPr txBox="1">
            <a:spLocks/>
          </p:cNvSpPr>
          <p:nvPr/>
        </p:nvSpPr>
        <p:spPr>
          <a:xfrm>
            <a:off x="348213" y="1242254"/>
            <a:ext cx="8520600" cy="457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000" dirty="0">
                <a:latin typeface="Segoe UI" panose="020B0502040204020203" pitchFamily="34" charset="0"/>
                <a:ea typeface="Segoe UI Black" panose="020B0A02040204020203" pitchFamily="34" charset="0"/>
                <a:cs typeface="Segoe UI" panose="020B0502040204020203" pitchFamily="34" charset="0"/>
              </a:rPr>
              <a:t>Scalability of our Proposal in the </a:t>
            </a:r>
            <a:r>
              <a:rPr lang="en-US" sz="2000" b="1" dirty="0">
                <a:latin typeface="Segoe UI" panose="020B0502040204020203" pitchFamily="34" charset="0"/>
                <a:ea typeface="Segoe UI Black" panose="020B0A02040204020203" pitchFamily="34" charset="0"/>
                <a:cs typeface="Segoe UI" panose="020B0502040204020203" pitchFamily="34" charset="0"/>
              </a:rPr>
              <a:t>Business</a:t>
            </a:r>
            <a:r>
              <a:rPr lang="en-US" sz="2000" dirty="0">
                <a:latin typeface="Segoe UI" panose="020B0502040204020203" pitchFamily="34" charset="0"/>
                <a:ea typeface="Segoe UI Black" panose="020B0A02040204020203" pitchFamily="34" charset="0"/>
                <a:cs typeface="Segoe UI" panose="020B0502040204020203" pitchFamily="34" charset="0"/>
              </a:rPr>
              <a:t> Aspect</a:t>
            </a:r>
            <a:endParaRPr lang="en-SG" sz="2000"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31" name="Picture 6" descr="Related image">
            <a:extLst>
              <a:ext uri="{FF2B5EF4-FFF2-40B4-BE49-F238E27FC236}">
                <a16:creationId xmlns:a16="http://schemas.microsoft.com/office/drawing/2014/main" id="{35AA7317-2C6B-4339-AA3F-62727F5BC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032" y="1574456"/>
            <a:ext cx="1367742" cy="13677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ng-term Stability Svg Png Icon Free Download (#316551) -  OnlineWebFonts.COM">
            <a:extLst>
              <a:ext uri="{FF2B5EF4-FFF2-40B4-BE49-F238E27FC236}">
                <a16:creationId xmlns:a16="http://schemas.microsoft.com/office/drawing/2014/main" id="{B0B0B214-4F1A-4EE9-BF23-C5F007B608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209" y="3134581"/>
            <a:ext cx="1326565" cy="974444"/>
          </a:xfrm>
          <a:prstGeom prst="rect">
            <a:avLst/>
          </a:prstGeom>
          <a:noFill/>
          <a:extLst>
            <a:ext uri="{909E8E84-426E-40DD-AFC4-6F175D3DCCD1}">
              <a14:hiddenFill xmlns:a14="http://schemas.microsoft.com/office/drawing/2010/main">
                <a:solidFill>
                  <a:srgbClr val="FFFFFF"/>
                </a:solidFill>
              </a14:hiddenFill>
            </a:ext>
          </a:extLst>
        </p:spPr>
      </p:pic>
      <p:sp>
        <p:nvSpPr>
          <p:cNvPr id="32" name="Title 1">
            <a:extLst>
              <a:ext uri="{FF2B5EF4-FFF2-40B4-BE49-F238E27FC236}">
                <a16:creationId xmlns:a16="http://schemas.microsoft.com/office/drawing/2014/main" id="{1C91666B-FCDB-44D1-B6A9-BB31C178226B}"/>
              </a:ext>
            </a:extLst>
          </p:cNvPr>
          <p:cNvSpPr txBox="1">
            <a:spLocks/>
          </p:cNvSpPr>
          <p:nvPr/>
        </p:nvSpPr>
        <p:spPr>
          <a:xfrm>
            <a:off x="2859688" y="2358139"/>
            <a:ext cx="3368301" cy="457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1900" b="1" dirty="0">
                <a:latin typeface="Segoe UI" panose="020B0502040204020203" pitchFamily="34" charset="0"/>
                <a:ea typeface="Segoe UI Black" panose="020B0A02040204020203" pitchFamily="34" charset="0"/>
                <a:cs typeface="Segoe UI" panose="020B0502040204020203" pitchFamily="34" charset="0"/>
              </a:rPr>
              <a:t>5 Company API Call Limit due to free API limitations</a:t>
            </a:r>
          </a:p>
          <a:p>
            <a:endParaRPr lang="en-US" sz="19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33" name="Title 1">
            <a:extLst>
              <a:ext uri="{FF2B5EF4-FFF2-40B4-BE49-F238E27FC236}">
                <a16:creationId xmlns:a16="http://schemas.microsoft.com/office/drawing/2014/main" id="{620A37FB-3B59-41D9-91E5-92FBF781D366}"/>
              </a:ext>
            </a:extLst>
          </p:cNvPr>
          <p:cNvSpPr txBox="1">
            <a:spLocks/>
          </p:cNvSpPr>
          <p:nvPr/>
        </p:nvSpPr>
        <p:spPr>
          <a:xfrm>
            <a:off x="2881710" y="3740941"/>
            <a:ext cx="3252761" cy="1030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1900" b="1" dirty="0">
                <a:latin typeface="Segoe UI" panose="020B0502040204020203" pitchFamily="34" charset="0"/>
                <a:ea typeface="Segoe UI Black" panose="020B0A02040204020203" pitchFamily="34" charset="0"/>
                <a:cs typeface="Segoe UI" panose="020B0502040204020203" pitchFamily="34" charset="0"/>
              </a:rPr>
              <a:t>Short-Term Stock Data due to free API limitations</a:t>
            </a:r>
          </a:p>
          <a:p>
            <a:endParaRPr lang="en-US" sz="17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A4A78490-E949-43DA-B8AE-1024AB9D0A0E}"/>
              </a:ext>
            </a:extLst>
          </p:cNvPr>
          <p:cNvSpPr/>
          <p:nvPr/>
        </p:nvSpPr>
        <p:spPr>
          <a:xfrm rot="5400000">
            <a:off x="4791167" y="2923016"/>
            <a:ext cx="299761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813976F8-7DB4-41D9-A89C-C0640B600F28}"/>
              </a:ext>
            </a:extLst>
          </p:cNvPr>
          <p:cNvSpPr/>
          <p:nvPr/>
        </p:nvSpPr>
        <p:spPr>
          <a:xfrm>
            <a:off x="6526387" y="1716750"/>
            <a:ext cx="1850466" cy="2468833"/>
          </a:xfrm>
          <a:prstGeom prst="rect">
            <a:avLst/>
          </a:prstGeom>
          <a:noFill/>
          <a:ln w="38100">
            <a:solidFill>
              <a:srgbClr val="06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itle 1">
            <a:extLst>
              <a:ext uri="{FF2B5EF4-FFF2-40B4-BE49-F238E27FC236}">
                <a16:creationId xmlns:a16="http://schemas.microsoft.com/office/drawing/2014/main" id="{F7FFCFED-428C-488E-A748-BC68D0E548B7}"/>
              </a:ext>
            </a:extLst>
          </p:cNvPr>
          <p:cNvSpPr txBox="1">
            <a:spLocks/>
          </p:cNvSpPr>
          <p:nvPr/>
        </p:nvSpPr>
        <p:spPr>
          <a:xfrm>
            <a:off x="6497806" y="2637124"/>
            <a:ext cx="1907628"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1900" b="1" dirty="0">
                <a:latin typeface="Segoe UI" panose="020B0502040204020203" pitchFamily="34" charset="0"/>
                <a:ea typeface="Segoe UI Black" panose="020B0A02040204020203" pitchFamily="34" charset="0"/>
                <a:cs typeface="Segoe UI" panose="020B0502040204020203" pitchFamily="34" charset="0"/>
              </a:rPr>
              <a:t>Paid API can Bypass Both the Limitations</a:t>
            </a:r>
          </a:p>
          <a:p>
            <a:endParaRPr lang="en-US" sz="1900" dirty="0">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96649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249</Words>
  <Application>Microsoft Office PowerPoint</Application>
  <PresentationFormat>On-screen Show (16:9)</PresentationFormat>
  <Paragraphs>38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Barlow Semi Condensed Black</vt:lpstr>
      <vt:lpstr>Arial</vt:lpstr>
      <vt:lpstr>Segoe UI</vt:lpstr>
      <vt:lpstr>Segoe UI Black</vt:lpstr>
      <vt:lpstr>Simple Light</vt:lpstr>
      <vt:lpstr>PowerPoint Presentation</vt:lpstr>
      <vt:lpstr>PROBLEM STATEMENT </vt:lpstr>
      <vt:lpstr>DRAWBACKS OF EXISTING SOLUTIONS</vt:lpstr>
      <vt:lpstr>OUR SOLUTION</vt:lpstr>
      <vt:lpstr>PowerPoint Presentation</vt:lpstr>
      <vt:lpstr>SCALABILITY</vt:lpstr>
      <vt:lpstr>SCALABILITY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dc:creator>
  <cp:lastModifiedBy>Pang Qi Xuan</cp:lastModifiedBy>
  <cp:revision>43</cp:revision>
  <dcterms:modified xsi:type="dcterms:W3CDTF">2020-09-07T08:34:22Z</dcterms:modified>
</cp:coreProperties>
</file>