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1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3" r:id="rId3"/>
    <p:sldId id="334" r:id="rId4"/>
    <p:sldId id="335" r:id="rId5"/>
    <p:sldId id="336" r:id="rId6"/>
    <p:sldId id="337" r:id="rId7"/>
    <p:sldId id="338" r:id="rId8"/>
    <p:sldId id="351" r:id="rId9"/>
    <p:sldId id="341" r:id="rId10"/>
    <p:sldId id="344" r:id="rId11"/>
    <p:sldId id="349" r:id="rId12"/>
    <p:sldId id="345" r:id="rId13"/>
    <p:sldId id="346" r:id="rId14"/>
    <p:sldId id="347" r:id="rId15"/>
    <p:sldId id="350" r:id="rId16"/>
    <p:sldId id="354" r:id="rId17"/>
    <p:sldId id="352" r:id="rId18"/>
    <p:sldId id="353" r:id="rId19"/>
    <p:sldId id="355" r:id="rId20"/>
    <p:sldId id="356" r:id="rId21"/>
    <p:sldId id="357" r:id="rId22"/>
    <p:sldId id="332" r:id="rId23"/>
    <p:sldId id="339" r:id="rId24"/>
    <p:sldId id="340" r:id="rId25"/>
    <p:sldId id="343" r:id="rId26"/>
    <p:sldId id="342" r:id="rId27"/>
    <p:sldId id="348" r:id="rId28"/>
  </p:sldIdLst>
  <p:sldSz cx="9144000" cy="5143500" type="screen16x9"/>
  <p:notesSz cx="6731000" cy="9867900"/>
  <p:embeddedFontLst>
    <p:embeddedFont>
      <p:font typeface="Frutiger LT Com 45 Light" panose="020B0303030504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rutiger 55 Roman" panose="020B0500000000000000" pitchFamily="34" charset="0"/>
      <p:regular r:id="rId39"/>
      <p:italic r:id="rId40"/>
    </p:embeddedFont>
    <p:embeddedFont>
      <p:font typeface="Frutiger LT Com 55 Roman" panose="020B0503030504020204" pitchFamily="34" charset="0"/>
      <p:regular r:id="rId41"/>
      <p:bold r:id="rId42"/>
      <p:italic r:id="rId4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5">
          <p15:clr>
            <a:srgbClr val="A4A3A4"/>
          </p15:clr>
        </p15:guide>
        <p15:guide id="2" orient="horz" pos="191">
          <p15:clr>
            <a:srgbClr val="A4A3A4"/>
          </p15:clr>
        </p15:guide>
        <p15:guide id="3" orient="horz" pos="1280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C7D"/>
    <a:srgbClr val="FFFFFF"/>
    <a:srgbClr val="B2B2B2"/>
    <a:srgbClr val="EEEFEF"/>
    <a:srgbClr val="D4E6F4"/>
    <a:srgbClr val="A2D7CB"/>
    <a:srgbClr val="5CBAA4"/>
    <a:srgbClr val="4C99B2"/>
    <a:srgbClr val="99C5D3"/>
    <a:srgbClr val="66A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911" autoAdjust="0"/>
  </p:normalViewPr>
  <p:slideViewPr>
    <p:cSldViewPr showGuides="1">
      <p:cViewPr varScale="1">
        <p:scale>
          <a:sx n="302" d="100"/>
          <a:sy n="302" d="100"/>
        </p:scale>
        <p:origin x="1506" y="240"/>
      </p:cViewPr>
      <p:guideLst>
        <p:guide orient="horz" pos="2845"/>
        <p:guide orient="horz" pos="191"/>
        <p:guide orient="horz" pos="1280"/>
        <p:guide pos="5466"/>
        <p:guide pos="294"/>
      </p:guideLst>
    </p:cSldViewPr>
  </p:slideViewPr>
  <p:outlineViewPr>
    <p:cViewPr>
      <p:scale>
        <a:sx n="33" d="100"/>
        <a:sy n="33" d="100"/>
      </p:scale>
      <p:origin x="0" y="1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-2755" y="-58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56AE-624E-49E0-8ED0-94A91F974A6E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5AC0-20DA-4069-B102-9653FA907D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7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4" y="0"/>
            <a:ext cx="3599826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700" y="0"/>
            <a:ext cx="1439525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D64C5CA1-81F4-43E1-8D15-34184FE6F392}" type="datetimeFigureOut">
              <a:rPr lang="de-DE" smtClean="0"/>
              <a:pPr/>
              <a:t>27.09.2017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06363" y="612775"/>
            <a:ext cx="4737101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4" y="9372600"/>
            <a:ext cx="3599826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699" y="9372600"/>
            <a:ext cx="1439525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6F118F77-BF2E-4843-AA6C-ED9ACCB38B4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3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93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65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41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5876" y="1329929"/>
            <a:ext cx="8640000" cy="485717"/>
          </a:xfrm>
        </p:spPr>
        <p:txBody>
          <a:bodyPr/>
          <a:lstStyle>
            <a:lvl1pPr marL="0" indent="0">
              <a:buNone/>
              <a:defRPr sz="2000">
                <a:solidFill>
                  <a:srgbClr val="179C7D"/>
                </a:solidFill>
              </a:defRPr>
            </a:lvl1pPr>
          </a:lstStyle>
          <a:p>
            <a:pPr lvl="0"/>
            <a:endParaRPr lang="de-DE" noProof="0" dirty="0" smtClean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51520" y="1869653"/>
            <a:ext cx="8640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45876" y="1977668"/>
            <a:ext cx="8640000" cy="253835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 flipV="1">
            <a:off x="245876" y="303610"/>
            <a:ext cx="8640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5876" y="357617"/>
            <a:ext cx="8640000" cy="756105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344766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3922" y="2668950"/>
            <a:ext cx="3608278" cy="984728"/>
          </a:xfrm>
          <a:prstGeom prst="rect">
            <a:avLst/>
          </a:prstGeom>
        </p:spPr>
      </p:pic>
      <p:sp>
        <p:nvSpPr>
          <p:cNvPr id="17" name="Line 7"/>
          <p:cNvSpPr>
            <a:spLocks noChangeShapeType="1"/>
          </p:cNvSpPr>
          <p:nvPr userDrawn="1"/>
        </p:nvSpPr>
        <p:spPr bwMode="auto">
          <a:xfrm flipV="1">
            <a:off x="251520" y="4624035"/>
            <a:ext cx="864096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5876" y="1329929"/>
            <a:ext cx="8640000" cy="485717"/>
          </a:xfrm>
        </p:spPr>
        <p:txBody>
          <a:bodyPr/>
          <a:lstStyle>
            <a:lvl1pPr marL="0" indent="0">
              <a:buNone/>
              <a:defRPr sz="2000">
                <a:solidFill>
                  <a:srgbClr val="179C7D"/>
                </a:solidFill>
              </a:defRPr>
            </a:lvl1pPr>
          </a:lstStyle>
          <a:p>
            <a:pPr lvl="0"/>
            <a:endParaRPr lang="de-DE" noProof="0" dirty="0" smtClean="0"/>
          </a:p>
        </p:txBody>
      </p:sp>
      <p:sp>
        <p:nvSpPr>
          <p:cNvPr id="19" name="Line 13"/>
          <p:cNvSpPr>
            <a:spLocks noChangeShapeType="1"/>
          </p:cNvSpPr>
          <p:nvPr userDrawn="1"/>
        </p:nvSpPr>
        <p:spPr bwMode="auto">
          <a:xfrm>
            <a:off x="251520" y="1869653"/>
            <a:ext cx="8640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Line 12"/>
          <p:cNvSpPr>
            <a:spLocks noChangeShapeType="1"/>
          </p:cNvSpPr>
          <p:nvPr userDrawn="1"/>
        </p:nvSpPr>
        <p:spPr bwMode="auto">
          <a:xfrm flipV="1">
            <a:off x="245876" y="303610"/>
            <a:ext cx="8640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5876" y="357617"/>
            <a:ext cx="8640000" cy="756105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endParaRPr lang="de-DE" noProof="0" dirty="0" smtClean="0"/>
          </a:p>
        </p:txBody>
      </p:sp>
      <p:sp>
        <p:nvSpPr>
          <p:cNvPr id="22" name="Text Box 8"/>
          <p:cNvSpPr txBox="1">
            <a:spLocks noChangeArrowheads="1"/>
          </p:cNvSpPr>
          <p:nvPr userDrawn="1"/>
        </p:nvSpPr>
        <p:spPr bwMode="auto">
          <a:xfrm>
            <a:off x="251520" y="4804293"/>
            <a:ext cx="165618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</a:rPr>
              <a:t>© </a:t>
            </a:r>
            <a:r>
              <a:rPr lang="de-DE" sz="700" dirty="0" smtClean="0">
                <a:solidFill>
                  <a:schemeClr val="bg2"/>
                </a:solidFill>
              </a:rPr>
              <a:t>Fraunhofer</a:t>
            </a:r>
            <a:r>
              <a:rPr lang="de-DE" sz="700" baseline="0" dirty="0" smtClean="0">
                <a:solidFill>
                  <a:schemeClr val="bg2"/>
                </a:solidFill>
              </a:rPr>
              <a:t> HHI | </a:t>
            </a:r>
            <a:fld id="{4785A00F-3F63-4AFD-A8F6-82BEE2F21D45}" type="slidenum">
              <a:rPr lang="de-DE" sz="700" baseline="0" smtClean="0">
                <a:solidFill>
                  <a:schemeClr val="bg2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5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5876" y="357617"/>
            <a:ext cx="8640000" cy="755931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endParaRPr lang="de-DE" noProof="0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251520" y="1169100"/>
            <a:ext cx="8640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45876" y="1329929"/>
            <a:ext cx="8640000" cy="3186113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 sz="1600"/>
            </a:lvl1pPr>
            <a:lvl2pPr marL="720000" indent="-360000">
              <a:buFont typeface="Wingdings" pitchFamily="2" charset="2"/>
              <a:buChar char="n"/>
              <a:defRPr sz="1600"/>
            </a:lvl2pPr>
            <a:lvl3pPr marL="1080000">
              <a:defRPr sz="1600"/>
            </a:lvl3pPr>
            <a:lvl4pPr marL="1440000">
              <a:defRPr sz="1600"/>
            </a:lvl4pPr>
            <a:lvl5pPr marL="1800000" indent="-360000"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 flipV="1">
            <a:off x="245876" y="303610"/>
            <a:ext cx="8640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9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45876" y="251100"/>
            <a:ext cx="8640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45876" y="1131591"/>
            <a:ext cx="8640000" cy="338445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75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45876" y="251100"/>
            <a:ext cx="8640000" cy="369332"/>
          </a:xfrm>
        </p:spPr>
        <p:txBody>
          <a:bodyPr wrap="square">
            <a:spAutoFit/>
          </a:bodyPr>
          <a:lstStyle>
            <a:lvl1pPr marL="0" indent="0" defTabSz="504000">
              <a:defRPr sz="2400"/>
            </a:lvl1pPr>
          </a:lstStyle>
          <a:p>
            <a:endParaRPr lang="de-DE" dirty="0"/>
          </a:p>
        </p:txBody>
      </p:sp>
      <p:sp>
        <p:nvSpPr>
          <p:cNvPr id="7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245876" y="627534"/>
            <a:ext cx="8640000" cy="370800"/>
          </a:xfrm>
        </p:spPr>
        <p:txBody>
          <a:bodyPr/>
          <a:lstStyle>
            <a:lvl1pPr marL="0" indent="0">
              <a:buNone/>
              <a:defRPr sz="2000" b="0">
                <a:solidFill>
                  <a:schemeClr val="tx2"/>
                </a:solidFill>
                <a:latin typeface="+mn-lt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45876" y="1131591"/>
            <a:ext cx="8640000" cy="338445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11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45876" y="1131590"/>
            <a:ext cx="8640000" cy="3384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45876" y="251100"/>
            <a:ext cx="8640000" cy="369332"/>
          </a:xfrm>
        </p:spPr>
        <p:txBody>
          <a:bodyPr wrap="square">
            <a:spAutoFit/>
          </a:bodyPr>
          <a:lstStyle>
            <a:lvl1pPr marL="0" indent="0" defTabSz="504000">
              <a:defRPr sz="2400"/>
            </a:lvl1pPr>
          </a:lstStyle>
          <a:p>
            <a:endParaRPr lang="de-DE" dirty="0"/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245876" y="627534"/>
            <a:ext cx="8640000" cy="370800"/>
          </a:xfrm>
        </p:spPr>
        <p:txBody>
          <a:bodyPr/>
          <a:lstStyle>
            <a:lvl1pPr marL="0" indent="0">
              <a:buNone/>
              <a:defRPr sz="2000" b="0">
                <a:solidFill>
                  <a:schemeClr val="tx2"/>
                </a:solidFill>
                <a:latin typeface="+mn-lt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2343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36" y="251100"/>
            <a:ext cx="8640000" cy="91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 smtClean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36" y="1331100"/>
            <a:ext cx="8640000" cy="3186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 flipV="1">
            <a:off x="251520" y="4624035"/>
            <a:ext cx="864096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179" y="4714293"/>
            <a:ext cx="1055301" cy="288000"/>
          </a:xfrm>
          <a:prstGeom prst="rect">
            <a:avLst/>
          </a:prstGeom>
        </p:spPr>
      </p:pic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251520" y="4804293"/>
            <a:ext cx="201622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</a:rPr>
              <a:t>© </a:t>
            </a:r>
            <a:r>
              <a:rPr lang="de-DE" sz="700" dirty="0" smtClean="0">
                <a:solidFill>
                  <a:schemeClr val="bg2"/>
                </a:solidFill>
              </a:rPr>
              <a:t>Fraunhofer</a:t>
            </a:r>
            <a:r>
              <a:rPr lang="de-DE" sz="700" baseline="0" dirty="0" smtClean="0">
                <a:solidFill>
                  <a:schemeClr val="bg2"/>
                </a:solidFill>
              </a:rPr>
              <a:t> HHI | </a:t>
            </a:r>
            <a:fld id="{4785A00F-3F63-4AFD-A8F6-82BEE2F21D45}" type="slidenum">
              <a:rPr lang="de-DE" sz="700" baseline="0" smtClean="0">
                <a:solidFill>
                  <a:schemeClr val="bg2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4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2" r:id="rId2"/>
    <p:sldLayoutId id="2147483690" r:id="rId3"/>
    <p:sldLayoutId id="2147483685" r:id="rId4"/>
    <p:sldLayoutId id="2147483686" r:id="rId5"/>
    <p:sldLayoutId id="214748368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5040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anose="020B0303030504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fontAlgn="base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080000" indent="-360000" algn="l" defTabSz="360000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440000" indent="-360000" algn="l" defTabSz="360000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1800000" indent="-360000" algn="l" defTabSz="360000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18875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Next Software – Data Structures</a:t>
            </a:r>
            <a:endParaRPr lang="en-US" noProof="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6649" y="1975476"/>
            <a:ext cx="3759525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3303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NextSoftware</a:t>
            </a:r>
            <a:r>
              <a:rPr lang="en-US" dirty="0"/>
              <a:t> – Detailed Description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CodingStructure</a:t>
            </a:r>
            <a:r>
              <a:rPr lang="en-US" dirty="0" smtClean="0"/>
              <a:t> Basics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</a:t>
            </a:r>
            <a:r>
              <a:rPr lang="en-US" i="1" dirty="0" err="1"/>
              <a:t>CodingUnit</a:t>
            </a:r>
            <a:r>
              <a:rPr lang="en-US" dirty="0"/>
              <a:t> etc. objects and maps them to the </a:t>
            </a:r>
            <a:r>
              <a:rPr lang="en-US" dirty="0" smtClean="0"/>
              <a:t>picture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TComDataCU</a:t>
            </a:r>
            <a:r>
              <a:rPr lang="en-US" dirty="0" smtClean="0"/>
              <a:t> replacement, but globally allocated</a:t>
            </a:r>
          </a:p>
          <a:p>
            <a:pPr lvl="1"/>
            <a:r>
              <a:rPr lang="en-US" dirty="0" smtClean="0"/>
              <a:t>Top-level </a:t>
            </a:r>
            <a:r>
              <a:rPr lang="en-US" i="1" dirty="0" err="1" smtClean="0"/>
              <a:t>CodingStructure</a:t>
            </a:r>
            <a:r>
              <a:rPr lang="en-US" dirty="0" smtClean="0"/>
              <a:t> contains all CU’s, PU’s and TU’s in the frame</a:t>
            </a:r>
          </a:p>
          <a:p>
            <a:pPr lvl="1"/>
            <a:r>
              <a:rPr lang="en-US" dirty="0" smtClean="0"/>
              <a:t>Sub-level </a:t>
            </a:r>
            <a:r>
              <a:rPr lang="en-US" i="1" dirty="0" err="1" smtClean="0"/>
              <a:t>CodingStructure</a:t>
            </a:r>
            <a:r>
              <a:rPr lang="en-US" dirty="0" smtClean="0"/>
              <a:t> contains a representation of a specific </a:t>
            </a:r>
            <a:r>
              <a:rPr lang="en-US" i="1" dirty="0" err="1" smtClean="0"/>
              <a:t>UnitArea</a:t>
            </a:r>
            <a:endParaRPr lang="en-US" i="1" dirty="0" smtClean="0"/>
          </a:p>
          <a:p>
            <a:r>
              <a:rPr lang="en-US" dirty="0" smtClean="0"/>
              <a:t>After creation it’s empty and needs to be filled</a:t>
            </a:r>
          </a:p>
          <a:p>
            <a:pPr lvl="1"/>
            <a:r>
              <a:rPr lang="en-US" dirty="0" err="1" smtClean="0"/>
              <a:t>addCU</a:t>
            </a:r>
            <a:r>
              <a:rPr lang="en-US" dirty="0" smtClean="0"/>
              <a:t>/PU/TU methods create and map the specific object</a:t>
            </a:r>
          </a:p>
          <a:p>
            <a:pPr lvl="1"/>
            <a:r>
              <a:rPr lang="en-US" dirty="0" err="1" smtClean="0"/>
              <a:t>getCU</a:t>
            </a:r>
            <a:r>
              <a:rPr lang="en-US" dirty="0" smtClean="0"/>
              <a:t>/PU/TU fetches the specific objects addressed using global </a:t>
            </a:r>
            <a:r>
              <a:rPr lang="en-US" i="1" dirty="0" smtClean="0"/>
              <a:t>Position</a:t>
            </a:r>
          </a:p>
          <a:p>
            <a:r>
              <a:rPr lang="en-US" dirty="0" smtClean="0"/>
              <a:t>Dynamically allocates the required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Uses </a:t>
            </a:r>
            <a:r>
              <a:rPr lang="en-US" i="1" dirty="0" err="1" smtClean="0"/>
              <a:t>dynamic_cache</a:t>
            </a:r>
            <a:r>
              <a:rPr lang="en-US" dirty="0" smtClean="0"/>
              <a:t> for increased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NextSoftware</a:t>
            </a:r>
            <a:r>
              <a:rPr lang="en-US" dirty="0"/>
              <a:t> – Detailed Description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RD-Search with </a:t>
            </a:r>
            <a:r>
              <a:rPr lang="en-US" dirty="0" err="1"/>
              <a:t>CodingStructure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Top-Down approach</a:t>
            </a:r>
          </a:p>
          <a:p>
            <a:r>
              <a:rPr lang="en-US" dirty="0" smtClean="0"/>
              <a:t>Allows for local test encoding with “transparent” global context</a:t>
            </a:r>
          </a:p>
          <a:p>
            <a:pPr lvl="1"/>
            <a:r>
              <a:rPr lang="en-US" dirty="0" smtClean="0"/>
              <a:t>Follows the well known best-temp scheme with up-propagation</a:t>
            </a:r>
          </a:p>
          <a:p>
            <a:r>
              <a:rPr lang="en-US" dirty="0" smtClean="0"/>
              <a:t>Hierarchically cascaded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CodingStructure</a:t>
            </a:r>
            <a:r>
              <a:rPr lang="en-US" i="1" dirty="0" smtClean="0"/>
              <a:t> </a:t>
            </a:r>
            <a:r>
              <a:rPr lang="en-US" dirty="0" smtClean="0"/>
              <a:t>is set up </a:t>
            </a:r>
            <a:r>
              <a:rPr lang="en-US" dirty="0" smtClean="0"/>
              <a:t>to represent a local </a:t>
            </a:r>
            <a:r>
              <a:rPr lang="en-US" i="1" dirty="0" err="1" smtClean="0"/>
              <a:t>UnitArea</a:t>
            </a:r>
            <a:endParaRPr lang="en-US" i="1" dirty="0" smtClean="0"/>
          </a:p>
          <a:p>
            <a:pPr lvl="1"/>
            <a:r>
              <a:rPr lang="en-US" dirty="0" smtClean="0"/>
              <a:t>Calls outside of this </a:t>
            </a:r>
            <a:r>
              <a:rPr lang="en-US" i="1" dirty="0" err="1" smtClean="0"/>
              <a:t>UnitArea</a:t>
            </a:r>
            <a:r>
              <a:rPr lang="en-US" dirty="0" smtClean="0"/>
              <a:t> are forwarded to the parent </a:t>
            </a:r>
            <a:r>
              <a:rPr lang="en-US" i="1" dirty="0" err="1" smtClean="0"/>
              <a:t>CodingStructure</a:t>
            </a:r>
            <a:endParaRPr lang="en-US" dirty="0" smtClean="0"/>
          </a:p>
          <a:p>
            <a:r>
              <a:rPr lang="en-US" dirty="0" smtClean="0"/>
              <a:t>Parent nodes are not aware of the children nodes</a:t>
            </a:r>
          </a:p>
          <a:p>
            <a:pPr lvl="1"/>
            <a:r>
              <a:rPr lang="en-US" dirty="0" smtClean="0"/>
              <a:t>Best candidates need to be propagated to the parents</a:t>
            </a:r>
          </a:p>
        </p:txBody>
      </p:sp>
    </p:spTree>
    <p:extLst>
      <p:ext uri="{BB962C8B-B14F-4D97-AF65-F5344CB8AC3E}">
        <p14:creationId xmlns:p14="http://schemas.microsoft.com/office/powerpoint/2010/main" val="8982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Detailed Description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Hierarchical Cascading with </a:t>
            </a:r>
            <a:r>
              <a:rPr lang="en-US" dirty="0" err="1" smtClean="0"/>
              <a:t>CodingStructure</a:t>
            </a:r>
            <a:endParaRPr lang="de-DE" dirty="0"/>
          </a:p>
        </p:txBody>
      </p:sp>
      <p:grpSp>
        <p:nvGrpSpPr>
          <p:cNvPr id="43" name="Group 42"/>
          <p:cNvGrpSpPr/>
          <p:nvPr/>
        </p:nvGrpSpPr>
        <p:grpSpPr>
          <a:xfrm>
            <a:off x="75504" y="1419862"/>
            <a:ext cx="5191398" cy="2880080"/>
            <a:chOff x="75504" y="1203838"/>
            <a:chExt cx="5191398" cy="2880080"/>
          </a:xfrm>
        </p:grpSpPr>
        <p:grpSp>
          <p:nvGrpSpPr>
            <p:cNvPr id="20" name="Group 19"/>
            <p:cNvGrpSpPr/>
            <p:nvPr/>
          </p:nvGrpSpPr>
          <p:grpSpPr>
            <a:xfrm>
              <a:off x="683568" y="1203838"/>
              <a:ext cx="2449898" cy="2880080"/>
              <a:chOff x="1979712" y="1491630"/>
              <a:chExt cx="2394882" cy="21600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979712" y="1491630"/>
                <a:ext cx="2160000" cy="2160000"/>
              </a:xfrm>
              <a:prstGeom prst="rect">
                <a:avLst/>
              </a:prstGeom>
              <a:ln w="12700"/>
              <a:scene3d>
                <a:camera prst="isometricOffAxis1Top"/>
                <a:lightRig rig="threePt" dir="t"/>
              </a:scene3d>
              <a:sp3d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4000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 LT Com 55 Roman" pitchFamily="34" charset="0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635146" y="2050910"/>
                <a:ext cx="1739448" cy="1152128"/>
                <a:chOff x="2328346" y="2014094"/>
                <a:chExt cx="1739448" cy="1152128"/>
              </a:xfrm>
            </p:grpSpPr>
            <p:sp>
              <p:nvSpPr>
                <p:cNvPr id="15" name="Rectangle 14"/>
                <p:cNvSpPr/>
                <p:nvPr/>
              </p:nvSpPr>
              <p:spPr bwMode="auto">
                <a:xfrm>
                  <a:off x="2987793" y="2086222"/>
                  <a:ext cx="1080000" cy="1080000"/>
                </a:xfrm>
                <a:prstGeom prst="rect">
                  <a:avLst/>
                </a:prstGeom>
                <a:ln w="9525">
                  <a:prstDash val="sysDot"/>
                </a:ln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2987794" y="2014094"/>
                  <a:ext cx="1080000" cy="1080000"/>
                </a:xfrm>
                <a:prstGeom prst="rect">
                  <a:avLst/>
                </a:prstGeom>
                <a:ln w="12700"/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2328346" y="2393516"/>
                  <a:ext cx="558610" cy="47774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/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2875739" y="2241548"/>
                  <a:ext cx="579785" cy="5270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/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872530" y="1491630"/>
              <a:ext cx="2584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cs1: </a:t>
              </a:r>
              <a:r>
                <a:rPr lang="en-US" sz="1400" dirty="0" err="1" smtClean="0"/>
                <a:t>CodingStructure</a:t>
              </a:r>
              <a:r>
                <a:rPr lang="en-US" sz="1400" dirty="0" smtClean="0"/>
                <a:t> at (0, 0)</a:t>
              </a:r>
              <a:endParaRPr lang="de-DE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576" y="3389605"/>
              <a:ext cx="2411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cu2: </a:t>
              </a:r>
              <a:r>
                <a:rPr lang="en-US" sz="1400" dirty="0" err="1" smtClean="0"/>
                <a:t>CodingUnit</a:t>
              </a:r>
              <a:r>
                <a:rPr lang="en-US" sz="1400" dirty="0" smtClean="0"/>
                <a:t> </a:t>
              </a:r>
              <a:r>
                <a:rPr lang="en-US" sz="1400" dirty="0"/>
                <a:t>at (32, 32</a:t>
              </a:r>
              <a:r>
                <a:rPr lang="en-US" sz="1400" dirty="0" smtClean="0"/>
                <a:t>)</a:t>
              </a:r>
              <a:endParaRPr lang="de-DE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504" y="1764899"/>
              <a:ext cx="2411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cu1: </a:t>
              </a:r>
              <a:r>
                <a:rPr lang="en-US" sz="1400" dirty="0" err="1" smtClean="0"/>
                <a:t>CodingUnit</a:t>
              </a:r>
              <a:r>
                <a:rPr lang="en-US" sz="1400" dirty="0" smtClean="0"/>
                <a:t> at (16, 32)</a:t>
              </a:r>
              <a:endParaRPr lang="de-DE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429340" y="1799407"/>
              <a:ext cx="0" cy="57398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1354059" y="2048132"/>
              <a:ext cx="0" cy="70130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 flipV="1">
              <a:off x="3261931" y="2749438"/>
              <a:ext cx="72008" cy="3905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 flipV="1">
              <a:off x="2098815" y="2604239"/>
              <a:ext cx="168930" cy="79602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/>
            <p:cNvSpPr/>
            <p:nvPr/>
          </p:nvSpPr>
          <p:spPr>
            <a:xfrm>
              <a:off x="2483768" y="3083126"/>
              <a:ext cx="27831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cs2: </a:t>
              </a:r>
              <a:r>
                <a:rPr lang="en-US" sz="1400" dirty="0" err="1" smtClean="0"/>
                <a:t>CodingStructure</a:t>
              </a:r>
              <a:r>
                <a:rPr lang="en-US" sz="1400" dirty="0" smtClean="0"/>
                <a:t> </a:t>
              </a:r>
              <a:r>
                <a:rPr lang="en-US" sz="1400" dirty="0"/>
                <a:t>at (32, 32)</a:t>
              </a:r>
              <a:endParaRPr lang="de-DE" sz="14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80112" y="1112413"/>
            <a:ext cx="3168352" cy="178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00" indent="-360000" defTabSz="360000">
              <a:spcAft>
                <a:spcPts val="900"/>
              </a:spcAft>
              <a:buClr>
                <a:schemeClr val="tx2"/>
              </a:buClr>
              <a:buChar char="n"/>
              <a:defRPr sz="1600">
                <a:latin typeface="+mn-lt"/>
              </a:defRPr>
            </a:lvl1pPr>
            <a:lvl2pPr marL="720000" lvl="1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2pPr>
            <a:lvl3pPr marL="1080000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3pPr>
            <a:lvl4pPr marL="1440000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4pPr>
            <a:lvl5pPr marL="1800000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5pPr>
            <a:lvl6pPr marL="18875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6pPr>
            <a:lvl7pPr marL="23447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7pPr>
            <a:lvl8pPr marL="28019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8pPr>
            <a:lvl9pPr marL="32591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9pPr>
          </a:lstStyle>
          <a:p>
            <a:r>
              <a:rPr lang="en-US" dirty="0"/>
              <a:t>cs2.getCU({32, 32</a:t>
            </a:r>
            <a:r>
              <a:rPr lang="en-US" dirty="0" smtClean="0"/>
              <a:t>})</a:t>
            </a:r>
          </a:p>
          <a:p>
            <a:pPr lvl="1"/>
            <a:r>
              <a:rPr lang="en-US" dirty="0" smtClean="0"/>
              <a:t>returns </a:t>
            </a:r>
            <a:r>
              <a:rPr lang="en-US" i="1" dirty="0" smtClean="0"/>
              <a:t>cu2</a:t>
            </a:r>
            <a:endParaRPr lang="en-US" i="1" dirty="0"/>
          </a:p>
          <a:p>
            <a:r>
              <a:rPr lang="en-US" dirty="0" smtClean="0"/>
              <a:t>cs2.getCU</a:t>
            </a:r>
            <a:r>
              <a:rPr lang="en-US" dirty="0"/>
              <a:t>({16, 32})</a:t>
            </a:r>
          </a:p>
          <a:p>
            <a:pPr lvl="1"/>
            <a:r>
              <a:rPr lang="en-US" dirty="0" smtClean="0"/>
              <a:t>returns </a:t>
            </a:r>
            <a:r>
              <a:rPr lang="en-US" i="1" dirty="0" smtClean="0"/>
              <a:t>cu1</a:t>
            </a:r>
            <a:endParaRPr lang="en-US" i="1" dirty="0"/>
          </a:p>
          <a:p>
            <a:r>
              <a:rPr lang="en-US" dirty="0"/>
              <a:t>cs1.getCU({32, 32</a:t>
            </a:r>
            <a:r>
              <a:rPr lang="en-US" dirty="0" smtClean="0"/>
              <a:t>})</a:t>
            </a:r>
          </a:p>
          <a:p>
            <a:pPr lvl="1"/>
            <a:r>
              <a:rPr lang="en-US" dirty="0" smtClean="0"/>
              <a:t>returns </a:t>
            </a:r>
            <a:r>
              <a:rPr lang="en-US" i="1" dirty="0" err="1" smtClean="0"/>
              <a:t>nullptr</a:t>
            </a:r>
            <a:endParaRPr lang="de-DE" i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36799" y="539750"/>
            <a:ext cx="4470400" cy="4063999"/>
            <a:chOff x="2336799" y="539750"/>
            <a:chExt cx="4470400" cy="4063999"/>
          </a:xfrm>
        </p:grpSpPr>
        <p:sp>
          <p:nvSpPr>
            <p:cNvPr id="50" name="Freeform 49"/>
            <p:cNvSpPr/>
            <p:nvPr/>
          </p:nvSpPr>
          <p:spPr>
            <a:xfrm>
              <a:off x="2336799" y="539750"/>
              <a:ext cx="1654048" cy="650240"/>
            </a:xfrm>
            <a:custGeom>
              <a:avLst/>
              <a:gdLst>
                <a:gd name="connsiteX0" fmla="*/ 0 w 1654048"/>
                <a:gd name="connsiteY0" fmla="*/ 0 h 650240"/>
                <a:gd name="connsiteX1" fmla="*/ 1654048 w 1654048"/>
                <a:gd name="connsiteY1" fmla="*/ 0 h 650240"/>
                <a:gd name="connsiteX2" fmla="*/ 1654048 w 1654048"/>
                <a:gd name="connsiteY2" fmla="*/ 650240 h 650240"/>
                <a:gd name="connsiteX3" fmla="*/ 0 w 1654048"/>
                <a:gd name="connsiteY3" fmla="*/ 650240 h 650240"/>
                <a:gd name="connsiteX4" fmla="*/ 0 w 1654048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048" h="650240">
                  <a:moveTo>
                    <a:pt x="0" y="0"/>
                  </a:moveTo>
                  <a:lnTo>
                    <a:pt x="1654048" y="0"/>
                  </a:lnTo>
                  <a:lnTo>
                    <a:pt x="1654048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393183" y="1387094"/>
              <a:ext cx="2414016" cy="650240"/>
            </a:xfrm>
            <a:custGeom>
              <a:avLst/>
              <a:gdLst>
                <a:gd name="connsiteX0" fmla="*/ 0 w 2414016"/>
                <a:gd name="connsiteY0" fmla="*/ 0 h 650240"/>
                <a:gd name="connsiteX1" fmla="*/ 2414016 w 2414016"/>
                <a:gd name="connsiteY1" fmla="*/ 0 h 650240"/>
                <a:gd name="connsiteX2" fmla="*/ 2414016 w 2414016"/>
                <a:gd name="connsiteY2" fmla="*/ 650240 h 650240"/>
                <a:gd name="connsiteX3" fmla="*/ 0 w 2414016"/>
                <a:gd name="connsiteY3" fmla="*/ 650240 h 650240"/>
                <a:gd name="connsiteX4" fmla="*/ 0 w 2414016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016" h="650240">
                  <a:moveTo>
                    <a:pt x="0" y="0"/>
                  </a:moveTo>
                  <a:lnTo>
                    <a:pt x="2414016" y="0"/>
                  </a:lnTo>
                  <a:lnTo>
                    <a:pt x="2414016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336799" y="1876399"/>
              <a:ext cx="1922272" cy="650240"/>
            </a:xfrm>
            <a:custGeom>
              <a:avLst/>
              <a:gdLst>
                <a:gd name="connsiteX0" fmla="*/ 0 w 1922272"/>
                <a:gd name="connsiteY0" fmla="*/ 0 h 650240"/>
                <a:gd name="connsiteX1" fmla="*/ 1922272 w 1922272"/>
                <a:gd name="connsiteY1" fmla="*/ 0 h 650240"/>
                <a:gd name="connsiteX2" fmla="*/ 1922272 w 1922272"/>
                <a:gd name="connsiteY2" fmla="*/ 650240 h 650240"/>
                <a:gd name="connsiteX3" fmla="*/ 0 w 1922272"/>
                <a:gd name="connsiteY3" fmla="*/ 650240 h 650240"/>
                <a:gd name="connsiteX4" fmla="*/ 0 w 1922272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2272" h="650240">
                  <a:moveTo>
                    <a:pt x="0" y="0"/>
                  </a:moveTo>
                  <a:lnTo>
                    <a:pt x="1922272" y="0"/>
                  </a:lnTo>
                  <a:lnTo>
                    <a:pt x="1922272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5331968" y="2448610"/>
              <a:ext cx="1475231" cy="650240"/>
            </a:xfrm>
            <a:custGeom>
              <a:avLst/>
              <a:gdLst>
                <a:gd name="connsiteX0" fmla="*/ 0 w 1475231"/>
                <a:gd name="connsiteY0" fmla="*/ 0 h 650240"/>
                <a:gd name="connsiteX1" fmla="*/ 1475231 w 1475231"/>
                <a:gd name="connsiteY1" fmla="*/ 0 h 650240"/>
                <a:gd name="connsiteX2" fmla="*/ 1475231 w 1475231"/>
                <a:gd name="connsiteY2" fmla="*/ 650240 h 650240"/>
                <a:gd name="connsiteX3" fmla="*/ 0 w 1475231"/>
                <a:gd name="connsiteY3" fmla="*/ 650240 h 650240"/>
                <a:gd name="connsiteX4" fmla="*/ 0 w 1475231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231" h="650240">
                  <a:moveTo>
                    <a:pt x="0" y="0"/>
                  </a:moveTo>
                  <a:lnTo>
                    <a:pt x="1475231" y="0"/>
                  </a:lnTo>
                  <a:lnTo>
                    <a:pt x="1475231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4571999" y="3953509"/>
              <a:ext cx="2235200" cy="650240"/>
            </a:xfrm>
            <a:custGeom>
              <a:avLst/>
              <a:gdLst>
                <a:gd name="connsiteX0" fmla="*/ 0 w 2235200"/>
                <a:gd name="connsiteY0" fmla="*/ 0 h 650240"/>
                <a:gd name="connsiteX1" fmla="*/ 2235200 w 2235200"/>
                <a:gd name="connsiteY1" fmla="*/ 0 h 650240"/>
                <a:gd name="connsiteX2" fmla="*/ 2235200 w 2235200"/>
                <a:gd name="connsiteY2" fmla="*/ 650240 h 650240"/>
                <a:gd name="connsiteX3" fmla="*/ 0 w 2235200"/>
                <a:gd name="connsiteY3" fmla="*/ 650240 h 650240"/>
                <a:gd name="connsiteX4" fmla="*/ 0 w 2235200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5200" h="650240">
                  <a:moveTo>
                    <a:pt x="0" y="0"/>
                  </a:moveTo>
                  <a:lnTo>
                    <a:pt x="2235200" y="0"/>
                  </a:lnTo>
                  <a:lnTo>
                    <a:pt x="2235200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</p:grpSp>
      <p:sp>
        <p:nvSpPr>
          <p:cNvPr id="55" name="Arc 54"/>
          <p:cNvSpPr/>
          <p:nvPr/>
        </p:nvSpPr>
        <p:spPr bwMode="auto">
          <a:xfrm rot="20035187">
            <a:off x="1739441" y="1770977"/>
            <a:ext cx="4630398" cy="1419559"/>
          </a:xfrm>
          <a:prstGeom prst="arc">
            <a:avLst>
              <a:gd name="adj1" fmla="val 11903658"/>
              <a:gd name="adj2" fmla="val 20779650"/>
            </a:avLst>
          </a:prstGeom>
          <a:noFill/>
          <a:ln w="6350">
            <a:solidFill>
              <a:schemeClr val="accent1"/>
            </a:solidFill>
            <a:headEnd type="arrow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58" name="Arc 57"/>
          <p:cNvSpPr/>
          <p:nvPr/>
        </p:nvSpPr>
        <p:spPr bwMode="auto">
          <a:xfrm rot="9551745">
            <a:off x="1596963" y="1067950"/>
            <a:ext cx="4924677" cy="1449483"/>
          </a:xfrm>
          <a:prstGeom prst="arc">
            <a:avLst>
              <a:gd name="adj1" fmla="val 11707503"/>
              <a:gd name="adj2" fmla="val 21423631"/>
            </a:avLst>
          </a:prstGeom>
          <a:noFill/>
          <a:ln w="6350">
            <a:solidFill>
              <a:srgbClr val="179C7D"/>
            </a:solidFill>
            <a:headEnd type="arrow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283968" y="1724945"/>
            <a:ext cx="593104" cy="702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scene3d>
            <a:camera prst="isometricOffAxis1Top"/>
            <a:lightRig rig="threePt" dir="t"/>
          </a:scene3d>
          <a:sp3d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Detailed Description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Hierarchical Cascading with </a:t>
            </a:r>
            <a:r>
              <a:rPr lang="en-US" dirty="0" err="1" smtClean="0"/>
              <a:t>CodingStructure</a:t>
            </a:r>
            <a:endParaRPr lang="de-DE" dirty="0"/>
          </a:p>
        </p:txBody>
      </p:sp>
      <p:grpSp>
        <p:nvGrpSpPr>
          <p:cNvPr id="43" name="Group 42"/>
          <p:cNvGrpSpPr/>
          <p:nvPr/>
        </p:nvGrpSpPr>
        <p:grpSpPr>
          <a:xfrm>
            <a:off x="75504" y="1419862"/>
            <a:ext cx="5191398" cy="2880080"/>
            <a:chOff x="75504" y="1203838"/>
            <a:chExt cx="5191398" cy="2880080"/>
          </a:xfrm>
        </p:grpSpPr>
        <p:grpSp>
          <p:nvGrpSpPr>
            <p:cNvPr id="20" name="Group 19"/>
            <p:cNvGrpSpPr/>
            <p:nvPr/>
          </p:nvGrpSpPr>
          <p:grpSpPr>
            <a:xfrm>
              <a:off x="683568" y="1203838"/>
              <a:ext cx="2449898" cy="2880080"/>
              <a:chOff x="1979712" y="1491630"/>
              <a:chExt cx="2394882" cy="21600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979712" y="1491630"/>
                <a:ext cx="2160000" cy="2160000"/>
              </a:xfrm>
              <a:prstGeom prst="rect">
                <a:avLst/>
              </a:prstGeom>
              <a:ln w="12700"/>
              <a:scene3d>
                <a:camera prst="isometricOffAxis1Top"/>
                <a:lightRig rig="threePt" dir="t"/>
              </a:scene3d>
              <a:sp3d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4000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 LT Com 55 Roman" pitchFamily="34" charset="0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635146" y="2050910"/>
                <a:ext cx="1739448" cy="1152128"/>
                <a:chOff x="2328346" y="2014094"/>
                <a:chExt cx="1739448" cy="1152128"/>
              </a:xfrm>
            </p:grpSpPr>
            <p:sp>
              <p:nvSpPr>
                <p:cNvPr id="15" name="Rectangle 14"/>
                <p:cNvSpPr/>
                <p:nvPr/>
              </p:nvSpPr>
              <p:spPr bwMode="auto">
                <a:xfrm>
                  <a:off x="2987793" y="2086222"/>
                  <a:ext cx="1080000" cy="1080000"/>
                </a:xfrm>
                <a:prstGeom prst="rect">
                  <a:avLst/>
                </a:prstGeom>
                <a:ln w="9525">
                  <a:prstDash val="sysDot"/>
                </a:ln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2987794" y="2014094"/>
                  <a:ext cx="1080000" cy="1080000"/>
                </a:xfrm>
                <a:prstGeom prst="rect">
                  <a:avLst/>
                </a:prstGeom>
                <a:ln w="12700"/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2328346" y="2393516"/>
                  <a:ext cx="558610" cy="47774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/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2875739" y="2241548"/>
                  <a:ext cx="579785" cy="5270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/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872530" y="1491630"/>
              <a:ext cx="2584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cs1: </a:t>
              </a:r>
              <a:r>
                <a:rPr lang="en-US" sz="1400" dirty="0" err="1" smtClean="0"/>
                <a:t>CodingStructure</a:t>
              </a:r>
              <a:r>
                <a:rPr lang="en-US" sz="1400" dirty="0" smtClean="0"/>
                <a:t> at (0, 0)</a:t>
              </a:r>
              <a:endParaRPr lang="de-DE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576" y="3389605"/>
              <a:ext cx="2411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cu2: </a:t>
              </a:r>
              <a:r>
                <a:rPr lang="en-US" sz="1400" dirty="0" err="1" smtClean="0"/>
                <a:t>CodingUnit</a:t>
              </a:r>
              <a:r>
                <a:rPr lang="en-US" sz="1400" dirty="0" smtClean="0"/>
                <a:t> </a:t>
              </a:r>
              <a:r>
                <a:rPr lang="en-US" sz="1400" dirty="0"/>
                <a:t>at (32, 32</a:t>
              </a:r>
              <a:r>
                <a:rPr lang="en-US" sz="1400" dirty="0" smtClean="0"/>
                <a:t>)</a:t>
              </a:r>
              <a:endParaRPr lang="de-DE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504" y="1764899"/>
              <a:ext cx="2411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cu1: </a:t>
              </a:r>
              <a:r>
                <a:rPr lang="en-US" sz="1400" dirty="0" err="1" smtClean="0"/>
                <a:t>CodingUnit</a:t>
              </a:r>
              <a:r>
                <a:rPr lang="en-US" sz="1400" dirty="0" smtClean="0"/>
                <a:t> at (16, 32)</a:t>
              </a:r>
              <a:endParaRPr lang="de-DE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429340" y="1799407"/>
              <a:ext cx="0" cy="57398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1354059" y="2048132"/>
              <a:ext cx="0" cy="70130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 flipV="1">
              <a:off x="3261931" y="2749438"/>
              <a:ext cx="72008" cy="3905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 flipV="1">
              <a:off x="2098815" y="2604239"/>
              <a:ext cx="168930" cy="79602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/>
            <p:cNvSpPr/>
            <p:nvPr/>
          </p:nvSpPr>
          <p:spPr>
            <a:xfrm>
              <a:off x="2483768" y="3083126"/>
              <a:ext cx="27831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cs2: </a:t>
              </a:r>
              <a:r>
                <a:rPr lang="en-US" sz="1400" dirty="0" err="1" smtClean="0"/>
                <a:t>CodingStructure</a:t>
              </a:r>
              <a:r>
                <a:rPr lang="en-US" sz="1400" dirty="0" smtClean="0"/>
                <a:t> </a:t>
              </a:r>
              <a:r>
                <a:rPr lang="en-US" sz="1400" dirty="0"/>
                <a:t>at (32, 32)</a:t>
              </a:r>
              <a:endParaRPr lang="de-DE" sz="14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80112" y="1112413"/>
            <a:ext cx="3168352" cy="178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00" indent="-360000" defTabSz="360000">
              <a:spcAft>
                <a:spcPts val="900"/>
              </a:spcAft>
              <a:buClr>
                <a:schemeClr val="tx2"/>
              </a:buClr>
              <a:buChar char="n"/>
              <a:defRPr sz="1600">
                <a:latin typeface="+mn-lt"/>
              </a:defRPr>
            </a:lvl1pPr>
            <a:lvl2pPr marL="720000" lvl="1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2pPr>
            <a:lvl3pPr marL="1080000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3pPr>
            <a:lvl4pPr marL="1440000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4pPr>
            <a:lvl5pPr marL="1800000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5pPr>
            <a:lvl6pPr marL="18875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6pPr>
            <a:lvl7pPr marL="23447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7pPr>
            <a:lvl8pPr marL="28019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8pPr>
            <a:lvl9pPr marL="32591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9pPr>
          </a:lstStyle>
          <a:p>
            <a:r>
              <a:rPr lang="en-US" dirty="0"/>
              <a:t>cs2.getCU({32, 32</a:t>
            </a:r>
            <a:r>
              <a:rPr lang="en-US" dirty="0" smtClean="0"/>
              <a:t>})</a:t>
            </a:r>
          </a:p>
          <a:p>
            <a:pPr lvl="1"/>
            <a:r>
              <a:rPr lang="en-US" dirty="0" smtClean="0"/>
              <a:t>returns </a:t>
            </a:r>
            <a:r>
              <a:rPr lang="en-US" i="1" dirty="0" smtClean="0"/>
              <a:t>cu2</a:t>
            </a:r>
            <a:endParaRPr lang="en-US" i="1" dirty="0"/>
          </a:p>
          <a:p>
            <a:r>
              <a:rPr lang="en-US" dirty="0" smtClean="0"/>
              <a:t>cs2.getCU</a:t>
            </a:r>
            <a:r>
              <a:rPr lang="en-US" dirty="0"/>
              <a:t>({16, 32})</a:t>
            </a:r>
          </a:p>
          <a:p>
            <a:pPr lvl="1"/>
            <a:r>
              <a:rPr lang="en-US" dirty="0" smtClean="0"/>
              <a:t>returns </a:t>
            </a:r>
            <a:r>
              <a:rPr lang="en-US" i="1" dirty="0" smtClean="0"/>
              <a:t>cu1</a:t>
            </a:r>
            <a:endParaRPr lang="en-US" i="1" dirty="0"/>
          </a:p>
          <a:p>
            <a:r>
              <a:rPr lang="en-US" dirty="0"/>
              <a:t>cs1.getCU({32, 32</a:t>
            </a:r>
            <a:r>
              <a:rPr lang="en-US" dirty="0" smtClean="0"/>
              <a:t>})</a:t>
            </a:r>
          </a:p>
          <a:p>
            <a:pPr lvl="1"/>
            <a:r>
              <a:rPr lang="en-US" dirty="0" smtClean="0"/>
              <a:t>returns </a:t>
            </a:r>
            <a:r>
              <a:rPr lang="en-US" i="1" dirty="0" err="1" smtClean="0"/>
              <a:t>nullptr</a:t>
            </a:r>
            <a:endParaRPr lang="de-DE" i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36799" y="539750"/>
            <a:ext cx="4470400" cy="4063999"/>
            <a:chOff x="2336799" y="539750"/>
            <a:chExt cx="4470400" cy="4063999"/>
          </a:xfrm>
        </p:grpSpPr>
        <p:sp>
          <p:nvSpPr>
            <p:cNvPr id="50" name="Freeform 49"/>
            <p:cNvSpPr/>
            <p:nvPr/>
          </p:nvSpPr>
          <p:spPr>
            <a:xfrm>
              <a:off x="2336799" y="539750"/>
              <a:ext cx="1654048" cy="650240"/>
            </a:xfrm>
            <a:custGeom>
              <a:avLst/>
              <a:gdLst>
                <a:gd name="connsiteX0" fmla="*/ 0 w 1654048"/>
                <a:gd name="connsiteY0" fmla="*/ 0 h 650240"/>
                <a:gd name="connsiteX1" fmla="*/ 1654048 w 1654048"/>
                <a:gd name="connsiteY1" fmla="*/ 0 h 650240"/>
                <a:gd name="connsiteX2" fmla="*/ 1654048 w 1654048"/>
                <a:gd name="connsiteY2" fmla="*/ 650240 h 650240"/>
                <a:gd name="connsiteX3" fmla="*/ 0 w 1654048"/>
                <a:gd name="connsiteY3" fmla="*/ 650240 h 650240"/>
                <a:gd name="connsiteX4" fmla="*/ 0 w 1654048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048" h="650240">
                  <a:moveTo>
                    <a:pt x="0" y="0"/>
                  </a:moveTo>
                  <a:lnTo>
                    <a:pt x="1654048" y="0"/>
                  </a:lnTo>
                  <a:lnTo>
                    <a:pt x="1654048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393183" y="1387094"/>
              <a:ext cx="2414016" cy="650240"/>
            </a:xfrm>
            <a:custGeom>
              <a:avLst/>
              <a:gdLst>
                <a:gd name="connsiteX0" fmla="*/ 0 w 2414016"/>
                <a:gd name="connsiteY0" fmla="*/ 0 h 650240"/>
                <a:gd name="connsiteX1" fmla="*/ 2414016 w 2414016"/>
                <a:gd name="connsiteY1" fmla="*/ 0 h 650240"/>
                <a:gd name="connsiteX2" fmla="*/ 2414016 w 2414016"/>
                <a:gd name="connsiteY2" fmla="*/ 650240 h 650240"/>
                <a:gd name="connsiteX3" fmla="*/ 0 w 2414016"/>
                <a:gd name="connsiteY3" fmla="*/ 650240 h 650240"/>
                <a:gd name="connsiteX4" fmla="*/ 0 w 2414016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016" h="650240">
                  <a:moveTo>
                    <a:pt x="0" y="0"/>
                  </a:moveTo>
                  <a:lnTo>
                    <a:pt x="2414016" y="0"/>
                  </a:lnTo>
                  <a:lnTo>
                    <a:pt x="2414016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336799" y="1876399"/>
              <a:ext cx="1922272" cy="650240"/>
            </a:xfrm>
            <a:custGeom>
              <a:avLst/>
              <a:gdLst>
                <a:gd name="connsiteX0" fmla="*/ 0 w 1922272"/>
                <a:gd name="connsiteY0" fmla="*/ 0 h 650240"/>
                <a:gd name="connsiteX1" fmla="*/ 1922272 w 1922272"/>
                <a:gd name="connsiteY1" fmla="*/ 0 h 650240"/>
                <a:gd name="connsiteX2" fmla="*/ 1922272 w 1922272"/>
                <a:gd name="connsiteY2" fmla="*/ 650240 h 650240"/>
                <a:gd name="connsiteX3" fmla="*/ 0 w 1922272"/>
                <a:gd name="connsiteY3" fmla="*/ 650240 h 650240"/>
                <a:gd name="connsiteX4" fmla="*/ 0 w 1922272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2272" h="650240">
                  <a:moveTo>
                    <a:pt x="0" y="0"/>
                  </a:moveTo>
                  <a:lnTo>
                    <a:pt x="1922272" y="0"/>
                  </a:lnTo>
                  <a:lnTo>
                    <a:pt x="1922272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5331968" y="2448610"/>
              <a:ext cx="1475231" cy="650240"/>
            </a:xfrm>
            <a:custGeom>
              <a:avLst/>
              <a:gdLst>
                <a:gd name="connsiteX0" fmla="*/ 0 w 1475231"/>
                <a:gd name="connsiteY0" fmla="*/ 0 h 650240"/>
                <a:gd name="connsiteX1" fmla="*/ 1475231 w 1475231"/>
                <a:gd name="connsiteY1" fmla="*/ 0 h 650240"/>
                <a:gd name="connsiteX2" fmla="*/ 1475231 w 1475231"/>
                <a:gd name="connsiteY2" fmla="*/ 650240 h 650240"/>
                <a:gd name="connsiteX3" fmla="*/ 0 w 1475231"/>
                <a:gd name="connsiteY3" fmla="*/ 650240 h 650240"/>
                <a:gd name="connsiteX4" fmla="*/ 0 w 1475231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231" h="650240">
                  <a:moveTo>
                    <a:pt x="0" y="0"/>
                  </a:moveTo>
                  <a:lnTo>
                    <a:pt x="1475231" y="0"/>
                  </a:lnTo>
                  <a:lnTo>
                    <a:pt x="1475231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4571999" y="3953509"/>
              <a:ext cx="2235200" cy="650240"/>
            </a:xfrm>
            <a:custGeom>
              <a:avLst/>
              <a:gdLst>
                <a:gd name="connsiteX0" fmla="*/ 0 w 2235200"/>
                <a:gd name="connsiteY0" fmla="*/ 0 h 650240"/>
                <a:gd name="connsiteX1" fmla="*/ 2235200 w 2235200"/>
                <a:gd name="connsiteY1" fmla="*/ 0 h 650240"/>
                <a:gd name="connsiteX2" fmla="*/ 2235200 w 2235200"/>
                <a:gd name="connsiteY2" fmla="*/ 650240 h 650240"/>
                <a:gd name="connsiteX3" fmla="*/ 0 w 2235200"/>
                <a:gd name="connsiteY3" fmla="*/ 650240 h 650240"/>
                <a:gd name="connsiteX4" fmla="*/ 0 w 2235200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5200" h="650240">
                  <a:moveTo>
                    <a:pt x="0" y="0"/>
                  </a:moveTo>
                  <a:lnTo>
                    <a:pt x="2235200" y="0"/>
                  </a:lnTo>
                  <a:lnTo>
                    <a:pt x="2235200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</p:grpSp>
      <p:sp>
        <p:nvSpPr>
          <p:cNvPr id="55" name="Arc 54"/>
          <p:cNvSpPr/>
          <p:nvPr/>
        </p:nvSpPr>
        <p:spPr bwMode="auto">
          <a:xfrm rot="20582414">
            <a:off x="2031020" y="2120794"/>
            <a:ext cx="4171408" cy="1419559"/>
          </a:xfrm>
          <a:prstGeom prst="arc">
            <a:avLst>
              <a:gd name="adj1" fmla="val 12013331"/>
              <a:gd name="adj2" fmla="val 20634397"/>
            </a:avLst>
          </a:prstGeom>
          <a:noFill/>
          <a:ln w="6350">
            <a:solidFill>
              <a:schemeClr val="accent1"/>
            </a:solidFill>
            <a:headEnd type="arrow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58" name="Arc 57"/>
          <p:cNvSpPr/>
          <p:nvPr/>
        </p:nvSpPr>
        <p:spPr bwMode="auto">
          <a:xfrm rot="10164405">
            <a:off x="1089987" y="1533262"/>
            <a:ext cx="5410554" cy="1474055"/>
          </a:xfrm>
          <a:prstGeom prst="arc">
            <a:avLst>
              <a:gd name="adj1" fmla="val 11611782"/>
              <a:gd name="adj2" fmla="val 21331354"/>
            </a:avLst>
          </a:prstGeom>
          <a:noFill/>
          <a:ln w="6350">
            <a:solidFill>
              <a:srgbClr val="179C7D"/>
            </a:solidFill>
            <a:headEnd type="arrow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211960" y="2301009"/>
            <a:ext cx="593104" cy="7027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scene3d>
            <a:camera prst="isometricOffAxis1Top"/>
            <a:lightRig rig="threePt" dir="t"/>
          </a:scene3d>
          <a:sp3d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-612576" y="2589415"/>
            <a:ext cx="3293851" cy="504649"/>
          </a:xfrm>
          <a:prstGeom prst="arc">
            <a:avLst>
              <a:gd name="adj1" fmla="val 11800189"/>
              <a:gd name="adj2" fmla="val 21369625"/>
            </a:avLst>
          </a:prstGeom>
          <a:noFill/>
          <a:ln w="6350">
            <a:solidFill>
              <a:schemeClr val="accent1"/>
            </a:solidFill>
            <a:headEnd type="arrow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Detailed Description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Hierarchical Cascading with </a:t>
            </a:r>
            <a:r>
              <a:rPr lang="en-US" dirty="0" err="1" smtClean="0"/>
              <a:t>CodingStructure</a:t>
            </a:r>
            <a:endParaRPr lang="de-DE" dirty="0"/>
          </a:p>
        </p:txBody>
      </p:sp>
      <p:grpSp>
        <p:nvGrpSpPr>
          <p:cNvPr id="43" name="Group 42"/>
          <p:cNvGrpSpPr/>
          <p:nvPr/>
        </p:nvGrpSpPr>
        <p:grpSpPr>
          <a:xfrm>
            <a:off x="75504" y="1419862"/>
            <a:ext cx="5191398" cy="2880079"/>
            <a:chOff x="75504" y="1203838"/>
            <a:chExt cx="5191398" cy="2880079"/>
          </a:xfrm>
        </p:grpSpPr>
        <p:grpSp>
          <p:nvGrpSpPr>
            <p:cNvPr id="20" name="Group 19"/>
            <p:cNvGrpSpPr/>
            <p:nvPr/>
          </p:nvGrpSpPr>
          <p:grpSpPr>
            <a:xfrm>
              <a:off x="683568" y="1203838"/>
              <a:ext cx="2449898" cy="2880079"/>
              <a:chOff x="1979712" y="1491630"/>
              <a:chExt cx="2394882" cy="21600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979712" y="1491630"/>
                <a:ext cx="2160000" cy="2160000"/>
              </a:xfrm>
              <a:prstGeom prst="rect">
                <a:avLst/>
              </a:prstGeom>
              <a:ln w="12700"/>
              <a:scene3d>
                <a:camera prst="isometricOffAxis1Top"/>
                <a:lightRig rig="threePt" dir="t"/>
              </a:scene3d>
              <a:sp3d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4000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 LT Com 55 Roman" pitchFamily="34" charset="0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635146" y="2050910"/>
                <a:ext cx="1739448" cy="1152128"/>
                <a:chOff x="2328346" y="2014094"/>
                <a:chExt cx="1739448" cy="1152128"/>
              </a:xfrm>
            </p:grpSpPr>
            <p:sp>
              <p:nvSpPr>
                <p:cNvPr id="15" name="Rectangle 14"/>
                <p:cNvSpPr/>
                <p:nvPr/>
              </p:nvSpPr>
              <p:spPr bwMode="auto">
                <a:xfrm>
                  <a:off x="2987793" y="2086222"/>
                  <a:ext cx="1080000" cy="1080000"/>
                </a:xfrm>
                <a:prstGeom prst="rect">
                  <a:avLst/>
                </a:prstGeom>
                <a:ln w="9525">
                  <a:prstDash val="sysDot"/>
                </a:ln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2987794" y="2014094"/>
                  <a:ext cx="1080000" cy="1080000"/>
                </a:xfrm>
                <a:prstGeom prst="rect">
                  <a:avLst/>
                </a:prstGeom>
                <a:ln w="12700"/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2328346" y="2393516"/>
                  <a:ext cx="558610" cy="47774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/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2875739" y="2241548"/>
                  <a:ext cx="579785" cy="5270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/>
                <a:scene3d>
                  <a:camera prst="isometricOffAxis1Top"/>
                  <a:lightRig rig="threePt" dir="t"/>
                </a:scene3d>
                <a:sp3d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4000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 LT Com 55 Roman" pitchFamily="34" charset="0"/>
                  </a:endParaRPr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872530" y="1491630"/>
              <a:ext cx="2584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cs1: </a:t>
              </a:r>
              <a:r>
                <a:rPr lang="en-US" sz="1400" dirty="0" err="1" smtClean="0"/>
                <a:t>CodingStructure</a:t>
              </a:r>
              <a:r>
                <a:rPr lang="en-US" sz="1400" dirty="0" smtClean="0"/>
                <a:t> at (0, 0)</a:t>
              </a:r>
              <a:endParaRPr lang="de-DE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576" y="3389605"/>
              <a:ext cx="2411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cu2: </a:t>
              </a:r>
              <a:r>
                <a:rPr lang="en-US" sz="1400" dirty="0" err="1" smtClean="0"/>
                <a:t>CodingUnit</a:t>
              </a:r>
              <a:r>
                <a:rPr lang="en-US" sz="1400" dirty="0" smtClean="0"/>
                <a:t> </a:t>
              </a:r>
              <a:r>
                <a:rPr lang="en-US" sz="1400" dirty="0"/>
                <a:t>at (32, 32</a:t>
              </a:r>
              <a:r>
                <a:rPr lang="en-US" sz="1400" dirty="0" smtClean="0"/>
                <a:t>)</a:t>
              </a:r>
              <a:endParaRPr lang="de-DE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504" y="1764899"/>
              <a:ext cx="2411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cu1: </a:t>
              </a:r>
              <a:r>
                <a:rPr lang="en-US" sz="1400" dirty="0" err="1" smtClean="0"/>
                <a:t>CodingUnit</a:t>
              </a:r>
              <a:r>
                <a:rPr lang="en-US" sz="1400" dirty="0" smtClean="0"/>
                <a:t> at (16, 32)</a:t>
              </a:r>
              <a:endParaRPr lang="de-DE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429340" y="1799407"/>
              <a:ext cx="0" cy="57398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1354059" y="2048132"/>
              <a:ext cx="0" cy="70130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 flipV="1">
              <a:off x="3261931" y="2749438"/>
              <a:ext cx="72008" cy="3905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 flipV="1">
              <a:off x="2098815" y="2604239"/>
              <a:ext cx="168930" cy="79602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/>
            <p:cNvSpPr/>
            <p:nvPr/>
          </p:nvSpPr>
          <p:spPr>
            <a:xfrm>
              <a:off x="2483768" y="3083126"/>
              <a:ext cx="27831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cs2: </a:t>
              </a:r>
              <a:r>
                <a:rPr lang="en-US" sz="1400" dirty="0" err="1" smtClean="0"/>
                <a:t>CodingStructure</a:t>
              </a:r>
              <a:r>
                <a:rPr lang="en-US" sz="1400" dirty="0" smtClean="0"/>
                <a:t> </a:t>
              </a:r>
              <a:r>
                <a:rPr lang="en-US" sz="1400" dirty="0"/>
                <a:t>at (32, 32)</a:t>
              </a:r>
              <a:endParaRPr lang="de-DE" sz="14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80112" y="1112413"/>
            <a:ext cx="3168352" cy="178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00" indent="-360000" defTabSz="360000">
              <a:spcAft>
                <a:spcPts val="900"/>
              </a:spcAft>
              <a:buClr>
                <a:schemeClr val="tx2"/>
              </a:buClr>
              <a:buChar char="n"/>
              <a:defRPr sz="1600">
                <a:latin typeface="+mn-lt"/>
              </a:defRPr>
            </a:lvl1pPr>
            <a:lvl2pPr marL="720000" lvl="1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2pPr>
            <a:lvl3pPr marL="1080000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3pPr>
            <a:lvl4pPr marL="1440000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4pPr>
            <a:lvl5pPr marL="1800000" indent="-360000" defTabSz="360000">
              <a:spcAft>
                <a:spcPts val="900"/>
              </a:spcAft>
              <a:buClr>
                <a:schemeClr val="bg2"/>
              </a:buClr>
              <a:buChar char="n"/>
              <a:defRPr sz="1600">
                <a:latin typeface="+mn-lt"/>
              </a:defRPr>
            </a:lvl5pPr>
            <a:lvl6pPr marL="18875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6pPr>
            <a:lvl7pPr marL="23447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7pPr>
            <a:lvl8pPr marL="28019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8pPr>
            <a:lvl9pPr marL="3259138" indent="-358775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latin typeface="+mn-lt"/>
              </a:defRPr>
            </a:lvl9pPr>
          </a:lstStyle>
          <a:p>
            <a:r>
              <a:rPr lang="en-US" dirty="0"/>
              <a:t>cs2.getCU({32, 32</a:t>
            </a:r>
            <a:r>
              <a:rPr lang="en-US" dirty="0" smtClean="0"/>
              <a:t>})</a:t>
            </a:r>
          </a:p>
          <a:p>
            <a:pPr lvl="1"/>
            <a:r>
              <a:rPr lang="en-US" dirty="0" smtClean="0"/>
              <a:t>returns </a:t>
            </a:r>
            <a:r>
              <a:rPr lang="en-US" i="1" dirty="0" smtClean="0"/>
              <a:t>cu2</a:t>
            </a:r>
            <a:endParaRPr lang="en-US" i="1" dirty="0"/>
          </a:p>
          <a:p>
            <a:r>
              <a:rPr lang="en-US" dirty="0" smtClean="0"/>
              <a:t>cs2.getCU</a:t>
            </a:r>
            <a:r>
              <a:rPr lang="en-US" dirty="0"/>
              <a:t>({16, 32})</a:t>
            </a:r>
          </a:p>
          <a:p>
            <a:pPr lvl="1"/>
            <a:r>
              <a:rPr lang="en-US" dirty="0" smtClean="0"/>
              <a:t>returns </a:t>
            </a:r>
            <a:r>
              <a:rPr lang="en-US" i="1" dirty="0" smtClean="0"/>
              <a:t>cu1</a:t>
            </a:r>
            <a:endParaRPr lang="en-US" i="1" dirty="0"/>
          </a:p>
          <a:p>
            <a:r>
              <a:rPr lang="en-US" dirty="0"/>
              <a:t>cs1.getCU({32, 32</a:t>
            </a:r>
            <a:r>
              <a:rPr lang="en-US" dirty="0" smtClean="0"/>
              <a:t>})</a:t>
            </a:r>
          </a:p>
          <a:p>
            <a:pPr lvl="1"/>
            <a:r>
              <a:rPr lang="en-US" dirty="0" smtClean="0"/>
              <a:t>returns </a:t>
            </a:r>
            <a:r>
              <a:rPr lang="en-US" i="1" dirty="0" err="1" smtClean="0"/>
              <a:t>nullptr</a:t>
            </a:r>
            <a:endParaRPr lang="de-DE" i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36799" y="539750"/>
            <a:ext cx="4470400" cy="4063999"/>
            <a:chOff x="2336799" y="539750"/>
            <a:chExt cx="4470400" cy="4063999"/>
          </a:xfrm>
        </p:grpSpPr>
        <p:sp>
          <p:nvSpPr>
            <p:cNvPr id="50" name="Freeform 49"/>
            <p:cNvSpPr/>
            <p:nvPr/>
          </p:nvSpPr>
          <p:spPr>
            <a:xfrm>
              <a:off x="2336799" y="539750"/>
              <a:ext cx="1654048" cy="650240"/>
            </a:xfrm>
            <a:custGeom>
              <a:avLst/>
              <a:gdLst>
                <a:gd name="connsiteX0" fmla="*/ 0 w 1654048"/>
                <a:gd name="connsiteY0" fmla="*/ 0 h 650240"/>
                <a:gd name="connsiteX1" fmla="*/ 1654048 w 1654048"/>
                <a:gd name="connsiteY1" fmla="*/ 0 h 650240"/>
                <a:gd name="connsiteX2" fmla="*/ 1654048 w 1654048"/>
                <a:gd name="connsiteY2" fmla="*/ 650240 h 650240"/>
                <a:gd name="connsiteX3" fmla="*/ 0 w 1654048"/>
                <a:gd name="connsiteY3" fmla="*/ 650240 h 650240"/>
                <a:gd name="connsiteX4" fmla="*/ 0 w 1654048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048" h="650240">
                  <a:moveTo>
                    <a:pt x="0" y="0"/>
                  </a:moveTo>
                  <a:lnTo>
                    <a:pt x="1654048" y="0"/>
                  </a:lnTo>
                  <a:lnTo>
                    <a:pt x="1654048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393183" y="1387094"/>
              <a:ext cx="2414016" cy="650240"/>
            </a:xfrm>
            <a:custGeom>
              <a:avLst/>
              <a:gdLst>
                <a:gd name="connsiteX0" fmla="*/ 0 w 2414016"/>
                <a:gd name="connsiteY0" fmla="*/ 0 h 650240"/>
                <a:gd name="connsiteX1" fmla="*/ 2414016 w 2414016"/>
                <a:gd name="connsiteY1" fmla="*/ 0 h 650240"/>
                <a:gd name="connsiteX2" fmla="*/ 2414016 w 2414016"/>
                <a:gd name="connsiteY2" fmla="*/ 650240 h 650240"/>
                <a:gd name="connsiteX3" fmla="*/ 0 w 2414016"/>
                <a:gd name="connsiteY3" fmla="*/ 650240 h 650240"/>
                <a:gd name="connsiteX4" fmla="*/ 0 w 2414016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016" h="650240">
                  <a:moveTo>
                    <a:pt x="0" y="0"/>
                  </a:moveTo>
                  <a:lnTo>
                    <a:pt x="2414016" y="0"/>
                  </a:lnTo>
                  <a:lnTo>
                    <a:pt x="2414016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336799" y="1876399"/>
              <a:ext cx="1922272" cy="650240"/>
            </a:xfrm>
            <a:custGeom>
              <a:avLst/>
              <a:gdLst>
                <a:gd name="connsiteX0" fmla="*/ 0 w 1922272"/>
                <a:gd name="connsiteY0" fmla="*/ 0 h 650240"/>
                <a:gd name="connsiteX1" fmla="*/ 1922272 w 1922272"/>
                <a:gd name="connsiteY1" fmla="*/ 0 h 650240"/>
                <a:gd name="connsiteX2" fmla="*/ 1922272 w 1922272"/>
                <a:gd name="connsiteY2" fmla="*/ 650240 h 650240"/>
                <a:gd name="connsiteX3" fmla="*/ 0 w 1922272"/>
                <a:gd name="connsiteY3" fmla="*/ 650240 h 650240"/>
                <a:gd name="connsiteX4" fmla="*/ 0 w 1922272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2272" h="650240">
                  <a:moveTo>
                    <a:pt x="0" y="0"/>
                  </a:moveTo>
                  <a:lnTo>
                    <a:pt x="1922272" y="0"/>
                  </a:lnTo>
                  <a:lnTo>
                    <a:pt x="1922272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5331968" y="2448610"/>
              <a:ext cx="1475231" cy="650240"/>
            </a:xfrm>
            <a:custGeom>
              <a:avLst/>
              <a:gdLst>
                <a:gd name="connsiteX0" fmla="*/ 0 w 1475231"/>
                <a:gd name="connsiteY0" fmla="*/ 0 h 650240"/>
                <a:gd name="connsiteX1" fmla="*/ 1475231 w 1475231"/>
                <a:gd name="connsiteY1" fmla="*/ 0 h 650240"/>
                <a:gd name="connsiteX2" fmla="*/ 1475231 w 1475231"/>
                <a:gd name="connsiteY2" fmla="*/ 650240 h 650240"/>
                <a:gd name="connsiteX3" fmla="*/ 0 w 1475231"/>
                <a:gd name="connsiteY3" fmla="*/ 650240 h 650240"/>
                <a:gd name="connsiteX4" fmla="*/ 0 w 1475231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231" h="650240">
                  <a:moveTo>
                    <a:pt x="0" y="0"/>
                  </a:moveTo>
                  <a:lnTo>
                    <a:pt x="1475231" y="0"/>
                  </a:lnTo>
                  <a:lnTo>
                    <a:pt x="1475231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4571999" y="3953509"/>
              <a:ext cx="2235200" cy="650240"/>
            </a:xfrm>
            <a:custGeom>
              <a:avLst/>
              <a:gdLst>
                <a:gd name="connsiteX0" fmla="*/ 0 w 2235200"/>
                <a:gd name="connsiteY0" fmla="*/ 0 h 650240"/>
                <a:gd name="connsiteX1" fmla="*/ 2235200 w 2235200"/>
                <a:gd name="connsiteY1" fmla="*/ 0 h 650240"/>
                <a:gd name="connsiteX2" fmla="*/ 2235200 w 2235200"/>
                <a:gd name="connsiteY2" fmla="*/ 650240 h 650240"/>
                <a:gd name="connsiteX3" fmla="*/ 0 w 2235200"/>
                <a:gd name="connsiteY3" fmla="*/ 650240 h 650240"/>
                <a:gd name="connsiteX4" fmla="*/ 0 w 2235200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5200" h="650240">
                  <a:moveTo>
                    <a:pt x="0" y="0"/>
                  </a:moveTo>
                  <a:lnTo>
                    <a:pt x="2235200" y="0"/>
                  </a:lnTo>
                  <a:lnTo>
                    <a:pt x="2235200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4000" kern="1200"/>
            </a:p>
          </p:txBody>
        </p:sp>
      </p:grpSp>
      <p:sp>
        <p:nvSpPr>
          <p:cNvPr id="55" name="Arc 54"/>
          <p:cNvSpPr/>
          <p:nvPr/>
        </p:nvSpPr>
        <p:spPr bwMode="auto">
          <a:xfrm>
            <a:off x="-36512" y="2274944"/>
            <a:ext cx="6171040" cy="1991972"/>
          </a:xfrm>
          <a:prstGeom prst="arc">
            <a:avLst>
              <a:gd name="adj1" fmla="val 11604328"/>
              <a:gd name="adj2" fmla="val 20779650"/>
            </a:avLst>
          </a:prstGeom>
          <a:noFill/>
          <a:ln w="6350">
            <a:solidFill>
              <a:schemeClr val="accent1"/>
            </a:solidFill>
            <a:headEnd type="arrow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58" name="Arc 57"/>
          <p:cNvSpPr/>
          <p:nvPr/>
        </p:nvSpPr>
        <p:spPr bwMode="auto">
          <a:xfrm rot="10800000">
            <a:off x="1694346" y="2030002"/>
            <a:ext cx="4889137" cy="1262672"/>
          </a:xfrm>
          <a:prstGeom prst="arc">
            <a:avLst>
              <a:gd name="adj1" fmla="val 11648661"/>
              <a:gd name="adj2" fmla="val 21297892"/>
            </a:avLst>
          </a:prstGeom>
          <a:noFill/>
          <a:ln w="6350">
            <a:solidFill>
              <a:srgbClr val="179C7D"/>
            </a:solidFill>
            <a:headEnd type="arrow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6016" y="2914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7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Detailed Description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Partitioner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class governing </a:t>
            </a:r>
            <a:r>
              <a:rPr lang="en-US" dirty="0" smtClean="0"/>
              <a:t>splitting </a:t>
            </a:r>
            <a:r>
              <a:rPr lang="en-US" dirty="0" smtClean="0"/>
              <a:t>(CU and TU, quad-tree and possibly others)</a:t>
            </a:r>
          </a:p>
          <a:p>
            <a:r>
              <a:rPr lang="en-US" dirty="0" smtClean="0"/>
              <a:t>Modelled </a:t>
            </a:r>
            <a:r>
              <a:rPr lang="en-US" dirty="0" smtClean="0"/>
              <a:t>as a stack – new splits are created as levels on the currently processed area</a:t>
            </a:r>
          </a:p>
          <a:p>
            <a:r>
              <a:rPr lang="en-US" dirty="0" smtClean="0"/>
              <a:t>For HEVC</a:t>
            </a:r>
          </a:p>
          <a:p>
            <a:pPr lvl="1"/>
            <a:r>
              <a:rPr lang="en-US" dirty="0" smtClean="0"/>
              <a:t>Contains accessors for current split info (</a:t>
            </a:r>
            <a:r>
              <a:rPr lang="en-US" i="1" dirty="0" err="1" smtClean="0"/>
              <a:t>partitioner.curr</a:t>
            </a:r>
            <a:r>
              <a:rPr lang="en-US" i="1" dirty="0" smtClean="0"/>
              <a:t>*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Depth (CU, TU) as well as the actual current </a:t>
            </a:r>
            <a:r>
              <a:rPr lang="en-US" i="1" dirty="0" err="1" smtClean="0"/>
              <a:t>UnitArea</a:t>
            </a:r>
            <a:endParaRPr lang="en-US" i="1" dirty="0" smtClean="0"/>
          </a:p>
          <a:p>
            <a:r>
              <a:rPr lang="en-US" dirty="0" smtClean="0"/>
              <a:t>For QTBT and further (additionally to HEVC-features)</a:t>
            </a:r>
          </a:p>
          <a:p>
            <a:pPr lvl="1"/>
            <a:r>
              <a:rPr lang="en-US" dirty="0" smtClean="0"/>
              <a:t>Allows to set split restrictions (e.g. constraint splits at a certain level)</a:t>
            </a:r>
          </a:p>
          <a:p>
            <a:pPr lvl="1"/>
            <a:r>
              <a:rPr lang="en-US" dirty="0" smtClean="0"/>
              <a:t>Allows to perform split plausibility checks (</a:t>
            </a:r>
            <a:r>
              <a:rPr lang="en-US" i="1" dirty="0" err="1" smtClean="0"/>
              <a:t>canSplit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5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Detailed Description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Ownership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piece of data is owned by some object, which needs to allocate and release </a:t>
            </a:r>
            <a:r>
              <a:rPr lang="en-US" dirty="0" smtClean="0"/>
              <a:t>it</a:t>
            </a:r>
            <a:endParaRPr lang="en-US" i="1" dirty="0" smtClean="0"/>
          </a:p>
          <a:p>
            <a:r>
              <a:rPr lang="en-US" i="1" dirty="0" smtClean="0"/>
              <a:t>Picture</a:t>
            </a:r>
            <a:endParaRPr lang="en-US" i="1" dirty="0"/>
          </a:p>
          <a:p>
            <a:pPr lvl="1"/>
            <a:r>
              <a:rPr lang="en-US" dirty="0"/>
              <a:t>Owned by </a:t>
            </a:r>
            <a:r>
              <a:rPr lang="en-US" i="1" dirty="0" err="1"/>
              <a:t>EncLib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i="1" dirty="0" err="1"/>
              <a:t>DecLib</a:t>
            </a:r>
            <a:endParaRPr lang="en-US" i="1" dirty="0"/>
          </a:p>
          <a:p>
            <a:pPr lvl="1"/>
            <a:r>
              <a:rPr lang="en-US" dirty="0"/>
              <a:t>Owns signal buffers, </a:t>
            </a:r>
            <a:r>
              <a:rPr lang="en-US" i="1" dirty="0"/>
              <a:t>Slice</a:t>
            </a:r>
            <a:r>
              <a:rPr lang="en-US" dirty="0"/>
              <a:t> objects, </a:t>
            </a:r>
            <a:r>
              <a:rPr lang="en-US" i="1" dirty="0"/>
              <a:t>SEI </a:t>
            </a:r>
            <a:r>
              <a:rPr lang="en-US" dirty="0"/>
              <a:t>messages and </a:t>
            </a:r>
            <a:r>
              <a:rPr lang="en-US" i="1" dirty="0" err="1" smtClean="0"/>
              <a:t>TileMap</a:t>
            </a:r>
            <a:endParaRPr lang="en-US" i="1" dirty="0" smtClean="0"/>
          </a:p>
          <a:p>
            <a:r>
              <a:rPr lang="en-US" i="1" dirty="0" err="1" smtClean="0"/>
              <a:t>AreaBuf</a:t>
            </a:r>
            <a:r>
              <a:rPr lang="en-US" i="1" dirty="0"/>
              <a:t>, </a:t>
            </a:r>
            <a:r>
              <a:rPr lang="en-US" i="1" dirty="0" err="1"/>
              <a:t>UnitBuf</a:t>
            </a:r>
            <a:endParaRPr lang="en-US" i="1" dirty="0"/>
          </a:p>
          <a:p>
            <a:pPr lvl="1"/>
            <a:r>
              <a:rPr lang="en-US" dirty="0"/>
              <a:t>Do not own any </a:t>
            </a:r>
            <a:r>
              <a:rPr lang="en-US" dirty="0" smtClean="0"/>
              <a:t>data</a:t>
            </a:r>
          </a:p>
          <a:p>
            <a:r>
              <a:rPr lang="en-US" i="1" dirty="0" err="1"/>
              <a:t>PelStorage</a:t>
            </a:r>
            <a:endParaRPr lang="en-US" i="1" dirty="0"/>
          </a:p>
          <a:p>
            <a:pPr lvl="1"/>
            <a:r>
              <a:rPr lang="en-US" dirty="0"/>
              <a:t>Might own the buffers (depends if </a:t>
            </a:r>
            <a:r>
              <a:rPr lang="en-US" i="1" dirty="0"/>
              <a:t>create</a:t>
            </a:r>
            <a:r>
              <a:rPr lang="en-US" dirty="0"/>
              <a:t> or </a:t>
            </a:r>
            <a:r>
              <a:rPr lang="en-US" i="1" dirty="0" err="1"/>
              <a:t>createFromBuf</a:t>
            </a:r>
            <a:r>
              <a:rPr lang="en-US" dirty="0"/>
              <a:t> used for creation)</a:t>
            </a:r>
          </a:p>
          <a:p>
            <a:pPr lvl="1"/>
            <a:r>
              <a:rPr lang="en-US" dirty="0"/>
              <a:t>Owned data is stored in </a:t>
            </a:r>
            <a:r>
              <a:rPr lang="en-US" dirty="0" err="1"/>
              <a:t>m</a:t>
            </a:r>
            <a:r>
              <a:rPr lang="en-US" i="1" dirty="0" err="1">
                <a:latin typeface="Frutiger 55 Roman"/>
              </a:rPr>
              <a:t>_</a:t>
            </a:r>
            <a:r>
              <a:rPr lang="en-US" dirty="0" err="1"/>
              <a:t>origin</a:t>
            </a:r>
            <a:r>
              <a:rPr lang="en-US" dirty="0"/>
              <a:t> member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Detailed Description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Ownership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CodingStructure</a:t>
            </a:r>
            <a:endParaRPr lang="en-US" i="1" dirty="0" smtClean="0"/>
          </a:p>
          <a:p>
            <a:pPr lvl="1"/>
            <a:r>
              <a:rPr lang="en-US" dirty="0" smtClean="0"/>
              <a:t>Top-Layer: owned by </a:t>
            </a:r>
            <a:r>
              <a:rPr lang="en-US" i="1" dirty="0" smtClean="0"/>
              <a:t>Picture</a:t>
            </a:r>
          </a:p>
          <a:p>
            <a:pPr lvl="2"/>
            <a:r>
              <a:rPr lang="en-US" dirty="0" smtClean="0"/>
              <a:t>Links to signal buffers of </a:t>
            </a:r>
            <a:r>
              <a:rPr lang="en-US" i="1" dirty="0" smtClean="0"/>
              <a:t>Picture</a:t>
            </a:r>
            <a:r>
              <a:rPr lang="en-US" dirty="0" smtClean="0"/>
              <a:t>, does not own them</a:t>
            </a:r>
          </a:p>
          <a:p>
            <a:pPr lvl="1"/>
            <a:r>
              <a:rPr lang="en-US" dirty="0" smtClean="0"/>
              <a:t>Other (temporary in RD-Search): owned by </a:t>
            </a:r>
            <a:r>
              <a:rPr lang="en-US" i="1" dirty="0" err="1" smtClean="0"/>
              <a:t>EncCu</a:t>
            </a:r>
            <a:r>
              <a:rPr lang="en-US" dirty="0" smtClean="0"/>
              <a:t> or </a:t>
            </a:r>
            <a:r>
              <a:rPr lang="en-US" i="1" dirty="0" err="1" smtClean="0"/>
              <a:t>IntraSearch</a:t>
            </a:r>
            <a:endParaRPr lang="en-US" i="1" dirty="0" smtClean="0"/>
          </a:p>
          <a:p>
            <a:pPr lvl="2"/>
            <a:r>
              <a:rPr lang="en-US" dirty="0" smtClean="0"/>
              <a:t>Contains own signal buffers, owns them</a:t>
            </a:r>
          </a:p>
          <a:p>
            <a:pPr lvl="1"/>
            <a:r>
              <a:rPr lang="en-US" dirty="0" smtClean="0"/>
              <a:t>Always </a:t>
            </a:r>
            <a:r>
              <a:rPr lang="en-US" dirty="0" smtClean="0"/>
              <a:t>owns buffers describing the structure and layout</a:t>
            </a:r>
            <a:r>
              <a:rPr lang="en-US" dirty="0"/>
              <a:t> (not signal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Owns transformation coefficient buffers</a:t>
            </a:r>
          </a:p>
          <a:p>
            <a:pPr lvl="1"/>
            <a:r>
              <a:rPr lang="en-US" dirty="0" smtClean="0"/>
              <a:t>Does not own </a:t>
            </a:r>
            <a:r>
              <a:rPr lang="en-US" i="1" dirty="0" err="1" smtClean="0"/>
              <a:t>CodingUnit</a:t>
            </a:r>
            <a:r>
              <a:rPr lang="en-US" dirty="0" smtClean="0"/>
              <a:t> etc., only links to them through </a:t>
            </a:r>
            <a:r>
              <a:rPr lang="en-US" i="1" dirty="0" err="1"/>
              <a:t>dynamic</a:t>
            </a:r>
            <a:r>
              <a:rPr lang="en-US" i="1" dirty="0" err="1">
                <a:latin typeface="Frutiger 55 Roman"/>
              </a:rPr>
              <a:t>_</a:t>
            </a:r>
            <a:r>
              <a:rPr lang="en-US" i="1" dirty="0" err="1"/>
              <a:t>cache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6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Detailed Description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Ownership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CodingUnit</a:t>
            </a:r>
            <a:r>
              <a:rPr lang="en-US" i="1" dirty="0" smtClean="0"/>
              <a:t>, </a:t>
            </a:r>
            <a:r>
              <a:rPr lang="en-US" i="1" dirty="0" err="1" smtClean="0"/>
              <a:t>PredictionUnit</a:t>
            </a:r>
            <a:r>
              <a:rPr lang="en-US" i="1" dirty="0" smtClean="0"/>
              <a:t>, </a:t>
            </a:r>
            <a:r>
              <a:rPr lang="en-US" i="1" dirty="0" err="1" smtClean="0"/>
              <a:t>TransformUnit</a:t>
            </a:r>
            <a:endParaRPr lang="en-US" i="1" dirty="0" smtClean="0"/>
          </a:p>
          <a:p>
            <a:pPr lvl="1"/>
            <a:r>
              <a:rPr lang="en-US" dirty="0" smtClean="0"/>
              <a:t>Owned by </a:t>
            </a:r>
            <a:r>
              <a:rPr lang="en-US" i="1" dirty="0" err="1" smtClean="0"/>
              <a:t>dynamic</a:t>
            </a:r>
            <a:r>
              <a:rPr lang="en-US" i="1" dirty="0" err="1" smtClean="0">
                <a:latin typeface="Frutiger 55 Roman"/>
              </a:rPr>
              <a:t>_</a:t>
            </a:r>
            <a:r>
              <a:rPr lang="en-US" i="1" dirty="0" err="1" smtClean="0"/>
              <a:t>cache</a:t>
            </a:r>
            <a:r>
              <a:rPr lang="de-DE" dirty="0" smtClean="0"/>
              <a:t> –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acquired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i="1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freed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i="1" dirty="0" err="1" smtClean="0"/>
              <a:t>cache</a:t>
            </a:r>
            <a:endParaRPr lang="de-DE" i="1" dirty="0" smtClean="0"/>
          </a:p>
          <a:p>
            <a:r>
              <a:rPr lang="en-US" i="1" dirty="0" err="1" smtClean="0"/>
              <a:t>TransformUnit</a:t>
            </a:r>
            <a:endParaRPr lang="en-US" i="1" dirty="0" smtClean="0"/>
          </a:p>
          <a:p>
            <a:pPr lvl="1"/>
            <a:r>
              <a:rPr lang="en-US" dirty="0" smtClean="0"/>
              <a:t>Does not own transformation coefficient buffers</a:t>
            </a:r>
          </a:p>
          <a:p>
            <a:pPr lvl="1"/>
            <a:r>
              <a:rPr lang="en-US" dirty="0" smtClean="0"/>
              <a:t>Links to buffers from </a:t>
            </a:r>
            <a:r>
              <a:rPr lang="en-US" i="1" dirty="0" err="1" smtClean="0"/>
              <a:t>CodingStructure</a:t>
            </a:r>
            <a:endParaRPr lang="de-DE" i="1" dirty="0" smtClean="0"/>
          </a:p>
          <a:p>
            <a:r>
              <a:rPr lang="en-US" i="1" dirty="0" err="1" smtClean="0"/>
              <a:t>dynamic</a:t>
            </a:r>
            <a:r>
              <a:rPr lang="en-US" i="1" dirty="0" err="1" smtClean="0">
                <a:latin typeface="Frutiger 55 Roman"/>
              </a:rPr>
              <a:t>_</a:t>
            </a:r>
            <a:r>
              <a:rPr lang="en-US" i="1" dirty="0" err="1" smtClean="0"/>
              <a:t>cache</a:t>
            </a:r>
            <a:endParaRPr lang="en-US" i="1" dirty="0" smtClean="0"/>
          </a:p>
          <a:p>
            <a:pPr lvl="1"/>
            <a:r>
              <a:rPr lang="en-US" dirty="0" smtClean="0"/>
              <a:t>Top-Level cache is global (dynamically allocated on runtime and freed on exit)</a:t>
            </a:r>
          </a:p>
          <a:p>
            <a:pPr lvl="1"/>
            <a:r>
              <a:rPr lang="en-US" dirty="0" smtClean="0"/>
              <a:t>RD-search cache is owned by </a:t>
            </a:r>
            <a:r>
              <a:rPr lang="en-US" i="1" dirty="0" err="1" smtClean="0"/>
              <a:t>EncCu</a:t>
            </a:r>
            <a:r>
              <a:rPr lang="en-US" dirty="0" smtClean="0"/>
              <a:t> and </a:t>
            </a:r>
            <a:r>
              <a:rPr lang="en-US" i="1" dirty="0" err="1" smtClean="0"/>
              <a:t>IntraSearch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207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Code Snippets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Iterate over all TUs in a CU (inter decompression example)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5876" y="2067694"/>
            <a:ext cx="8640000" cy="2448348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rgbClr val="569CD6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+mj-lt"/>
              </a:rPr>
              <a:t>	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//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call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xDecodeInterTU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for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all TUs in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the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CU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described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by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cu</a:t>
            </a:r>
            <a:endParaRPr lang="de-DE" dirty="0" smtClean="0">
              <a:solidFill>
                <a:srgbClr val="569CD6"/>
              </a:solidFill>
              <a:latin typeface="+mj-lt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569CD6"/>
                </a:solidFill>
                <a:latin typeface="+mj-lt"/>
              </a:rPr>
              <a:t>	for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(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569CD6"/>
                </a:solidFill>
                <a:latin typeface="+mj-lt"/>
              </a:rPr>
              <a:t>auto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&amp;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BDB76B"/>
                </a:solidFill>
                <a:latin typeface="+mj-lt"/>
              </a:rPr>
              <a:t>currTU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: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FFD700"/>
                </a:solidFill>
                <a:latin typeface="+mj-lt"/>
              </a:rPr>
              <a:t>CU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::</a:t>
            </a:r>
            <a:r>
              <a:rPr lang="pt-BR" dirty="0">
                <a:solidFill>
                  <a:srgbClr val="FF8000"/>
                </a:solidFill>
                <a:latin typeface="+mj-lt"/>
              </a:rPr>
              <a:t>traverseTUs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(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BDB76B"/>
                </a:solidFill>
                <a:latin typeface="+mj-lt"/>
              </a:rPr>
              <a:t>cu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)</a:t>
            </a:r>
            <a:r>
              <a:rPr lang="pt-BR" dirty="0">
                <a:latin typeface="+mj-lt"/>
              </a:rPr>
              <a:t> </a:t>
            </a:r>
            <a:r>
              <a:rPr lang="pt-BR" dirty="0" smtClean="0">
                <a:solidFill>
                  <a:srgbClr val="B4B4B4"/>
                </a:solidFill>
                <a:latin typeface="+mj-lt"/>
              </a:rPr>
              <a:t>)</a:t>
            </a:r>
            <a:endParaRPr lang="de-DE" dirty="0">
              <a:latin typeface="+mj-lt"/>
            </a:endParaRPr>
          </a:p>
          <a:p>
            <a:pPr marL="0" indent="0">
              <a:buNone/>
            </a:pPr>
            <a:r>
              <a:rPr lang="de-DE" dirty="0">
                <a:solidFill>
                  <a:srgbClr val="B4B4B4"/>
                </a:solidFill>
                <a:latin typeface="+mj-lt"/>
              </a:rPr>
              <a:t>	</a:t>
            </a:r>
            <a:r>
              <a:rPr lang="de-DE" dirty="0" smtClean="0">
                <a:solidFill>
                  <a:srgbClr val="B4B4B4"/>
                </a:solidFill>
                <a:latin typeface="+mj-lt"/>
              </a:rPr>
              <a:t>{</a:t>
            </a:r>
            <a:endParaRPr lang="de-DE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		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xDecodeInterTU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 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currTU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 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compID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 ); </a:t>
            </a:r>
            <a:endParaRPr lang="de-DE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B4B4B4"/>
                </a:solidFill>
                <a:latin typeface="+mj-lt"/>
              </a:rPr>
              <a:t>	}</a:t>
            </a:r>
            <a:endParaRPr lang="de-DE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45876" y="1131591"/>
            <a:ext cx="8640000" cy="7200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00" indent="-360000" algn="l" defTabSz="360000" rtl="0" fontAlgn="base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360000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2pPr>
            <a:lvl3pPr marL="1080000" indent="-360000" algn="l" defTabSz="360000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440000" indent="-360000" algn="l" defTabSz="360000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1800000" indent="-360000" algn="l" defTabSz="360000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1887538" indent="-358775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Iterating over PUs works similar with </a:t>
            </a:r>
            <a:r>
              <a:rPr lang="en-US" i="1" kern="0" dirty="0" err="1" smtClean="0"/>
              <a:t>traversePUs</a:t>
            </a:r>
            <a:r>
              <a:rPr lang="en-US" i="1" kern="0" dirty="0" smtClean="0"/>
              <a:t>(…) </a:t>
            </a:r>
            <a:r>
              <a:rPr lang="en-US" kern="0" dirty="0" smtClean="0"/>
              <a:t>call</a:t>
            </a:r>
          </a:p>
          <a:p>
            <a:r>
              <a:rPr lang="en-US" i="1" kern="0" dirty="0" err="1" smtClean="0"/>
              <a:t>firstTU</a:t>
            </a:r>
            <a:r>
              <a:rPr lang="en-US" kern="0" dirty="0" smtClean="0"/>
              <a:t> and </a:t>
            </a:r>
            <a:r>
              <a:rPr lang="en-US" i="1" kern="0" dirty="0" err="1" smtClean="0"/>
              <a:t>firstPU</a:t>
            </a:r>
            <a:r>
              <a:rPr lang="en-US" i="1" kern="0" dirty="0" smtClean="0"/>
              <a:t> </a:t>
            </a:r>
            <a:r>
              <a:rPr lang="en-US" kern="0" dirty="0" smtClean="0"/>
              <a:t>can be used as fast accessors if the CU only has one TU/PU</a:t>
            </a:r>
          </a:p>
        </p:txBody>
      </p:sp>
    </p:spTree>
    <p:extLst>
      <p:ext uri="{BB962C8B-B14F-4D97-AF65-F5344CB8AC3E}">
        <p14:creationId xmlns:p14="http://schemas.microsoft.com/office/powerpoint/2010/main" val="64433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HM Shortcomings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Complicated data structures</a:t>
            </a:r>
          </a:p>
          <a:p>
            <a:pPr lvl="1"/>
            <a:r>
              <a:rPr lang="en-US" dirty="0" smtClean="0"/>
              <a:t>Z-index</a:t>
            </a:r>
          </a:p>
          <a:p>
            <a:pPr lvl="1"/>
            <a:r>
              <a:rPr lang="en-US" dirty="0" smtClean="0"/>
              <a:t>Ambiguous </a:t>
            </a:r>
            <a:r>
              <a:rPr lang="en-US" dirty="0"/>
              <a:t>data model (</a:t>
            </a:r>
            <a:r>
              <a:rPr lang="en-US" dirty="0" err="1"/>
              <a:t>TComDataCU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 Bad code readability</a:t>
            </a:r>
          </a:p>
          <a:p>
            <a:pPr lvl="1"/>
            <a:r>
              <a:rPr lang="en-US" dirty="0" smtClean="0"/>
              <a:t>Complicated memory operations are intermixed with general data flow</a:t>
            </a:r>
          </a:p>
          <a:p>
            <a:pPr lvl="1"/>
            <a:r>
              <a:rPr lang="en-US" dirty="0" smtClean="0"/>
              <a:t>Lack of </a:t>
            </a:r>
            <a:r>
              <a:rPr lang="en-US" dirty="0" smtClean="0"/>
              <a:t>data and logic </a:t>
            </a:r>
            <a:r>
              <a:rPr lang="en-US" dirty="0" smtClean="0"/>
              <a:t>encapsulation</a:t>
            </a:r>
          </a:p>
          <a:p>
            <a:r>
              <a:rPr lang="en-US" dirty="0" smtClean="0"/>
              <a:t>Complicated extensibility</a:t>
            </a:r>
          </a:p>
          <a:p>
            <a:pPr lvl="1"/>
            <a:r>
              <a:rPr lang="en-US" dirty="0" smtClean="0"/>
              <a:t>Data structures were designed with strict assumptions (e.g. square blocks)</a:t>
            </a:r>
          </a:p>
          <a:p>
            <a:pPr lvl="1"/>
            <a:r>
              <a:rPr lang="en-US" dirty="0" smtClean="0"/>
              <a:t>How many ideas were discarded because of erroneous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27421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Code Snippets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Iterate over all CUs in a specific area (CTU decompression example)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rgbClr val="569CD6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57A64A"/>
                </a:solidFill>
                <a:latin typeface="+mj-lt"/>
              </a:rPr>
              <a:t>	//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iterate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over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all CUs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which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are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contained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the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area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described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by</a:t>
            </a:r>
            <a:r>
              <a:rPr lang="de-DE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57A64A"/>
                </a:solidFill>
                <a:latin typeface="+mj-lt"/>
              </a:rPr>
              <a:t>ctuArea</a:t>
            </a:r>
            <a:endParaRPr lang="de-DE" dirty="0" smtClean="0">
              <a:solidFill>
                <a:srgbClr val="569CD6"/>
              </a:solidFill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FFD700"/>
                </a:solidFill>
                <a:latin typeface="+mj-lt"/>
              </a:rPr>
              <a:t>	</a:t>
            </a:r>
            <a:r>
              <a:rPr lang="pt-BR" dirty="0">
                <a:solidFill>
                  <a:srgbClr val="569CD6"/>
                </a:solidFill>
                <a:latin typeface="+mj-lt"/>
              </a:rPr>
              <a:t>for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(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569CD6"/>
                </a:solidFill>
                <a:latin typeface="+mj-lt"/>
              </a:rPr>
              <a:t>auto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&amp;</a:t>
            </a:r>
            <a:r>
              <a:rPr lang="pt-BR" dirty="0">
                <a:solidFill>
                  <a:srgbClr val="BDB76B"/>
                </a:solidFill>
                <a:latin typeface="+mj-lt"/>
              </a:rPr>
              <a:t>currCU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: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BDB76B"/>
                </a:solidFill>
                <a:latin typeface="+mj-lt"/>
              </a:rPr>
              <a:t>cs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.</a:t>
            </a:r>
            <a:r>
              <a:rPr lang="pt-BR" dirty="0">
                <a:solidFill>
                  <a:srgbClr val="FF8000"/>
                </a:solidFill>
                <a:latin typeface="+mj-lt"/>
              </a:rPr>
              <a:t>traverseCUs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(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BDB76B"/>
                </a:solidFill>
                <a:latin typeface="+mj-lt"/>
              </a:rPr>
              <a:t>ctuArea</a:t>
            </a:r>
            <a:r>
              <a:rPr lang="pt-BR" dirty="0">
                <a:latin typeface="+mj-lt"/>
              </a:rPr>
              <a:t> </a:t>
            </a:r>
            <a:r>
              <a:rPr lang="pt-BR" dirty="0">
                <a:solidFill>
                  <a:srgbClr val="B4B4B4"/>
                </a:solidFill>
                <a:latin typeface="+mj-lt"/>
              </a:rPr>
              <a:t>)</a:t>
            </a:r>
            <a:r>
              <a:rPr lang="pt-BR" dirty="0">
                <a:latin typeface="+mj-lt"/>
              </a:rPr>
              <a:t> </a:t>
            </a:r>
            <a:r>
              <a:rPr lang="pt-BR" dirty="0" smtClean="0">
                <a:solidFill>
                  <a:srgbClr val="B4B4B4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B4B4B4"/>
                </a:solidFill>
                <a:latin typeface="+mj-lt"/>
              </a:rPr>
              <a:t>	</a:t>
            </a:r>
            <a:r>
              <a:rPr lang="de-DE" dirty="0" smtClean="0">
                <a:solidFill>
                  <a:srgbClr val="B4B4B4"/>
                </a:solidFill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		//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 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decompress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 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CU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	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xDecompress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(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currCU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 );</a:t>
            </a:r>
            <a:endParaRPr lang="de-DE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B4B4B4"/>
                </a:solidFill>
                <a:latin typeface="+mj-lt"/>
              </a:rPr>
              <a:t>	}</a:t>
            </a:r>
            <a:endParaRPr lang="de-DE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909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NextSoftare</a:t>
            </a:r>
            <a:r>
              <a:rPr lang="en-US" dirty="0" smtClean="0"/>
              <a:t> – Common Problems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Where is the motion information stored?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5876" y="1131591"/>
            <a:ext cx="8640000" cy="2088231"/>
          </a:xfrm>
        </p:spPr>
        <p:txBody>
          <a:bodyPr/>
          <a:lstStyle/>
          <a:p>
            <a:r>
              <a:rPr lang="en-US" dirty="0" smtClean="0"/>
              <a:t>Initially with HEVC, minimal resolution for Motion Vector storing was the PU</a:t>
            </a:r>
          </a:p>
          <a:p>
            <a:r>
              <a:rPr lang="en-US" dirty="0" smtClean="0"/>
              <a:t>New prosed tools for h.266 standard break this convention</a:t>
            </a:r>
            <a:r>
              <a:rPr lang="de-DE" dirty="0" smtClean="0"/>
              <a:t> (e.g. VCEG-AZ10)</a:t>
            </a:r>
          </a:p>
          <a:p>
            <a:pPr lvl="1"/>
            <a:r>
              <a:rPr lang="en-US" dirty="0" smtClean="0"/>
              <a:t>Sub-PU resolution for motion vector information is needed</a:t>
            </a:r>
          </a:p>
          <a:p>
            <a:pPr lvl="1"/>
            <a:r>
              <a:rPr lang="en-US" dirty="0" smtClean="0"/>
              <a:t>Storing sub-PUs </a:t>
            </a:r>
            <a:r>
              <a:rPr lang="en-US" dirty="0" smtClean="0"/>
              <a:t>as PUs would break the logical purpose of  a PU</a:t>
            </a:r>
          </a:p>
          <a:p>
            <a:pPr lvl="1"/>
            <a:r>
              <a:rPr lang="en-US" dirty="0" smtClean="0"/>
              <a:t>Solution: additional </a:t>
            </a:r>
            <a:r>
              <a:rPr lang="en-US" dirty="0" smtClean="0"/>
              <a:t>buffer for sub-PU resolved motion information</a:t>
            </a:r>
          </a:p>
          <a:p>
            <a:pPr lvl="1"/>
            <a:r>
              <a:rPr lang="en-US" dirty="0" smtClean="0"/>
              <a:t>Example: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520" y="3220420"/>
            <a:ext cx="8634356" cy="58477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rgbClr val="B4B4B4"/>
                </a:solidFill>
                <a:latin typeface="+mj-lt"/>
              </a:rPr>
              <a:t>	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D700"/>
                </a:solidFill>
                <a:effectLst/>
                <a:latin typeface="+mj-lt"/>
                <a:cs typeface="Consolas" panose="020B0609020204030204" pitchFamily="49" charset="0"/>
              </a:rPr>
              <a:t>Mv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+mj-lt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+mj-lt"/>
                <a:cs typeface="Consolas" panose="020B0609020204030204" pitchFamily="49" charset="0"/>
              </a:rPr>
              <a:t>mvL0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+mj-lt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+mj-lt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DB76B"/>
                </a:solidFill>
                <a:effectLst/>
                <a:latin typeface="+mj-lt"/>
                <a:cs typeface="Consolas" panose="020B0609020204030204" pitchFamily="49" charset="0"/>
              </a:rPr>
              <a:t>cs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8000"/>
                </a:solidFill>
                <a:effectLst/>
                <a:latin typeface="+mj-lt"/>
                <a:cs typeface="Consolas" panose="020B0609020204030204" pitchFamily="49" charset="0"/>
              </a:rPr>
              <a:t>getPU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+mj-lt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DB76B"/>
                </a:solidFill>
                <a:effectLst/>
                <a:latin typeface="+mj-lt"/>
                <a:cs typeface="Consolas" panose="020B0609020204030204" pitchFamily="49" charset="0"/>
              </a:rPr>
              <a:t>pos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+mj-lt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)-&gt;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+mj-lt"/>
                <a:cs typeface="Consolas" panose="020B0609020204030204" pitchFamily="49" charset="0"/>
              </a:rPr>
              <a:t>mv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+mj-lt"/>
                <a:cs typeface="Consolas" panose="020B0609020204030204" pitchFamily="49" charset="0"/>
              </a:rPr>
              <a:t>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]; </a:t>
            </a:r>
            <a:r>
              <a:rPr kumimoji="0" lang="de-DE" altLang="de-DE" sz="1600" b="0" i="0" u="none" strike="noStrike" cap="none" normalizeH="0" dirty="0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           </a:t>
            </a:r>
            <a:r>
              <a:rPr lang="de-DE" sz="1600" dirty="0" smtClean="0">
                <a:solidFill>
                  <a:srgbClr val="57A64A"/>
                </a:solidFill>
                <a:latin typeface="+mj-lt"/>
              </a:rPr>
              <a:t>// obsolete </a:t>
            </a:r>
            <a:r>
              <a:rPr lang="de-DE" sz="1600" dirty="0" err="1" smtClean="0">
                <a:solidFill>
                  <a:srgbClr val="57A64A"/>
                </a:solidFill>
                <a:latin typeface="+mj-lt"/>
              </a:rPr>
              <a:t>low-res</a:t>
            </a:r>
            <a:r>
              <a:rPr lang="de-DE" sz="1600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sz="1600" dirty="0" err="1" smtClean="0">
                <a:solidFill>
                  <a:srgbClr val="57A64A"/>
                </a:solidFill>
                <a:latin typeface="+mj-lt"/>
              </a:rPr>
              <a:t>call</a:t>
            </a:r>
            <a:r>
              <a:rPr lang="de-DE" sz="1600" dirty="0" smtClean="0">
                <a:solidFill>
                  <a:srgbClr val="57A64A"/>
                </a:solidFill>
                <a:latin typeface="+mj-lt"/>
              </a:rPr>
              <a:t/>
            </a:r>
            <a:br>
              <a:rPr lang="de-DE" sz="1600" dirty="0" smtClean="0">
                <a:solidFill>
                  <a:srgbClr val="57A64A"/>
                </a:solidFill>
                <a:latin typeface="+mj-lt"/>
              </a:rPr>
            </a:br>
            <a:r>
              <a:rPr lang="de-DE" sz="1600" dirty="0" smtClean="0">
                <a:solidFill>
                  <a:srgbClr val="57A64A"/>
                </a:solidFill>
                <a:latin typeface="+mj-lt"/>
              </a:rPr>
              <a:t>	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D700"/>
                </a:solidFill>
                <a:effectLst/>
                <a:latin typeface="+mj-lt"/>
                <a:cs typeface="Consolas" panose="020B0609020204030204" pitchFamily="49" charset="0"/>
              </a:rPr>
              <a:t>Mv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+mj-lt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+mj-lt"/>
                <a:cs typeface="Consolas" panose="020B0609020204030204" pitchFamily="49" charset="0"/>
              </a:rPr>
              <a:t>mvL0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+mj-lt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+mj-lt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DB76B"/>
                </a:solidFill>
                <a:effectLst/>
                <a:latin typeface="+mj-lt"/>
                <a:cs typeface="Consolas" panose="020B0609020204030204" pitchFamily="49" charset="0"/>
              </a:rPr>
              <a:t>cs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8000"/>
                </a:solidFill>
                <a:effectLst/>
                <a:latin typeface="+mj-lt"/>
                <a:cs typeface="Consolas" panose="020B0609020204030204" pitchFamily="49" charset="0"/>
              </a:rPr>
              <a:t>getMotionInfo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+mj-lt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DB76B"/>
                </a:solidFill>
                <a:effectLst/>
                <a:latin typeface="+mj-lt"/>
                <a:cs typeface="Consolas" panose="020B0609020204030204" pitchFamily="49" charset="0"/>
              </a:rPr>
              <a:t>pos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+mj-lt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).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+mj-lt"/>
                <a:cs typeface="Consolas" panose="020B0609020204030204" pitchFamily="49" charset="0"/>
              </a:rPr>
              <a:t>mv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+mj-lt"/>
                <a:cs typeface="Consolas" panose="020B0609020204030204" pitchFamily="49" charset="0"/>
              </a:rPr>
              <a:t>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+mj-lt"/>
                <a:cs typeface="Consolas" panose="020B0609020204030204" pitchFamily="49" charset="0"/>
              </a:rPr>
              <a:t>];</a:t>
            </a:r>
            <a:r>
              <a:rPr lang="de-DE" sz="1600" dirty="0">
                <a:solidFill>
                  <a:srgbClr val="57A64A"/>
                </a:solidFill>
                <a:latin typeface="+mj-lt"/>
              </a:rPr>
              <a:t> // </a:t>
            </a:r>
            <a:r>
              <a:rPr lang="de-DE" sz="1600" dirty="0" err="1" smtClean="0">
                <a:solidFill>
                  <a:srgbClr val="57A64A"/>
                </a:solidFill>
                <a:latin typeface="+mj-lt"/>
              </a:rPr>
              <a:t>new</a:t>
            </a:r>
            <a:r>
              <a:rPr lang="de-DE" sz="1600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sz="1600" dirty="0" err="1" smtClean="0">
                <a:solidFill>
                  <a:srgbClr val="57A64A"/>
                </a:solidFill>
                <a:latin typeface="+mj-lt"/>
              </a:rPr>
              <a:t>next</a:t>
            </a:r>
            <a:r>
              <a:rPr lang="de-DE" sz="1600" dirty="0" smtClean="0">
                <a:solidFill>
                  <a:srgbClr val="57A64A"/>
                </a:solidFill>
                <a:latin typeface="+mj-lt"/>
              </a:rPr>
              <a:t>-style high-</a:t>
            </a:r>
            <a:r>
              <a:rPr lang="de-DE" sz="1600" dirty="0" err="1" smtClean="0">
                <a:solidFill>
                  <a:srgbClr val="57A64A"/>
                </a:solidFill>
                <a:latin typeface="+mj-lt"/>
              </a:rPr>
              <a:t>res</a:t>
            </a:r>
            <a:r>
              <a:rPr lang="de-DE" sz="1600" dirty="0" smtClean="0">
                <a:solidFill>
                  <a:srgbClr val="57A64A"/>
                </a:solidFill>
                <a:latin typeface="+mj-lt"/>
              </a:rPr>
              <a:t> </a:t>
            </a:r>
            <a:r>
              <a:rPr lang="de-DE" sz="1600" dirty="0" err="1" smtClean="0">
                <a:solidFill>
                  <a:srgbClr val="57A64A"/>
                </a:solidFill>
                <a:latin typeface="+mj-lt"/>
              </a:rPr>
              <a:t>call</a:t>
            </a:r>
            <a:r>
              <a:rPr lang="de-DE" sz="1600" dirty="0" smtClean="0">
                <a:solidFill>
                  <a:srgbClr val="57A64A"/>
                </a:solidFill>
                <a:latin typeface="+mj-lt"/>
              </a:rPr>
              <a:t> 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251520" y="3867895"/>
            <a:ext cx="8640000" cy="7200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00" indent="-360000" algn="l" defTabSz="360000" rtl="0" fontAlgn="base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360000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2pPr>
            <a:lvl3pPr marL="1080000" indent="-360000" algn="l" defTabSz="360000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440000" indent="-360000" algn="l" defTabSz="360000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1800000" indent="-360000" algn="l" defTabSz="360000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1887538" indent="-358775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Old call still allowed, might provide sub-resolution results</a:t>
            </a:r>
          </a:p>
          <a:p>
            <a:r>
              <a:rPr lang="en-US" i="1" kern="0" dirty="0" smtClean="0"/>
              <a:t>PU::</a:t>
            </a:r>
            <a:r>
              <a:rPr lang="en-US" i="1" kern="0" dirty="0" err="1" smtClean="0"/>
              <a:t>spanMotionInfo</a:t>
            </a:r>
            <a:r>
              <a:rPr lang="en-US" i="1" kern="0" dirty="0" smtClean="0"/>
              <a:t> </a:t>
            </a:r>
            <a:r>
              <a:rPr lang="en-US" kern="0" dirty="0" smtClean="0"/>
              <a:t>sets up </a:t>
            </a:r>
            <a:r>
              <a:rPr lang="en-US" kern="0" dirty="0" smtClean="0"/>
              <a:t>the buffer</a:t>
            </a:r>
          </a:p>
        </p:txBody>
      </p:sp>
    </p:spTree>
    <p:extLst>
      <p:ext uri="{BB962C8B-B14F-4D97-AF65-F5344CB8AC3E}">
        <p14:creationId xmlns:p14="http://schemas.microsoft.com/office/powerpoint/2010/main" val="9181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171470" y="2806217"/>
            <a:ext cx="3411336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Contact:</a:t>
            </a:r>
          </a:p>
          <a:p>
            <a:r>
              <a:rPr lang="en-US" sz="1400" dirty="0" smtClean="0"/>
              <a:t>Adam </a:t>
            </a:r>
            <a:r>
              <a:rPr lang="en-US" sz="1400" dirty="0" err="1" smtClean="0"/>
              <a:t>Wieckowski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adam.wieckowski@hhi.fraunhofer.de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-833</a:t>
            </a:r>
            <a:endParaRPr lang="en-US" sz="1400" dirty="0"/>
          </a:p>
          <a:p>
            <a:r>
              <a:rPr lang="de-DE" sz="1400" dirty="0" smtClean="0"/>
              <a:t>Einsteinufer</a:t>
            </a:r>
            <a:r>
              <a:rPr lang="en-US" sz="1400" dirty="0" smtClean="0"/>
              <a:t> </a:t>
            </a:r>
            <a:r>
              <a:rPr lang="en-US" sz="1400" dirty="0"/>
              <a:t>37</a:t>
            </a:r>
            <a:br>
              <a:rPr lang="en-US" sz="1400" dirty="0"/>
            </a:br>
            <a:r>
              <a:rPr lang="en-US" sz="1400" dirty="0"/>
              <a:t>10587 Berlin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Fraunhofer</a:t>
            </a:r>
            <a:r>
              <a:rPr lang="en-US" noProof="0" dirty="0" smtClean="0"/>
              <a:t> Institute for Telecommunications, </a:t>
            </a:r>
            <a:br>
              <a:rPr lang="en-US" noProof="0" dirty="0" smtClean="0"/>
            </a:br>
            <a:r>
              <a:rPr lang="en-US" noProof="0" dirty="0" smtClean="0"/>
              <a:t>Heinrich Hertz Institute, HHI</a:t>
            </a:r>
            <a:endParaRPr lang="en-US" noProof="0" dirty="0"/>
          </a:p>
        </p:txBody>
      </p:sp>
      <p:pic>
        <p:nvPicPr>
          <p:cNvPr id="9" name="Picture 2" descr="\\hhi.de\abteilung\CC\05_Fotos\HHI Gebäude\Dach Panorama ©Johannes_Stoll_CINIQ\JPEG_web\JHNSTL_CINIQ-9931_web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3808800" y="1127398"/>
            <a:ext cx="5073980" cy="33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63264" y="1194405"/>
            <a:ext cx="326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79C7D"/>
                </a:solidFill>
              </a:rPr>
              <a:t>WE PUT SCIENCE</a:t>
            </a:r>
            <a:br>
              <a:rPr lang="en-US" sz="2400" b="1" dirty="0" smtClean="0">
                <a:solidFill>
                  <a:srgbClr val="179C7D"/>
                </a:solidFill>
              </a:rPr>
            </a:br>
            <a:r>
              <a:rPr lang="en-US" sz="2400" b="1" dirty="0" smtClean="0">
                <a:solidFill>
                  <a:srgbClr val="179C7D"/>
                </a:solidFill>
              </a:rPr>
              <a:t>INTO ACTION.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903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Reference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r>
              <a:rPr lang="en-US" dirty="0"/>
              <a:t>, Position, Area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width, height : </a:t>
            </a:r>
            <a:r>
              <a:rPr lang="en-US" dirty="0" err="1" smtClean="0"/>
              <a:t>UInt</a:t>
            </a:r>
            <a:r>
              <a:rPr lang="en-US" dirty="0" smtClean="0"/>
              <a:t> – describe the size of a rectangle</a:t>
            </a:r>
          </a:p>
          <a:p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x, y: </a:t>
            </a:r>
            <a:r>
              <a:rPr lang="en-US" dirty="0" err="1" smtClean="0"/>
              <a:t>Int</a:t>
            </a:r>
            <a:r>
              <a:rPr lang="en-US" dirty="0" smtClean="0"/>
              <a:t> – describe the 2D position of a point</a:t>
            </a:r>
          </a:p>
          <a:p>
            <a:r>
              <a:rPr lang="en-US" dirty="0" smtClean="0"/>
              <a:t>Area : Size, Position</a:t>
            </a:r>
          </a:p>
          <a:p>
            <a:pPr lvl="1"/>
            <a:r>
              <a:rPr lang="en-US" dirty="0" smtClean="0"/>
              <a:t>a rectangle of a specific </a:t>
            </a:r>
            <a:r>
              <a:rPr lang="en-US" i="1" dirty="0" smtClean="0"/>
              <a:t>Size</a:t>
            </a:r>
            <a:r>
              <a:rPr lang="en-US" dirty="0" smtClean="0"/>
              <a:t> located at a specific </a:t>
            </a:r>
            <a:r>
              <a:rPr lang="en-US" i="1" dirty="0" smtClean="0"/>
              <a:t>Position</a:t>
            </a:r>
          </a:p>
          <a:p>
            <a:r>
              <a:rPr lang="en-US" dirty="0" err="1" smtClean="0"/>
              <a:t>CompArea</a:t>
            </a:r>
            <a:r>
              <a:rPr lang="en-US" dirty="0" smtClean="0"/>
              <a:t> : Area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/>
              <a:t>A</a:t>
            </a:r>
            <a:r>
              <a:rPr lang="en-US" i="1" dirty="0" smtClean="0"/>
              <a:t>rea</a:t>
            </a:r>
            <a:r>
              <a:rPr lang="en-US" dirty="0" smtClean="0"/>
              <a:t> within a specific component (</a:t>
            </a:r>
            <a:r>
              <a:rPr lang="en-US" i="1" dirty="0" err="1" smtClean="0"/>
              <a:t>compID</a:t>
            </a:r>
            <a:r>
              <a:rPr lang="en-US" dirty="0" smtClean="0"/>
              <a:t>) of a multi-component signal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3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Reference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UnitArea</a:t>
            </a:r>
            <a:r>
              <a:rPr lang="en-US" dirty="0" smtClean="0"/>
              <a:t>, </a:t>
            </a:r>
            <a:r>
              <a:rPr lang="en-US" dirty="0" err="1" smtClean="0"/>
              <a:t>CodingUnit</a:t>
            </a:r>
            <a:r>
              <a:rPr lang="en-US" dirty="0" smtClean="0"/>
              <a:t>, </a:t>
            </a:r>
            <a:r>
              <a:rPr lang="en-US" dirty="0" err="1" smtClean="0"/>
              <a:t>PredictionUnit</a:t>
            </a:r>
            <a:r>
              <a:rPr lang="en-US" dirty="0" smtClean="0"/>
              <a:t>, </a:t>
            </a:r>
            <a:r>
              <a:rPr lang="en-US" dirty="0" err="1" smtClean="0"/>
              <a:t>TransformUnit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UnitArea</a:t>
            </a:r>
            <a:endParaRPr lang="en-US" dirty="0" smtClean="0"/>
          </a:p>
          <a:p>
            <a:pPr lvl="1"/>
            <a:r>
              <a:rPr lang="en-US" dirty="0" smtClean="0"/>
              <a:t>blocks [0..N-1]: </a:t>
            </a:r>
            <a:r>
              <a:rPr lang="en-US" i="1" dirty="0" err="1" smtClean="0"/>
              <a:t>CompArea</a:t>
            </a:r>
            <a:endParaRPr lang="en-US" i="1" dirty="0" smtClean="0"/>
          </a:p>
          <a:p>
            <a:pPr lvl="1"/>
            <a:r>
              <a:rPr lang="en-US" dirty="0" smtClean="0"/>
              <a:t>a multi-component compound consisting of N blocks</a:t>
            </a:r>
          </a:p>
          <a:p>
            <a:r>
              <a:rPr lang="en-US" dirty="0" err="1" smtClean="0"/>
              <a:t>CodingUnit</a:t>
            </a:r>
            <a:r>
              <a:rPr lang="en-US" dirty="0" smtClean="0"/>
              <a:t> : </a:t>
            </a:r>
            <a:r>
              <a:rPr lang="en-US" dirty="0" err="1" smtClean="0"/>
              <a:t>UnitArea</a:t>
            </a:r>
            <a:endParaRPr lang="en-US" dirty="0"/>
          </a:p>
          <a:p>
            <a:pPr lvl="1"/>
            <a:r>
              <a:rPr lang="en-US" dirty="0" smtClean="0"/>
              <a:t>Describes how the area described by this </a:t>
            </a:r>
            <a:r>
              <a:rPr lang="en-US" i="1" dirty="0" err="1" smtClean="0"/>
              <a:t>UnitArea</a:t>
            </a:r>
            <a:r>
              <a:rPr lang="en-US" dirty="0" smtClean="0"/>
              <a:t> is coded</a:t>
            </a:r>
          </a:p>
          <a:p>
            <a:r>
              <a:rPr lang="en-US" dirty="0" err="1" smtClean="0"/>
              <a:t>PredictionUnit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UnitArea</a:t>
            </a:r>
            <a:endParaRPr lang="en-US" dirty="0" smtClean="0"/>
          </a:p>
          <a:p>
            <a:pPr lvl="1"/>
            <a:r>
              <a:rPr lang="en-US" dirty="0" smtClean="0"/>
              <a:t>Describes how the prediction signal for this </a:t>
            </a:r>
            <a:r>
              <a:rPr lang="en-US" i="1" dirty="0" err="1" smtClean="0"/>
              <a:t>UnitArea</a:t>
            </a:r>
            <a:r>
              <a:rPr lang="en-US" dirty="0" smtClean="0"/>
              <a:t> is to be generated</a:t>
            </a:r>
          </a:p>
          <a:p>
            <a:r>
              <a:rPr lang="en-US" dirty="0" err="1" smtClean="0"/>
              <a:t>TransformUnit</a:t>
            </a:r>
            <a:r>
              <a:rPr lang="en-US" dirty="0" smtClean="0"/>
              <a:t> : </a:t>
            </a:r>
            <a:r>
              <a:rPr lang="en-US" dirty="0" err="1" smtClean="0"/>
              <a:t>UnitArea</a:t>
            </a:r>
            <a:endParaRPr lang="en-US" dirty="0" smtClean="0"/>
          </a:p>
          <a:p>
            <a:pPr lvl="1"/>
            <a:r>
              <a:rPr lang="en-US" dirty="0" smtClean="0"/>
              <a:t>Describes how the transformation coding for this </a:t>
            </a:r>
            <a:r>
              <a:rPr lang="en-US" i="1" dirty="0" err="1" smtClean="0"/>
              <a:t>UnitArea</a:t>
            </a:r>
            <a:r>
              <a:rPr lang="en-US" dirty="0" smtClean="0"/>
              <a:t> is to be applied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2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/>
              <a:t> – </a:t>
            </a:r>
            <a:r>
              <a:rPr lang="en-US" dirty="0" smtClean="0"/>
              <a:t>Reference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AreaBuf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AreaBuf</a:t>
            </a:r>
            <a:r>
              <a:rPr lang="en-US" dirty="0" smtClean="0"/>
              <a:t>&lt;T&gt; (defined for </a:t>
            </a:r>
            <a:r>
              <a:rPr lang="en-US" i="1" dirty="0" err="1" smtClean="0"/>
              <a:t>Pel</a:t>
            </a:r>
            <a:r>
              <a:rPr lang="en-US" dirty="0" smtClean="0"/>
              <a:t> and </a:t>
            </a:r>
            <a:r>
              <a:rPr lang="en-US" i="1" dirty="0" err="1" smtClean="0"/>
              <a:t>TCoeff</a:t>
            </a:r>
            <a:r>
              <a:rPr lang="en-US" i="1" dirty="0" smtClean="0"/>
              <a:t> </a:t>
            </a:r>
            <a:r>
              <a:rPr lang="en-US" dirty="0" smtClean="0"/>
              <a:t>as </a:t>
            </a:r>
            <a:r>
              <a:rPr lang="en-US" i="1" dirty="0" err="1" smtClean="0"/>
              <a:t>PelAreaBuf</a:t>
            </a:r>
            <a:r>
              <a:rPr lang="en-US" dirty="0" smtClean="0"/>
              <a:t> and </a:t>
            </a:r>
            <a:r>
              <a:rPr lang="en-US" i="1" dirty="0" err="1" smtClean="0"/>
              <a:t>CoeffAreaBuf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at(x, y) – returns the value of the signal at position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bufAt</a:t>
            </a:r>
            <a:r>
              <a:rPr lang="en-US" dirty="0" smtClean="0"/>
              <a:t>(x, y) – returns the raw pointer to the buffer at position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subBuf</a:t>
            </a:r>
            <a:r>
              <a:rPr lang="en-US" dirty="0" smtClean="0"/>
              <a:t>(x, y, w, h) – returns a </a:t>
            </a:r>
            <a:r>
              <a:rPr lang="en-US" i="1" dirty="0" err="1" smtClean="0"/>
              <a:t>AreaBuf</a:t>
            </a:r>
            <a:r>
              <a:rPr lang="en-US" dirty="0" smtClean="0"/>
              <a:t> describing an area offset by (</a:t>
            </a:r>
            <a:r>
              <a:rPr lang="en-US" dirty="0" err="1" smtClean="0"/>
              <a:t>x,y</a:t>
            </a:r>
            <a:r>
              <a:rPr lang="en-US" dirty="0" smtClean="0"/>
              <a:t>) of size (</a:t>
            </a:r>
            <a:r>
              <a:rPr lang="en-US" dirty="0" err="1" smtClean="0"/>
              <a:t>w,h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fill(</a:t>
            </a:r>
            <a:r>
              <a:rPr lang="en-US" dirty="0" err="1" smtClean="0"/>
              <a:t>val</a:t>
            </a:r>
            <a:r>
              <a:rPr lang="en-US" dirty="0" smtClean="0"/>
              <a:t>) – fills the specified area with the defined value</a:t>
            </a:r>
          </a:p>
          <a:p>
            <a:pPr lvl="1"/>
            <a:r>
              <a:rPr lang="en-US" dirty="0" err="1" smtClean="0"/>
              <a:t>copyFrom</a:t>
            </a:r>
            <a:r>
              <a:rPr lang="en-US" dirty="0" smtClean="0"/>
              <a:t>(other) – copies the contents from the other area</a:t>
            </a:r>
          </a:p>
          <a:p>
            <a:pPr lvl="1"/>
            <a:r>
              <a:rPr lang="en-US" dirty="0" err="1" smtClean="0"/>
              <a:t>substract</a:t>
            </a:r>
            <a:r>
              <a:rPr lang="en-US" dirty="0" smtClean="0"/>
              <a:t>, </a:t>
            </a:r>
            <a:r>
              <a:rPr lang="en-US" dirty="0" err="1" smtClean="0"/>
              <a:t>addAvg</a:t>
            </a:r>
            <a:r>
              <a:rPr lang="en-US" dirty="0" smtClean="0"/>
              <a:t>, reconstruct, </a:t>
            </a:r>
            <a:r>
              <a:rPr lang="en-US" dirty="0" err="1" smtClean="0"/>
              <a:t>removeHighFreq</a:t>
            </a:r>
            <a:r>
              <a:rPr lang="en-US" dirty="0" smtClean="0"/>
              <a:t> – methods replacing the functionalities of </a:t>
            </a:r>
            <a:r>
              <a:rPr lang="en-US" dirty="0" err="1" smtClean="0"/>
              <a:t>TComYuv</a:t>
            </a:r>
            <a:endParaRPr lang="en-US" dirty="0" smtClean="0"/>
          </a:p>
          <a:p>
            <a:r>
              <a:rPr lang="en-US" dirty="0" err="1" smtClean="0"/>
              <a:t>UnitBuf</a:t>
            </a:r>
            <a:r>
              <a:rPr lang="en-US" dirty="0" smtClean="0"/>
              <a:t>&lt;T&gt; (similar interface to </a:t>
            </a:r>
            <a:r>
              <a:rPr lang="en-US" i="1" dirty="0" err="1" smtClean="0"/>
              <a:t>AreaBuf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bufs</a:t>
            </a:r>
            <a:r>
              <a:rPr lang="en-US" dirty="0" smtClean="0"/>
              <a:t> [0..N-1]: </a:t>
            </a:r>
            <a:r>
              <a:rPr lang="en-US" dirty="0" err="1" smtClean="0"/>
              <a:t>AreaBuf</a:t>
            </a:r>
            <a:r>
              <a:rPr lang="en-US" dirty="0" smtClean="0"/>
              <a:t> – contains the signal descriptions for different components</a:t>
            </a:r>
          </a:p>
        </p:txBody>
      </p:sp>
    </p:spTree>
    <p:extLst>
      <p:ext uri="{BB962C8B-B14F-4D97-AF65-F5344CB8AC3E}">
        <p14:creationId xmlns:p14="http://schemas.microsoft.com/office/powerpoint/2010/main" val="22933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Reference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CodingStructure</a:t>
            </a:r>
            <a:r>
              <a:rPr lang="en-US" dirty="0"/>
              <a:t> Basics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CodingStructure</a:t>
            </a:r>
            <a:endParaRPr lang="en-US" dirty="0" smtClean="0"/>
          </a:p>
          <a:p>
            <a:pPr lvl="1"/>
            <a:r>
              <a:rPr lang="en-US" dirty="0" smtClean="0"/>
              <a:t>area: </a:t>
            </a:r>
            <a:r>
              <a:rPr lang="en-US" dirty="0" err="1" smtClean="0"/>
              <a:t>UnitArea</a:t>
            </a:r>
            <a:r>
              <a:rPr lang="en-US" dirty="0" smtClean="0"/>
              <a:t> – describes which area in the picture the </a:t>
            </a:r>
            <a:r>
              <a:rPr lang="en-US" i="1" dirty="0" err="1" smtClean="0"/>
              <a:t>CodingStructure</a:t>
            </a:r>
            <a:r>
              <a:rPr lang="en-US" dirty="0" smtClean="0"/>
              <a:t> spans</a:t>
            </a:r>
          </a:p>
          <a:p>
            <a:pPr lvl="1"/>
            <a:r>
              <a:rPr lang="en-US" dirty="0" err="1" smtClean="0"/>
              <a:t>addCU</a:t>
            </a:r>
            <a:r>
              <a:rPr lang="en-US" dirty="0" smtClean="0"/>
              <a:t>(</a:t>
            </a:r>
            <a:r>
              <a:rPr lang="en-US" dirty="0" err="1" smtClean="0"/>
              <a:t>UnitArea</a:t>
            </a:r>
            <a:r>
              <a:rPr lang="en-US" dirty="0" smtClean="0"/>
              <a:t>) – creates and locates a </a:t>
            </a:r>
            <a:r>
              <a:rPr lang="en-US" i="1" dirty="0" err="1" smtClean="0"/>
              <a:t>CodingUnit</a:t>
            </a:r>
            <a:r>
              <a:rPr lang="en-US" dirty="0" smtClean="0"/>
              <a:t> spanning the </a:t>
            </a:r>
            <a:r>
              <a:rPr lang="en-US" i="1" dirty="0" err="1" smtClean="0"/>
              <a:t>UnitArea</a:t>
            </a:r>
            <a:endParaRPr lang="en-US" i="1" dirty="0" smtClean="0"/>
          </a:p>
          <a:p>
            <a:pPr lvl="1"/>
            <a:r>
              <a:rPr lang="en-US" dirty="0" err="1" smtClean="0"/>
              <a:t>getCU</a:t>
            </a:r>
            <a:r>
              <a:rPr lang="en-US" dirty="0" smtClean="0"/>
              <a:t>(Position) – returns the </a:t>
            </a:r>
            <a:r>
              <a:rPr lang="en-US" i="1" dirty="0" err="1" smtClean="0"/>
              <a:t>CodingUnit</a:t>
            </a:r>
            <a:r>
              <a:rPr lang="en-US" dirty="0" smtClean="0"/>
              <a:t> located at the specified </a:t>
            </a:r>
            <a:r>
              <a:rPr lang="en-US" i="1" dirty="0" smtClean="0"/>
              <a:t>Position</a:t>
            </a:r>
          </a:p>
          <a:p>
            <a:pPr marL="360000" lvl="1" indent="0">
              <a:buNone/>
            </a:pPr>
            <a:r>
              <a:rPr lang="en-US" dirty="0" smtClean="0"/>
              <a:t>	(analogue interfaces exist for </a:t>
            </a:r>
            <a:r>
              <a:rPr lang="en-US" i="1" dirty="0" err="1" smtClean="0"/>
              <a:t>TransformUnit</a:t>
            </a:r>
            <a:r>
              <a:rPr lang="en-US" dirty="0" smtClean="0"/>
              <a:t> and </a:t>
            </a:r>
            <a:r>
              <a:rPr lang="en-US" i="1" dirty="0" err="1" smtClean="0"/>
              <a:t>PredictionUnit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setDecomp</a:t>
            </a:r>
            <a:r>
              <a:rPr lang="en-US" dirty="0" smtClean="0"/>
              <a:t>(</a:t>
            </a:r>
            <a:r>
              <a:rPr lang="en-US" dirty="0" err="1" smtClean="0"/>
              <a:t>CompArea</a:t>
            </a:r>
            <a:r>
              <a:rPr lang="en-US" dirty="0" smtClean="0"/>
              <a:t>) – sets the specified </a:t>
            </a:r>
            <a:r>
              <a:rPr lang="en-US" i="1" dirty="0" err="1" smtClean="0"/>
              <a:t>CompArea</a:t>
            </a:r>
            <a:r>
              <a:rPr lang="en-US" dirty="0" smtClean="0"/>
              <a:t> as reconstructed</a:t>
            </a:r>
          </a:p>
          <a:p>
            <a:pPr lvl="1"/>
            <a:r>
              <a:rPr lang="en-US" dirty="0" err="1" smtClean="0"/>
              <a:t>setDecomp</a:t>
            </a:r>
            <a:r>
              <a:rPr lang="en-US" dirty="0" smtClean="0"/>
              <a:t>(</a:t>
            </a:r>
            <a:r>
              <a:rPr lang="en-US" dirty="0" err="1" smtClean="0"/>
              <a:t>UnitArea</a:t>
            </a:r>
            <a:r>
              <a:rPr lang="en-US" dirty="0" smtClean="0"/>
              <a:t>) – analogue multi-channel operation</a:t>
            </a:r>
          </a:p>
          <a:p>
            <a:pPr lvl="1"/>
            <a:r>
              <a:rPr lang="en-US" dirty="0" err="1" smtClean="0"/>
              <a:t>isDecomp</a:t>
            </a:r>
            <a:r>
              <a:rPr lang="en-US" dirty="0" smtClean="0"/>
              <a:t>(Position) – tells if the </a:t>
            </a:r>
            <a:r>
              <a:rPr lang="en-US" dirty="0" err="1" smtClean="0"/>
              <a:t>reco</a:t>
            </a:r>
            <a:r>
              <a:rPr lang="en-US" dirty="0" smtClean="0"/>
              <a:t>. signal for the </a:t>
            </a:r>
            <a:r>
              <a:rPr lang="en-US" i="1" dirty="0" smtClean="0"/>
              <a:t>Position</a:t>
            </a:r>
            <a:r>
              <a:rPr lang="en-US" dirty="0" smtClean="0"/>
              <a:t> has been generated</a:t>
            </a:r>
          </a:p>
        </p:txBody>
      </p:sp>
    </p:spTree>
    <p:extLst>
      <p:ext uri="{BB962C8B-B14F-4D97-AF65-F5344CB8AC3E}">
        <p14:creationId xmlns:p14="http://schemas.microsoft.com/office/powerpoint/2010/main" val="1324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NextSoftware</a:t>
            </a:r>
            <a:r>
              <a:rPr lang="en-US" dirty="0"/>
              <a:t> – </a:t>
            </a:r>
            <a:r>
              <a:rPr lang="en-US" dirty="0" smtClean="0"/>
              <a:t>Reference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RD-Search with </a:t>
            </a:r>
            <a:r>
              <a:rPr lang="en-US" dirty="0" err="1"/>
              <a:t>CodingStructure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CodingStructure</a:t>
            </a:r>
            <a:endParaRPr lang="en-US" dirty="0" smtClean="0"/>
          </a:p>
          <a:p>
            <a:pPr lvl="1"/>
            <a:r>
              <a:rPr lang="en-US" dirty="0" err="1" smtClean="0"/>
              <a:t>initStructData</a:t>
            </a:r>
            <a:r>
              <a:rPr lang="en-US" dirty="0" smtClean="0"/>
              <a:t>(…) – </a:t>
            </a:r>
            <a:r>
              <a:rPr lang="en-US" dirty="0"/>
              <a:t>clears all currently </a:t>
            </a:r>
            <a:r>
              <a:rPr lang="en-US" dirty="0" smtClean="0"/>
              <a:t>contained data (signals and coding info)</a:t>
            </a:r>
            <a:endParaRPr lang="en-US" dirty="0"/>
          </a:p>
          <a:p>
            <a:pPr lvl="1"/>
            <a:r>
              <a:rPr lang="en-US" dirty="0" err="1" smtClean="0"/>
              <a:t>initSubStructure</a:t>
            </a:r>
            <a:r>
              <a:rPr lang="en-US" dirty="0" smtClean="0"/>
              <a:t>(…) – links a new </a:t>
            </a:r>
            <a:r>
              <a:rPr lang="en-US" i="1" dirty="0" err="1" smtClean="0"/>
              <a:t>CodingStructure</a:t>
            </a:r>
            <a:r>
              <a:rPr lang="en-US" dirty="0" smtClean="0"/>
              <a:t> at the bottom of the hierarchy</a:t>
            </a:r>
          </a:p>
          <a:p>
            <a:pPr lvl="1"/>
            <a:r>
              <a:rPr lang="en-US" dirty="0" err="1" smtClean="0"/>
              <a:t>useSubStructure</a:t>
            </a:r>
            <a:r>
              <a:rPr lang="en-US" dirty="0" smtClean="0"/>
              <a:t>(…) – copies the coding data from a </a:t>
            </a:r>
            <a:r>
              <a:rPr lang="en-US" dirty="0" smtClean="0"/>
              <a:t>sub-structure</a:t>
            </a:r>
          </a:p>
          <a:p>
            <a:pPr lvl="1"/>
            <a:r>
              <a:rPr lang="en-US" dirty="0" err="1" smtClean="0"/>
              <a:t>copyStructure</a:t>
            </a:r>
            <a:r>
              <a:rPr lang="en-US" dirty="0" smtClean="0"/>
              <a:t>(…) – copies to coding data from another structure, does not rely on a parent-child binding</a:t>
            </a:r>
          </a:p>
        </p:txBody>
      </p:sp>
    </p:spTree>
    <p:extLst>
      <p:ext uri="{BB962C8B-B14F-4D97-AF65-F5344CB8AC3E}">
        <p14:creationId xmlns:p14="http://schemas.microsoft.com/office/powerpoint/2010/main" val="8574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design principles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unambiguous data model</a:t>
            </a:r>
          </a:p>
          <a:p>
            <a:pPr lvl="1"/>
            <a:r>
              <a:rPr lang="en-US" dirty="0" smtClean="0"/>
              <a:t>Modern OO-design, yet fast and sleek</a:t>
            </a:r>
          </a:p>
          <a:p>
            <a:pPr marL="360000" lvl="1">
              <a:buClr>
                <a:schemeClr val="tx2"/>
              </a:buClr>
            </a:pPr>
            <a:r>
              <a:rPr lang="en-US" dirty="0"/>
              <a:t>Global pixel addressing</a:t>
            </a:r>
          </a:p>
          <a:p>
            <a:pPr lvl="1"/>
            <a:r>
              <a:rPr lang="en-US" dirty="0" smtClean="0"/>
              <a:t>Elimination of Z-index usage</a:t>
            </a:r>
          </a:p>
          <a:p>
            <a:pPr lvl="1"/>
            <a:r>
              <a:rPr lang="en-US" dirty="0" smtClean="0"/>
              <a:t>Elimination of 2-level </a:t>
            </a:r>
            <a:r>
              <a:rPr lang="en-US" dirty="0"/>
              <a:t>(</a:t>
            </a:r>
            <a:r>
              <a:rPr lang="en-US" dirty="0" smtClean="0"/>
              <a:t>CTU</a:t>
            </a:r>
            <a:r>
              <a:rPr lang="en-US" dirty="0" smtClean="0">
                <a:latin typeface="Arial"/>
                <a:cs typeface="Arial"/>
              </a:rPr>
              <a:t>→</a:t>
            </a:r>
            <a:r>
              <a:rPr lang="en-US" dirty="0" smtClean="0">
                <a:cs typeface="Arial"/>
              </a:rPr>
              <a:t>Z</a:t>
            </a:r>
            <a:r>
              <a:rPr lang="en-US" dirty="0" smtClean="0"/>
              <a:t>-Index) signal addressing</a:t>
            </a:r>
          </a:p>
          <a:p>
            <a:pPr marL="360000" lvl="1">
              <a:buClr>
                <a:schemeClr val="tx2"/>
              </a:buClr>
            </a:pPr>
            <a:r>
              <a:rPr lang="en-US" dirty="0" smtClean="0"/>
              <a:t>Encapsulation of trivial operations (e.g</a:t>
            </a:r>
            <a:r>
              <a:rPr lang="en-US" dirty="0"/>
              <a:t>. memory </a:t>
            </a:r>
            <a:r>
              <a:rPr lang="en-US" dirty="0" smtClean="0"/>
              <a:t>operations)</a:t>
            </a:r>
          </a:p>
          <a:p>
            <a:pPr lvl="1"/>
            <a:r>
              <a:rPr lang="en-US" dirty="0" smtClean="0"/>
              <a:t>Allows for better readability of general flow</a:t>
            </a:r>
          </a:p>
          <a:p>
            <a:r>
              <a:rPr lang="en-US" dirty="0" smtClean="0"/>
              <a:t>Better </a:t>
            </a:r>
            <a:r>
              <a:rPr lang="en-US" dirty="0"/>
              <a:t>code </a:t>
            </a:r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Allowing for easier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 – Model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TComDataCU</a:t>
            </a:r>
            <a:endParaRPr lang="en-US" dirty="0" smtClean="0"/>
          </a:p>
          <a:p>
            <a:pPr lvl="1"/>
            <a:r>
              <a:rPr lang="en-US" dirty="0" smtClean="0"/>
              <a:t>Stores coding information</a:t>
            </a:r>
          </a:p>
          <a:p>
            <a:pPr lvl="1"/>
            <a:r>
              <a:rPr lang="en-US" dirty="0" smtClean="0"/>
              <a:t>Might represent a CU or CTU (containing multiple CU’s)</a:t>
            </a:r>
          </a:p>
          <a:p>
            <a:pPr lvl="1"/>
            <a:r>
              <a:rPr lang="en-US" dirty="0" smtClean="0"/>
              <a:t>Basically a map of image position to coding information</a:t>
            </a:r>
          </a:p>
          <a:p>
            <a:r>
              <a:rPr lang="en-US" dirty="0" err="1" smtClean="0"/>
              <a:t>TComTU</a:t>
            </a:r>
            <a:endParaRPr lang="en-US" dirty="0" smtClean="0"/>
          </a:p>
          <a:p>
            <a:pPr lvl="1"/>
            <a:r>
              <a:rPr lang="en-US" dirty="0" smtClean="0"/>
              <a:t>An object allowing for easier TU structure navigation</a:t>
            </a:r>
          </a:p>
          <a:p>
            <a:pPr lvl="1"/>
            <a:r>
              <a:rPr lang="en-US" dirty="0" smtClean="0"/>
              <a:t>Contains no actual data, but rather wraps around </a:t>
            </a:r>
            <a:r>
              <a:rPr lang="en-US" i="1" dirty="0" err="1" smtClean="0"/>
              <a:t>TComDataCU</a:t>
            </a:r>
            <a:endParaRPr lang="en-US" i="1" dirty="0" smtClean="0"/>
          </a:p>
          <a:p>
            <a:r>
              <a:rPr lang="en-US" dirty="0" err="1" smtClean="0"/>
              <a:t>TComPicYuv</a:t>
            </a:r>
            <a:endParaRPr lang="en-US" dirty="0" smtClean="0"/>
          </a:p>
          <a:p>
            <a:pPr lvl="1"/>
            <a:r>
              <a:rPr lang="en-US" dirty="0" smtClean="0"/>
              <a:t>Stores the video signals</a:t>
            </a:r>
          </a:p>
        </p:txBody>
      </p:sp>
    </p:spTree>
    <p:extLst>
      <p:ext uri="{BB962C8B-B14F-4D97-AF65-F5344CB8AC3E}">
        <p14:creationId xmlns:p14="http://schemas.microsoft.com/office/powerpoint/2010/main" val="2699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</a:t>
            </a:r>
            <a:r>
              <a:rPr lang="en-US" dirty="0"/>
              <a:t>Model 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Size, Position, Area (Position + Size)</a:t>
            </a:r>
          </a:p>
          <a:p>
            <a:pPr lvl="1"/>
            <a:r>
              <a:rPr lang="en-US" dirty="0" smtClean="0"/>
              <a:t>Represent basic 2D navigation information</a:t>
            </a:r>
          </a:p>
          <a:p>
            <a:r>
              <a:rPr lang="en-US" dirty="0" err="1" smtClean="0"/>
              <a:t>CompArea</a:t>
            </a:r>
            <a:endParaRPr lang="en-US" dirty="0"/>
          </a:p>
          <a:p>
            <a:pPr lvl="1"/>
            <a:r>
              <a:rPr lang="en-US" i="1" dirty="0" smtClean="0"/>
              <a:t>Area</a:t>
            </a:r>
            <a:r>
              <a:rPr lang="en-US" dirty="0" smtClean="0"/>
              <a:t> in a given component (block)</a:t>
            </a:r>
          </a:p>
          <a:p>
            <a:r>
              <a:rPr lang="en-US" dirty="0" err="1" smtClean="0"/>
              <a:t>UnitArea</a:t>
            </a:r>
            <a:endParaRPr lang="en-US" dirty="0" smtClean="0"/>
          </a:p>
          <a:p>
            <a:pPr lvl="1"/>
            <a:r>
              <a:rPr lang="en-US" dirty="0" smtClean="0"/>
              <a:t>Represents an area in a multi-channel signal</a:t>
            </a:r>
          </a:p>
          <a:p>
            <a:pPr lvl="1"/>
            <a:r>
              <a:rPr lang="en-US" dirty="0" smtClean="0"/>
              <a:t>A set of blocks describing a composition of co-located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0638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Model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Signal Storage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AreaBuf</a:t>
            </a:r>
            <a:endParaRPr lang="en-US" dirty="0" smtClean="0"/>
          </a:p>
          <a:p>
            <a:pPr lvl="1"/>
            <a:r>
              <a:rPr lang="en-US" dirty="0" smtClean="0"/>
              <a:t>Describes the memory layout of a 2D signal in linear memory</a:t>
            </a:r>
          </a:p>
          <a:p>
            <a:pPr lvl="1"/>
            <a:r>
              <a:rPr lang="en-US" dirty="0" smtClean="0"/>
              <a:t>Contains simple operations (copy, fill etc.)</a:t>
            </a:r>
          </a:p>
          <a:p>
            <a:r>
              <a:rPr lang="en-US" dirty="0" err="1" smtClean="0"/>
              <a:t>UnitAreaBuf</a:t>
            </a:r>
            <a:endParaRPr lang="en-US" dirty="0" smtClean="0"/>
          </a:p>
          <a:p>
            <a:pPr lvl="1"/>
            <a:r>
              <a:rPr lang="en-US" dirty="0" smtClean="0"/>
              <a:t>Describes the memory layout a multi-component 2D signal in linear memory</a:t>
            </a:r>
          </a:p>
          <a:p>
            <a:pPr lvl="1"/>
            <a:r>
              <a:rPr lang="en-US" dirty="0" smtClean="0"/>
              <a:t>Contains simple operations (copy, fill etc.)</a:t>
            </a:r>
          </a:p>
          <a:p>
            <a:r>
              <a:rPr lang="en-US" dirty="0" err="1" smtClean="0"/>
              <a:t>PelStorage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UnitAreaBuf</a:t>
            </a:r>
            <a:r>
              <a:rPr lang="en-US" dirty="0" smtClean="0"/>
              <a:t> which also allocates its own memory</a:t>
            </a:r>
          </a:p>
        </p:txBody>
      </p:sp>
    </p:spTree>
    <p:extLst>
      <p:ext uri="{BB962C8B-B14F-4D97-AF65-F5344CB8AC3E}">
        <p14:creationId xmlns:p14="http://schemas.microsoft.com/office/powerpoint/2010/main" val="32651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Model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Coding Information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</a:p>
          <a:p>
            <a:pPr lvl="1"/>
            <a:r>
              <a:rPr lang="en-US" dirty="0" smtClean="0"/>
              <a:t>Contains input and output signals as well as metadata (slice info etc.)</a:t>
            </a:r>
          </a:p>
          <a:p>
            <a:r>
              <a:rPr lang="en-US" dirty="0" err="1" smtClean="0"/>
              <a:t>CodingUnit</a:t>
            </a:r>
            <a:r>
              <a:rPr lang="en-US" dirty="0" smtClean="0"/>
              <a:t>, </a:t>
            </a:r>
            <a:r>
              <a:rPr lang="en-US" dirty="0" err="1" smtClean="0"/>
              <a:t>PredictionUnit</a:t>
            </a:r>
            <a:r>
              <a:rPr lang="en-US" dirty="0" smtClean="0"/>
              <a:t>, </a:t>
            </a:r>
            <a:r>
              <a:rPr lang="en-US" dirty="0" err="1" smtClean="0"/>
              <a:t>TransformUnit</a:t>
            </a:r>
            <a:endParaRPr lang="en-US" dirty="0" smtClean="0"/>
          </a:p>
          <a:p>
            <a:pPr lvl="1"/>
            <a:r>
              <a:rPr lang="en-US" dirty="0" smtClean="0"/>
              <a:t>Single object for a single unit</a:t>
            </a:r>
          </a:p>
          <a:p>
            <a:pPr lvl="1"/>
            <a:r>
              <a:rPr lang="en-US" dirty="0" smtClean="0"/>
              <a:t>Contain the corresponding information</a:t>
            </a:r>
          </a:p>
          <a:p>
            <a:pPr lvl="1"/>
            <a:r>
              <a:rPr lang="en-US" dirty="0" smtClean="0"/>
              <a:t>Include the location information (derived from </a:t>
            </a:r>
            <a:r>
              <a:rPr lang="en-US" i="1" dirty="0" err="1" smtClean="0"/>
              <a:t>UnitArea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CodingStructure</a:t>
            </a:r>
            <a:endParaRPr lang="en-US" dirty="0" smtClean="0"/>
          </a:p>
          <a:p>
            <a:pPr lvl="1"/>
            <a:r>
              <a:rPr lang="en-US" dirty="0" smtClean="0"/>
              <a:t>Manages the </a:t>
            </a:r>
            <a:r>
              <a:rPr lang="en-US" i="1" dirty="0" err="1" smtClean="0"/>
              <a:t>CodingUnit</a:t>
            </a:r>
            <a:r>
              <a:rPr lang="en-US" dirty="0" smtClean="0"/>
              <a:t> and co., links them with the picture</a:t>
            </a:r>
          </a:p>
          <a:p>
            <a:pPr lvl="1"/>
            <a:r>
              <a:rPr lang="en-US" dirty="0" smtClean="0"/>
              <a:t>Contains additional functionalities for top-down RD-search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9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NextSoftware</a:t>
            </a:r>
            <a:r>
              <a:rPr lang="en-US" dirty="0" smtClean="0"/>
              <a:t> – Model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UML-Diagram of the Basic Model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43" y="868130"/>
            <a:ext cx="6198699" cy="3503819"/>
          </a:xfrm>
        </p:spPr>
      </p:pic>
    </p:spTree>
    <p:extLst>
      <p:ext uri="{BB962C8B-B14F-4D97-AF65-F5344CB8AC3E}">
        <p14:creationId xmlns:p14="http://schemas.microsoft.com/office/powerpoint/2010/main" val="67616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 – </a:t>
            </a:r>
            <a:r>
              <a:rPr lang="en-US" dirty="0" err="1" smtClean="0"/>
              <a:t>NextSoftware</a:t>
            </a:r>
            <a:r>
              <a:rPr lang="en-US" dirty="0" smtClean="0"/>
              <a:t> Model Equivalencies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736646"/>
              </p:ext>
            </p:extLst>
          </p:nvPr>
        </p:nvGraphicFramePr>
        <p:xfrm>
          <a:off x="246063" y="1131888"/>
          <a:ext cx="8639176" cy="3139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HM</a:t>
                      </a:r>
                      <a:endParaRPr lang="de-DE" dirty="0"/>
                    </a:p>
                  </a:txBody>
                  <a:tcPr>
                    <a:solidFill>
                      <a:srgbClr val="179C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NextSoftware</a:t>
                      </a:r>
                      <a:endParaRPr lang="de-DE" dirty="0"/>
                    </a:p>
                  </a:txBody>
                  <a:tcPr>
                    <a:solidFill>
                      <a:srgbClr val="179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Z-index,</a:t>
                      </a:r>
                      <a:r>
                        <a:rPr lang="en-US" baseline="0" dirty="0" smtClean="0"/>
                        <a:t> (CTU)-RS-address, Depth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Position, </a:t>
                      </a:r>
                      <a:r>
                        <a:rPr lang="en-US" dirty="0" smtClean="0"/>
                        <a:t>Size, (Comp)Area, </a:t>
                      </a:r>
                      <a:r>
                        <a:rPr lang="en-US" dirty="0" err="1" smtClean="0"/>
                        <a:t>UnitArea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TComDataCU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CodingUnit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PredictionUnit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TransformUnit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Operations in CU, PU, TU namespaces</a:t>
                      </a:r>
                    </a:p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CodingStructure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TComTU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r>
                        <a:rPr lang="en-US" baseline="0" dirty="0" smtClean="0"/>
                        <a:t> is governed by </a:t>
                      </a:r>
                      <a:r>
                        <a:rPr lang="en-US" baseline="0" dirty="0" err="1" smtClean="0"/>
                        <a:t>Partitioner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TComPicYuv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TComPic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TComYuv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UnitAreaBuf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unhofer HHI Master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P10_140328_ppt_Master_Ins_de_4zu3</Template>
  <TotalTime>0</TotalTime>
  <Words>1570</Words>
  <Application>Microsoft Office PowerPoint</Application>
  <PresentationFormat>On-screen Show (16:9)</PresentationFormat>
  <Paragraphs>268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Frutiger LT Com 45 Light</vt:lpstr>
      <vt:lpstr>Consolas</vt:lpstr>
      <vt:lpstr>Frutiger 55 Roman</vt:lpstr>
      <vt:lpstr>Frutiger LT Com 55 Roman</vt:lpstr>
      <vt:lpstr>Wingdings</vt:lpstr>
      <vt:lpstr>Arial</vt:lpstr>
      <vt:lpstr>Fraunhofer HHI Master</vt:lpstr>
      <vt:lpstr>Next Software – Data Structures</vt:lpstr>
      <vt:lpstr>Motivation</vt:lpstr>
      <vt:lpstr>Goals</vt:lpstr>
      <vt:lpstr>HM – Model</vt:lpstr>
      <vt:lpstr>NextSoftware – Model </vt:lpstr>
      <vt:lpstr>NextSoftware – Model</vt:lpstr>
      <vt:lpstr>NextSoftware – Model</vt:lpstr>
      <vt:lpstr>NextSoftware – Model</vt:lpstr>
      <vt:lpstr>HM – NextSoftware Model Equivalencies</vt:lpstr>
      <vt:lpstr>NextSoftware – Detailed Description</vt:lpstr>
      <vt:lpstr>NextSoftware – Detailed Description</vt:lpstr>
      <vt:lpstr>NextSoftware – Detailed Description</vt:lpstr>
      <vt:lpstr>NextSoftware – Detailed Description</vt:lpstr>
      <vt:lpstr>NextSoftware – Detailed Description</vt:lpstr>
      <vt:lpstr>NextSoftware – Detailed Description</vt:lpstr>
      <vt:lpstr>NextSoftware – Detailed Description</vt:lpstr>
      <vt:lpstr>NextSoftware – Detailed Description</vt:lpstr>
      <vt:lpstr>NextSoftware – Detailed Description</vt:lpstr>
      <vt:lpstr>NextSoftware – Code Snippets</vt:lpstr>
      <vt:lpstr>NextSoftware – Code Snippets</vt:lpstr>
      <vt:lpstr>NextSoftare – Common Problems</vt:lpstr>
      <vt:lpstr>Fraunhofer Institute for Telecommunications,  Heinrich Hertz Institute, HHI</vt:lpstr>
      <vt:lpstr>NextSoftware – Reference</vt:lpstr>
      <vt:lpstr>NextSoftware – Reference</vt:lpstr>
      <vt:lpstr>NextSoftware – Reference</vt:lpstr>
      <vt:lpstr>NextSoftware – Reference</vt:lpstr>
      <vt:lpstr>NextSoftware – Reference</vt:lpstr>
    </vt:vector>
  </TitlesOfParts>
  <Company>Fraunhofer - Heinrich-Hertz-Institute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Fraunhofer HHI</dc:creator>
  <cp:lastModifiedBy>Wieckowski, Adam</cp:lastModifiedBy>
  <cp:revision>286</cp:revision>
  <cp:lastPrinted>2011-04-27T07:57:31Z</cp:lastPrinted>
  <dcterms:created xsi:type="dcterms:W3CDTF">2016-03-16T10:16:45Z</dcterms:created>
  <dcterms:modified xsi:type="dcterms:W3CDTF">2017-09-27T10:32:39Z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control idQ="mso:SlideLayoutGallery" visible="true"/>
      </mso:documentControls>
    </mso:qat>
  </mso:ribbon>
</mso:customUI>
</file>