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4" name="Shape 21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Mccabe uses a software metric called the McCabe complexity, aka. Cyclomatic complexity, which measures the number of paths that execution can take through a piece of software (e.g. if-statements). If the complexity exceeds som agreed-upon limit, the program should be split into smaller modules.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r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thub.com/smu095/presentations/tree/master/python101" TargetMode="Externa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thub.com/smu095/presentations/tree/master/python101" TargetMode="Externa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thub.com/smu095/presentations/tree/master/python101" TargetMode="Externa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e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ython cod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code</a:t>
            </a:r>
          </a:p>
        </p:txBody>
      </p:sp>
      <p:sp>
        <p:nvSpPr>
          <p:cNvPr id="167" name="Tools for writing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66674">
              <a:spcBef>
                <a:spcPts val="2200"/>
              </a:spcBef>
              <a:defRPr sz="5238">
                <a:solidFill>
                  <a:srgbClr val="FFFFFF"/>
                </a:solidFill>
              </a:defRPr>
            </a:pPr>
            <a:r>
              <a:t>Tools for writing </a:t>
            </a:r>
          </a:p>
          <a:p>
            <a:pPr defTabSz="566674">
              <a:spcBef>
                <a:spcPts val="2200"/>
              </a:spcBef>
              <a:defRPr sz="5238">
                <a:solidFill>
                  <a:srgbClr val="FFFFFF"/>
                </a:solidFill>
              </a:defRPr>
            </a:pPr>
            <a:r>
              <a:t>consistent and reliable</a:t>
            </a:r>
          </a:p>
        </p:txBody>
      </p:sp>
      <p:sp>
        <p:nvSpPr>
          <p:cNvPr id="168" name="Slide Number"/>
          <p:cNvSpPr txBox="1"/>
          <p:nvPr>
            <p:ph type="sldNum" sz="quarter" idx="2"/>
          </p:nvPr>
        </p:nvSpPr>
        <p:spPr>
          <a:xfrm>
            <a:off x="12340738" y="431800"/>
            <a:ext cx="260600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Enforcing consistenc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Enforcing consistency</a:t>
            </a:r>
          </a:p>
        </p:txBody>
      </p:sp>
      <p:sp>
        <p:nvSpPr>
          <p:cNvPr id="203" name="Memorise PEP 8? Ain’t nobody got time for da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Memorise PEP 8? Ain’t nobody got time for dat.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Use linters!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Linters check your code for logical errors and compliance with PEP 8.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Most IDEs already use linting tools.</a:t>
            </a:r>
          </a:p>
        </p:txBody>
      </p:sp>
      <p:sp>
        <p:nvSpPr>
          <p:cNvPr id="2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opular python lint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Popular python linters</a:t>
            </a:r>
          </a:p>
        </p:txBody>
      </p:sp>
      <p:sp>
        <p:nvSpPr>
          <p:cNvPr id="207" name="pyli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pylint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Very powerful.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User-unfriendly defaults.</a:t>
            </a:r>
          </a:p>
          <a:p>
            <a:pPr>
              <a:defRPr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flake8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Wrapper around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pyflakes</a:t>
            </a:r>
            <a: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pycodestyle</a:t>
            </a:r>
            <a:r>
              <a:t> and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mccabe</a:t>
            </a:r>
            <a:r>
              <a:t>.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User-friendly defaults.</a:t>
            </a:r>
          </a:p>
        </p:txBody>
      </p:sp>
      <p:sp>
        <p:nvSpPr>
          <p:cNvPr id="2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Flake8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Flake8</a:t>
            </a:r>
          </a:p>
        </p:txBody>
      </p:sp>
      <p:sp>
        <p:nvSpPr>
          <p:cNvPr id="211" name="pyflakes checks your source files for errors. Does not complain about styl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pyflakes</a:t>
            </a:r>
            <a:r>
              <a:t> checks your source files for errors. Does not complain about style.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pycodestyle</a:t>
            </a:r>
            <a:r>
              <a:t> (formerly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pep8</a:t>
            </a:r>
            <a:r>
              <a:t>) checks PEP 8 compliance.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mccabe</a:t>
            </a:r>
            <a:r>
              <a:t> checks the complexity of your code (switched off by default).</a:t>
            </a:r>
          </a:p>
        </p:txBody>
      </p:sp>
      <p:sp>
        <p:nvSpPr>
          <p:cNvPr id="2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1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example: Using flake8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example: Using flake8</a:t>
            </a:r>
          </a:p>
        </p:txBody>
      </p:sp>
      <p:sp>
        <p:nvSpPr>
          <p:cNvPr id="217" name="Run flake8 on code_with_lint.py through command line interfac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Run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flake8</a:t>
            </a:r>
            <a:r>
              <a:t> on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code_with_lint.py</a:t>
            </a:r>
            <a:r>
              <a:t> through command line interface.</a:t>
            </a:r>
          </a:p>
          <a:p>
            <a:pPr>
              <a:defRPr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Clone repository</a:t>
            </a:r>
            <a:r>
              <a:rPr>
                <a:solidFill>
                  <a:schemeClr val="accent1"/>
                </a:solidFill>
              </a:rPr>
              <a:t>*</a:t>
            </a:r>
            <a:r>
              <a:t> to play with this example.</a:t>
            </a:r>
          </a:p>
          <a:p>
            <a:pPr>
              <a:defRPr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>
              <a:defRPr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>
              <a:defRPr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marL="0" indent="0" defTabSz="457200">
              <a:lnSpc>
                <a:spcPts val="4100"/>
              </a:lnSpc>
              <a:spcBef>
                <a:spcPts val="0"/>
              </a:spcBef>
              <a:buClrTx/>
              <a:buSzTx/>
              <a:buFontTx/>
              <a:buNone/>
              <a:defRPr sz="2300" u="sng">
                <a:solidFill>
                  <a:schemeClr val="accent1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rPr>
                <a:hlinkClick r:id="rId2" invalidUrl="" action="" tgtFrame="" tooltip="" history="1" highlightClick="0" endSnd="0"/>
              </a:rPr>
              <a:t>https://github.com/smu095/presentations/tree/master/python101</a:t>
            </a:r>
          </a:p>
        </p:txBody>
      </p:sp>
      <p:sp>
        <p:nvSpPr>
          <p:cNvPr id="2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Flake8 outpu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Flake8 output</a:t>
            </a:r>
          </a:p>
        </p:txBody>
      </p:sp>
      <p:sp>
        <p:nvSpPr>
          <p:cNvPr id="221" name="{filename}:{line}:{column}:{error code} {message}…"/>
          <p:cNvSpPr txBox="1"/>
          <p:nvPr>
            <p:ph type="body" idx="1"/>
          </p:nvPr>
        </p:nvSpPr>
        <p:spPr>
          <a:xfrm>
            <a:off x="406400" y="2692400"/>
            <a:ext cx="12192000" cy="4795392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32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{filename}:{line}:{column}:{error code} {message}</a:t>
            </a:r>
          </a:p>
          <a:p>
            <a:pPr marL="470647" indent="-470647">
              <a:buChar char="‣"/>
              <a:defRPr>
                <a:solidFill>
                  <a:srgbClr val="FFFFFF"/>
                </a:solidFill>
              </a:defRPr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W***/E***</a:t>
            </a:r>
            <a:r>
              <a:t> are PEP 8 warnings (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pycodestyle</a:t>
            </a:r>
            <a:r>
              <a:t>).</a:t>
            </a:r>
          </a:p>
          <a:p>
            <a:pPr marL="470647" indent="-470647">
              <a:buChar char="‣"/>
              <a:defRPr>
                <a:solidFill>
                  <a:srgbClr val="FFFFFF"/>
                </a:solidFill>
              </a:defRPr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F***</a:t>
            </a:r>
            <a:r>
              <a:t> are syntax errors (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pyflakes</a:t>
            </a:r>
            <a:r>
              <a:t>).</a:t>
            </a:r>
          </a:p>
          <a:p>
            <a:pPr marL="366058" indent="-366058">
              <a:buChar char="‣"/>
              <a:defRPr>
                <a:solidFill>
                  <a:srgbClr val="FFFFFF"/>
                </a:solidFill>
              </a:defRPr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C9**</a:t>
            </a:r>
            <a:r>
              <a:t> are complexity errors (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mccabe</a:t>
            </a:r>
            <a:r>
              <a:t>).</a:t>
            </a:r>
          </a:p>
          <a:p>
            <a:pPr marL="366058" indent="-366058">
              <a:buChar char="‣"/>
              <a:defRPr>
                <a:solidFill>
                  <a:srgbClr val="FFFFFF"/>
                </a:solidFill>
              </a:defRPr>
            </a:pPr>
            <a:r>
              <a:t>Customisable, error messages can be ignored.</a:t>
            </a:r>
          </a:p>
        </p:txBody>
      </p:sp>
      <p:sp>
        <p:nvSpPr>
          <p:cNvPr id="2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2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Autoformatting c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Autoformatting code</a:t>
            </a:r>
          </a:p>
        </p:txBody>
      </p:sp>
      <p:sp>
        <p:nvSpPr>
          <p:cNvPr id="225" name="Linters check your code, doesn’t fix i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Linters check your code, doesn’t fix it.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Autoformatters enforce consistency by </a:t>
            </a:r>
            <a:r>
              <a:rPr u="sng"/>
              <a:t>refactoring</a:t>
            </a:r>
            <a:r>
              <a:t> your code.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b="1">
                <a:solidFill>
                  <a:schemeClr val="accent1"/>
                </a:solidFill>
                <a:latin typeface="Avenir Next"/>
                <a:ea typeface="Avenir Next"/>
                <a:cs typeface="Avenir Next"/>
                <a:sym typeface="Avenir Next"/>
              </a:rPr>
              <a:t>Idea:</a:t>
            </a:r>
            <a:r>
              <a:t> Avoid formatting arguments in code review, focus on logic.</a:t>
            </a:r>
          </a:p>
        </p:txBody>
      </p:sp>
      <p:sp>
        <p:nvSpPr>
          <p:cNvPr id="2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5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Black - the uncompromising code format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Black - the uncompromising code formatter</a:t>
            </a:r>
          </a:p>
        </p:txBody>
      </p:sp>
      <p:sp>
        <p:nvSpPr>
          <p:cNvPr id="229" name="black is an opinionated autoformatter that enforces a superset of PEP 8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black</a:t>
            </a:r>
            <a:r>
              <a:t> is an opinionated autoformatter that enforces a superset of PEP 8.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Produces smallest diffs possible to make code review faster.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Some stylistic deviations from PEP 8, e.g. 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maximum line length is 88 characters.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all single quotes replaced by double quotes.</a:t>
            </a:r>
          </a:p>
        </p:txBody>
      </p:sp>
      <p:sp>
        <p:nvSpPr>
          <p:cNvPr id="2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9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example: Using bla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example: Using black</a:t>
            </a:r>
          </a:p>
        </p:txBody>
      </p:sp>
      <p:sp>
        <p:nvSpPr>
          <p:cNvPr id="233" name="Run black on unformatted_code.py through command line interfac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Run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black</a:t>
            </a:r>
            <a:r>
              <a:t> on unformatted_code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.py</a:t>
            </a:r>
            <a:r>
              <a:t> through command line interface.</a:t>
            </a:r>
          </a:p>
          <a:p>
            <a:pPr>
              <a:defRPr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Clone repository</a:t>
            </a:r>
            <a:r>
              <a:rPr>
                <a:solidFill>
                  <a:schemeClr val="accent1"/>
                </a:solidFill>
              </a:rPr>
              <a:t>*</a:t>
            </a:r>
            <a:r>
              <a:t> to play with this example.</a:t>
            </a:r>
          </a:p>
          <a:p>
            <a:pPr>
              <a:defRPr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>
              <a:defRPr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>
              <a:defRPr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marL="0" indent="0" defTabSz="457200">
              <a:lnSpc>
                <a:spcPts val="4100"/>
              </a:lnSpc>
              <a:spcBef>
                <a:spcPts val="0"/>
              </a:spcBef>
              <a:buClrTx/>
              <a:buSzTx/>
              <a:buFontTx/>
              <a:buNone/>
              <a:defRPr sz="2300" u="sng">
                <a:solidFill>
                  <a:schemeClr val="accent1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rPr>
                <a:hlinkClick r:id="rId2" invalidUrl="" action="" tgtFrame="" tooltip="" history="1" highlightClick="0" endSnd="0"/>
              </a:rPr>
              <a:t>https://github.com/smu095/presentations/tree/master/python101</a:t>
            </a:r>
          </a:p>
        </p:txBody>
      </p:sp>
      <p:sp>
        <p:nvSpPr>
          <p:cNvPr id="2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o far we have talked about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So far we have talked about…</a:t>
            </a:r>
          </a:p>
        </p:txBody>
      </p:sp>
      <p:sp>
        <p:nvSpPr>
          <p:cNvPr id="237" name="Community guidelines for coding styl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Community guidelines for coding style.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Linters that check your code for errors.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Autoformatters  that refactor your code so you don’t have to.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There is a third linting tool, which relies on </a:t>
            </a:r>
            <a:r>
              <a:rPr i="1">
                <a:latin typeface="Avenir Next"/>
                <a:ea typeface="Avenir Next"/>
                <a:cs typeface="Avenir Next"/>
                <a:sym typeface="Avenir Next"/>
              </a:rPr>
              <a:t>type hints</a:t>
            </a:r>
            <a:r>
              <a:t>.</a:t>
            </a:r>
          </a:p>
        </p:txBody>
      </p:sp>
      <p:sp>
        <p:nvSpPr>
          <p:cNvPr id="2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37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tatic vs. Dynamic typ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Static vs. Dynamic typing</a:t>
            </a:r>
          </a:p>
        </p:txBody>
      </p:sp>
      <p:sp>
        <p:nvSpPr>
          <p:cNvPr id="241" name="Statically typed language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Statically typed languages: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Variables bound to both type and object.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Types checked </a:t>
            </a:r>
            <a:r>
              <a:rPr u="sng"/>
              <a:t>before</a:t>
            </a:r>
            <a:r>
              <a:t> code execution.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Dynamically typed languages: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Variables bound object.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Types checked </a:t>
            </a:r>
            <a:r>
              <a:rPr u="sng"/>
              <a:t>during</a:t>
            </a:r>
            <a:r>
              <a:t> code execution.</a:t>
            </a:r>
          </a:p>
        </p:txBody>
      </p:sp>
      <p:sp>
        <p:nvSpPr>
          <p:cNvPr id="2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4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oday we’ll talk about 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Today we’ll talk about …</a:t>
            </a:r>
          </a:p>
        </p:txBody>
      </p:sp>
      <p:sp>
        <p:nvSpPr>
          <p:cNvPr id="171" name="Writing consistent Python cod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Writing consistent Python code.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Tools for enforcing code consistency.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Type hints and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mypy</a:t>
            </a:r>
            <a:r>
              <a:t> (trigger warning).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Writing consistent docstrings.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… will not talk about unit testing.</a:t>
            </a:r>
          </a:p>
        </p:txBody>
      </p:sp>
      <p:sp>
        <p:nvSpPr>
          <p:cNvPr id="172" name="Slide Number"/>
          <p:cNvSpPr txBox="1"/>
          <p:nvPr>
            <p:ph type="sldNum" sz="quarter" idx="2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1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ython is dynamically typ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Python is dynamically typed</a:t>
            </a:r>
          </a:p>
        </p:txBody>
      </p:sp>
      <p:sp>
        <p:nvSpPr>
          <p:cNvPr id="245" name="Objects are allowed to change typ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Objects are allowed to change types.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Types are correctly inferred at runtime.</a:t>
            </a:r>
          </a:p>
        </p:txBody>
      </p:sp>
      <p:sp>
        <p:nvSpPr>
          <p:cNvPr id="2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45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example: types in pyth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example: types in python</a:t>
            </a:r>
          </a:p>
        </p:txBody>
      </p:sp>
      <p:sp>
        <p:nvSpPr>
          <p:cNvPr id="2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50" name="dynamic.png" descr="dynamic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673" y="2791177"/>
            <a:ext cx="10985501" cy="5194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tatic type checking with myp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Static type checking with mypy</a:t>
            </a:r>
          </a:p>
        </p:txBody>
      </p:sp>
      <p:sp>
        <p:nvSpPr>
          <p:cNvPr id="253" name="mypy performs static type checking, i.e. code doesn’t need to run to catch type error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mypy</a:t>
            </a:r>
            <a:r>
              <a:t> performs static type checking, i.e. code doesn’t need to run to catch type errors.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Needs your help, in the form of </a:t>
            </a:r>
            <a:r>
              <a:rPr i="1">
                <a:latin typeface="Avenir Next"/>
                <a:ea typeface="Avenir Next"/>
                <a:cs typeface="Avenir Next"/>
                <a:sym typeface="Avenir Next"/>
              </a:rPr>
              <a:t>type annotations</a:t>
            </a:r>
            <a:r>
              <a:t>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Introduced in PEP 484, also called </a:t>
            </a:r>
            <a:r>
              <a:rPr i="1">
                <a:latin typeface="Avenir Next"/>
                <a:ea typeface="Avenir Next"/>
                <a:cs typeface="Avenir Next"/>
                <a:sym typeface="Avenir Next"/>
              </a:rPr>
              <a:t>type hints</a:t>
            </a:r>
            <a:r>
              <a:t>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u="sng"/>
              <a:t>Completely optional</a:t>
            </a:r>
            <a:r>
              <a:t>, types are suggested but not enforced.</a:t>
            </a:r>
          </a:p>
        </p:txBody>
      </p:sp>
      <p:sp>
        <p:nvSpPr>
          <p:cNvPr id="2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53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Function anno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Function annotation</a:t>
            </a:r>
          </a:p>
        </p:txBody>
      </p:sp>
      <p:sp>
        <p:nvSpPr>
          <p:cNvPr id="257" name="def some_function(argument: type = default) -&gt; type:     do_something()"/>
          <p:cNvSpPr txBox="1"/>
          <p:nvPr>
            <p:ph type="body" idx="1"/>
          </p:nvPr>
        </p:nvSpPr>
        <p:spPr>
          <a:xfrm>
            <a:off x="406400" y="4213869"/>
            <a:ext cx="12192000" cy="4638031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/>
                </a:solidFill>
              </a:rPr>
              <a:t>def</a:t>
            </a:r>
            <a:r>
              <a:t> </a:t>
            </a:r>
            <a:r>
              <a:rPr>
                <a:solidFill>
                  <a:schemeClr val="accent4"/>
                </a:solidFill>
              </a:rPr>
              <a:t>some_function</a:t>
            </a:r>
            <a:r>
              <a:t>(</a:t>
            </a: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argument</a:t>
            </a:r>
            <a:r>
              <a:t>: </a:t>
            </a:r>
            <a:r>
              <a:rPr>
                <a:solidFill>
                  <a:schemeClr val="accent3">
                    <a:hueOff val="-1187647"/>
                    <a:satOff val="22407"/>
                    <a:lumOff val="18627"/>
                  </a:schemeClr>
                </a:solidFill>
              </a:rPr>
              <a:t>type</a:t>
            </a:r>
            <a:r>
              <a:t> = default) -&gt; </a:t>
            </a:r>
            <a:r>
              <a:rPr>
                <a:solidFill>
                  <a:schemeClr val="accent3">
                    <a:hueOff val="-1187647"/>
                    <a:satOff val="22407"/>
                    <a:lumOff val="18627"/>
                  </a:schemeClr>
                </a:solidFill>
              </a:rPr>
              <a:t>type</a:t>
            </a:r>
            <a:r>
              <a:t>:</a:t>
            </a:r>
            <a:br/>
            <a:r>
              <a:t>    do_something()</a:t>
            </a:r>
          </a:p>
        </p:txBody>
      </p:sp>
      <p:sp>
        <p:nvSpPr>
          <p:cNvPr id="2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example: Using type hi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example: Using type hints</a:t>
            </a:r>
          </a:p>
        </p:txBody>
      </p:sp>
      <p:sp>
        <p:nvSpPr>
          <p:cNvPr id="261" name="Run mypy on type_hinting_example.py through command line interfac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Run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mypy</a:t>
            </a:r>
            <a:r>
              <a:t> on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type_hinting_example.py</a:t>
            </a:r>
            <a:r>
              <a:t> through command line interface.</a:t>
            </a:r>
          </a:p>
          <a:p>
            <a:pPr>
              <a:defRPr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Run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mypy</a:t>
            </a:r>
            <a:r>
              <a:t> on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variable_hints.py</a:t>
            </a:r>
            <a:r>
              <a:t> through command line interface.</a:t>
            </a:r>
          </a:p>
          <a:p>
            <a:pPr>
              <a:defRPr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Clone repository</a:t>
            </a:r>
            <a:r>
              <a:rPr>
                <a:solidFill>
                  <a:schemeClr val="accent1"/>
                </a:solidFill>
              </a:rPr>
              <a:t>*</a:t>
            </a:r>
            <a:r>
              <a:t> to play with this example.</a:t>
            </a:r>
          </a:p>
          <a:p>
            <a:pPr>
              <a:defRPr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marL="0" indent="0" defTabSz="457200">
              <a:lnSpc>
                <a:spcPts val="4100"/>
              </a:lnSpc>
              <a:spcBef>
                <a:spcPts val="0"/>
              </a:spcBef>
              <a:buClrTx/>
              <a:buSzTx/>
              <a:buFontTx/>
              <a:buNone/>
              <a:defRPr sz="2300" u="sng">
                <a:solidFill>
                  <a:schemeClr val="accent1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rPr>
                <a:hlinkClick r:id="rId2" invalidUrl="" action="" tgtFrame="" tooltip="" history="1" highlightClick="0" endSnd="0"/>
              </a:rPr>
              <a:t>https://github.com/smu095/presentations/tree/master/python101</a:t>
            </a:r>
          </a:p>
        </p:txBody>
      </p:sp>
      <p:sp>
        <p:nvSpPr>
          <p:cNvPr id="2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ould we use type hinting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Should we use type hinting?</a:t>
            </a:r>
          </a:p>
        </p:txBody>
      </p:sp>
      <p:sp>
        <p:nvSpPr>
          <p:cNvPr id="265" name="Adds little value in short, throw-away script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Adds little value in short, throw-away scripts.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Potential for a lot of value in bigger, collaborative projects.</a:t>
            </a:r>
          </a:p>
        </p:txBody>
      </p:sp>
      <p:sp>
        <p:nvSpPr>
          <p:cNvPr id="2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65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ype hinting yes-me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Type hinting yes-men</a:t>
            </a:r>
          </a:p>
        </p:txBody>
      </p:sp>
      <p:sp>
        <p:nvSpPr>
          <p:cNvPr id="269" name="More understandable, helps document cod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More understandable, helps document code.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More maintainable, easier to refactor.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More reliable, catches bugs early.</a:t>
            </a:r>
          </a:p>
        </p:txBody>
      </p:sp>
      <p:sp>
        <p:nvSpPr>
          <p:cNvPr id="2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69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ype hinting nay-say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Type hinting nay-sayers</a:t>
            </a:r>
          </a:p>
        </p:txBody>
      </p:sp>
      <p:sp>
        <p:nvSpPr>
          <p:cNvPr id="273" name="Requires time and effort.…"/>
          <p:cNvSpPr txBox="1"/>
          <p:nvPr>
            <p:ph type="body" idx="1"/>
          </p:nvPr>
        </p:nvSpPr>
        <p:spPr>
          <a:xfrm>
            <a:off x="406400" y="2749550"/>
            <a:ext cx="12192000" cy="610870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Requires time and effort.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Introduces some overhead.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Introduces unnecessary verbosity.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Only available in Python 3.5+</a:t>
            </a:r>
            <a:r>
              <a:rPr>
                <a:solidFill>
                  <a:schemeClr val="accent1"/>
                </a:solidFill>
              </a:rPr>
              <a:t>*</a:t>
            </a:r>
            <a:r>
              <a:t>.</a:t>
            </a:r>
          </a:p>
          <a:p>
            <a:pPr>
              <a:defRPr>
                <a:solidFill>
                  <a:srgbClr val="FFFFFF"/>
                </a:solidFill>
              </a:defRPr>
            </a:pPr>
          </a:p>
          <a:p>
            <a:pPr marL="0" indent="0">
              <a:buClrTx/>
              <a:buSzTx/>
              <a:buFontTx/>
              <a:buNone/>
              <a:defRPr sz="2600">
                <a:solidFill>
                  <a:schemeClr val="accent1"/>
                </a:solidFill>
              </a:defRPr>
            </a:pPr>
            <a:r>
              <a:t>* Works in earlier versions too, but with different syntax.</a:t>
            </a:r>
          </a:p>
        </p:txBody>
      </p:sp>
      <p:sp>
        <p:nvSpPr>
          <p:cNvPr id="2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73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ype hinting takeaway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Type hinting takeaways</a:t>
            </a:r>
          </a:p>
        </p:txBody>
      </p:sp>
      <p:sp>
        <p:nvSpPr>
          <p:cNvPr id="277" name="Mildy controversial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Mildy controversial.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u="sng"/>
              <a:t>Completely optional</a:t>
            </a:r>
            <a:r>
              <a:t>, Python will remain dynamically typed.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More and more projects use type hinting and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mypy</a:t>
            </a:r>
            <a:r>
              <a:t>, worth familiarising yourself with.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Use your best judgement!</a:t>
            </a:r>
          </a:p>
        </p:txBody>
      </p:sp>
      <p:sp>
        <p:nvSpPr>
          <p:cNvPr id="2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77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81" name="Rage.jpg" descr="R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21050"/>
            <a:ext cx="13004800" cy="7311500"/>
          </a:xfrm>
          <a:prstGeom prst="rect">
            <a:avLst/>
          </a:prstGeom>
          <a:ln w="25400">
            <a:miter lim="400000"/>
          </a:ln>
          <a:effectLst>
            <a:reflection blurRad="0" stA="82330" stPos="0" endA="0" endPos="40000" dist="0" dir="5400000" fadeDir="5400000" sx="100000" sy="-100000" kx="0" ky="0" algn="bl" rotWithShape="0"/>
          </a:effectLst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Rage.jpg" descr="Rage.jpg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rcRect l="7595" t="0" r="49908" b="0"/>
          <a:stretch>
            <a:fillRect/>
          </a:stretch>
        </p:blipFill>
        <p:spPr>
          <a:xfrm>
            <a:off x="6704359" y="1536700"/>
            <a:ext cx="5894041" cy="7797800"/>
          </a:xfrm>
          <a:prstGeom prst="rect">
            <a:avLst/>
          </a:prstGeom>
        </p:spPr>
      </p:pic>
      <p:sp>
        <p:nvSpPr>
          <p:cNvPr id="175" name="Motiv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Motivation</a:t>
            </a:r>
          </a:p>
        </p:txBody>
      </p:sp>
      <p:sp>
        <p:nvSpPr>
          <p:cNvPr id="176" name="Make your programming life easier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Make your programming life easier.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Inefficient workflow, wasted time</a:t>
            </a:r>
            <a:br/>
            <a:r>
              <a:t>on individual coding quirks.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Simple tools can help you </a:t>
            </a:r>
            <a:br/>
            <a:r>
              <a:t>become a better programmer.</a:t>
            </a:r>
          </a:p>
        </p:txBody>
      </p:sp>
      <p:sp>
        <p:nvSpPr>
          <p:cNvPr id="177" name="Slide Number"/>
          <p:cNvSpPr txBox="1"/>
          <p:nvPr>
            <p:ph type="sldNum" sz="quarter" idx="2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6" grpId="1"/>
      <p:bldP build="whole" bldLvl="1" animBg="1" rev="0" advAuto="0" spid="174" grpId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docstring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docstrings</a:t>
            </a:r>
          </a:p>
        </p:txBody>
      </p:sp>
      <p:sp>
        <p:nvSpPr>
          <p:cNvPr id="284" name="Problem: Terribly documented code, took forever to figure out how it worked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rPr b="1">
                <a:solidFill>
                  <a:schemeClr val="accent5">
                    <a:hueOff val="343847"/>
                    <a:satOff val="6318"/>
                    <a:lumOff val="8159"/>
                  </a:schemeClr>
                </a:solidFill>
                <a:latin typeface="Avenir Next"/>
                <a:ea typeface="Avenir Next"/>
                <a:cs typeface="Avenir Next"/>
                <a:sym typeface="Avenir Next"/>
              </a:rPr>
              <a:t>Problem:</a:t>
            </a:r>
            <a:r>
              <a:t> Terribly documented code, took forever to figure out how it worked.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PEP 257 formalises a style guide for docstrings.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Docstrings come in different formats.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Up to you, but </a:t>
            </a:r>
            <a:r>
              <a:rPr u="sng"/>
              <a:t>stay consistent</a:t>
            </a:r>
            <a:r>
              <a:t> within your project.</a:t>
            </a:r>
          </a:p>
        </p:txBody>
      </p:sp>
      <p:sp>
        <p:nvSpPr>
          <p:cNvPr id="2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84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A minimal function docstr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A minimal function docstring</a:t>
            </a:r>
          </a:p>
        </p:txBody>
      </p:sp>
      <p:sp>
        <p:nvSpPr>
          <p:cNvPr id="288" name="Every docstring should at the very least contain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Every docstring should at the very least contain: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A one-liner summarising the function.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A description of the parameters.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A description of the return value.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Surround by triple quotes, place immediately after function declaration.</a:t>
            </a:r>
          </a:p>
        </p:txBody>
      </p:sp>
      <p:sp>
        <p:nvSpPr>
          <p:cNvPr id="2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88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Example: undocumented fun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Example: undocumented function</a:t>
            </a:r>
          </a:p>
        </p:txBody>
      </p:sp>
      <p:sp>
        <p:nvSpPr>
          <p:cNvPr id="2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93" name="function.png" descr="func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8688" y="2908299"/>
            <a:ext cx="11562052" cy="51776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Example: reStructured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Example: reStructured text</a:t>
            </a:r>
          </a:p>
        </p:txBody>
      </p:sp>
      <p:sp>
        <p:nvSpPr>
          <p:cNvPr id="2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97" name="rst.png" descr="rs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399" y="2791177"/>
            <a:ext cx="12192002" cy="53970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Example: google docstring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Example: google docstrings</a:t>
            </a:r>
          </a:p>
        </p:txBody>
      </p:sp>
      <p:sp>
        <p:nvSpPr>
          <p:cNvPr id="3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01" name="google.png" descr="goog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5067" y="2791177"/>
            <a:ext cx="12192002" cy="51104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Example: numpy/SciPy docstring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Example: numpy/SciPy docstrings</a:t>
            </a:r>
          </a:p>
        </p:txBody>
      </p:sp>
      <p:sp>
        <p:nvSpPr>
          <p:cNvPr id="3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05" name="numpy.png" descr="nump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399" y="2562577"/>
            <a:ext cx="12192002" cy="69694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Including 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Including EXAMPLES</a:t>
            </a:r>
          </a:p>
        </p:txBody>
      </p:sp>
      <p:sp>
        <p:nvSpPr>
          <p:cNvPr id="308" name="The numpy docstring format strongly encourages examples in docstring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The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numpy</a:t>
            </a:r>
            <a:r>
              <a:t> docstring format strongly encourages examples in docstrings.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Examples use the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docstring</a:t>
            </a:r>
            <a:r>
              <a:t> module to parse docstrings for runnable examples of code.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b="1">
                <a:solidFill>
                  <a:schemeClr val="accent1"/>
                </a:solidFill>
                <a:latin typeface="Avenir Next"/>
                <a:ea typeface="Avenir Next"/>
                <a:cs typeface="Avenir Next"/>
                <a:sym typeface="Avenir Next"/>
              </a:rPr>
              <a:t>Idea:</a:t>
            </a:r>
            <a:r>
              <a:t> Make sure examples are running as shown, </a:t>
            </a:r>
            <a:r>
              <a:rPr u="sng"/>
              <a:t>not</a:t>
            </a:r>
            <a:r>
              <a:t> intended as tests.</a:t>
            </a:r>
          </a:p>
        </p:txBody>
      </p:sp>
      <p:sp>
        <p:nvSpPr>
          <p:cNvPr id="3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08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Building documen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Building documentation</a:t>
            </a:r>
          </a:p>
        </p:txBody>
      </p:sp>
      <p:sp>
        <p:nvSpPr>
          <p:cNvPr id="312" name="reStructuredText, Google and Numpy docstrings are widely used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reStructuredText, Google and Numpy docstrings are widely used.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Can produce well-formatted reference guides using tools like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sphinx</a:t>
            </a:r>
            <a:r>
              <a:t> and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autodoc</a:t>
            </a:r>
            <a:r>
              <a:t>.</a:t>
            </a:r>
          </a:p>
        </p:txBody>
      </p:sp>
      <p:sp>
        <p:nvSpPr>
          <p:cNvPr id="3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12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ractical use of linting too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Practical use of linting tools</a:t>
            </a:r>
          </a:p>
        </p:txBody>
      </p:sp>
      <p:sp>
        <p:nvSpPr>
          <p:cNvPr id="316" name="Typically used in continuous integration pipeline."/>
          <p:cNvSpPr txBox="1"/>
          <p:nvPr>
            <p:ph type="body" sz="quarter" idx="1"/>
          </p:nvPr>
        </p:nvSpPr>
        <p:spPr>
          <a:xfrm>
            <a:off x="406400" y="2743200"/>
            <a:ext cx="12192000" cy="100260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Typically used in continuous integration pipeline.</a:t>
            </a:r>
          </a:p>
        </p:txBody>
      </p:sp>
      <p:sp>
        <p:nvSpPr>
          <p:cNvPr id="3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18" name="ci.png" descr="c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2728" y="3940454"/>
            <a:ext cx="11739344" cy="27132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8" grpId="2"/>
      <p:bldP build="p" bldLvl="5" animBg="1" rev="0" advAuto="0" spid="316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Summary</a:t>
            </a:r>
          </a:p>
        </p:txBody>
      </p:sp>
      <p:sp>
        <p:nvSpPr>
          <p:cNvPr id="321" name="Read PEP 8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Read PEP 8.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Follow the community’s recommended style guide.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Use linting and autoformatting tools when appropriate.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Probably a good idea to familiarise yourself with type hints.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Make a habit of writing good docstrings.</a:t>
            </a:r>
          </a:p>
        </p:txBody>
      </p:sp>
      <p:sp>
        <p:nvSpPr>
          <p:cNvPr id="3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2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DISCLAIM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DISCLAIMER</a:t>
            </a:r>
          </a:p>
        </p:txBody>
      </p:sp>
      <p:sp>
        <p:nvSpPr>
          <p:cNvPr id="180" name="I am not an expert, just very interested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I am not an expert, just very interested.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Which tools make sense in a data science context?</a:t>
            </a:r>
          </a:p>
        </p:txBody>
      </p:sp>
      <p:sp>
        <p:nvSpPr>
          <p:cNvPr id="181" name="Slide Number"/>
          <p:cNvSpPr txBox="1"/>
          <p:nvPr>
            <p:ph type="sldNum" sz="quarter" idx="2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0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he e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end</a:t>
            </a:r>
          </a:p>
        </p:txBody>
      </p:sp>
      <p:sp>
        <p:nvSpPr>
          <p:cNvPr id="3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Inconsistency is the hobgoblin of little minds."/>
          <p:cNvSpPr txBox="1"/>
          <p:nvPr>
            <p:ph type="body" idx="13"/>
          </p:nvPr>
        </p:nvSpPr>
        <p:spPr>
          <a:xfrm>
            <a:off x="889000" y="2908300"/>
            <a:ext cx="11226800" cy="2493775"/>
          </a:xfrm>
          <a:prstGeom prst="rect">
            <a:avLst/>
          </a:prstGeom>
        </p:spPr>
        <p:txBody>
          <a:bodyPr/>
          <a:lstStyle/>
          <a:p>
            <a:pPr/>
            <a:r>
              <a:t>Inconsistency is the hobgoblin of little minds.</a:t>
            </a:r>
          </a:p>
        </p:txBody>
      </p:sp>
      <p:sp>
        <p:nvSpPr>
          <p:cNvPr id="184" name="PEP 8: Style Guide for Python Code"/>
          <p:cNvSpPr txBox="1"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PEP 8: Style Guide for Python Code</a:t>
            </a:r>
          </a:p>
        </p:txBody>
      </p:sp>
      <p:sp>
        <p:nvSpPr>
          <p:cNvPr id="185" name="Slide Number"/>
          <p:cNvSpPr txBox="1"/>
          <p:nvPr>
            <p:ph type="sldNum" sz="quarter" idx="2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WHY should you care about coding styl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WHY should you care about coding style?</a:t>
            </a:r>
          </a:p>
        </p:txBody>
      </p:sp>
      <p:sp>
        <p:nvSpPr>
          <p:cNvPr id="188" name="The mental health of your future self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The mental health of your future self.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The mental health of your coworkers.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Spend less time on formatting, more on logic.</a:t>
            </a:r>
          </a:p>
        </p:txBody>
      </p:sp>
      <p:sp>
        <p:nvSpPr>
          <p:cNvPr id="189" name="Slide Number"/>
          <p:cNvSpPr txBox="1"/>
          <p:nvPr>
            <p:ph type="sldNum" sz="quarter" idx="2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ep 8 - the official style gui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Pep 8 - the official style guide</a:t>
            </a:r>
          </a:p>
        </p:txBody>
      </p:sp>
      <p:sp>
        <p:nvSpPr>
          <p:cNvPr id="192" name="Python Enhancement Proposal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rPr b="1">
                <a:solidFill>
                  <a:schemeClr val="accent1"/>
                </a:solidFill>
                <a:latin typeface="Avenir Next"/>
                <a:ea typeface="Avenir Next"/>
                <a:cs typeface="Avenir Next"/>
                <a:sym typeface="Avenir Next"/>
              </a:rPr>
              <a:t>P</a:t>
            </a:r>
            <a:r>
              <a:t>ython </a:t>
            </a:r>
            <a:r>
              <a:rPr b="1">
                <a:solidFill>
                  <a:schemeClr val="accent1"/>
                </a:solidFill>
                <a:latin typeface="Avenir Next"/>
                <a:ea typeface="Avenir Next"/>
                <a:cs typeface="Avenir Next"/>
                <a:sym typeface="Avenir Next"/>
              </a:rPr>
              <a:t>E</a:t>
            </a:r>
            <a:r>
              <a:t>nhancement </a:t>
            </a:r>
            <a:r>
              <a:rPr b="1">
                <a:solidFill>
                  <a:schemeClr val="accent1"/>
                </a:solidFill>
                <a:latin typeface="Avenir Next"/>
                <a:ea typeface="Avenir Next"/>
                <a:cs typeface="Avenir Next"/>
                <a:sym typeface="Avenir Next"/>
              </a:rPr>
              <a:t>P</a:t>
            </a:r>
            <a:r>
              <a:t>roposal.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PEP 8 formalises a recommended programming style.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PEP 8 covers: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Naming styles and conventions.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Whitespace, maximum line lengths, indentations, trailing commas, and much more.</a:t>
            </a:r>
          </a:p>
        </p:txBody>
      </p:sp>
      <p:sp>
        <p:nvSpPr>
          <p:cNvPr id="193" name="Slide Number"/>
          <p:cNvSpPr txBox="1"/>
          <p:nvPr>
            <p:ph type="sldNum" sz="quarter" idx="2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" name="Table"/>
          <p:cNvGraphicFramePr/>
          <p:nvPr/>
        </p:nvGraphicFramePr>
        <p:xfrm>
          <a:off x="601836" y="2597150"/>
          <a:ext cx="10785128" cy="61087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4311427"/>
                <a:gridCol w="6473701"/>
              </a:tblGrid>
              <a:tr h="87267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chemeClr val="accent1"/>
                          </a:solidFill>
                          <a:latin typeface="Avenir Next"/>
                          <a:ea typeface="Avenir Next"/>
                          <a:cs typeface="Avenir Next"/>
                          <a:sym typeface="Avenir Next"/>
                        </a:rPr>
                        <a:t>Type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chemeClr val="accent1"/>
                          </a:solidFill>
                          <a:latin typeface="Avenir Next"/>
                          <a:ea typeface="Avenir Next"/>
                          <a:cs typeface="Avenir Next"/>
                          <a:sym typeface="Avenir Next"/>
                        </a:rPr>
                        <a:t>Example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</a:tr>
              <a:tr h="87267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Avenir Next Medium"/>
                        </a:rPr>
                        <a:t>Function/method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function, my_function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7267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Avenir Next Medium"/>
                        </a:rPr>
                        <a:t>Variable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variable, my_variable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7267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Avenir Next Medium"/>
                        </a:rPr>
                        <a:t>Class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Class, MyClass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7267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Avenir Next Medium"/>
                        </a:rPr>
                        <a:t>Constant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CONSTANT, MY_CONSTANT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7267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Avenir Next Medium"/>
                        </a:rPr>
                        <a:t>Module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module.py, my_module.py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7267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Avenir Next Medium"/>
                        </a:rPr>
                        <a:t>Package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package, mypackage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96" name="example: Naming sty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example: Naming styles</a:t>
            </a:r>
          </a:p>
        </p:txBody>
      </p:sp>
      <p:sp>
        <p:nvSpPr>
          <p:cNvPr id="197" name="Slide Number"/>
          <p:cNvSpPr txBox="1"/>
          <p:nvPr>
            <p:ph type="sldNum" sz="quarter" idx="2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ease, please, please read pep 8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15640"/>
            </a:lvl1pPr>
          </a:lstStyle>
          <a:p>
            <a:pPr/>
            <a:r>
              <a:t>Please, please, please read pep 8</a:t>
            </a:r>
          </a:p>
        </p:txBody>
      </p:sp>
      <p:sp>
        <p:nvSpPr>
          <p:cNvPr id="200" name="Slide Number"/>
          <p:cNvSpPr txBox="1"/>
          <p:nvPr>
            <p:ph type="sldNum" sz="quarter" idx="2"/>
          </p:nvPr>
        </p:nvSpPr>
        <p:spPr>
          <a:xfrm>
            <a:off x="12340738" y="431800"/>
            <a:ext cx="260600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