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Mccabe uses a software metric called the McCabe complexity, aka. Cyclomatic complexity, which measures the number of paths that execution can take through a piece of software (e.g. if-statements). If the complexity exceeds som agreed-upon limit, the program should be split into smaller modules.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co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code</a:t>
            </a:r>
          </a:p>
        </p:txBody>
      </p:sp>
      <p:sp>
        <p:nvSpPr>
          <p:cNvPr id="167" name="Tools for writing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Tools for writing </a:t>
            </a:r>
          </a:p>
          <a:p>
            <a:pPr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consistent and reliable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opular python lin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Popular python linters</a:t>
            </a:r>
          </a:p>
        </p:txBody>
      </p:sp>
      <p:sp>
        <p:nvSpPr>
          <p:cNvPr id="203" name="pyl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pylint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Very powerful.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User-unfriendly defaults.</a:t>
            </a:r>
          </a:p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flake8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Wrapper around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User-friendly defaults.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</a:t>
            </a:r>
          </a:p>
        </p:txBody>
      </p:sp>
      <p:sp>
        <p:nvSpPr>
          <p:cNvPr id="207" name="pyflakes checks your source files for errors. Does not complain about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 checks your source files for errors. Does not complain about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(formerly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pep8</a:t>
            </a:r>
            <a:r>
              <a:t>) checks PEP 8 compliance.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 checks the complexity of your code (switched off by default).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xample: Using 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flake8</a:t>
            </a:r>
          </a:p>
        </p:txBody>
      </p:sp>
      <p:sp>
        <p:nvSpPr>
          <p:cNvPr id="213" name="Run flake8 on code_with_lint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flake8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code_with_lint.py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ake8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 output</a:t>
            </a:r>
          </a:p>
        </p:txBody>
      </p:sp>
      <p:sp>
        <p:nvSpPr>
          <p:cNvPr id="217" name="{filename}:{line}:{column}:{error code} {message}…"/>
          <p:cNvSpPr txBox="1"/>
          <p:nvPr>
            <p:ph type="body" idx="1"/>
          </p:nvPr>
        </p:nvSpPr>
        <p:spPr>
          <a:xfrm>
            <a:off x="406400" y="2692400"/>
            <a:ext cx="12192000" cy="479539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{filename}:{line}:{column}:{error code} {message}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W***/E***</a:t>
            </a:r>
            <a:r>
              <a:t> are PEP 8 warnings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).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F***</a:t>
            </a:r>
            <a:r>
              <a:t> are syntax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C9**</a:t>
            </a:r>
            <a:r>
              <a:t> are complexity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t>Customisable, error messages can be ignored.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utoformatt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Autoformatting code</a:t>
            </a:r>
          </a:p>
        </p:txBody>
      </p:sp>
      <p:sp>
        <p:nvSpPr>
          <p:cNvPr id="221" name="Linters check your code, doesn’t fix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Linters check your code, doesn’t fix it.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enforce consistency by </a:t>
            </a:r>
            <a:r>
              <a:rPr u="sng"/>
              <a:t>refactoring</a:t>
            </a:r>
            <a:r>
              <a:t> your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Avoid formatting arguments in code review, focus on logic.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lack - the uncompromising code forma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Black - the uncompromising code formatter</a:t>
            </a:r>
          </a:p>
        </p:txBody>
      </p:sp>
      <p:sp>
        <p:nvSpPr>
          <p:cNvPr id="225" name="black is an opinionated autoformatter that enforces a superset of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is an opinionated autoformatter that enforces a superset of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Produces smallest diffs possible to make code review faster.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Some stylistic deviations from PEP 8, e.g.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maximum line length is 88 characters.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all single quotes replaced by double quotes.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ample: Using bl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black</a:t>
            </a:r>
          </a:p>
        </p:txBody>
      </p:sp>
      <p:sp>
        <p:nvSpPr>
          <p:cNvPr id="229" name="Run black on unformatted_cod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on unformatted_code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o far we have talked abou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 far we have talked about…</a:t>
            </a:r>
          </a:p>
        </p:txBody>
      </p:sp>
      <p:sp>
        <p:nvSpPr>
          <p:cNvPr id="233" name="Community guidelines for coding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Community guidelines for coding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that check your code for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 that refactor your code so you don’t have to.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There is a third linting tool, which relies on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tatic vs. Dynamic 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vs. Dynamic typing</a:t>
            </a:r>
          </a:p>
        </p:txBody>
      </p:sp>
      <p:sp>
        <p:nvSpPr>
          <p:cNvPr id="237" name="Statically typed languag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Statically typed languages: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bound to type.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Dynamically typed languages: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not bound to type.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are allowed to change type.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Types are correctly inferred at runtime.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ample: Dynamic typing i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Dynamic typing in python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dynamic.png" descr="dynam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73" y="2791177"/>
            <a:ext cx="10985501" cy="519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 we’ll talk about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Today we’ll talk about …</a:t>
            </a:r>
          </a:p>
        </p:txBody>
      </p:sp>
      <p:sp>
        <p:nvSpPr>
          <p:cNvPr id="171" name="Writing consistent Python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Writing consistent Python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Tools for enforcing code consistency.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Type hints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Writing consistent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… will not talk about unit testing.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tatic type checking with my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type checking with mypy</a:t>
            </a:r>
          </a:p>
        </p:txBody>
      </p:sp>
      <p:sp>
        <p:nvSpPr>
          <p:cNvPr id="245" name="mypy performs static type checking, i.e. code doesn’t need to run to catch type err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performs static type checking, i.e. code doesn’t need to run to catch type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Needs your help, in the form of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annotations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Introduced in PEP 484, also called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types are suggested but not enforced.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unction an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annotation</a:t>
            </a:r>
          </a:p>
        </p:txBody>
      </p:sp>
      <p:sp>
        <p:nvSpPr>
          <p:cNvPr id="249" name="def ceiling(number):     rounded = …     return rounded…"/>
          <p:cNvSpPr txBox="1"/>
          <p:nvPr>
            <p:ph type="body" idx="1"/>
          </p:nvPr>
        </p:nvSpPr>
        <p:spPr>
          <a:xfrm>
            <a:off x="406400" y="2908300"/>
            <a:ext cx="12192000" cy="4638031"/>
          </a:xfrm>
          <a:prstGeom prst="rect">
            <a:avLst/>
          </a:prstGeom>
        </p:spPr>
        <p:txBody>
          <a:bodyPr/>
          <a:lstStyle/>
          <a:p>
            <a:pPr lvl="1" marL="0" indent="0">
              <a:buClrTx/>
              <a:buSzTx/>
              <a:buFontTx/>
              <a:buNone/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ceiling</a:t>
            </a:r>
            <a:r>
              <a:t>(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number</a:t>
            </a:r>
            <a:r>
              <a:t>):</a:t>
            </a:r>
            <a:br/>
            <a:r>
              <a:t>    rounded = …</a:t>
            </a:r>
            <a:br/>
            <a:r>
              <a:t>   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return</a:t>
            </a:r>
            <a:r>
              <a:t> rounded</a:t>
            </a:r>
          </a:p>
          <a:p>
            <a:pPr marL="0" indent="0">
              <a:buClrTx/>
              <a:buSzTx/>
              <a:buFontTx/>
              <a:buNone/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ceiling</a:t>
            </a:r>
            <a:r>
              <a:t>(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number</a:t>
            </a:r>
            <a:r>
              <a:t>: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float</a:t>
            </a:r>
            <a:r>
              <a:t>) -&gt;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int</a:t>
            </a:r>
            <a:r>
              <a:t>:</a:t>
            </a:r>
            <a:br/>
            <a:r>
              <a:t>    rounded = …</a:t>
            </a:r>
            <a:br/>
            <a:r>
              <a:t>   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return</a:t>
            </a:r>
            <a:r>
              <a:t> rounded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ample: Using type h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type hints</a:t>
            </a:r>
          </a:p>
        </p:txBody>
      </p:sp>
      <p:sp>
        <p:nvSpPr>
          <p:cNvPr id="253" name="Run mypy on type_hinting_exampl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type_hinting_example.py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variable_hints.py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ould we use type hint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Should we use type hinting?</a:t>
            </a:r>
          </a:p>
        </p:txBody>
      </p:sp>
      <p:sp>
        <p:nvSpPr>
          <p:cNvPr id="257" name="Adds little value in short, throw-away scrip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Adds little value in short, throw-away scripts.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Potential for a lot of value in bigger, collaborative projects.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ype hinting yes-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yes-men</a:t>
            </a:r>
          </a:p>
        </p:txBody>
      </p:sp>
      <p:sp>
        <p:nvSpPr>
          <p:cNvPr id="261" name="More understandable, helps document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More understandable, helps document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maintainable, easier to refactor.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reliable, catches bugs early.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ype hinting nay-s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nay-sayers</a:t>
            </a:r>
          </a:p>
        </p:txBody>
      </p:sp>
      <p:sp>
        <p:nvSpPr>
          <p:cNvPr id="265" name="Requires time and effort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Requires time and effort.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some overhead.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un-Pythonic verbosity.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Only available in Python 3.5+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t> statements instead.</a:t>
            </a:r>
          </a:p>
          <a:p>
            <a: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pPr>
            <a:r>
              <a:t>* Works in earlier versions too, but with different syntax.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ype hinting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takeaways</a:t>
            </a:r>
          </a:p>
        </p:txBody>
      </p:sp>
      <p:sp>
        <p:nvSpPr>
          <p:cNvPr id="269" name="Mildy controversi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Mildy controversial.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Python will remain dynamically typed.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and more projects use type hinting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, worth familiarising yourself with.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your best judgement!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Rage.jpg" descr="R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1050"/>
            <a:ext cx="13004800" cy="7311501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docstrings</a:t>
            </a:r>
          </a:p>
        </p:txBody>
      </p:sp>
      <p:sp>
        <p:nvSpPr>
          <p:cNvPr id="276" name="Problem: Terribly documented code, took forever to figure out how it wor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Problem:</a:t>
            </a:r>
            <a:r>
              <a:t> Terribly documented code, took forever to figure out how it worked.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257 formalises a style guide for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Docstrings come in different formats.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Up to you, but </a:t>
            </a:r>
            <a:r>
              <a:rPr u="sng"/>
              <a:t>stay consistent</a:t>
            </a:r>
            <a:r>
              <a:t> within your project.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 minimal function doc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minimal function docstring</a:t>
            </a:r>
          </a:p>
        </p:txBody>
      </p:sp>
      <p:sp>
        <p:nvSpPr>
          <p:cNvPr id="280" name="Every docstring should at the very least contai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Every docstring should at the very least contain: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one-liner summarising the function.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parameters.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return value.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Surround by triple quotes, place immediately after function declaration.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Rage.jpg" descr="Rag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7595" t="0" r="49908" b="0"/>
          <a:stretch>
            <a:fillRect/>
          </a:stretch>
        </p:blipFill>
        <p:spPr>
          <a:xfrm>
            <a:off x="6704359" y="1536700"/>
            <a:ext cx="5894041" cy="7797800"/>
          </a:xfrm>
          <a:prstGeom prst="rect">
            <a:avLst/>
          </a:prstGeom>
        </p:spPr>
      </p:pic>
      <p:sp>
        <p:nvSpPr>
          <p:cNvPr id="17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Motivation</a:t>
            </a:r>
          </a:p>
        </p:txBody>
      </p:sp>
      <p:sp>
        <p:nvSpPr>
          <p:cNvPr id="176" name="Make your programming life easie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Make your programming life easier.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Inefficient workflow, wasted time</a:t>
            </a:r>
            <a:br/>
            <a:r>
              <a:t>on individual coding quirks.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Simple tools can help you </a:t>
            </a:r>
            <a:br/>
            <a:r>
              <a:t>become a better programmer.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Which tools make sense in a data science context?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  <p:bldP build="whole" bldLvl="1" animBg="1" rev="0" advAuto="0" spid="174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Example: undocumented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undocumented function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5" name="function.png" descr="f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688" y="2908300"/>
            <a:ext cx="11562052" cy="517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xample: reStructured text (R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reStructured text (RST)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9" name="rst.png" descr="r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791177"/>
            <a:ext cx="12192002" cy="5397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Example: google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google docstrings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3" name="google.png" descr="goo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67" y="2791177"/>
            <a:ext cx="12192002" cy="5110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xample: numpy/SciPy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numpy/SciPy docstrings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7" name="numpy.png" descr="num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562577"/>
            <a:ext cx="12192002" cy="696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Including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Including EXAMPLES</a:t>
            </a:r>
          </a:p>
        </p:txBody>
      </p:sp>
      <p:sp>
        <p:nvSpPr>
          <p:cNvPr id="300" name="The numpy docstring format strongly encourages examples in docstr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numpy</a:t>
            </a:r>
            <a:r>
              <a:t> docstring format strongly encourages examples in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Examples 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docstring</a:t>
            </a:r>
            <a:r>
              <a:t> module to parse docstrings for runnable examples of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Make sure examples are running as shown, </a:t>
            </a:r>
            <a:r>
              <a:rPr u="sng"/>
              <a:t>not</a:t>
            </a:r>
            <a:r>
              <a:t> intended as tests.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Building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Building documentation</a:t>
            </a:r>
          </a:p>
        </p:txBody>
      </p:sp>
      <p:sp>
        <p:nvSpPr>
          <p:cNvPr id="304" name="reStructuredText, Google and Numpy docstrings are widely us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reStructuredText, Google and Numpy docstrings are widely used.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Can produce well-formatted reference guides using tools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sphinx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autodoc</a:t>
            </a:r>
            <a:r>
              <a:t>.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ractical use of linting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Practical use of linting tools</a:t>
            </a:r>
          </a:p>
        </p:txBody>
      </p:sp>
      <p:sp>
        <p:nvSpPr>
          <p:cNvPr id="308" name="Typically used in continuous integration pipeline."/>
          <p:cNvSpPr txBox="1"/>
          <p:nvPr>
            <p:ph type="body" sz="quarter" idx="1"/>
          </p:nvPr>
        </p:nvSpPr>
        <p:spPr>
          <a:xfrm>
            <a:off x="406400" y="2743200"/>
            <a:ext cx="12192000" cy="100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Typically used in continuous integration pipeline.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ci.png" descr="c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728" y="3940454"/>
            <a:ext cx="11739344" cy="27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8" grpId="1"/>
      <p:bldP build="whole" bldLvl="1" animBg="1" rev="0" advAuto="0" spid="310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ummary (FRIENDLY VE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Summary (FRIENDLY VERSION)</a:t>
            </a:r>
          </a:p>
        </p:txBody>
      </p:sp>
      <p:sp>
        <p:nvSpPr>
          <p:cNvPr id="313" name="Read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Read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Follow the community’s recommended style guide.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linting and autoformatting tools when appropriate.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Probably a good idea to familiarise yourself with type hints.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Make a habit of writing good docstrings.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ummary (dictator VE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Summary (dictator VERSION)</a:t>
            </a:r>
          </a:p>
        </p:txBody>
      </p:sp>
      <p:sp>
        <p:nvSpPr>
          <p:cNvPr id="317" name="Agree on an autoformatter and use it religious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Agree on an autoformatter and use it religiously.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Set master protection on repository.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All merge commits proposed via feature branches.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Set up CI to fail build if any errors are flagged by linters.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All pull requests must be reviewed prior to merge.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Squash merge exclusively.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consistency is the hobgoblin of little minds."/>
          <p:cNvSpPr txBox="1"/>
          <p:nvPr>
            <p:ph type="body" idx="13"/>
          </p:nvPr>
        </p:nvSpPr>
        <p:spPr>
          <a:xfrm>
            <a:off x="889000" y="2908300"/>
            <a:ext cx="11226800" cy="2493775"/>
          </a:xfrm>
          <a:prstGeom prst="rect">
            <a:avLst/>
          </a:prstGeom>
        </p:spPr>
        <p:txBody>
          <a:bodyPr/>
          <a:lstStyle/>
          <a:p>
            <a:pPr/>
            <a:r>
              <a:t>Inconsistency is the hobgoblin of little minds.</a:t>
            </a:r>
          </a:p>
        </p:txBody>
      </p:sp>
      <p:sp>
        <p:nvSpPr>
          <p:cNvPr id="180" name="PEP 8: Style Guide for Python Cod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 8: Style Guide for Python Code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Y should you care about coding sty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should you care about coding style?</a:t>
            </a:r>
          </a:p>
        </p:txBody>
      </p:sp>
      <p:sp>
        <p:nvSpPr>
          <p:cNvPr id="184" name="The mental health of your future sel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mental health of your future self.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mental health of your coworkers.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Spend less time on formatting, more on logic.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ep 8 - the official style gu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Pep 8 - the official style guide</a:t>
            </a:r>
          </a:p>
        </p:txBody>
      </p:sp>
      <p:sp>
        <p:nvSpPr>
          <p:cNvPr id="188" name="Python Enhancement Propos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ython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E</a:t>
            </a:r>
            <a:r>
              <a:t>nhancement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roposal.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formalises a recommended programming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covers: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Naming styles and conventions.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Whitespace, maximum line lengths, indentations, trailing commas, and much more.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"/>
          <p:cNvGraphicFramePr/>
          <p:nvPr/>
        </p:nvGraphicFramePr>
        <p:xfrm>
          <a:off x="601836" y="2597150"/>
          <a:ext cx="10785128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311427"/>
                <a:gridCol w="6473701"/>
              </a:tblGrid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Function/method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function, my_function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Variable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variable, my_variable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Class, MyClass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Constant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CONSTANT, MY_CONSTANT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Module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module.py, my_module.py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package, mypackage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2" name="example: Naming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Naming styles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ease, please, please read pep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pPr/>
            <a:r>
              <a:t>Please, please, please read pep 8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nforcing consist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Enforcing consistency</a:t>
            </a:r>
          </a:p>
        </p:txBody>
      </p:sp>
      <p:sp>
        <p:nvSpPr>
          <p:cNvPr id="199" name="Memorise PEP 8? Ain’t nobody got time for d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Memorise PEP 8? Ain’t nobody got time for dat.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linters!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check your code for logical errors and compliance with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Most IDEs already use linting tools.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