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Picture of me in previous job</a:t>
            </a:r>
          </a:p>
          <a:p>
            <a:pPr/>
            <a:r>
              <a:t>Had to reproduce an experiment using someone else’s code base</a:t>
            </a:r>
          </a:p>
          <a:p>
            <a:pPr/>
            <a:r>
              <a:t>Fortunately there are very simple tools that can help you become a better programmer, and in this presentation I will give a high-level overview of some of the most popular.</a:t>
            </a:r>
          </a:p>
          <a:p>
            <a:pPr/>
            <a:r>
              <a:t>Also want to stimulate a discussion about which tools make sense in data science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" name="Shape 2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of the most useful applications of type hinting is when writing functions.</a:t>
            </a:r>
          </a:p>
          <a:p>
            <a:pPr/>
            <a:r>
              <a:t>If you accidentally pass a string to the ceiling-function somewhere in your script, you typically won’t notice until it crashes at runtime.</a:t>
            </a:r>
          </a:p>
          <a:p>
            <a:pPr/>
            <a:r>
              <a:t>So let’s introduce the type hinting syntax and augment this function.</a:t>
            </a:r>
          </a:p>
          <a:p>
            <a:pPr/>
            <a:r>
              <a:t>The argument is followed by a colon and the expected argument type.</a:t>
            </a:r>
          </a:p>
          <a:p>
            <a:pPr/>
            <a:r>
              <a:t>The output is denoted by this arrow symbol, followed by the expected output type.</a:t>
            </a:r>
          </a:p>
          <a:p>
            <a:pPr/>
            <a:r>
              <a:t>Let me show you a concrete example.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3" name="Shape 2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return to this picture of me working on reproducing that experiment I talked about earlier.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9" name="Shape 2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Python, doctoring can come in different formats.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5" name="Shape 3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Before we go into the different styles, let’s take a look at what a minimal doctoring should contain.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1" name="Shape 3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Developers have done good job of aptly naming the function, arguments and variables, not to hard to figure out what’s going on. Still, I have to parse the function to get the gist of it. Had the developer’s been sloppy in their naming choices, this would have been much harder and a doctoring almost be completely necessary.</a:t>
            </a:r>
          </a:p>
          <a:p>
            <a:pPr/>
            <a:r>
              <a:t>Let’s look at three different doctoring formats that could be applied to this function.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1" name="Shape 3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Used by Python’s documentation generation system Sphinx. However, not very human-friendly when in scripts. Other formats have been created that address this issue.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1" name="Shape 3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IDEs have support for automatically generating a template for different types of doctoring formats, which remove all the boiler plate.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7" name="Shape 3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Detail about the Numpy doctoring format is that it strongly encourages…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PEP is an abbreviation of … and serve as a development logs.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End with: Ask (those who code) how many have read </a:t>
            </a:r>
          </a:p>
          <a:p>
            <a:pPr/>
            <a:r>
              <a:t>1.) some of PEP </a:t>
            </a:r>
          </a:p>
          <a:p>
            <a:pPr/>
            <a:r>
              <a:t>2.) all of PEP 8.</a:t>
            </a:r>
          </a:p>
          <a:p>
            <a:pPr/>
            <a:r>
              <a:t>React accordingly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PEP 8 establishes community guidelines for coding style.</a:t>
            </a:r>
          </a:p>
          <a:p>
            <a:pPr/>
            <a:r>
              <a:t>Good news: Most IDEs come equipped with linters, so you’re probably already using them.</a:t>
            </a:r>
          </a:p>
          <a:p>
            <a:pPr/>
            <a:r>
              <a:t>However, if you’re like I was before I became interested in these tools, you probably just see a bunch of annoying (and sometime confusing) error messages. So let’s try to clear things up a bit.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Pylint is considered by some to be unreasonably strict with regards to PEP 8, which will flood your IDE with warnings.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Pyflakes will complain about unused variables or imports, for example.</a:t>
            </a:r>
          </a:p>
          <a:p>
            <a:pPr/>
          </a:p>
          <a:p>
            <a:pPr/>
            <a:r>
              <a:t>Mccabe: how does it do this, you might wonder? McCabe complexity, aka. Cyclomatic complexity, which measures the number of paths that execution can take through a piece of software (e.g. if-statements). If the complexity exceeds som agreed-upon limit, the program should be split into smaller modules.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Karl and I disagree on a specific subset of PEP 8 recommendations, the autoformatter makes the choice for us.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0" name="Shape 2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Small diffs: E.g. by always dementing closing brackets and adding a trailing comma in lists. If an element is added or moved, the diff is always just one line.</a:t>
            </a:r>
          </a:p>
          <a:p>
            <a:pPr/>
          </a:p>
          <a:p>
            <a:pPr/>
            <a:r>
              <a:t>Deviations done mostly for aesthetic reasons.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Shape 2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E.g. in Java you declare that a variable is an integer, and it can never be any other type, so you can’t assign a string to that variable.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smu095/presentations/tree/master/python101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smu095/presentations/tree/master/python101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smu095/presentations/tree/master/python101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ython cod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code</a:t>
            </a:r>
          </a:p>
        </p:txBody>
      </p:sp>
      <p:sp>
        <p:nvSpPr>
          <p:cNvPr id="167" name="Tools for writing consisten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Tools for writing consistent</a:t>
            </a: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xfrm>
            <a:off x="12340738" y="431800"/>
            <a:ext cx="2606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opular python lin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Popular python linters</a:t>
            </a:r>
          </a:p>
        </p:txBody>
      </p:sp>
      <p:sp>
        <p:nvSpPr>
          <p:cNvPr id="211" name="pyli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pylint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Very powerful.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User-unfriendly defaults.</a:t>
            </a:r>
          </a:p>
          <a:p>
            <a:pPr>
              <a:defRPr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flake8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Wrapper around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pyflakes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pycodestyle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mccabe</a:t>
            </a:r>
            <a:r>
              <a:t>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User-friendly defaults.</a:t>
            </a:r>
          </a:p>
        </p:txBody>
      </p:sp>
      <p:sp>
        <p:nvSpPr>
          <p:cNvPr id="2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Flake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Flake8</a:t>
            </a:r>
          </a:p>
        </p:txBody>
      </p:sp>
      <p:sp>
        <p:nvSpPr>
          <p:cNvPr id="217" name="pyflakes checks your source files for errors. Does not complain about styl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pyflakes</a:t>
            </a:r>
            <a:r>
              <a:t> checks your source files for errors. Does not complain about style.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pycodestyle</a:t>
            </a:r>
            <a:r>
              <a:t> (formerly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pep8</a:t>
            </a:r>
            <a:r>
              <a:t>) checks PEP 8 compliance.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mccabe</a:t>
            </a:r>
            <a:r>
              <a:t> checks the complexity of your code (switched off by default).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example: Using flake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example: Using flake8</a:t>
            </a:r>
          </a:p>
        </p:txBody>
      </p:sp>
      <p:sp>
        <p:nvSpPr>
          <p:cNvPr id="223" name="Run flake8 on code_with_lint.py through command line interfac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Run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flake8</a:t>
            </a:r>
            <a:r>
              <a:t> on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code_with_lint.py</a:t>
            </a:r>
            <a:r>
              <a:t> through command line interface.</a:t>
            </a: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Clone repository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 to play with this example.</a:t>
            </a: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0" indent="0" defTabSz="457200">
              <a:lnSpc>
                <a:spcPts val="4100"/>
              </a:lnSpc>
              <a:spcBef>
                <a:spcPts val="0"/>
              </a:spcBef>
              <a:buClrTx/>
              <a:buSzTx/>
              <a:buFontTx/>
              <a:buNone/>
              <a:defRPr sz="2300" u="sng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>
                <a:hlinkClick r:id="rId2" invalidUrl="" action="" tgtFrame="" tooltip="" history="1" highlightClick="0" endSnd="0"/>
              </a:rPr>
              <a:t>https://github.com/smu095/presentations/tree/master/python101</a:t>
            </a:r>
          </a:p>
        </p:txBody>
      </p:sp>
      <p:sp>
        <p:nvSpPr>
          <p:cNvPr id="2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lake8 outp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Flake8 output</a:t>
            </a:r>
          </a:p>
        </p:txBody>
      </p:sp>
      <p:sp>
        <p:nvSpPr>
          <p:cNvPr id="227" name="{filename}:{line}:{column}:{error code} {message}…"/>
          <p:cNvSpPr txBox="1"/>
          <p:nvPr>
            <p:ph type="body" idx="1"/>
          </p:nvPr>
        </p:nvSpPr>
        <p:spPr>
          <a:xfrm>
            <a:off x="406400" y="2692400"/>
            <a:ext cx="12192000" cy="479539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{filename}:{line}:{column}:{error code} {message}</a:t>
            </a:r>
          </a:p>
          <a:p>
            <a:pPr marL="470647" indent="-470647">
              <a:buChar char="‣"/>
              <a:defRPr>
                <a:solidFill>
                  <a:srgbClr val="FFFFFF"/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W***/E***</a:t>
            </a:r>
            <a:r>
              <a:t> are PEP 8 warnings (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pycodestyle</a:t>
            </a:r>
            <a:r>
              <a:t>).</a:t>
            </a:r>
          </a:p>
          <a:p>
            <a:pPr marL="470647" indent="-470647">
              <a:buChar char="‣"/>
              <a:defRPr>
                <a:solidFill>
                  <a:srgbClr val="FFFFFF"/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F***</a:t>
            </a:r>
            <a:r>
              <a:t> are syntax errors (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pyflakes</a:t>
            </a:r>
            <a:r>
              <a:t>).</a:t>
            </a:r>
          </a:p>
          <a:p>
            <a:pPr marL="366058" indent="-366058">
              <a:buChar char="‣"/>
              <a:defRPr>
                <a:solidFill>
                  <a:srgbClr val="FFFFFF"/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C9**</a:t>
            </a:r>
            <a:r>
              <a:t> are complexity errors (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mccabe</a:t>
            </a:r>
            <a:r>
              <a:t>).</a:t>
            </a:r>
          </a:p>
          <a:p>
            <a:pPr marL="366058" indent="-366058">
              <a:buChar char="‣"/>
              <a:defRPr>
                <a:solidFill>
                  <a:srgbClr val="FFFFFF"/>
                </a:solidFill>
              </a:defRPr>
            </a:pPr>
            <a:r>
              <a:t>Customisable, error messages can be ignored.</a:t>
            </a:r>
          </a:p>
        </p:txBody>
      </p:sp>
      <p:sp>
        <p:nvSpPr>
          <p:cNvPr id="2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Autoformatting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Autoformatting code</a:t>
            </a:r>
          </a:p>
        </p:txBody>
      </p:sp>
      <p:sp>
        <p:nvSpPr>
          <p:cNvPr id="231" name="A linter checks your code, doesn’t fix i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A linter checks your code, doesn’t fix it.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Autoformatters enforce consistency by </a:t>
            </a:r>
            <a:r>
              <a:rPr u="sng"/>
              <a:t>refactoring</a:t>
            </a:r>
            <a:r>
              <a:t> your code according to some rules.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b="1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rPr>
              <a:t>Idea:</a:t>
            </a:r>
            <a:r>
              <a:t> Avoid formatting arguments in code review, focus on logic.</a:t>
            </a:r>
          </a:p>
        </p:txBody>
      </p:sp>
      <p:sp>
        <p:nvSpPr>
          <p:cNvPr id="2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Black - the uncompromising code format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Black - the uncompromising code formatter</a:t>
            </a:r>
          </a:p>
        </p:txBody>
      </p:sp>
      <p:sp>
        <p:nvSpPr>
          <p:cNvPr id="237" name="black is an opinionated autoformatter that enforces a superset of PEP 8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black</a:t>
            </a:r>
            <a:r>
              <a:t> is an opinionated autoformatter that enforces a superset of PEP 8.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Produces smallest diffs possible to make code review faster.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Some stylistic deviations from PEP 8, e.g. 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maximum line length is 88 characters.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all single quotes replaced by double quotes.</a:t>
            </a:r>
          </a:p>
        </p:txBody>
      </p:sp>
      <p:sp>
        <p:nvSpPr>
          <p:cNvPr id="2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example: Using bl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example: Using black</a:t>
            </a:r>
          </a:p>
        </p:txBody>
      </p:sp>
      <p:sp>
        <p:nvSpPr>
          <p:cNvPr id="243" name="Run black on unformatted_code.py through command line interfac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Run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black</a:t>
            </a:r>
            <a:r>
              <a:t> on unformatted_code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.py</a:t>
            </a:r>
            <a:r>
              <a:t> through command line interface.</a:t>
            </a: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Clone repository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 to play with this example.</a:t>
            </a: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0" indent="0" defTabSz="457200">
              <a:lnSpc>
                <a:spcPts val="4100"/>
              </a:lnSpc>
              <a:spcBef>
                <a:spcPts val="0"/>
              </a:spcBef>
              <a:buClrTx/>
              <a:buSzTx/>
              <a:buFontTx/>
              <a:buNone/>
              <a:defRPr sz="2300" u="sng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>
                <a:hlinkClick r:id="rId2" invalidUrl="" action="" tgtFrame="" tooltip="" history="1" highlightClick="0" endSnd="0"/>
              </a:rPr>
              <a:t>https://github.com/smu095/presentations/tree/master/python101</a:t>
            </a:r>
          </a:p>
        </p:txBody>
      </p:sp>
      <p:sp>
        <p:nvSpPr>
          <p:cNvPr id="2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o far we have talked abou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So far we have talked about…</a:t>
            </a:r>
          </a:p>
        </p:txBody>
      </p:sp>
      <p:sp>
        <p:nvSpPr>
          <p:cNvPr id="247" name="Community guidelines for coding styl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Community guidelines for coding style.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Linters that check your code for errors.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Autoformatters  that refactor your code so you don’t have to.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There is a third linting tool, which relies on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type hints</a:t>
            </a:r>
            <a:r>
              <a:t>.</a:t>
            </a:r>
          </a:p>
        </p:txBody>
      </p:sp>
      <p:sp>
        <p:nvSpPr>
          <p:cNvPr id="2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tatic vs. Dynamic typ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Static vs. Dynamic typing</a:t>
            </a:r>
          </a:p>
        </p:txBody>
      </p:sp>
      <p:sp>
        <p:nvSpPr>
          <p:cNvPr id="251" name="In statically typed languages variables are bound to typ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In statically typed languages variables are bound to type.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In dynamically typed languages: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Variables not bound to type.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Variables are allowed to change type.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Types are correctly inferred at runtime.</a:t>
            </a:r>
          </a:p>
        </p:txBody>
      </p:sp>
      <p:sp>
        <p:nvSpPr>
          <p:cNvPr id="2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example: Dynamic typing in py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example: Dynamic typing in python</a:t>
            </a:r>
          </a:p>
        </p:txBody>
      </p:sp>
      <p:sp>
        <p:nvSpPr>
          <p:cNvPr id="2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8" name="dynamic.png" descr="dynami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73" y="2791177"/>
            <a:ext cx="10985501" cy="519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Rage.jpg" descr="Rage.jpg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rcRect l="7595" t="0" r="49908" b="0"/>
          <a:stretch>
            <a:fillRect/>
          </a:stretch>
        </p:blipFill>
        <p:spPr>
          <a:xfrm>
            <a:off x="6704359" y="1536700"/>
            <a:ext cx="5894041" cy="7797800"/>
          </a:xfrm>
          <a:prstGeom prst="rect">
            <a:avLst/>
          </a:prstGeom>
        </p:spPr>
      </p:pic>
      <p:sp>
        <p:nvSpPr>
          <p:cNvPr id="171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Motivation</a:t>
            </a:r>
          </a:p>
        </p:txBody>
      </p:sp>
      <p:sp>
        <p:nvSpPr>
          <p:cNvPr id="172" name="Make our programming lives easier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Make our programming lives easier.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Inefficient workflow, wasted time</a:t>
            </a:r>
            <a:br/>
            <a:r>
              <a:t>on individual coding quirks.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Simple tools can help you </a:t>
            </a:r>
            <a:br/>
            <a:r>
              <a:t>become a better programmer.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Which tools make sense in a data science context?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2" grpId="1"/>
      <p:bldP build="whole" bldLvl="1" animBg="1" rev="0" advAuto="0" spid="170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tatic type checking with my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Static type checking with mypy</a:t>
            </a:r>
          </a:p>
        </p:txBody>
      </p:sp>
      <p:sp>
        <p:nvSpPr>
          <p:cNvPr id="261" name="mypy performs static type checking, i.e. code doesn’t need to run to catch type erro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mypy</a:t>
            </a:r>
            <a:r>
              <a:t> performs static type checking, i.e. code doesn’t need to run to catch type errors.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Needs your help, in the form of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type annotations</a:t>
            </a:r>
            <a:r>
              <a:t>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Introduced in PEP 484, also called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type hints</a:t>
            </a:r>
            <a:r>
              <a:t>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u="sng"/>
              <a:t>Completely optional</a:t>
            </a:r>
            <a:r>
              <a:t>, types are suggested but not enforced.</a:t>
            </a:r>
          </a:p>
        </p:txBody>
      </p:sp>
      <p:sp>
        <p:nvSpPr>
          <p:cNvPr id="2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Function anno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Function annotation</a:t>
            </a:r>
          </a:p>
        </p:txBody>
      </p:sp>
      <p:sp>
        <p:nvSpPr>
          <p:cNvPr id="265" name="def ceiling(number):     rounded = …     return rounded…"/>
          <p:cNvSpPr txBox="1"/>
          <p:nvPr>
            <p:ph type="body" idx="1"/>
          </p:nvPr>
        </p:nvSpPr>
        <p:spPr>
          <a:xfrm>
            <a:off x="406400" y="2908300"/>
            <a:ext cx="12192000" cy="4638031"/>
          </a:xfrm>
          <a:prstGeom prst="rect">
            <a:avLst/>
          </a:prstGeom>
        </p:spPr>
        <p:txBody>
          <a:bodyPr/>
          <a:lstStyle/>
          <a:p>
            <a:pPr lvl="1" marL="0" indent="0">
              <a:buClrTx/>
              <a:buSzTx/>
              <a:buFontTx/>
              <a:buNone/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/>
                </a:solidFill>
              </a:rPr>
              <a:t>def</a:t>
            </a:r>
            <a:r>
              <a:t> </a:t>
            </a:r>
            <a:r>
              <a:rPr>
                <a:solidFill>
                  <a:schemeClr val="accent4"/>
                </a:solidFill>
              </a:rPr>
              <a:t>ceiling</a:t>
            </a:r>
            <a:r>
              <a:t>(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number</a:t>
            </a:r>
            <a:r>
              <a:t>):</a:t>
            </a:r>
            <a:br/>
            <a:r>
              <a:t>    rounded = …</a:t>
            </a:r>
            <a:br/>
            <a:r>
              <a:t>    </a:t>
            </a:r>
            <a:r>
              <a:rPr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rPr>
              <a:t>return</a:t>
            </a:r>
            <a:r>
              <a:t> rounded</a:t>
            </a:r>
          </a:p>
          <a:p>
            <a:pPr marL="0" indent="0">
              <a:buClrTx/>
              <a:buSzTx/>
              <a:buFontTx/>
              <a:buNone/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/>
                </a:solidFill>
              </a:rPr>
              <a:t>def</a:t>
            </a:r>
            <a:r>
              <a:t> </a:t>
            </a:r>
            <a:r>
              <a:rPr>
                <a:solidFill>
                  <a:schemeClr val="accent4"/>
                </a:solidFill>
              </a:rPr>
              <a:t>ceiling</a:t>
            </a:r>
            <a:r>
              <a:t>(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number</a:t>
            </a:r>
            <a:r>
              <a:t>: </a:t>
            </a:r>
            <a:r>
              <a:rPr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</a:rPr>
              <a:t>float</a:t>
            </a:r>
            <a:r>
              <a:t>) -&gt; </a:t>
            </a:r>
            <a:r>
              <a:rPr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</a:rPr>
              <a:t>int</a:t>
            </a:r>
            <a:r>
              <a:t>:</a:t>
            </a:r>
            <a:br/>
            <a:r>
              <a:t>    rounded = …</a:t>
            </a:r>
            <a:br/>
            <a:r>
              <a:t>    </a:t>
            </a:r>
            <a:r>
              <a:rPr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rPr>
              <a:t>return</a:t>
            </a:r>
            <a:r>
              <a:t> rounded</a:t>
            </a:r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example: Using type hi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example: Using type hints</a:t>
            </a:r>
          </a:p>
        </p:txBody>
      </p:sp>
      <p:sp>
        <p:nvSpPr>
          <p:cNvPr id="271" name="Run mypy on type_hinting_example.py through command line interfac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Run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mypy</a:t>
            </a:r>
            <a:r>
              <a:t> on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type_hinting_example.py</a:t>
            </a:r>
            <a:r>
              <a:t> through command line interface.</a:t>
            </a: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Run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mypy</a:t>
            </a:r>
            <a:r>
              <a:t> on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variable_hints.py</a:t>
            </a:r>
            <a:r>
              <a:t> through command line interface.</a:t>
            </a: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Clone repository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 to play with this example.</a:t>
            </a: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0" indent="0" defTabSz="457200">
              <a:lnSpc>
                <a:spcPts val="4100"/>
              </a:lnSpc>
              <a:spcBef>
                <a:spcPts val="0"/>
              </a:spcBef>
              <a:buClrTx/>
              <a:buSzTx/>
              <a:buFontTx/>
              <a:buNone/>
              <a:defRPr sz="2300" u="sng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>
                <a:hlinkClick r:id="rId2" invalidUrl="" action="" tgtFrame="" tooltip="" history="1" highlightClick="0" endSnd="0"/>
              </a:rPr>
              <a:t>https://github.com/smu095/presentations/tree/master/python101</a:t>
            </a:r>
          </a:p>
        </p:txBody>
      </p:sp>
      <p:sp>
        <p:nvSpPr>
          <p:cNvPr id="2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ype hinting yes-m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Type hinting yes-men</a:t>
            </a:r>
          </a:p>
        </p:txBody>
      </p:sp>
      <p:sp>
        <p:nvSpPr>
          <p:cNvPr id="275" name="More understandable, helps document cod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More understandable, helps document code.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More maintainable, easier to refactor.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More reliable, catches bugs early.</a:t>
            </a:r>
          </a:p>
        </p:txBody>
      </p:sp>
      <p:sp>
        <p:nvSpPr>
          <p:cNvPr id="2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ype hinting nay-say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Type hinting nay-sayers</a:t>
            </a:r>
          </a:p>
        </p:txBody>
      </p:sp>
      <p:sp>
        <p:nvSpPr>
          <p:cNvPr id="279" name="Requires time and effort.…"/>
          <p:cNvSpPr txBox="1"/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Requires time and effort.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Introduces some overhead.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Introduces un-Pythonic verbosity.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Only available in Python 3.5+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Use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assert</a:t>
            </a:r>
            <a:r>
              <a:t> statements instead.</a:t>
            </a:r>
          </a:p>
          <a:p>
            <a:pPr marL="0" indent="0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pPr>
            <a:r>
              <a:t>* Works in earlier versions too, but with different syntax.</a:t>
            </a:r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ould we use type hinting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Should we use type hinting?</a:t>
            </a:r>
          </a:p>
        </p:txBody>
      </p:sp>
      <p:sp>
        <p:nvSpPr>
          <p:cNvPr id="283" name="Adds little value in short, throw-away scrip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Adds little value in short, throw-away scripts.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Potential for a lot of value in bigger, collaborative projects.</a:t>
            </a:r>
          </a:p>
        </p:txBody>
      </p:sp>
      <p:sp>
        <p:nvSpPr>
          <p:cNvPr id="2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ype hinting takeaway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Type hinting takeaways</a:t>
            </a:r>
          </a:p>
        </p:txBody>
      </p:sp>
      <p:sp>
        <p:nvSpPr>
          <p:cNvPr id="287" name="Mildy controversia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Mildy controversial.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u="sng"/>
              <a:t>Completely optional</a:t>
            </a:r>
            <a:r>
              <a:t>, Python will remain dynamically typed.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More and more projects use type hinting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mypy</a:t>
            </a:r>
            <a:r>
              <a:t>, worth familiarising yourself with.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Use your best judgement!</a:t>
            </a:r>
          </a:p>
        </p:txBody>
      </p:sp>
      <p:sp>
        <p:nvSpPr>
          <p:cNvPr id="2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7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1" name="Rage.jpg" descr="R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221050"/>
            <a:ext cx="13004800" cy="7311501"/>
          </a:xfrm>
          <a:prstGeom prst="rect">
            <a:avLst/>
          </a:prstGeom>
          <a:ln w="25400">
            <a:miter lim="400000"/>
          </a:ln>
          <a:effectLst>
            <a:reflection blurRad="0" stA="8233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1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docstr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docstrings</a:t>
            </a:r>
          </a:p>
        </p:txBody>
      </p:sp>
      <p:sp>
        <p:nvSpPr>
          <p:cNvPr id="296" name="Problem: Terribly documented code, took forever to figure out how it work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b="1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Avenir Next"/>
                <a:ea typeface="Avenir Next"/>
                <a:cs typeface="Avenir Next"/>
                <a:sym typeface="Avenir Next"/>
              </a:rPr>
              <a:t>Problem:</a:t>
            </a:r>
            <a:r>
              <a:t> Terribly documented code, took forever to figure out how it worked.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PEP 257 formalises a style guide for docstrings.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Docstrings come in different formats.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Up to you, but </a:t>
            </a:r>
            <a:r>
              <a:rPr u="sng"/>
              <a:t>stay consistent</a:t>
            </a:r>
            <a:r>
              <a:t> within your project.</a:t>
            </a:r>
          </a:p>
        </p:txBody>
      </p:sp>
      <p:sp>
        <p:nvSpPr>
          <p:cNvPr id="2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A minimal function docst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 minimal function docstring</a:t>
            </a:r>
          </a:p>
        </p:txBody>
      </p:sp>
      <p:sp>
        <p:nvSpPr>
          <p:cNvPr id="302" name="Every docstring should at the very least contai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Every docstring should at the very least contain: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A one-liner summarising the function.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A description of the parameters.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A description of the return value.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Surround by triple quotes, place immediately after function declaration.</a:t>
            </a:r>
          </a:p>
        </p:txBody>
      </p:sp>
      <p:sp>
        <p:nvSpPr>
          <p:cNvPr id="3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oday we’ll talk about 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Today we’ll talk about …</a:t>
            </a:r>
          </a:p>
        </p:txBody>
      </p:sp>
      <p:sp>
        <p:nvSpPr>
          <p:cNvPr id="178" name="Writing consistent Python cod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Writing consistent Python code.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Tools for enforcing code consistency.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Type hints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mypy</a:t>
            </a:r>
            <a:r>
              <a:t>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Writing consistent docstrings.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Example: undocumented 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Example: undocumented function</a:t>
            </a:r>
          </a:p>
        </p:txBody>
      </p:sp>
      <p:sp>
        <p:nvSpPr>
          <p:cNvPr id="3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09" name="function.png" descr="func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688" y="2908300"/>
            <a:ext cx="11562052" cy="5177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Building docu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Building documentation</a:t>
            </a:r>
          </a:p>
        </p:txBody>
      </p:sp>
      <p:sp>
        <p:nvSpPr>
          <p:cNvPr id="314" name="reStructuredText, Google and Numpy docstrings are widely us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reStructuredText, Google and Numpy docstrings are widely used.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Can produce well-formatted reference guides using tools like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sphinx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autodoc</a:t>
            </a:r>
            <a:r>
              <a:t>.</a:t>
            </a:r>
          </a:p>
        </p:txBody>
      </p:sp>
      <p:sp>
        <p:nvSpPr>
          <p:cNvPr id="3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4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Example: reStructured text (RST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Example: reStructured text (RST)</a:t>
            </a:r>
          </a:p>
        </p:txBody>
      </p:sp>
      <p:sp>
        <p:nvSpPr>
          <p:cNvPr id="3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19" name="rst.png" descr="r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399" y="2791177"/>
            <a:ext cx="12192002" cy="53970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Example: google docstr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Example: google docstrings</a:t>
            </a:r>
          </a:p>
        </p:txBody>
      </p:sp>
      <p:sp>
        <p:nvSpPr>
          <p:cNvPr id="3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5" name="google.png" descr="goog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067" y="2791177"/>
            <a:ext cx="12192002" cy="51104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Example: numpy/SciPy docstr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Example: numpy/SciPy docstrings</a:t>
            </a:r>
          </a:p>
        </p:txBody>
      </p:sp>
      <p:sp>
        <p:nvSpPr>
          <p:cNvPr id="3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9" name="numpy.png" descr="nump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399" y="2562577"/>
            <a:ext cx="12192002" cy="69694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Including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Including EXAMPLES</a:t>
            </a:r>
          </a:p>
        </p:txBody>
      </p:sp>
      <p:sp>
        <p:nvSpPr>
          <p:cNvPr id="334" name="The numpy docstring format strongly encourages including working examples in docstring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numpy</a:t>
            </a:r>
            <a:r>
              <a:t> docstring format strongly encourages including working examples in docstrings.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Uses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docstring</a:t>
            </a:r>
            <a:r>
              <a:t> module to parse docstrings for runnable examples of code.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b="1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rPr>
              <a:t>Idea:</a:t>
            </a:r>
            <a:r>
              <a:t> Make sure examples are running as shown, </a:t>
            </a:r>
            <a:r>
              <a:rPr u="sng"/>
              <a:t>not</a:t>
            </a:r>
            <a:r>
              <a:t> intended as tests.</a:t>
            </a:r>
          </a:p>
        </p:txBody>
      </p:sp>
      <p:sp>
        <p:nvSpPr>
          <p:cNvPr id="3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ractical use of linting to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Practical use of linting tools</a:t>
            </a:r>
          </a:p>
        </p:txBody>
      </p:sp>
      <p:sp>
        <p:nvSpPr>
          <p:cNvPr id="340" name="Typically used in continuous integration pipeline."/>
          <p:cNvSpPr txBox="1"/>
          <p:nvPr>
            <p:ph type="body" sz="quarter" idx="1"/>
          </p:nvPr>
        </p:nvSpPr>
        <p:spPr>
          <a:xfrm>
            <a:off x="406400" y="2743200"/>
            <a:ext cx="12192000" cy="10026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Typically used in continuous integration pipeline.</a:t>
            </a:r>
          </a:p>
        </p:txBody>
      </p:sp>
      <p:sp>
        <p:nvSpPr>
          <p:cNvPr id="3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2" name="ci.png" descr="c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2728" y="3940454"/>
            <a:ext cx="11739344" cy="2713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0" grpId="1"/>
      <p:bldP build="whole" bldLvl="1" animBg="1" rev="0" advAuto="0" spid="342" grpId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ummary (FRIENDLY VERSIO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Summary (FRIENDLY VERSION)</a:t>
            </a:r>
          </a:p>
        </p:txBody>
      </p:sp>
      <p:sp>
        <p:nvSpPr>
          <p:cNvPr id="345" name="Read PEP 8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Read PEP 8.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Follow the community’s recommended style guide.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Use linting and autoformatting tools when appropriate.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Probably a good idea to familiarise yourself with type hints.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Make a habit of writing good docstrings.</a:t>
            </a:r>
          </a:p>
        </p:txBody>
      </p:sp>
      <p:sp>
        <p:nvSpPr>
          <p:cNvPr id="3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5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ummary (dictator VERSIO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Summary (dictator VERSION)</a:t>
            </a:r>
          </a:p>
        </p:txBody>
      </p:sp>
      <p:sp>
        <p:nvSpPr>
          <p:cNvPr id="349" name="Agree on an autoformatter and use it religiousl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Agree on an autoformatter and use it religiously.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Set master protection on repository.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All merge commits proposed via feature branches.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Set up CI to fail build if any errors are flagged by linters.</a:t>
            </a:r>
          </a:p>
        </p:txBody>
      </p:sp>
      <p:sp>
        <p:nvSpPr>
          <p:cNvPr id="3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9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he e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end</a:t>
            </a:r>
          </a:p>
        </p:txBody>
      </p:sp>
      <p:sp>
        <p:nvSpPr>
          <p:cNvPr id="3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Inconsistency is the hobgoblin of little minds."/>
          <p:cNvSpPr txBox="1"/>
          <p:nvPr>
            <p:ph type="body" idx="13"/>
          </p:nvPr>
        </p:nvSpPr>
        <p:spPr>
          <a:xfrm>
            <a:off x="889000" y="2908300"/>
            <a:ext cx="11226800" cy="2493775"/>
          </a:xfrm>
          <a:prstGeom prst="rect">
            <a:avLst/>
          </a:prstGeom>
        </p:spPr>
        <p:txBody>
          <a:bodyPr/>
          <a:lstStyle/>
          <a:p>
            <a:pPr/>
            <a:r>
              <a:t>Inconsistency is the hobgoblin of little minds.</a:t>
            </a:r>
          </a:p>
        </p:txBody>
      </p:sp>
      <p:sp>
        <p:nvSpPr>
          <p:cNvPr id="182" name="PEP 8: Style Guide for Python Code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PEP 8: Style Guide for Python Code</a:t>
            </a:r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WHY should you care about coding styl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WHY should you care about coding style?</a:t>
            </a:r>
          </a:p>
        </p:txBody>
      </p:sp>
      <p:sp>
        <p:nvSpPr>
          <p:cNvPr id="186" name="The mental health of your future self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The mental health of your future self.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The mental health of your coworkers.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Spend less time on formatting, more on logic.</a:t>
            </a:r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ep 8 - the official style gui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Pep 8 - the official style guide</a:t>
            </a:r>
          </a:p>
        </p:txBody>
      </p:sp>
      <p:sp>
        <p:nvSpPr>
          <p:cNvPr id="190" name="Python Enhancement Proposa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b="1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rPr>
              <a:t>P</a:t>
            </a:r>
            <a:r>
              <a:t>ython </a:t>
            </a:r>
            <a:r>
              <a:rPr b="1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rPr>
              <a:t>E</a:t>
            </a:r>
            <a:r>
              <a:t>nhancement </a:t>
            </a:r>
            <a:r>
              <a:rPr b="1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rPr>
              <a:t>P</a:t>
            </a:r>
            <a:r>
              <a:t>roposal.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PEP 8 formalises a recommended programming style.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PEP 8 covers: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Naming styles and conventions.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Whitespace, maximum line lengths, indentations, trailing commas, and much more.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Table"/>
          <p:cNvGraphicFramePr/>
          <p:nvPr/>
        </p:nvGraphicFramePr>
        <p:xfrm>
          <a:off x="601836" y="2597150"/>
          <a:ext cx="10785128" cy="61087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311427"/>
                <a:gridCol w="6473701"/>
              </a:tblGrid>
              <a:tr h="87267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chemeClr val="accent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Type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chemeClr val="accent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Example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</a:tr>
              <a:tr h="87267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Function/method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function, my_function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267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Variable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variable, my_variable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267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Class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Class, MyClass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267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Constant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CONSTANT, MY_CONSTANT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267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Module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module.py, my_module.py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267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Package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package, mypackage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6" name="example: Naming sty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example: Naming styles</a:t>
            </a:r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ease, please, please read pep 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15640"/>
            </a:lvl1pPr>
          </a:lstStyle>
          <a:p>
            <a:pPr/>
            <a:r>
              <a:t>Please, please, please read pep 8</a:t>
            </a:r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xfrm>
            <a:off x="12340738" y="431800"/>
            <a:ext cx="2606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Enforcing consist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Enforcing consistency</a:t>
            </a:r>
          </a:p>
        </p:txBody>
      </p:sp>
      <p:sp>
        <p:nvSpPr>
          <p:cNvPr id="205" name="Memorise PEP 8? Ain’t nobody got time for da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Memorise PEP 8? Ain’t nobody got time for dat.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Use linters!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Linters check your code for logical errors and compliance with PEP 8.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pylint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flake8</a:t>
            </a:r>
            <a:r>
              <a:t> are two commonly used linters.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Most IDEs already use linting tools.</a:t>
            </a: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5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