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4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2/24/19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2/24/19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Heindel</a:t>
            </a:r>
            <a:r>
              <a:rPr lang="en-US" dirty="0" smtClean="0"/>
              <a:t> </a:t>
            </a:r>
            <a:r>
              <a:rPr lang="en-US" dirty="0" err="1" smtClean="0"/>
              <a:t>adu</a:t>
            </a:r>
            <a:r>
              <a:rPr lang="en-US" dirty="0" smtClean="0"/>
              <a:t>, </a:t>
            </a:r>
            <a:r>
              <a:rPr lang="en-US" dirty="0" err="1" smtClean="0"/>
              <a:t>gabriel</a:t>
            </a:r>
            <a:r>
              <a:rPr lang="en-US" dirty="0" smtClean="0"/>
              <a:t> </a:t>
            </a:r>
            <a:r>
              <a:rPr lang="en-US" dirty="0" err="1" smtClean="0"/>
              <a:t>gonzales</a:t>
            </a:r>
            <a:r>
              <a:rPr lang="en-US" dirty="0" smtClean="0"/>
              <a:t>, </a:t>
            </a:r>
            <a:r>
              <a:rPr lang="en-US" dirty="0" err="1" smtClean="0"/>
              <a:t>amy</a:t>
            </a:r>
            <a:r>
              <a:rPr lang="en-US" dirty="0" smtClean="0"/>
              <a:t> </a:t>
            </a:r>
            <a:r>
              <a:rPr lang="en-US" dirty="0" err="1" smtClean="0"/>
              <a:t>markum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Breweries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overview of current market</a:t>
            </a:r>
          </a:p>
          <a:p>
            <a:pPr lvl="1"/>
            <a:r>
              <a:rPr lang="en-US" dirty="0" smtClean="0"/>
              <a:t>Presence of breweries by state</a:t>
            </a:r>
          </a:p>
          <a:p>
            <a:r>
              <a:rPr lang="en-US" dirty="0" smtClean="0"/>
              <a:t>Identify current saturation and market opportunities</a:t>
            </a:r>
          </a:p>
          <a:p>
            <a:pPr lvl="1"/>
            <a:r>
              <a:rPr lang="en-US" dirty="0" smtClean="0"/>
              <a:t>Which states offer opportunities for market entry</a:t>
            </a:r>
          </a:p>
          <a:p>
            <a:r>
              <a:rPr lang="en-US" dirty="0" smtClean="0"/>
              <a:t>Identify beer trends per market</a:t>
            </a:r>
          </a:p>
          <a:p>
            <a:pPr lvl="1"/>
            <a:r>
              <a:rPr lang="en-US" dirty="0" smtClean="0"/>
              <a:t>What ABV is preferred in each state</a:t>
            </a:r>
          </a:p>
          <a:p>
            <a:pPr lvl="1"/>
            <a:r>
              <a:rPr lang="en-US" dirty="0" smtClean="0"/>
              <a:t>Which states prefer more bitter beer</a:t>
            </a:r>
          </a:p>
        </p:txBody>
      </p:sp>
    </p:spTree>
    <p:extLst>
      <p:ext uri="{BB962C8B-B14F-4D97-AF65-F5344CB8AC3E}">
        <p14:creationId xmlns:p14="http://schemas.microsoft.com/office/powerpoint/2010/main" val="259626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Saturation &amp; market opportunities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" t="5111" r="4626"/>
          <a:stretch/>
        </p:blipFill>
        <p:spPr>
          <a:xfrm>
            <a:off x="92364" y="1"/>
            <a:ext cx="9051636" cy="5195454"/>
          </a:xfrm>
        </p:spPr>
      </p:pic>
    </p:spTree>
    <p:extLst>
      <p:ext uri="{BB962C8B-B14F-4D97-AF65-F5344CB8AC3E}">
        <p14:creationId xmlns:p14="http://schemas.microsoft.com/office/powerpoint/2010/main" val="14929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 with highest/lowest ABV </a:t>
            </a:r>
            <a:r>
              <a:rPr lang="en-US" dirty="0" smtClean="0"/>
              <a:t>&amp; </a:t>
            </a:r>
            <a:r>
              <a:rPr lang="en-US" dirty="0" smtClean="0"/>
              <a:t>IBU rates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380999"/>
            <a:ext cx="6172200" cy="5791201"/>
          </a:xfrm>
        </p:spPr>
        <p:txBody>
          <a:bodyPr/>
          <a:lstStyle/>
          <a:p>
            <a:r>
              <a:rPr lang="en-US" dirty="0" smtClean="0"/>
              <a:t>Highest ABV (.128)</a:t>
            </a:r>
          </a:p>
          <a:p>
            <a:pPr lvl="1"/>
            <a:r>
              <a:rPr lang="en-US" dirty="0"/>
              <a:t>Upslope Brewing Co, Boulder </a:t>
            </a:r>
            <a:r>
              <a:rPr lang="en-US" dirty="0" smtClean="0"/>
              <a:t>Co</a:t>
            </a:r>
          </a:p>
          <a:p>
            <a:pPr lvl="2"/>
            <a:r>
              <a:rPr lang="en-US" dirty="0" smtClean="0"/>
              <a:t>Lee Hill Series </a:t>
            </a:r>
            <a:r>
              <a:rPr lang="en-US" dirty="0" err="1" smtClean="0"/>
              <a:t>Vol</a:t>
            </a:r>
            <a:r>
              <a:rPr lang="en-US" dirty="0" smtClean="0"/>
              <a:t> 5 </a:t>
            </a:r>
          </a:p>
          <a:p>
            <a:pPr lvl="3"/>
            <a:r>
              <a:rPr lang="en-US" dirty="0" smtClean="0"/>
              <a:t>(</a:t>
            </a:r>
            <a:r>
              <a:rPr lang="en-US" dirty="0" err="1" smtClean="0"/>
              <a:t>Quadrupel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Lowest ABV (.001)</a:t>
            </a:r>
          </a:p>
          <a:p>
            <a:pPr lvl="1"/>
            <a:r>
              <a:rPr lang="en-US" dirty="0" smtClean="0"/>
              <a:t>Uncommon Brewers, Santa Cruz CA</a:t>
            </a:r>
          </a:p>
          <a:p>
            <a:pPr lvl="2"/>
            <a:r>
              <a:rPr lang="en-US" dirty="0" smtClean="0"/>
              <a:t>Scotty K </a:t>
            </a:r>
          </a:p>
          <a:p>
            <a:pPr lvl="3"/>
            <a:r>
              <a:rPr lang="en-US" dirty="0" smtClean="0"/>
              <a:t>(Low alcohol beer)</a:t>
            </a:r>
            <a:endParaRPr lang="en-US" dirty="0"/>
          </a:p>
          <a:p>
            <a:r>
              <a:rPr lang="en-US" dirty="0" smtClean="0"/>
              <a:t>Highest IBU Value (138)</a:t>
            </a:r>
          </a:p>
          <a:p>
            <a:pPr lvl="1"/>
            <a:r>
              <a:rPr lang="en-US" dirty="0" smtClean="0"/>
              <a:t>Astoria Brewing Co, Astoria OR</a:t>
            </a:r>
          </a:p>
          <a:p>
            <a:pPr lvl="2"/>
            <a:r>
              <a:rPr lang="en-US" dirty="0" smtClean="0"/>
              <a:t>Bitter Bitch Imperial IPA</a:t>
            </a:r>
          </a:p>
          <a:p>
            <a:pPr lvl="3"/>
            <a:r>
              <a:rPr lang="en-US" dirty="0" smtClean="0"/>
              <a:t>(American Double / Imperial IPA)</a:t>
            </a:r>
            <a:endParaRPr lang="en-US" dirty="0"/>
          </a:p>
          <a:p>
            <a:r>
              <a:rPr lang="en-US" dirty="0" smtClean="0"/>
              <a:t>Lowest IBU Value (4)</a:t>
            </a:r>
          </a:p>
          <a:p>
            <a:pPr lvl="1"/>
            <a:r>
              <a:rPr lang="en-US" sz="1800" dirty="0" smtClean="0"/>
              <a:t>Anderson Valley Brewing Co, Boonville CA</a:t>
            </a:r>
          </a:p>
          <a:p>
            <a:pPr lvl="2"/>
            <a:r>
              <a:rPr lang="en-US" sz="1600" dirty="0" smtClean="0"/>
              <a:t>Summer Solstice </a:t>
            </a:r>
            <a:r>
              <a:rPr lang="en-US" sz="1600" smtClean="0"/>
              <a:t>(Cream Ale) 2009/2011</a:t>
            </a:r>
          </a:p>
          <a:p>
            <a:pPr lvl="3"/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" y="0"/>
            <a:ext cx="9113983" cy="6837004"/>
          </a:xfrm>
          <a:prstGeom prst="rect">
            <a:avLst/>
          </a:prstGeom>
        </p:spPr>
      </p:pic>
      <p:sp>
        <p:nvSpPr>
          <p:cNvPr id="6" name="Vertical Title 5"/>
          <p:cNvSpPr>
            <a:spLocks noGrp="1"/>
          </p:cNvSpPr>
          <p:nvPr>
            <p:ph type="title" orient="vert"/>
          </p:nvPr>
        </p:nvSpPr>
        <p:spPr>
          <a:xfrm rot="16200000">
            <a:off x="3538752" y="-2398564"/>
            <a:ext cx="1485531" cy="578898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Direct comparison is difficult because scale is very different for the two types of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ABV &amp; IBU </a:t>
            </a:r>
            <a:r>
              <a:rPr lang="en-US" dirty="0" smtClean="0"/>
              <a:t>breakout &amp; comparison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686050" y="-1847851"/>
            <a:ext cx="1714501" cy="5791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Median ABV = 0.056</a:t>
            </a:r>
          </a:p>
          <a:p>
            <a:pPr lvl="1"/>
            <a:r>
              <a:rPr lang="en-US" dirty="0" smtClean="0"/>
              <a:t>Range = 0.001 </a:t>
            </a:r>
            <a:r>
              <a:rPr lang="mr-IN" dirty="0" smtClean="0"/>
              <a:t>–</a:t>
            </a:r>
            <a:r>
              <a:rPr lang="en-US" dirty="0" smtClean="0"/>
              <a:t> 0.128</a:t>
            </a:r>
            <a:endParaRPr lang="en-US" dirty="0" smtClean="0"/>
          </a:p>
          <a:p>
            <a:r>
              <a:rPr lang="en-US" dirty="0" smtClean="0"/>
              <a:t>Overall Median IBU = 35</a:t>
            </a:r>
            <a:endParaRPr lang="en-US" dirty="0" smtClean="0"/>
          </a:p>
          <a:p>
            <a:pPr lvl="1"/>
            <a:r>
              <a:rPr lang="en-US" dirty="0" smtClean="0"/>
              <a:t>Range = 4 </a:t>
            </a:r>
            <a:r>
              <a:rPr lang="mr-IN" dirty="0" smtClean="0"/>
              <a:t>–</a:t>
            </a:r>
            <a:r>
              <a:rPr lang="en-US" dirty="0" smtClean="0"/>
              <a:t> 138</a:t>
            </a:r>
            <a:endParaRPr lang="en-US" dirty="0" smtClean="0"/>
          </a:p>
          <a:p>
            <a:pPr lvl="3"/>
            <a:endParaRPr lang="en-US" sz="1400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00" y="1776433"/>
            <a:ext cx="6134101" cy="49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Provided an overview of current market and identified current market saturation and entry opportunities</a:t>
            </a:r>
          </a:p>
          <a:p>
            <a:r>
              <a:rPr lang="en-US" dirty="0" smtClean="0"/>
              <a:t>Identified beer trends per market</a:t>
            </a:r>
          </a:p>
          <a:p>
            <a:endParaRPr lang="en-US" dirty="0" smtClean="0"/>
          </a:p>
          <a:p>
            <a:r>
              <a:rPr lang="en-US" dirty="0" smtClean="0"/>
              <a:t>SUGGESTIONS:</a:t>
            </a:r>
            <a:endParaRPr lang="en-US" dirty="0"/>
          </a:p>
          <a:p>
            <a:pPr lvl="1"/>
            <a:r>
              <a:rPr lang="en-US" dirty="0" smtClean="0"/>
              <a:t>Additional research comparing current brewery locations  against populations </a:t>
            </a:r>
          </a:p>
          <a:p>
            <a:pPr lvl="1"/>
            <a:r>
              <a:rPr lang="en-US" dirty="0" smtClean="0"/>
              <a:t>Review of pertinent legislation and licensing restrictions</a:t>
            </a:r>
          </a:p>
        </p:txBody>
      </p:sp>
    </p:spTree>
    <p:extLst>
      <p:ext uri="{BB962C8B-B14F-4D97-AF65-F5344CB8AC3E}">
        <p14:creationId xmlns:p14="http://schemas.microsoft.com/office/powerpoint/2010/main" val="143163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275</TotalTime>
  <Words>234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Breweries case study</vt:lpstr>
      <vt:lpstr>Breweries case study</vt:lpstr>
      <vt:lpstr>Breweries per state</vt:lpstr>
      <vt:lpstr>States with highest/lowest ABV &amp; IBU rates</vt:lpstr>
      <vt:lpstr>Direct comparison is difficult because scale is very different for the two types of data</vt:lpstr>
      <vt:lpstr>ABV &amp; IBU breakout &amp; comparison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case study</dc:title>
  <dc:creator>Amy</dc:creator>
  <cp:lastModifiedBy>Amy</cp:lastModifiedBy>
  <cp:revision>12</cp:revision>
  <dcterms:created xsi:type="dcterms:W3CDTF">2019-02-22T22:18:21Z</dcterms:created>
  <dcterms:modified xsi:type="dcterms:W3CDTF">2019-02-24T22:11:00Z</dcterms:modified>
</cp:coreProperties>
</file>