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56" r:id="rId4"/>
    <p:sldId id="258" r:id="rId5"/>
    <p:sldId id="259" r:id="rId6"/>
    <p:sldId id="266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44A91-7336-4F23-B14D-C94092F33049}" v="89" dt="2019-04-13T18:58:19.407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7" d="100"/>
          <a:sy n="67" d="100"/>
        </p:scale>
        <p:origin x="644" y="4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FF4D-18B4-422A-992A-DE8EB758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83D9-84F5-412F-966E-224AA941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DDSAnalytics</a:t>
            </a:r>
            <a:r>
              <a:rPr lang="en-US" sz="2000" dirty="0"/>
              <a:t> is planning to leverage data science for talent management. The executive leadership has </a:t>
            </a:r>
            <a:r>
              <a:rPr lang="en-US" sz="2000" dirty="0">
                <a:highlight>
                  <a:srgbClr val="FFFF00"/>
                </a:highlight>
              </a:rPr>
              <a:t>identified predicting employee turnover as its first application of data science for talent management.</a:t>
            </a:r>
            <a:r>
              <a:rPr lang="en-US" sz="2000" dirty="0"/>
              <a:t> Before the business green lights the project, they have tasked your data science team to conduct an analysis of </a:t>
            </a:r>
            <a:r>
              <a:rPr lang="en-US" sz="2000" dirty="0">
                <a:highlight>
                  <a:srgbClr val="FFFF00"/>
                </a:highlight>
              </a:rPr>
              <a:t>existing employee data</a:t>
            </a:r>
            <a:r>
              <a:rPr lang="en-US" sz="2000" dirty="0"/>
              <a:t>. </a:t>
            </a:r>
          </a:p>
          <a:p>
            <a:r>
              <a:rPr lang="en-US" dirty="0">
                <a:highlight>
                  <a:srgbClr val="FFFF00"/>
                </a:highlight>
              </a:rPr>
              <a:t>You should identify (at least) the top three factors that contribute to turnover.</a:t>
            </a:r>
          </a:p>
          <a:p>
            <a:r>
              <a:rPr lang="en-US" dirty="0"/>
              <a:t>The business is also interested in learning about any job role specific trends that may exist in the data set (e.g., “Data Scientists have the highest job satisfaction”).</a:t>
            </a:r>
          </a:p>
        </p:txBody>
      </p:sp>
    </p:spTree>
    <p:extLst>
      <p:ext uri="{BB962C8B-B14F-4D97-AF65-F5344CB8AC3E}">
        <p14:creationId xmlns:p14="http://schemas.microsoft.com/office/powerpoint/2010/main" val="172039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D28DC-745D-4883-BC63-6DEC8661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53765"/>
              </p:ext>
            </p:extLst>
          </p:nvPr>
        </p:nvGraphicFramePr>
        <p:xfrm>
          <a:off x="3711075" y="682539"/>
          <a:ext cx="4665520" cy="54624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5756">
                  <a:extLst>
                    <a:ext uri="{9D8B030D-6E8A-4147-A177-3AD203B41FA5}">
                      <a16:colId xmlns:a16="http://schemas.microsoft.com/office/drawing/2014/main" val="4095880813"/>
                    </a:ext>
                  </a:extLst>
                </a:gridCol>
                <a:gridCol w="737979">
                  <a:extLst>
                    <a:ext uri="{9D8B030D-6E8A-4147-A177-3AD203B41FA5}">
                      <a16:colId xmlns:a16="http://schemas.microsoft.com/office/drawing/2014/main" val="2398673395"/>
                    </a:ext>
                  </a:extLst>
                </a:gridCol>
                <a:gridCol w="701903">
                  <a:extLst>
                    <a:ext uri="{9D8B030D-6E8A-4147-A177-3AD203B41FA5}">
                      <a16:colId xmlns:a16="http://schemas.microsoft.com/office/drawing/2014/main" val="3858541200"/>
                    </a:ext>
                  </a:extLst>
                </a:gridCol>
                <a:gridCol w="737979">
                  <a:extLst>
                    <a:ext uri="{9D8B030D-6E8A-4147-A177-3AD203B41FA5}">
                      <a16:colId xmlns:a16="http://schemas.microsoft.com/office/drawing/2014/main" val="1787930475"/>
                    </a:ext>
                  </a:extLst>
                </a:gridCol>
                <a:gridCol w="701903">
                  <a:extLst>
                    <a:ext uri="{9D8B030D-6E8A-4147-A177-3AD203B41FA5}">
                      <a16:colId xmlns:a16="http://schemas.microsoft.com/office/drawing/2014/main" val="756989219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Estimate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Std. Error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z value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/>
                        <a:t>Pr</a:t>
                      </a:r>
                      <a:r>
                        <a:rPr lang="en-US" sz="1000" dirty="0"/>
                        <a:t>(&gt;|z|)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80222766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(Intercept)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2.4546611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1.2579661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1.9512936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0.0510221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632093070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Age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-0.0364905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0.0143138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-2.5493199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0.0107933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604470959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business_travelTravel_Frequently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2.1809362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0.4455487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4.8949448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0.0000010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090483701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business_travelTravel_Rarely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1.1322092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0.4078707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2.7759022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0.0055049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687474819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daily_rate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-0.0003473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0.0002376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-1.4618012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0.1437957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423937369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distance_from_home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0.0525711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0.0116762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4.5024174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0.0000067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419711150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education_fieldLife</a:t>
                      </a:r>
                      <a:r>
                        <a:rPr lang="en-US" sz="1000" dirty="0"/>
                        <a:t> Sciences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-0.7526950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0.8276149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-0.9094749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0.3630995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877662860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education_fieldMarketing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-0.5138872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0.8779787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-0.5853071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0.5583412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3555350787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education_fieldMedical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-0.9045149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0.8264456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-1.0944639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0.2737516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00230597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education_fieldOther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-0.7586900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0.8868155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-0.8555218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0.3922624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3888472405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education_fieldTechnical Degree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0.1782905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0.8476513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0.2103348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0.8334064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67612003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environment_satisfaction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-0.4506928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0.0892362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-5.0505592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0.0000004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645327705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genderMale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0.3979462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0.1997898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1.9918245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0.0463903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802218742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job_involvement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-0.5380517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0.1321696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-4.0709186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0.0000468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1818784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job_roleHuman</a:t>
                      </a:r>
                      <a:r>
                        <a:rPr lang="en-US" sz="1000" dirty="0"/>
                        <a:t> Resources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1.4265512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0.6903097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2.0665379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0.0387777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811852153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job_roleLaboratory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 Technician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1.5001670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0.4503858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3.3308491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0.0008658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56808585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job_roleResearch</a:t>
                      </a:r>
                      <a:r>
                        <a:rPr lang="en-US" sz="1000" dirty="0"/>
                        <a:t> Scientist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0.5301772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0.4575116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1.1588277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0.2465264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52058733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job_roleSales Executive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1.1090742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0.4585444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2.4186843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0.0155768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587769514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job_roleSales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 Representative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2.0306898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0.5255304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3.8640767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0.0001115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373208734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job_satisfaction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-0.4598033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0.0881611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-5.2154890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0.0000002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71073638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marital_statusMarried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0.2602160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0.2749518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0.9464061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0.3439415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4259630825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marital_statusSingle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1.4535908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0.2806692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5.1790176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0.0000002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4189999624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num_companies_worked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0.2298522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0.0429208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5.3552626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0.0000001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079620996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over_timeYes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2.1428049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0.2143208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9.9981209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0.0000000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416221195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relationship_satisfaction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-0.2626179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0.0883886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-2.9711747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0.0029666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276981587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total_working_years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-0.0775926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0.0308920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-2.5117393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0.0120138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376194143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training_times_last_year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-0.1785569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0.0786633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-2.2698894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0.0232143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715425690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work_life_balance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-0.4426958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0.1336424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-3.3125387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0.0009245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196442726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years_at_company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0.0900221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0.0499906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1.8007807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0.0717374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743065883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years_in_current_role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-0.1647293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0.0522888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-3.1503714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0.0016306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19019456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highlight>
                            <a:srgbClr val="FFFF00"/>
                          </a:highlight>
                        </a:rPr>
                        <a:t>years_since_last_promotion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0.2384219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0.0496727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4.7998544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0.0000016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1277629153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/>
                        <a:t>years_with_curr_manager</a:t>
                      </a:r>
                      <a:endParaRPr lang="en-US" sz="1000" dirty="0"/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-0.1667260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0.0543606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-3.0670352</a:t>
                      </a:r>
                    </a:p>
                  </a:txBody>
                  <a:tcPr marL="9434" marR="9434" marT="4717" marB="471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0.0021619</a:t>
                      </a:r>
                    </a:p>
                  </a:txBody>
                  <a:tcPr marL="9434" marR="9434" marT="4717" marB="4717" anchor="ctr"/>
                </a:tc>
                <a:extLst>
                  <a:ext uri="{0D108BD9-81ED-4DB2-BD59-A6C34878D82A}">
                    <a16:rowId xmlns:a16="http://schemas.microsoft.com/office/drawing/2014/main" val="282699736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1B1F87-2ED8-4A84-A7EC-ED38F82AA0A0}"/>
              </a:ext>
            </a:extLst>
          </p:cNvPr>
          <p:cNvSpPr/>
          <p:nvPr/>
        </p:nvSpPr>
        <p:spPr>
          <a:xfrm>
            <a:off x="4043682" y="313207"/>
            <a:ext cx="4104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Indicators of Attrition (Non-Management)</a:t>
            </a:r>
          </a:p>
        </p:txBody>
      </p:sp>
    </p:spTree>
    <p:extLst>
      <p:ext uri="{BB962C8B-B14F-4D97-AF65-F5344CB8AC3E}">
        <p14:creationId xmlns:p14="http://schemas.microsoft.com/office/powerpoint/2010/main" val="187738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454E2-F676-4F2B-AC65-AC3879F5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Statistics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7DE56D-9CB2-46C0-86FA-4856B2FD7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58316"/>
              </p:ext>
            </p:extLst>
          </p:nvPr>
        </p:nvGraphicFramePr>
        <p:xfrm>
          <a:off x="320040" y="2607744"/>
          <a:ext cx="11496824" cy="3801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425">
                  <a:extLst>
                    <a:ext uri="{9D8B030D-6E8A-4147-A177-3AD203B41FA5}">
                      <a16:colId xmlns:a16="http://schemas.microsoft.com/office/drawing/2014/main" val="1444413510"/>
                    </a:ext>
                  </a:extLst>
                </a:gridCol>
                <a:gridCol w="1616069">
                  <a:extLst>
                    <a:ext uri="{9D8B030D-6E8A-4147-A177-3AD203B41FA5}">
                      <a16:colId xmlns:a16="http://schemas.microsoft.com/office/drawing/2014/main" val="3014258674"/>
                    </a:ext>
                  </a:extLst>
                </a:gridCol>
                <a:gridCol w="1277425">
                  <a:extLst>
                    <a:ext uri="{9D8B030D-6E8A-4147-A177-3AD203B41FA5}">
                      <a16:colId xmlns:a16="http://schemas.microsoft.com/office/drawing/2014/main" val="1643534452"/>
                    </a:ext>
                  </a:extLst>
                </a:gridCol>
                <a:gridCol w="1838315">
                  <a:extLst>
                    <a:ext uri="{9D8B030D-6E8A-4147-A177-3AD203B41FA5}">
                      <a16:colId xmlns:a16="http://schemas.microsoft.com/office/drawing/2014/main" val="3708442813"/>
                    </a:ext>
                  </a:extLst>
                </a:gridCol>
                <a:gridCol w="1535133">
                  <a:extLst>
                    <a:ext uri="{9D8B030D-6E8A-4147-A177-3AD203B41FA5}">
                      <a16:colId xmlns:a16="http://schemas.microsoft.com/office/drawing/2014/main" val="1492243459"/>
                    </a:ext>
                  </a:extLst>
                </a:gridCol>
                <a:gridCol w="2232685">
                  <a:extLst>
                    <a:ext uri="{9D8B030D-6E8A-4147-A177-3AD203B41FA5}">
                      <a16:colId xmlns:a16="http://schemas.microsoft.com/office/drawing/2014/main" val="2401153710"/>
                    </a:ext>
                  </a:extLst>
                </a:gridCol>
                <a:gridCol w="1719772">
                  <a:extLst>
                    <a:ext uri="{9D8B030D-6E8A-4147-A177-3AD203B41FA5}">
                      <a16:colId xmlns:a16="http://schemas.microsoft.com/office/drawing/2014/main" val="951838558"/>
                    </a:ext>
                  </a:extLst>
                </a:gridCol>
              </a:tblGrid>
              <a:tr h="6350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Age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Monthly Income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Education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Performance Rating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Job Satisfaction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Companies Worked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Work Life Balance</a:t>
                      </a:r>
                    </a:p>
                  </a:txBody>
                  <a:tcPr marL="171647" marR="83348" marT="85823" marB="85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331342"/>
                  </a:ext>
                </a:extLst>
              </a:tr>
              <a:tr h="4205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:18.00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 1009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:1.000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:1.000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:0.000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Min. :1.000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66606"/>
                  </a:ext>
                </a:extLst>
              </a:tr>
              <a:tr h="63509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Qu.:30.00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 2911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Qu.:2.000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Qu.:2.000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Qu.:1.000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1st Qu.:2.000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14183"/>
                  </a:ext>
                </a:extLst>
              </a:tr>
              <a:tr h="635093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:36.00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 4919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:2.000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 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64867"/>
                  </a:ext>
                </a:extLst>
              </a:tr>
              <a:tr h="42053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:36.92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 6503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:2.913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:3.154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:2.729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:2.693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 :2.761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564605"/>
                  </a:ext>
                </a:extLst>
              </a:tr>
              <a:tr h="635093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Qu.:43.00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 8379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3rd Qu.:3.000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04551"/>
                  </a:ext>
                </a:extLst>
              </a:tr>
              <a:tr h="42053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:60.00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:19999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:5.000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:9.000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Max. :4.000</a:t>
                      </a:r>
                    </a:p>
                  </a:txBody>
                  <a:tcPr marL="171647" marR="83348" marT="85823" marB="85823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34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26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32EFD7-E19F-46A3-B729-3A40658F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097280"/>
            <a:ext cx="7791704" cy="55710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69ECE4-2863-4A40-8CF1-66C6AE7EE749}"/>
              </a:ext>
            </a:extLst>
          </p:cNvPr>
          <p:cNvSpPr txBox="1">
            <a:spLocks/>
          </p:cNvSpPr>
          <p:nvPr/>
        </p:nvSpPr>
        <p:spPr>
          <a:xfrm>
            <a:off x="0" y="166833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Age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96727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C1832-D437-47BF-BF46-C0441B4C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8" y="1097280"/>
            <a:ext cx="7791703" cy="55710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EA39D-E829-4BB3-87D2-DCB3791C2A42}"/>
              </a:ext>
            </a:extLst>
          </p:cNvPr>
          <p:cNvSpPr txBox="1">
            <a:spLocks/>
          </p:cNvSpPr>
          <p:nvPr/>
        </p:nvSpPr>
        <p:spPr>
          <a:xfrm>
            <a:off x="0" y="166833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Income of Employees</a:t>
            </a:r>
          </a:p>
        </p:txBody>
      </p:sp>
    </p:spTree>
    <p:extLst>
      <p:ext uri="{BB962C8B-B14F-4D97-AF65-F5344CB8AC3E}">
        <p14:creationId xmlns:p14="http://schemas.microsoft.com/office/powerpoint/2010/main" val="381081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64DC0-67BD-478D-9A4F-64590B25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097280"/>
            <a:ext cx="7790688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B1F87-2ED8-4A84-A7EC-ED38F82AA0A0}"/>
              </a:ext>
            </a:extLst>
          </p:cNvPr>
          <p:cNvSpPr/>
          <p:nvPr/>
        </p:nvSpPr>
        <p:spPr>
          <a:xfrm>
            <a:off x="4629648" y="1823323"/>
            <a:ext cx="2867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Indicators of Life Satisfaction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94C637-D669-494C-A770-15D6B84C3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16851"/>
              </p:ext>
            </p:extLst>
          </p:nvPr>
        </p:nvGraphicFramePr>
        <p:xfrm>
          <a:off x="3796392" y="2240280"/>
          <a:ext cx="4533900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2705">
                  <a:extLst>
                    <a:ext uri="{9D8B030D-6E8A-4147-A177-3AD203B41FA5}">
                      <a16:colId xmlns:a16="http://schemas.microsoft.com/office/drawing/2014/main" val="4095880813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39867339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8585412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78793047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756989219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Std.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err="1"/>
                        <a:t>Pr</a:t>
                      </a:r>
                      <a:r>
                        <a:rPr lang="en-US" sz="1050" dirty="0"/>
                        <a:t>(&gt;|t|)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22766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(Intercept)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8.2065175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0.2961577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27.709963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093070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0.0138749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0.0074587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1.860228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0.0630541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470959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/>
                        <a:t>employee_number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-0.0001671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0.0000812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-2.057894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0.0397774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483701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genderMale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0.1430717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0.0998467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1.432913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0.1520965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74819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hourly_rate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-0.0063841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0.0024048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-2.654759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0.0080227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373698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over_timeYes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0.3346806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0.1086668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3.079879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0.0021095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11150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total_working_years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-0.0159800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0.0106838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-1.495725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0.1349413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662860"/>
                  </a:ext>
                </a:extLst>
              </a:tr>
              <a:tr h="13476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years_at_company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0.0230156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0.0143622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/>
                        <a:t>1.602505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0.1092602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35078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CB4DCCB-A194-4B23-9BF2-489F1B5C87BD}"/>
              </a:ext>
            </a:extLst>
          </p:cNvPr>
          <p:cNvSpPr/>
          <p:nvPr/>
        </p:nvSpPr>
        <p:spPr>
          <a:xfrm>
            <a:off x="568013" y="4955262"/>
            <a:ext cx="11055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dirty="0">
                <a:highlight>
                  <a:srgbClr val="00FFFF"/>
                </a:highlight>
              </a:rPr>
              <a:t>Life Satisfaction is a combination of job satisfaction, environment satisfaction, relationship satisfaction</a:t>
            </a:r>
          </a:p>
        </p:txBody>
      </p:sp>
    </p:spTree>
    <p:extLst>
      <p:ext uri="{BB962C8B-B14F-4D97-AF65-F5344CB8AC3E}">
        <p14:creationId xmlns:p14="http://schemas.microsoft.com/office/powerpoint/2010/main" val="95523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BE4B5B-54E6-4251-B98E-C5FEF59B3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38366"/>
              </p:ext>
            </p:extLst>
          </p:nvPr>
        </p:nvGraphicFramePr>
        <p:xfrm>
          <a:off x="1724025" y="1690529"/>
          <a:ext cx="1561148" cy="1097280"/>
        </p:xfrm>
        <a:graphic>
          <a:graphicData uri="http://schemas.openxmlformats.org/drawingml/2006/table">
            <a:tbl>
              <a:tblPr/>
              <a:tblGrid>
                <a:gridCol w="909765">
                  <a:extLst>
                    <a:ext uri="{9D8B030D-6E8A-4147-A177-3AD203B41FA5}">
                      <a16:colId xmlns:a16="http://schemas.microsoft.com/office/drawing/2014/main" val="3282499787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18361455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984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3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3036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178CCA-FEF2-47EC-B379-3AAF5FB2B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42497"/>
              </p:ext>
            </p:extLst>
          </p:nvPr>
        </p:nvGraphicFramePr>
        <p:xfrm>
          <a:off x="4114800" y="1690529"/>
          <a:ext cx="1238250" cy="2194560"/>
        </p:xfrm>
        <a:graphic>
          <a:graphicData uri="http://schemas.openxmlformats.org/drawingml/2006/table">
            <a:tbl>
              <a:tblPr/>
              <a:tblGrid>
                <a:gridCol w="433717">
                  <a:extLst>
                    <a:ext uri="{9D8B030D-6E8A-4147-A177-3AD203B41FA5}">
                      <a16:colId xmlns:a16="http://schemas.microsoft.com/office/drawing/2014/main" val="627571035"/>
                    </a:ext>
                  </a:extLst>
                </a:gridCol>
                <a:gridCol w="804533">
                  <a:extLst>
                    <a:ext uri="{9D8B030D-6E8A-4147-A177-3AD203B41FA5}">
                      <a16:colId xmlns:a16="http://schemas.microsoft.com/office/drawing/2014/main" val="408190887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Education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79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2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6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89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32228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631481-CA24-4AE5-A1B2-22C53A901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08335"/>
              </p:ext>
            </p:extLst>
          </p:nvPr>
        </p:nvGraphicFramePr>
        <p:xfrm>
          <a:off x="6182677" y="1690529"/>
          <a:ext cx="3342069" cy="3657600"/>
        </p:xfrm>
        <a:graphic>
          <a:graphicData uri="http://schemas.openxmlformats.org/drawingml/2006/table">
            <a:tbl>
              <a:tblPr/>
              <a:tblGrid>
                <a:gridCol w="2690686">
                  <a:extLst>
                    <a:ext uri="{9D8B030D-6E8A-4147-A177-3AD203B41FA5}">
                      <a16:colId xmlns:a16="http://schemas.microsoft.com/office/drawing/2014/main" val="1892504508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1843149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Occupation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04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Healthcare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04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74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Laboratory Technician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1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08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FFFF00"/>
                          </a:highlight>
                        </a:rPr>
                        <a:t>Manufacturing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5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FFFF00"/>
                          </a:highlight>
                        </a:rPr>
                        <a:t>Research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11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Research Scientist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5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Sales Executive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2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Sales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3954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EE8A813-40E8-48A2-A400-BAB85CF7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Gender, Education, Occupation</a:t>
            </a:r>
          </a:p>
        </p:txBody>
      </p:sp>
    </p:spTree>
    <p:extLst>
      <p:ext uri="{BB962C8B-B14F-4D97-AF65-F5344CB8AC3E}">
        <p14:creationId xmlns:p14="http://schemas.microsoft.com/office/powerpoint/2010/main" val="157793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74DE-6C10-42BA-8FEF-896B6CFB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Positions Low Attrition Rate…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A1A440-6CCA-404F-ACDA-9AFC4A2A4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44892"/>
              </p:ext>
            </p:extLst>
          </p:nvPr>
        </p:nvGraphicFramePr>
        <p:xfrm>
          <a:off x="838200" y="2290207"/>
          <a:ext cx="3342069" cy="3291840"/>
        </p:xfrm>
        <a:graphic>
          <a:graphicData uri="http://schemas.openxmlformats.org/drawingml/2006/table">
            <a:tbl>
              <a:tblPr/>
              <a:tblGrid>
                <a:gridCol w="2690686">
                  <a:extLst>
                    <a:ext uri="{9D8B030D-6E8A-4147-A177-3AD203B41FA5}">
                      <a16:colId xmlns:a16="http://schemas.microsoft.com/office/drawing/2014/main" val="1892504508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1843149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Healthcare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C0C0C0"/>
                          </a:highlight>
                        </a:rPr>
                        <a:t>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04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C0C0C0"/>
                          </a:highlight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74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Laboratory Technician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259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1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08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Manufacturing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5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Research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11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Research Scientist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C0C0C0"/>
                          </a:highlight>
                        </a:rPr>
                        <a:t>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5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Sales Executive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326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2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Sales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39542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1F7C8774-CC98-4BFD-990E-A18CD988FB7F}"/>
              </a:ext>
            </a:extLst>
          </p:cNvPr>
          <p:cNvSpPr/>
          <p:nvPr/>
        </p:nvSpPr>
        <p:spPr>
          <a:xfrm>
            <a:off x="4524375" y="2157254"/>
            <a:ext cx="885825" cy="35577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6EC5BF-A4C9-4752-AFE8-78E26830A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73774"/>
              </p:ext>
            </p:extLst>
          </p:nvPr>
        </p:nvGraphicFramePr>
        <p:xfrm>
          <a:off x="5754306" y="3387487"/>
          <a:ext cx="3342069" cy="1097280"/>
        </p:xfrm>
        <a:graphic>
          <a:graphicData uri="http://schemas.openxmlformats.org/drawingml/2006/table">
            <a:tbl>
              <a:tblPr/>
              <a:tblGrid>
                <a:gridCol w="2690686">
                  <a:extLst>
                    <a:ext uri="{9D8B030D-6E8A-4147-A177-3AD203B41FA5}">
                      <a16:colId xmlns:a16="http://schemas.microsoft.com/office/drawing/2014/main" val="881589683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22582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165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Manufacturing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4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Research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372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A5FCE5-7141-44AF-B1BE-92C1125F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36097"/>
              </p:ext>
            </p:extLst>
          </p:nvPr>
        </p:nvGraphicFramePr>
        <p:xfrm>
          <a:off x="9940099" y="3282712"/>
          <a:ext cx="1308926" cy="10972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496046433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210620885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Attrition 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78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0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23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4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74DE-6C10-42BA-8FEF-896B6CFB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Non-Management Positions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A1A440-6CCA-404F-ACDA-9AFC4A2A4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34618"/>
              </p:ext>
            </p:extLst>
          </p:nvPr>
        </p:nvGraphicFramePr>
        <p:xfrm>
          <a:off x="838200" y="2290207"/>
          <a:ext cx="3342069" cy="3291840"/>
        </p:xfrm>
        <a:graphic>
          <a:graphicData uri="http://schemas.openxmlformats.org/drawingml/2006/table">
            <a:tbl>
              <a:tblPr/>
              <a:tblGrid>
                <a:gridCol w="2690686">
                  <a:extLst>
                    <a:ext uri="{9D8B030D-6E8A-4147-A177-3AD203B41FA5}">
                      <a16:colId xmlns:a16="http://schemas.microsoft.com/office/drawing/2014/main" val="1892504508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1843149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Healthcare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04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74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Laboratory Technician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1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08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Manufacturing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5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Research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808080"/>
                          </a:highlight>
                        </a:rPr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11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Research Scientist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5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Sales Executive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281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Sales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39542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1F7C8774-CC98-4BFD-990E-A18CD988FB7F}"/>
              </a:ext>
            </a:extLst>
          </p:cNvPr>
          <p:cNvSpPr/>
          <p:nvPr/>
        </p:nvSpPr>
        <p:spPr>
          <a:xfrm>
            <a:off x="4524375" y="2157254"/>
            <a:ext cx="885825" cy="35577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6EC5BF-A4C9-4752-AFE8-78E26830A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3079"/>
              </p:ext>
            </p:extLst>
          </p:nvPr>
        </p:nvGraphicFramePr>
        <p:xfrm>
          <a:off x="5754306" y="2838847"/>
          <a:ext cx="3342069" cy="2194560"/>
        </p:xfrm>
        <a:graphic>
          <a:graphicData uri="http://schemas.openxmlformats.org/drawingml/2006/table">
            <a:tbl>
              <a:tblPr/>
              <a:tblGrid>
                <a:gridCol w="2690686">
                  <a:extLst>
                    <a:ext uri="{9D8B030D-6E8A-4147-A177-3AD203B41FA5}">
                      <a16:colId xmlns:a16="http://schemas.microsoft.com/office/drawing/2014/main" val="881589683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22582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Healthcare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165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4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Laboratory Technician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259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3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Research Scientist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51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Sales Executive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52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FFFF00"/>
                          </a:highlight>
                        </a:rPr>
                        <a:t>Sales Representative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19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A5FCE5-7141-44AF-B1BE-92C1125F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11304"/>
              </p:ext>
            </p:extLst>
          </p:nvPr>
        </p:nvGraphicFramePr>
        <p:xfrm>
          <a:off x="9940099" y="3282712"/>
          <a:ext cx="1308926" cy="10972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496046433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210620885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Attrition 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78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0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23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92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Widescreen</PresentationFormat>
  <Paragraphs>369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Guidelines</vt:lpstr>
      <vt:lpstr>Summary Statistics</vt:lpstr>
      <vt:lpstr>PowerPoint Presentation</vt:lpstr>
      <vt:lpstr>PowerPoint Presentation</vt:lpstr>
      <vt:lpstr>PowerPoint Presentation</vt:lpstr>
      <vt:lpstr>PowerPoint Presentation</vt:lpstr>
      <vt:lpstr>Gender, Education, Occupation</vt:lpstr>
      <vt:lpstr>Management Positions Low Attrition Rate…</vt:lpstr>
      <vt:lpstr>Let’s look at Non-Management Positions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2019-04-13T18:38:39Z</dcterms:created>
  <dcterms:modified xsi:type="dcterms:W3CDTF">2019-04-13T23:33:10Z</dcterms:modified>
</cp:coreProperties>
</file>