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74" r:id="rId9"/>
    <p:sldId id="282" r:id="rId10"/>
    <p:sldId id="289" r:id="rId11"/>
    <p:sldId id="283" r:id="rId12"/>
    <p:sldId id="284" r:id="rId13"/>
    <p:sldId id="285" r:id="rId14"/>
    <p:sldId id="286" r:id="rId15"/>
    <p:sldId id="287" r:id="rId16"/>
    <p:sldId id="288" r:id="rId17"/>
    <p:sldId id="273" r:id="rId18"/>
    <p:sldId id="280" r:id="rId19"/>
    <p:sldId id="275" r:id="rId20"/>
    <p:sldId id="276" r:id="rId21"/>
    <p:sldId id="277" r:id="rId22"/>
    <p:sldId id="278" r:id="rId23"/>
    <p:sldId id="263" r:id="rId24"/>
    <p:sldId id="267" r:id="rId25"/>
    <p:sldId id="266" r:id="rId26"/>
    <p:sldId id="268" r:id="rId27"/>
    <p:sldId id="290" r:id="rId28"/>
    <p:sldId id="265" r:id="rId29"/>
    <p:sldId id="269" r:id="rId30"/>
    <p:sldId id="270" r:id="rId31"/>
    <p:sldId id="271" r:id="rId32"/>
    <p:sldId id="27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8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2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4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8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7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BF5E-9928-41BC-A6CB-4FF2EBA39F03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FC83-20F7-4E48-AF64-07051F627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hxFgg7TLZQ&amp;t=287s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2867429"/>
            <a:ext cx="9144000" cy="1123142"/>
          </a:xfrm>
        </p:spPr>
        <p:txBody>
          <a:bodyPr/>
          <a:lstStyle/>
          <a:p>
            <a:r>
              <a:rPr lang="ko-KR" altLang="en-US" b="1" dirty="0" err="1" smtClean="0"/>
              <a:t>코테스터디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50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earch.pstatic.net/common/?src=http%3A%2F%2Fblogfiles.naver.net%2FMjAyMTAzMDNfMjEg%2FMDAxNjE0NzM5MjIzMTMz.YCUBEfh-iVzlJ5rC2mVFePBcpCn0rnVPyxxlRk8S2q4g._jhFkolNmpzO_kmolIwc1eYUKnlCpw51lkgXrAFuupIg.JPEG.nietzsche23%2Ffd8dc0026863b74ecfc37990c694f94b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309687"/>
            <a:ext cx="437197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earch.pstatic.net/common/?src=https%3A%2F%2Fldb-phinf.pstatic.net%2F20231129_59%2F1701258114583knx0z_JPEG%2F%25B6%25F3%25BF%25EE%25C1%25F6_%25C0%25FC%25B0%25E6_%25B0%25A1%25B7%25CE_2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915847"/>
            <a:ext cx="2590800" cy="1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earch.pstatic.net/common/?src=http%3A%2F%2Fblogfiles.naver.net%2FMjAyMzA5MTNfMjIx%2FMDAxNjk0NTkzMDg5Mzgx.zl0-HYFWcNdmiyDaNcCBvY_25cKdgT6yltYZ1wiJP-sg.YUNA_0a6JgZzJrX8dv8DwBAiZ7esrRC_dQb-HNBtoXcg.JPEG.tjddmsdl333%2FIMG_02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04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0500" y="1689100"/>
          <a:ext cx="5918202" cy="387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2314952621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8547019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41857997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3456237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0482380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778000131"/>
                    </a:ext>
                  </a:extLst>
                </a:gridCol>
              </a:tblGrid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7522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26843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26145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4209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55030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9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500" y="118058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2600" y="561805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03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earch.pstatic.net/common/?src=https%3A%2F%2Fldb-phinf.pstatic.net%2F20231129_59%2F1701258114583knx0z_JPEG%2F%25B6%25F3%25BF%25EE%25C1%25F6_%25C0%25FC%25B0%25E6_%25B0%25A1%25B7%25CE_2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915847"/>
            <a:ext cx="2590800" cy="1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earch.pstatic.net/common/?src=http%3A%2F%2Fblogfiles.naver.net%2FMjAyMzA5MTNfMjIx%2FMDAxNjk0NTkzMDg5Mzgx.zl0-HYFWcNdmiyDaNcCBvY_25cKdgT6yltYZ1wiJP-sg.YUNA_0a6JgZzJrX8dv8DwBAiZ7esrRC_dQb-HNBtoXcg.JPEG.tjddmsdl333%2FIMG_02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04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0500" y="1689100"/>
          <a:ext cx="5918202" cy="387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2314952621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8547019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41857997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3456237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0482380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778000131"/>
                    </a:ext>
                  </a:extLst>
                </a:gridCol>
              </a:tblGrid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7522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26843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26145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4209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55030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9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500" y="118058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2600" y="561805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8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earch.pstatic.net/common/?src=https%3A%2F%2Fldb-phinf.pstatic.net%2F20231129_59%2F1701258114583knx0z_JPEG%2F%25B6%25F3%25BF%25EE%25C1%25F6_%25C0%25FC%25B0%25E6_%25B0%25A1%25B7%25CE_2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915847"/>
            <a:ext cx="2590800" cy="1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earch.pstatic.net/common/?src=http%3A%2F%2Fblogfiles.naver.net%2FMjAyMzA5MTNfMjIx%2FMDAxNjk0NTkzMDg5Mzgx.zl0-HYFWcNdmiyDaNcCBvY_25cKdgT6yltYZ1wiJP-sg.YUNA_0a6JgZzJrX8dv8DwBAiZ7esrRC_dQb-HNBtoXcg.JPEG.tjddmsdl333%2FIMG_02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04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0500" y="1689100"/>
          <a:ext cx="5918202" cy="387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2314952621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8547019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41857997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3456237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0482380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778000131"/>
                    </a:ext>
                  </a:extLst>
                </a:gridCol>
              </a:tblGrid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7522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26843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26145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4209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55030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9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500" y="118058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2600" y="561805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6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earch.pstatic.net/common/?src=https%3A%2F%2Fldb-phinf.pstatic.net%2F20231129_59%2F1701258114583knx0z_JPEG%2F%25B6%25F3%25BF%25EE%25C1%25F6_%25C0%25FC%25B0%25E6_%25B0%25A1%25B7%25CE_2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915847"/>
            <a:ext cx="2590800" cy="1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earch.pstatic.net/common/?src=http%3A%2F%2Fblogfiles.naver.net%2FMjAyMzA5MTNfMjIx%2FMDAxNjk0NTkzMDg5Mzgx.zl0-HYFWcNdmiyDaNcCBvY_25cKdgT6yltYZ1wiJP-sg.YUNA_0a6JgZzJrX8dv8DwBAiZ7esrRC_dQb-HNBtoXcg.JPEG.tjddmsdl333%2FIMG_02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04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0500" y="1689100"/>
          <a:ext cx="5918202" cy="387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2314952621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8547019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41857997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3456237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0482380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778000131"/>
                    </a:ext>
                  </a:extLst>
                </a:gridCol>
              </a:tblGrid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7522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26843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26145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4209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55030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9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500" y="118058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2600" y="561805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27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earch.pstatic.net/common/?src=https%3A%2F%2Fldb-phinf.pstatic.net%2F20231129_59%2F1701258114583knx0z_JPEG%2F%25B6%25F3%25BF%25EE%25C1%25F6_%25C0%25FC%25B0%25E6_%25B0%25A1%25B7%25CE_2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915847"/>
            <a:ext cx="2590800" cy="1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earch.pstatic.net/common/?src=http%3A%2F%2Fblogfiles.naver.net%2FMjAyMzA5MTNfMjIx%2FMDAxNjk0NTkzMDg5Mzgx.zl0-HYFWcNdmiyDaNcCBvY_25cKdgT6yltYZ1wiJP-sg.YUNA_0a6JgZzJrX8dv8DwBAiZ7esrRC_dQb-HNBtoXcg.JPEG.tjddmsdl333%2FIMG_02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04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0500" y="1689100"/>
          <a:ext cx="5918202" cy="387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2314952621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8547019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41857997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3456237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0482380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778000131"/>
                    </a:ext>
                  </a:extLst>
                </a:gridCol>
              </a:tblGrid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7522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26843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26145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4209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55030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9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500" y="118058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2600" y="561805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93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earch.pstatic.net/common/?src=https%3A%2F%2Fldb-phinf.pstatic.net%2F20231129_59%2F1701258114583knx0z_JPEG%2F%25B6%25F3%25BF%25EE%25C1%25F6_%25C0%25FC%25B0%25E6_%25B0%25A1%25B7%25CE_2.jpg&amp;type=sc960_8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915847"/>
            <a:ext cx="2590800" cy="1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earch.pstatic.net/common/?src=http%3A%2F%2Fblogfiles.naver.net%2FMjAyMzA5MTNfMjIx%2FMDAxNjk0NTkzMDg5Mzgx.zl0-HYFWcNdmiyDaNcCBvY_25cKdgT6yltYZ1wiJP-sg.YUNA_0a6JgZzJrX8dv8DwBAiZ7esrRC_dQb-HNBtoXcg.JPEG.tjddmsdl333%2FIMG_0294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47049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730500" y="1689100"/>
          <a:ext cx="5918202" cy="387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67">
                  <a:extLst>
                    <a:ext uri="{9D8B030D-6E8A-4147-A177-3AD203B41FA5}">
                      <a16:colId xmlns:a16="http://schemas.microsoft.com/office/drawing/2014/main" val="2314952621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388547019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418579974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13456237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404823802"/>
                    </a:ext>
                  </a:extLst>
                </a:gridCol>
                <a:gridCol w="986367">
                  <a:extLst>
                    <a:ext uri="{9D8B030D-6E8A-4147-A177-3AD203B41FA5}">
                      <a16:colId xmlns:a16="http://schemas.microsoft.com/office/drawing/2014/main" val="778000131"/>
                    </a:ext>
                  </a:extLst>
                </a:gridCol>
              </a:tblGrid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07522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26843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126145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24209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55030"/>
                  </a:ext>
                </a:extLst>
              </a:tr>
              <a:tr h="645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95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500" y="118058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출발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02600" y="5618056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도착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33" y="2673273"/>
            <a:ext cx="2100334" cy="1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수면내시경하다 의사한테 애교부린 기안84 (영상) | SNSFeed 제휴콘텐츠 제공 '실시간 핫이슈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46" y="980182"/>
            <a:ext cx="8706908" cy="4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1" y="4118041"/>
            <a:ext cx="1924050" cy="410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259" y="2479741"/>
            <a:ext cx="1205006" cy="141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미스터 짜잔' 제프 카플란, 블리자드 퇴사 &lt; 해외G &lt; 기사본문 - 게임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36" y="1142393"/>
            <a:ext cx="8118128" cy="457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유튜브 로고 png, ai 다운로드 / 아이콘 폰트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90" y="4275792"/>
            <a:ext cx="2038984" cy="9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1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3" y="1552367"/>
            <a:ext cx="6216813" cy="514209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395621" y="4900511"/>
            <a:ext cx="1961803" cy="1487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u="sng" dirty="0" smtClean="0">
                <a:solidFill>
                  <a:schemeClr val="tx1"/>
                </a:solidFill>
              </a:rPr>
              <a:t>재귀</a:t>
            </a:r>
            <a:endParaRPr lang="ko-KR" altLang="en-US" sz="2200" b="1" u="sng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93720" y="3942976"/>
            <a:ext cx="1961803" cy="14879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u="sng" dirty="0" smtClean="0">
                <a:solidFill>
                  <a:schemeClr val="tx1"/>
                </a:solidFill>
              </a:rPr>
              <a:t>큐</a:t>
            </a:r>
            <a:endParaRPr lang="ko-KR" altLang="en-US" sz="2200" b="1" u="sng" dirty="0">
              <a:solidFill>
                <a:schemeClr val="tx1"/>
              </a:solidFill>
            </a:endParaRPr>
          </a:p>
        </p:txBody>
      </p:sp>
      <p:sp>
        <p:nvSpPr>
          <p:cNvPr id="10" name="곱셈 기호 9"/>
          <p:cNvSpPr/>
          <p:nvPr/>
        </p:nvSpPr>
        <p:spPr>
          <a:xfrm>
            <a:off x="7503492" y="4762555"/>
            <a:ext cx="1794709" cy="174694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BFS</a:t>
            </a:r>
            <a:r>
              <a:rPr lang="ko-KR" altLang="en-US" b="1" dirty="0" smtClean="0"/>
              <a:t>의 구현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18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500" b="1" dirty="0" smtClean="0"/>
              <a:t>BFS(Breadth-first search)</a:t>
            </a:r>
            <a:br>
              <a:rPr lang="en-US" altLang="ko-KR" sz="5500" b="1" dirty="0" smtClean="0"/>
            </a:br>
            <a:r>
              <a:rPr lang="ko-KR" altLang="en-US" sz="5500" b="1" dirty="0" smtClean="0"/>
              <a:t>너비 우선 탐색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16206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8" y="2169354"/>
            <a:ext cx="11528964" cy="251929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관계 구현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인접행렬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91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관계 구현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인접행렬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58" y="2028846"/>
            <a:ext cx="9025684" cy="36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관계 구현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68" y="1615339"/>
            <a:ext cx="3244804" cy="4877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68" y="4327323"/>
            <a:ext cx="4358633" cy="20026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68" y="2932270"/>
            <a:ext cx="3476379" cy="1020588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6000" y="3236347"/>
            <a:ext cx="5376949" cy="412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본인과 본인은 </a:t>
            </a:r>
            <a:r>
              <a:rPr lang="ko-KR" altLang="en-US" sz="2000" b="1" dirty="0" err="1" smtClean="0"/>
              <a:t>연결되어있으므로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초기화</a:t>
            </a:r>
            <a:endParaRPr lang="en-US" altLang="ko-KR" sz="2000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248399" y="2271144"/>
            <a:ext cx="5655426" cy="412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Visited = </a:t>
            </a:r>
            <a:r>
              <a:rPr lang="ko-KR" altLang="en-US" sz="2000" b="1" dirty="0" smtClean="0"/>
              <a:t>방문할 노드를 표시할 </a:t>
            </a:r>
            <a:r>
              <a:rPr lang="en-US" altLang="ko-KR" sz="2000" b="1" dirty="0" smtClean="0"/>
              <a:t>Boolean </a:t>
            </a:r>
            <a:r>
              <a:rPr lang="ko-KR" altLang="en-US" sz="2000" b="1" dirty="0" smtClean="0"/>
              <a:t>배열</a:t>
            </a:r>
            <a:endParaRPr lang="en-US" altLang="ko-KR" sz="20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29497" y="5143964"/>
            <a:ext cx="526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선이 방향을 아닌 양방향이므로 서로 연결해준다</a:t>
            </a:r>
            <a:r>
              <a:rPr lang="en-US" altLang="ko-KR" b="1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68" y="2306679"/>
            <a:ext cx="3407647" cy="361705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6248400" y="1767739"/>
            <a:ext cx="5376949" cy="412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Graph = </a:t>
            </a:r>
            <a:r>
              <a:rPr lang="ko-KR" altLang="en-US" sz="2000" b="1" smtClean="0"/>
              <a:t>관계를 표시할 저장소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54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500" b="1" dirty="0" smtClean="0"/>
              <a:t>사실</a:t>
            </a:r>
            <a:r>
              <a:rPr lang="en-US" altLang="ko-KR" sz="5500" b="1" dirty="0" smtClean="0"/>
              <a:t>.. </a:t>
            </a:r>
            <a:r>
              <a:rPr lang="ko-KR" altLang="en-US" sz="5500" b="1" dirty="0" smtClean="0"/>
              <a:t>구현은 비슷합니다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41213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BFS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큐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49" y="1296699"/>
            <a:ext cx="6334503" cy="53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en-US" altLang="ko-KR" b="1" dirty="0" smtClean="0"/>
              <a:t>DFS</a:t>
            </a:r>
            <a:r>
              <a:rPr lang="ko-KR" altLang="en-US" b="1" dirty="0" smtClean="0"/>
              <a:t>의 구현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스택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9" y="1482869"/>
            <a:ext cx="6095222" cy="49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비교해보기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9124"/>
            <a:ext cx="5919197" cy="50229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0" y="1649124"/>
            <a:ext cx="5310999" cy="42779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2925" y="2183131"/>
            <a:ext cx="357187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2924" y="2449831"/>
            <a:ext cx="357187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57950" y="2095502"/>
            <a:ext cx="357187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57950" y="2346962"/>
            <a:ext cx="357187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17" y="3028425"/>
            <a:ext cx="3572566" cy="4267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67" y="3296257"/>
            <a:ext cx="3572566" cy="426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67" y="3562957"/>
            <a:ext cx="3572566" cy="4267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217" y="3654230"/>
            <a:ext cx="3572566" cy="426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92" y="4110795"/>
            <a:ext cx="3572566" cy="426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592" y="4819361"/>
            <a:ext cx="3572566" cy="4267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867" y="4428413"/>
            <a:ext cx="3572566" cy="426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67" y="5268782"/>
            <a:ext cx="3572566" cy="426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867" y="4669183"/>
            <a:ext cx="3572566" cy="426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67" y="5520242"/>
            <a:ext cx="3572566" cy="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BFS </a:t>
            </a:r>
            <a:r>
              <a:rPr lang="ko-KR" altLang="en-US" b="1" dirty="0" smtClean="0"/>
              <a:t>의 장단점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b="1" u="sng" dirty="0"/>
              <a:t>장점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답이 되는 경로가 여러 개인 경우에도 </a:t>
            </a:r>
            <a:r>
              <a:rPr lang="ko-KR" altLang="en-US" sz="2000" b="1" dirty="0"/>
              <a:t>최단경로임을 보장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최단 경로가 존재하면 깊이가 무한정 </a:t>
            </a:r>
            <a:r>
              <a:rPr lang="ko-KR" altLang="en-US" sz="2000" dirty="0" err="1"/>
              <a:t>깊어진다고</a:t>
            </a:r>
            <a:r>
              <a:rPr lang="ko-KR" altLang="en-US" sz="2000" dirty="0"/>
              <a:t> 해도 답을 찾을 수 있다</a:t>
            </a:r>
            <a:r>
              <a:rPr lang="en-US" altLang="ko-KR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u="sng" dirty="0" smtClean="0"/>
              <a:t>단점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경로가 매우 길 경우에는 탐색 가지가 급격히 증가함에 따라 </a:t>
            </a:r>
            <a:r>
              <a:rPr lang="ko-KR" altLang="en-US" sz="2000" dirty="0" err="1" smtClean="0"/>
              <a:t>보다</a:t>
            </a:r>
            <a:r>
              <a:rPr lang="ko-KR" altLang="en-US" sz="2000" b="1" dirty="0" err="1" smtClean="0"/>
              <a:t>많은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기억 공간을 필요로 </a:t>
            </a:r>
            <a:r>
              <a:rPr lang="ko-KR" altLang="en-US" sz="2000" dirty="0"/>
              <a:t>하게 된다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해가 존재하지 않는다면</a:t>
            </a:r>
            <a:r>
              <a:rPr lang="ko-KR" altLang="en-US" sz="2000" dirty="0"/>
              <a:t> 유한 그래프</a:t>
            </a:r>
            <a:r>
              <a:rPr lang="en-US" altLang="ko-KR" sz="2000" dirty="0"/>
              <a:t>(finite graph)</a:t>
            </a:r>
            <a:r>
              <a:rPr lang="ko-KR" altLang="en-US" sz="2000" dirty="0"/>
              <a:t>의 경우에는 모든 그래프를 탐색한 후에 실패로 끝난다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무한 그래프</a:t>
            </a:r>
            <a:r>
              <a:rPr lang="en-US" altLang="ko-KR" sz="2000" dirty="0"/>
              <a:t>(infinite graph)</a:t>
            </a:r>
            <a:r>
              <a:rPr lang="ko-KR" altLang="en-US" sz="2000" dirty="0"/>
              <a:t>의 경우에는 결코 해를 찾지도 못하고</a:t>
            </a:r>
            <a:r>
              <a:rPr lang="en-US" altLang="ko-KR" sz="2000" dirty="0"/>
              <a:t>, </a:t>
            </a:r>
            <a:r>
              <a:rPr lang="ko-KR" altLang="en-US" sz="2000" dirty="0"/>
              <a:t>끝내지도 못한다</a:t>
            </a:r>
            <a:r>
              <a:rPr lang="en-US" altLang="ko-KR" sz="2000" dirty="0"/>
              <a:t>.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1979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ow can I say nice to meet you in Kor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1" y="430407"/>
            <a:ext cx="7734299" cy="59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559" y="1552641"/>
            <a:ext cx="1205006" cy="1414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563" y="1552641"/>
            <a:ext cx="1876787" cy="400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731" y="4249304"/>
            <a:ext cx="2762694" cy="579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732" y="4828312"/>
            <a:ext cx="276269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16" y="2557022"/>
            <a:ext cx="2605168" cy="17439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8425" y="4463534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https://www.acmicpc.net/problem/1260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8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37" y="384151"/>
            <a:ext cx="7282527" cy="60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이누야샤) 해치웠나? | (백업)유머 게시판(2020-2021) | RULI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049462"/>
            <a:ext cx="7738388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9" y="3453606"/>
            <a:ext cx="624770" cy="7334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09" y="3885010"/>
            <a:ext cx="514556" cy="6040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62" y="2817569"/>
            <a:ext cx="736543" cy="864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64" y="2139260"/>
            <a:ext cx="1493202" cy="318403"/>
          </a:xfrm>
          <a:prstGeom prst="rect">
            <a:avLst/>
          </a:prstGeom>
        </p:spPr>
      </p:pic>
      <p:pic>
        <p:nvPicPr>
          <p:cNvPr id="4100" name="Picture 4" descr="파워는 아니고 그냥 가동중] 짤장고 on X: &quot;나를 말하는 건가 이몸 등장 #짤장고 https://t.co/BPpgzBUdms&quot; / 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0" y="1622929"/>
            <a:ext cx="6008087" cy="4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462" y="2049462"/>
            <a:ext cx="1479495" cy="11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33" y="2673273"/>
            <a:ext cx="2100334" cy="1511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8425" y="4520684"/>
            <a:ext cx="429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https://www.acmicpc.net/problem/2178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1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짤공유]박명수짤/재밌는짤/웃긴짤/무한도전짤/무도짤/박명수어록/웃긴짤방/희귀짤/인사짤/인싸짤/칭찬짤/슬픈짤/과제짤/대노짤/피곤짤/분노짤 /아싸짤/퇴사짤/전공짤/시무룩짤/웃음짤 2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3" y="0"/>
            <a:ext cx="791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500" b="1" dirty="0" smtClean="0"/>
              <a:t>그래프를 탐색 하는 방법 중 하나</a:t>
            </a:r>
            <a:r>
              <a:rPr lang="en-US" altLang="ko-KR" sz="5500" b="1" dirty="0" smtClean="0"/>
              <a:t>!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417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500" b="1" dirty="0" smtClean="0"/>
              <a:t>DFS</a:t>
            </a:r>
            <a:r>
              <a:rPr lang="ko-KR" altLang="en-US" sz="5500" b="1" dirty="0" smtClean="0"/>
              <a:t>는 기억나시죠</a:t>
            </a:r>
            <a:r>
              <a:rPr lang="en-US" altLang="ko-KR" sz="5500" b="1" dirty="0" smtClean="0"/>
              <a:t>?</a:t>
            </a:r>
            <a:endParaRPr lang="ko-KR" altLang="en-US" sz="5500" b="1" dirty="0"/>
          </a:p>
        </p:txBody>
      </p:sp>
    </p:spTree>
    <p:extLst>
      <p:ext uri="{BB962C8B-B14F-4D97-AF65-F5344CB8AC3E}">
        <p14:creationId xmlns:p14="http://schemas.microsoft.com/office/powerpoint/2010/main" val="4257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게뭔데 - 뽐뿌:짤방갤러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80" y="850871"/>
            <a:ext cx="5156258" cy="515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49" y="424377"/>
            <a:ext cx="4209868" cy="6009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60" y="1985405"/>
            <a:ext cx="2097824" cy="1087055"/>
          </a:xfrm>
          <a:prstGeom prst="rect">
            <a:avLst/>
          </a:prstGeom>
        </p:spPr>
      </p:pic>
      <p:pic>
        <p:nvPicPr>
          <p:cNvPr id="1028" name="Picture 4" descr="김수현 오열 “갈수록 연기 잘하네” 에필로그에서 오열한 이유는?｜동아일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21" y="1538735"/>
            <a:ext cx="6765158" cy="37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elog.velcdn.com/images%2F513sojin%2Fpost%2Ffac1b4e5-c8c5-4d05-9e98-0bb3fb0534e7%2Fb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6" y="627966"/>
            <a:ext cx="10876219" cy="48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72375" y="5819775"/>
            <a:ext cx="3181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+mn-ea"/>
              </a:rPr>
              <a:t>큐</a:t>
            </a:r>
            <a:endParaRPr lang="ko-KR" altLang="en-US" sz="25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4450" y="5819775"/>
            <a:ext cx="31813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>
                <a:latin typeface="+mn-ea"/>
              </a:rPr>
              <a:t>스택</a:t>
            </a:r>
            <a:r>
              <a:rPr lang="en-US" altLang="ko-KR" sz="2500" b="1" dirty="0" smtClean="0">
                <a:latin typeface="+mn-ea"/>
              </a:rPr>
              <a:t>, </a:t>
            </a:r>
            <a:r>
              <a:rPr lang="ko-KR" altLang="en-US" sz="2500" b="1" dirty="0" smtClean="0">
                <a:latin typeface="+mn-ea"/>
              </a:rPr>
              <a:t>재귀</a:t>
            </a:r>
            <a:endParaRPr lang="ko-KR" altLang="en-US" sz="2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BFS(Breadth-First-Search)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하나의 </a:t>
            </a:r>
            <a:r>
              <a:rPr lang="ko-KR" altLang="en-US" sz="2000" b="1" dirty="0" err="1"/>
              <a:t>정점으로부터</a:t>
            </a:r>
            <a:r>
              <a:rPr lang="ko-KR" altLang="en-US" sz="2000" b="1" dirty="0"/>
              <a:t> 시작하여 차례대로 모든 정점들을 한 번씩 방</a:t>
            </a:r>
            <a:r>
              <a:rPr lang="ko-KR" altLang="en-US" sz="2000" dirty="0"/>
              <a:t>문하는 것</a:t>
            </a:r>
          </a:p>
          <a:p>
            <a:r>
              <a:rPr lang="ko-KR" altLang="en-US" sz="2000" b="1" dirty="0"/>
              <a:t>루트 노드</a:t>
            </a:r>
            <a:r>
              <a:rPr lang="en-US" altLang="ko-KR" sz="2000" dirty="0"/>
              <a:t>(</a:t>
            </a:r>
            <a:r>
              <a:rPr lang="ko-KR" altLang="en-US" sz="2000" dirty="0"/>
              <a:t>혹은 다른 임의의 노드</a:t>
            </a:r>
            <a:r>
              <a:rPr lang="en-US" altLang="ko-KR" sz="2000" dirty="0"/>
              <a:t>)</a:t>
            </a:r>
            <a:r>
              <a:rPr lang="ko-KR" altLang="en-US" sz="2000" dirty="0"/>
              <a:t>에서 시작해서 </a:t>
            </a:r>
            <a:r>
              <a:rPr lang="ko-KR" altLang="en-US" sz="2000" b="1" dirty="0"/>
              <a:t>인접한 노드를 먼저 탐색</a:t>
            </a:r>
            <a:r>
              <a:rPr lang="ko-KR" altLang="en-US" sz="2000" dirty="0"/>
              <a:t>하는 방법</a:t>
            </a:r>
          </a:p>
          <a:p>
            <a:r>
              <a:rPr lang="ko-KR" altLang="en-US" sz="2000" b="1" dirty="0"/>
              <a:t>시작 </a:t>
            </a:r>
            <a:r>
              <a:rPr lang="ko-KR" altLang="en-US" sz="2000" b="1" dirty="0" err="1"/>
              <a:t>정점으로부터</a:t>
            </a:r>
            <a:r>
              <a:rPr lang="ko-KR" altLang="en-US" sz="2000" b="1" dirty="0"/>
              <a:t> 가까운 정점을 먼저 방문</a:t>
            </a:r>
            <a:r>
              <a:rPr lang="ko-KR" altLang="en-US" sz="2000" dirty="0"/>
              <a:t>하고 </a:t>
            </a:r>
            <a:r>
              <a:rPr lang="ko-KR" altLang="en-US" sz="2000" b="1" dirty="0"/>
              <a:t>멀리 떨어져 있는 정점을 나중에 방문</a:t>
            </a:r>
            <a:r>
              <a:rPr lang="ko-KR" altLang="en-US" sz="2000" dirty="0"/>
              <a:t>하는</a:t>
            </a:r>
            <a:r>
              <a:rPr lang="ko-KR" altLang="en-US" sz="2000" b="1" dirty="0"/>
              <a:t> </a:t>
            </a:r>
            <a:r>
              <a:rPr lang="ko-KR" altLang="en-US" sz="2000" dirty="0"/>
              <a:t>순회 방법이다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깊게</a:t>
            </a:r>
            <a:r>
              <a:rPr lang="en-US" altLang="ko-KR" sz="2000" b="1" dirty="0"/>
              <a:t>(deep) </a:t>
            </a:r>
            <a:r>
              <a:rPr lang="ko-KR" altLang="en-US" sz="2000" b="1" dirty="0"/>
              <a:t>탐색하기 전에 넓게</a:t>
            </a:r>
            <a:r>
              <a:rPr lang="en-US" altLang="ko-KR" sz="2000" b="1" dirty="0"/>
              <a:t>(wide) </a:t>
            </a:r>
            <a:r>
              <a:rPr lang="ko-KR" altLang="en-US" sz="2000" b="1" dirty="0"/>
              <a:t>탐색</a:t>
            </a:r>
            <a:r>
              <a:rPr lang="ko-KR" altLang="en-US" sz="2000" dirty="0"/>
              <a:t>하는 </a:t>
            </a:r>
            <a:r>
              <a:rPr lang="ko-KR" altLang="en-US" sz="2000" dirty="0" smtClean="0"/>
              <a:t>방법이다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BFS</a:t>
            </a:r>
            <a:r>
              <a:rPr lang="ko-KR" altLang="en-US" sz="2000" dirty="0" smtClean="0"/>
              <a:t>는 시작 노드에서 시작하여 거리에 따라 단계별로 탐색하는 방식이다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방문한 노드들을 차례로 저장한 후 꺼낼 수 있는 </a:t>
            </a:r>
            <a:r>
              <a:rPr lang="ko-KR" altLang="en-US" sz="2000" b="1" dirty="0" err="1" smtClean="0"/>
              <a:t>자료구조인</a:t>
            </a:r>
            <a:r>
              <a:rPr lang="ko-KR" altLang="en-US" sz="2000" b="1" dirty="0" smtClean="0"/>
              <a:t> 큐</a:t>
            </a:r>
            <a:r>
              <a:rPr lang="en-US" altLang="ko-KR" sz="2000" b="1" dirty="0" smtClean="0"/>
              <a:t>(Queue)</a:t>
            </a:r>
            <a:r>
              <a:rPr lang="ko-KR" altLang="en-US" sz="2000" b="1" dirty="0" smtClean="0"/>
              <a:t>를 사용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재귀적으로 동작하지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무한 루프에 빠질 위험이 있기 때문에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어떤 </a:t>
            </a:r>
            <a:r>
              <a:rPr lang="ko-KR" altLang="en-US" sz="2000" b="1" dirty="0"/>
              <a:t>노드를 </a:t>
            </a:r>
            <a:r>
              <a:rPr lang="ko-KR" altLang="en-US" sz="2000" b="1" dirty="0" err="1"/>
              <a:t>방문했었는지</a:t>
            </a:r>
            <a:r>
              <a:rPr lang="ko-KR" altLang="en-US" sz="2000" b="1" dirty="0"/>
              <a:t> 여부를 반드시 검사</a:t>
            </a:r>
            <a:r>
              <a:rPr lang="ko-KR" altLang="en-US" sz="2000" dirty="0"/>
              <a:t>해야 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8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BFS</a:t>
            </a:r>
            <a:r>
              <a:rPr lang="ko-KR" altLang="en-US" b="1" dirty="0" smtClean="0"/>
              <a:t>는 언제 주로 사용될까요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노드 사이의 최단 경로 혹은 임의의 경로를 찾고 싶을 때 이 방법을 </a:t>
            </a:r>
            <a:r>
              <a:rPr lang="ko-KR" altLang="en-US" sz="2000" dirty="0" smtClean="0"/>
              <a:t>선택합니다</a:t>
            </a:r>
            <a:r>
              <a:rPr lang="en-US" altLang="ko-KR" sz="2000" dirty="0" smtClean="0"/>
              <a:t>!</a:t>
            </a:r>
          </a:p>
        </p:txBody>
      </p:sp>
      <p:pic>
        <p:nvPicPr>
          <p:cNvPr id="3076" name="Picture 4" descr="여러분 미로짤 가져가세여 | 오버워치2 인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06" y="2056444"/>
            <a:ext cx="6793789" cy="4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352</Words>
  <Application>Microsoft Office PowerPoint</Application>
  <PresentationFormat>와이드스크린</PresentationFormat>
  <Paragraphs>99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코테스터디</vt:lpstr>
      <vt:lpstr>BFS(Breadth-first search) 너비 우선 탐색</vt:lpstr>
      <vt:lpstr>PowerPoint 프레젠테이션</vt:lpstr>
      <vt:lpstr>그래프를 탐색 하는 방법 중 하나!</vt:lpstr>
      <vt:lpstr>DFS는 기억나시죠?</vt:lpstr>
      <vt:lpstr>PowerPoint 프레젠테이션</vt:lpstr>
      <vt:lpstr>PowerPoint 프레젠테이션</vt:lpstr>
      <vt:lpstr>BFS(Breadth-First-Search) 란?</vt:lpstr>
      <vt:lpstr>BFS는 언제 주로 사용될까요?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BFS의 구현</vt:lpstr>
      <vt:lpstr>DFS의 구현 – 관계 구현(인접행렬)</vt:lpstr>
      <vt:lpstr>DFS의 구현 – 관계 구현(인접행렬)</vt:lpstr>
      <vt:lpstr>DFS의 구현 – 관계 구현</vt:lpstr>
      <vt:lpstr>PowerPoint 프레젠테이션</vt:lpstr>
      <vt:lpstr>BFS의 구현 - 큐</vt:lpstr>
      <vt:lpstr>DFS의 구현 - 스택</vt:lpstr>
      <vt:lpstr>비교해보기</vt:lpstr>
      <vt:lpstr>BFS 의 장단점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코테스터디</dc:title>
  <dc:creator>student</dc:creator>
  <cp:lastModifiedBy>student</cp:lastModifiedBy>
  <cp:revision>15</cp:revision>
  <dcterms:created xsi:type="dcterms:W3CDTF">2024-07-03T10:07:28Z</dcterms:created>
  <dcterms:modified xsi:type="dcterms:W3CDTF">2024-07-04T01:32:30Z</dcterms:modified>
</cp:coreProperties>
</file>