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97" r:id="rId6"/>
    <p:sldId id="295" r:id="rId7"/>
    <p:sldId id="296" r:id="rId8"/>
    <p:sldId id="293" r:id="rId9"/>
    <p:sldId id="262" r:id="rId10"/>
    <p:sldId id="294" r:id="rId11"/>
    <p:sldId id="299" r:id="rId12"/>
    <p:sldId id="300" r:id="rId13"/>
    <p:sldId id="305" r:id="rId14"/>
    <p:sldId id="302" r:id="rId15"/>
    <p:sldId id="303" r:id="rId16"/>
    <p:sldId id="306" r:id="rId17"/>
    <p:sldId id="307" r:id="rId18"/>
    <p:sldId id="308" r:id="rId19"/>
    <p:sldId id="301" r:id="rId20"/>
    <p:sldId id="310" r:id="rId21"/>
    <p:sldId id="319" r:id="rId22"/>
    <p:sldId id="313" r:id="rId23"/>
    <p:sldId id="315" r:id="rId24"/>
    <p:sldId id="311" r:id="rId25"/>
    <p:sldId id="312" r:id="rId26"/>
    <p:sldId id="316" r:id="rId27"/>
    <p:sldId id="309" r:id="rId28"/>
    <p:sldId id="298" r:id="rId29"/>
    <p:sldId id="317" r:id="rId30"/>
    <p:sldId id="29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1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8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8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169D-7B95-40C1-95DC-83331052EF8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002C-9D38-4204-B4B7-62107EC00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hxFgg7TLZQ&amp;t=287s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123142"/>
          </a:xfrm>
        </p:spPr>
        <p:txBody>
          <a:bodyPr/>
          <a:lstStyle/>
          <a:p>
            <a:r>
              <a:rPr lang="ko-KR" altLang="en-US" b="1" dirty="0" err="1" smtClean="0"/>
              <a:t>코테스터디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533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3" y="1161733"/>
            <a:ext cx="4654495" cy="4534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54" y="1161734"/>
            <a:ext cx="589679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그래프 </a:t>
            </a:r>
            <a:r>
              <a:rPr lang="en-US" altLang="ko-KR" b="1" dirty="0" smtClean="0"/>
              <a:t>Graph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000" dirty="0" smtClean="0"/>
          </a:p>
          <a:p>
            <a:r>
              <a:rPr lang="ko-KR" altLang="en-US" sz="2000" dirty="0" smtClean="0"/>
              <a:t>비선형 </a:t>
            </a:r>
            <a:r>
              <a:rPr lang="ko-KR" altLang="en-US" sz="2000" dirty="0"/>
              <a:t>구조 중 하나로 ‘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(Vertices)</a:t>
            </a:r>
            <a:r>
              <a:rPr lang="ko-KR" altLang="en-US" sz="2000" dirty="0"/>
              <a:t>과 그들 사이를 연결하는 </a:t>
            </a:r>
            <a:r>
              <a:rPr lang="ko-KR" altLang="en-US" sz="2000" b="1" dirty="0"/>
              <a:t>간선</a:t>
            </a:r>
            <a:r>
              <a:rPr lang="en-US" altLang="ko-KR" sz="2000" b="1" dirty="0"/>
              <a:t>(Edge)</a:t>
            </a:r>
            <a:r>
              <a:rPr lang="ko-KR" altLang="en-US" sz="2000" dirty="0"/>
              <a:t>으로 표현된 </a:t>
            </a:r>
            <a:r>
              <a:rPr lang="ko-KR" altLang="en-US" sz="2000" b="1" dirty="0" err="1"/>
              <a:t>자료구조</a:t>
            </a:r>
            <a:r>
              <a:rPr lang="ko-KR" altLang="en-US" sz="2000" dirty="0" err="1"/>
              <a:t>’를</a:t>
            </a:r>
            <a:r>
              <a:rPr lang="ko-KR" altLang="en-US" sz="2000" dirty="0"/>
              <a:t>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</a:t>
            </a:r>
            <a:r>
              <a:rPr lang="ko-KR" altLang="en-US" sz="2000" b="1" dirty="0"/>
              <a:t>정점은 데이터를 저장</a:t>
            </a:r>
            <a:r>
              <a:rPr lang="ko-KR" altLang="en-US" sz="2000" dirty="0"/>
              <a:t>하며 </a:t>
            </a:r>
            <a:r>
              <a:rPr lang="ko-KR" altLang="en-US" sz="2000" b="1" dirty="0"/>
              <a:t>간선은 정점들 간의 관계</a:t>
            </a:r>
            <a:r>
              <a:rPr lang="ko-KR" altLang="en-US" sz="2000" dirty="0"/>
              <a:t>를 나타냅니다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모든 </a:t>
            </a:r>
            <a:r>
              <a:rPr lang="ko-KR" altLang="en-US" sz="2000" dirty="0"/>
              <a:t>그래프는 공식적으로 </a:t>
            </a:r>
            <a:r>
              <a:rPr lang="ko-KR" altLang="en-US" sz="2000" b="1" dirty="0"/>
              <a:t>정점</a:t>
            </a:r>
            <a:r>
              <a:rPr lang="en-US" altLang="ko-KR" sz="2000" b="1" dirty="0"/>
              <a:t>(V)</a:t>
            </a:r>
            <a:r>
              <a:rPr lang="ko-KR" altLang="en-US" sz="2000" b="1" dirty="0"/>
              <a:t>과 간선</a:t>
            </a:r>
            <a:r>
              <a:rPr lang="en-US" altLang="ko-KR" sz="2000" b="1" dirty="0"/>
              <a:t>(E)</a:t>
            </a:r>
            <a:r>
              <a:rPr lang="ko-KR" altLang="en-US" sz="2000" b="1" dirty="0"/>
              <a:t>으로 그래프는 </a:t>
            </a:r>
            <a:r>
              <a:rPr lang="en-US" altLang="ko-KR" sz="2000" b="1" dirty="0"/>
              <a:t>G = {V, E}</a:t>
            </a:r>
            <a:r>
              <a:rPr lang="ko-KR" altLang="en-US" sz="2000" dirty="0"/>
              <a:t>로 표현이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그래프는 </a:t>
            </a:r>
            <a:r>
              <a:rPr lang="ko-KR" altLang="en-US" sz="2000" dirty="0"/>
              <a:t>다양한 형태와 용도를 가지며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경로 탐색</a:t>
            </a:r>
            <a:r>
              <a:rPr lang="en-US" altLang="ko-KR" sz="2000" dirty="0"/>
              <a:t>, </a:t>
            </a:r>
            <a:r>
              <a:rPr lang="ko-KR" altLang="en-US" sz="2000" dirty="0"/>
              <a:t>스케줄링 등 다양한 시스템에서 활용됩니다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또한 </a:t>
            </a:r>
            <a:r>
              <a:rPr lang="ko-KR" altLang="en-US" sz="2000" dirty="0"/>
              <a:t>다양한 알고리즘과 연산을 수행하는데 이용됩니다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ko-KR" altLang="en-US" sz="2000" b="1" dirty="0"/>
              <a:t>그래프 탐색 알고리즘을 사용</a:t>
            </a:r>
            <a:r>
              <a:rPr lang="ko-KR" altLang="en-US" sz="2000" dirty="0"/>
              <a:t>하여 </a:t>
            </a:r>
            <a:r>
              <a:rPr lang="ko-KR" altLang="en-US" sz="2000" b="1" dirty="0"/>
              <a:t>특정 노드를 찾거나</a:t>
            </a:r>
            <a:r>
              <a:rPr lang="ko-KR" altLang="en-US" sz="2000" dirty="0"/>
              <a:t> </a:t>
            </a:r>
            <a:r>
              <a:rPr lang="ko-KR" altLang="en-US" sz="2000" b="1" dirty="0"/>
              <a:t>최단 경로 알고리즘을 사용</a:t>
            </a:r>
            <a:r>
              <a:rPr lang="ko-KR" altLang="en-US" sz="2000" dirty="0"/>
              <a:t>하여 </a:t>
            </a:r>
            <a:r>
              <a:rPr lang="ko-KR" altLang="en-US" sz="2000" b="1" dirty="0"/>
              <a:t>두 노드 사이의 최단 경로</a:t>
            </a:r>
            <a:r>
              <a:rPr lang="ko-KR" altLang="en-US" sz="2000" dirty="0"/>
              <a:t>를 찾을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55075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트리 </a:t>
            </a:r>
            <a:r>
              <a:rPr lang="en-US" altLang="ko-KR" b="1" dirty="0" smtClean="0"/>
              <a:t>Tree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000" dirty="0" smtClean="0"/>
          </a:p>
          <a:p>
            <a:r>
              <a:rPr lang="ko-KR" altLang="en-US" sz="2000" dirty="0"/>
              <a:t>트리는 하나의 </a:t>
            </a:r>
            <a:r>
              <a:rPr lang="ko-KR" altLang="en-US" sz="2000" b="1" dirty="0"/>
              <a:t>루트 노드</a:t>
            </a:r>
            <a:r>
              <a:rPr lang="ko-KR" altLang="en-US" sz="2000" dirty="0"/>
              <a:t>를 갖는다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b="1" dirty="0"/>
              <a:t>루트 노드</a:t>
            </a:r>
            <a:r>
              <a:rPr lang="ko-KR" altLang="en-US" sz="2000" dirty="0"/>
              <a:t>는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개 이상의 자식 노드</a:t>
            </a:r>
            <a:r>
              <a:rPr lang="ko-KR" altLang="en-US" sz="2000" dirty="0"/>
              <a:t>를 갖고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그 자식 노드 또한 </a:t>
            </a:r>
            <a:r>
              <a:rPr lang="en-US" altLang="ko-KR" sz="2000" dirty="0"/>
              <a:t>0</a:t>
            </a:r>
            <a:r>
              <a:rPr lang="ko-KR" altLang="en-US" sz="2000" dirty="0"/>
              <a:t>개 이상의 자식 노드를 갖고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반복적으로 정의된다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b="1" dirty="0"/>
              <a:t>노드</a:t>
            </a:r>
            <a:r>
              <a:rPr lang="en-US" altLang="ko-KR" sz="2000" b="1" dirty="0"/>
              <a:t>(node)</a:t>
            </a:r>
            <a:r>
              <a:rPr lang="ko-KR" altLang="en-US" sz="2000" b="1" dirty="0"/>
              <a:t>들과 노드들을 연결하는 간선</a:t>
            </a:r>
            <a:r>
              <a:rPr lang="en-US" altLang="ko-KR" sz="2000" b="1" dirty="0"/>
              <a:t>(edge)</a:t>
            </a:r>
            <a:r>
              <a:rPr lang="ko-KR" altLang="en-US" sz="2000" dirty="0"/>
              <a:t>들로 구성되어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r>
              <a:rPr lang="ko-KR" altLang="en-US" sz="2000" dirty="0"/>
              <a:t>트리에는 사이클</a:t>
            </a:r>
            <a:r>
              <a:rPr lang="en-US" altLang="ko-KR" sz="2000" dirty="0"/>
              <a:t>(cycle)</a:t>
            </a:r>
            <a:r>
              <a:rPr lang="ko-KR" altLang="en-US" sz="2000" dirty="0"/>
              <a:t>이 존재할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노드들은 특정 순서로 나열될 수도 있고 그럴 수 없을 수도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각 </a:t>
            </a:r>
            <a:r>
              <a:rPr lang="ko-KR" altLang="en-US" sz="2000" b="1" dirty="0"/>
              <a:t>노드는 부모 노드로의 </a:t>
            </a:r>
            <a:r>
              <a:rPr lang="ko-KR" altLang="en-US" sz="2000" b="1" dirty="0" smtClean="0"/>
              <a:t>연결이 </a:t>
            </a:r>
            <a:r>
              <a:rPr lang="ko-KR" altLang="en-US" sz="2000" b="1" dirty="0"/>
              <a:t>있을 수도 있고 없을 수도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각 </a:t>
            </a:r>
            <a:r>
              <a:rPr lang="ko-KR" altLang="en-US" sz="2000" dirty="0" smtClean="0"/>
              <a:t>노드는 어떤 자료형으로도 표현 가능하다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2" y="1439767"/>
            <a:ext cx="3124200" cy="13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트리 </a:t>
            </a:r>
            <a:r>
              <a:rPr lang="en-US" altLang="ko-KR" b="1" dirty="0" smtClean="0"/>
              <a:t>Tree </a:t>
            </a:r>
            <a:r>
              <a:rPr lang="ko-KR" altLang="en-US" b="1" dirty="0" smtClean="0"/>
              <a:t>의 키워드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루트 노드</a:t>
            </a:r>
            <a:r>
              <a:rPr lang="en-US" altLang="ko-KR" sz="2000" b="1" dirty="0"/>
              <a:t>(root node)</a:t>
            </a:r>
            <a:r>
              <a:rPr lang="en-US" altLang="ko-KR" sz="2000" dirty="0"/>
              <a:t>: </a:t>
            </a:r>
            <a:r>
              <a:rPr lang="ko-KR" altLang="en-US" sz="2000" dirty="0"/>
              <a:t>부모가 없는 노드</a:t>
            </a:r>
            <a:r>
              <a:rPr lang="en-US" altLang="ko-KR" sz="2000" dirty="0"/>
              <a:t>, </a:t>
            </a:r>
            <a:r>
              <a:rPr lang="ko-KR" altLang="en-US" sz="2000" dirty="0"/>
              <a:t>트리는 하나의 루트 </a:t>
            </a:r>
            <a:r>
              <a:rPr lang="ko-KR" altLang="en-US" sz="2000" dirty="0" err="1"/>
              <a:t>노드만을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단말 노드</a:t>
            </a:r>
            <a:r>
              <a:rPr lang="en-US" altLang="ko-KR" sz="2000" b="1" dirty="0"/>
              <a:t>(leaf node)</a:t>
            </a:r>
            <a:r>
              <a:rPr lang="en-US" altLang="ko-KR" sz="2000" dirty="0"/>
              <a:t>: </a:t>
            </a:r>
            <a:r>
              <a:rPr lang="ko-KR" altLang="en-US" sz="2000" dirty="0"/>
              <a:t>자식이 없는 노드</a:t>
            </a:r>
            <a:r>
              <a:rPr lang="en-US" altLang="ko-KR" sz="2000" dirty="0"/>
              <a:t>, ‘</a:t>
            </a:r>
            <a:r>
              <a:rPr lang="ko-KR" altLang="en-US" sz="2000" dirty="0"/>
              <a:t>말단 노드’ 또는 ‘잎 </a:t>
            </a:r>
            <a:r>
              <a:rPr lang="ko-KR" altLang="en-US" sz="2000" dirty="0" err="1"/>
              <a:t>노드’라고도</a:t>
            </a:r>
            <a:r>
              <a:rPr lang="ko-KR" altLang="en-US" sz="2000" dirty="0"/>
              <a:t> 부른다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내부</a:t>
            </a:r>
            <a:r>
              <a:rPr lang="en-US" altLang="ko-KR" sz="2000" b="1" dirty="0"/>
              <a:t>(internal) </a:t>
            </a:r>
            <a:r>
              <a:rPr lang="ko-KR" altLang="en-US" sz="2000" b="1" dirty="0"/>
              <a:t>노드</a:t>
            </a:r>
            <a:r>
              <a:rPr lang="en-US" altLang="ko-KR" sz="2000" dirty="0"/>
              <a:t>: </a:t>
            </a:r>
            <a:r>
              <a:rPr lang="ko-KR" altLang="en-US" sz="2000" dirty="0"/>
              <a:t>단말 노드가 아닌 노드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간선</a:t>
            </a:r>
            <a:r>
              <a:rPr lang="en-US" altLang="ko-KR" sz="2000" b="1" dirty="0"/>
              <a:t>(edge): </a:t>
            </a:r>
            <a:r>
              <a:rPr lang="ko-KR" altLang="en-US" sz="2000" dirty="0"/>
              <a:t>노드를 연결하는 선 </a:t>
            </a:r>
            <a:r>
              <a:rPr lang="en-US" altLang="ko-KR" sz="2000" dirty="0"/>
              <a:t>(link, branch </a:t>
            </a:r>
            <a:r>
              <a:rPr lang="ko-KR" altLang="en-US" sz="2000" dirty="0"/>
              <a:t>라고도 부름</a:t>
            </a:r>
            <a:r>
              <a:rPr lang="en-US" altLang="ko-KR" sz="20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형제</a:t>
            </a:r>
            <a:r>
              <a:rPr lang="en-US" altLang="ko-KR" sz="2000" b="1" dirty="0"/>
              <a:t>(sibling): </a:t>
            </a:r>
            <a:r>
              <a:rPr lang="ko-KR" altLang="en-US" sz="2000" dirty="0"/>
              <a:t>같은 부모를 가지는 노드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노드의 크기</a:t>
            </a:r>
            <a:r>
              <a:rPr lang="en-US" altLang="ko-KR" sz="2000" b="1" dirty="0"/>
              <a:t>(size): </a:t>
            </a:r>
            <a:r>
              <a:rPr lang="ko-KR" altLang="en-US" sz="2000" dirty="0"/>
              <a:t>자신을 포함한 모든 자손 노드의 개수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노드의 깊이</a:t>
            </a:r>
            <a:r>
              <a:rPr lang="en-US" altLang="ko-KR" sz="2000" b="1" dirty="0"/>
              <a:t>(depth): </a:t>
            </a:r>
            <a:r>
              <a:rPr lang="ko-KR" altLang="en-US" sz="2000" dirty="0"/>
              <a:t>루트에서 어떤 노드에 도달하기 위해 거쳐야 하는 간선의 수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노드의 레벨</a:t>
            </a:r>
            <a:r>
              <a:rPr lang="en-US" altLang="ko-KR" sz="2000" b="1" dirty="0"/>
              <a:t>(level): </a:t>
            </a:r>
            <a:r>
              <a:rPr lang="ko-KR" altLang="en-US" sz="2000" dirty="0"/>
              <a:t>트리의 특정 깊이를 가지는 노드의 집합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노드의 차수</a:t>
            </a:r>
            <a:r>
              <a:rPr lang="en-US" altLang="ko-KR" sz="2000" b="1" dirty="0"/>
              <a:t>(degree): </a:t>
            </a:r>
            <a:r>
              <a:rPr lang="ko-KR" altLang="en-US" sz="2000" dirty="0"/>
              <a:t>하위 트리 개수 </a:t>
            </a:r>
            <a:r>
              <a:rPr lang="en-US" altLang="ko-KR" sz="2000" dirty="0"/>
              <a:t>/ </a:t>
            </a:r>
            <a:r>
              <a:rPr lang="ko-KR" altLang="en-US" sz="2000" dirty="0"/>
              <a:t>간선 수 </a:t>
            </a:r>
            <a:r>
              <a:rPr lang="en-US" altLang="ko-KR" sz="2000" dirty="0"/>
              <a:t>(degree) = </a:t>
            </a:r>
            <a:r>
              <a:rPr lang="ko-KR" altLang="en-US" sz="2000" dirty="0"/>
              <a:t>각 노드가 지닌 가지의 수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트리의 차수</a:t>
            </a:r>
            <a:r>
              <a:rPr lang="en-US" altLang="ko-KR" sz="2000" b="1" dirty="0"/>
              <a:t>(degree of tree): </a:t>
            </a:r>
            <a:r>
              <a:rPr lang="ko-KR" altLang="en-US" sz="2000" dirty="0"/>
              <a:t>트리의 최대 차수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트리의 높이</a:t>
            </a:r>
            <a:r>
              <a:rPr lang="en-US" altLang="ko-KR" sz="2000" b="1" dirty="0"/>
              <a:t>(height): </a:t>
            </a:r>
            <a:r>
              <a:rPr lang="ko-KR" altLang="en-US" sz="2000" dirty="0"/>
              <a:t>루트 노드에서 가장 </a:t>
            </a:r>
            <a:r>
              <a:rPr lang="ko-KR" altLang="en-US" sz="2000" dirty="0" err="1"/>
              <a:t>깊숙히</a:t>
            </a:r>
            <a:r>
              <a:rPr lang="ko-KR" altLang="en-US" sz="2000" dirty="0"/>
              <a:t> 있는 노드의 깊이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70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500" b="1" dirty="0" smtClean="0"/>
              <a:t>트리를</a:t>
            </a:r>
            <a:endParaRPr lang="en-US" altLang="ko-KR" sz="5500" b="1" dirty="0" smtClean="0"/>
          </a:p>
          <a:p>
            <a:pPr algn="ctr"/>
            <a:r>
              <a:rPr lang="ko-KR" altLang="en-US" sz="3200" dirty="0" smtClean="0"/>
              <a:t>다 설명하기엔</a:t>
            </a:r>
            <a:r>
              <a:rPr lang="en-US" altLang="ko-KR" sz="3200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8051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83" y="714173"/>
            <a:ext cx="8904634" cy="5429655"/>
          </a:xfrm>
          <a:prstGeom prst="rect">
            <a:avLst/>
          </a:prstGeom>
        </p:spPr>
      </p:pic>
      <p:pic>
        <p:nvPicPr>
          <p:cNvPr id="3078" name="Picture 6" descr="자료구조 4강. 트리(Tre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27" y="1563427"/>
            <a:ext cx="2155461" cy="132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2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500" b="1" dirty="0"/>
              <a:t>DFS(Depth-first </a:t>
            </a:r>
            <a:r>
              <a:rPr lang="en-US" altLang="ko-KR" sz="5500" b="1" dirty="0" smtClean="0"/>
              <a:t>search)</a:t>
            </a:r>
            <a:br>
              <a:rPr lang="en-US" altLang="ko-KR" sz="5500" b="1" dirty="0" smtClean="0"/>
            </a:br>
            <a:r>
              <a:rPr lang="ko-KR" altLang="en-US" sz="5500" b="1" dirty="0" smtClean="0"/>
              <a:t>깊이 우선 탐색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5262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그래프와 트리의 깊은 부분을 우선적으로 탐색</a:t>
            </a:r>
            <a:r>
              <a:rPr lang="ko-KR" altLang="en-US" sz="2000" dirty="0" smtClean="0"/>
              <a:t>하는 알고리즘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 한 </a:t>
            </a:r>
            <a:r>
              <a:rPr lang="ko-KR" altLang="en-US" sz="2000" dirty="0"/>
              <a:t>방향으로 갈 수 있을 때까지 최대한 깊게 탐색한 후 </a:t>
            </a:r>
            <a:r>
              <a:rPr lang="ko-KR" altLang="en-US" sz="2000" b="1" dirty="0"/>
              <a:t>더 이상 갈 수 없게 되면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다시 돌아와 다음 경로를 탐색</a:t>
            </a:r>
            <a:r>
              <a:rPr lang="ko-KR" altLang="en-US" sz="2000" dirty="0"/>
              <a:t>하는 방식을 의미합니다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기본적인 </a:t>
            </a:r>
            <a:r>
              <a:rPr lang="ko-KR" altLang="en-US" sz="2000" dirty="0" err="1"/>
              <a:t>수행과정은</a:t>
            </a:r>
            <a:r>
              <a:rPr lang="ko-KR" altLang="en-US" sz="2000" dirty="0"/>
              <a:t> 한 노드에서 시작하여 가능한 한 깊숙이 </a:t>
            </a:r>
            <a:r>
              <a:rPr lang="ko-KR" altLang="en-US" sz="2000" b="1" dirty="0"/>
              <a:t>탐색한 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다음 분기</a:t>
            </a:r>
            <a:r>
              <a:rPr lang="ko-KR" altLang="en-US" sz="2000" dirty="0"/>
              <a:t>로 넘어갑니다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더 이상 탐색할 수 없는 상태에 도달하면</a:t>
            </a:r>
            <a:r>
              <a:rPr lang="en-US" altLang="ko-KR" sz="2000" dirty="0"/>
              <a:t>, </a:t>
            </a:r>
            <a:r>
              <a:rPr lang="ko-KR" altLang="en-US" sz="2000" dirty="0"/>
              <a:t>이전으로 돌아가서 다른 가능한 분기를 탐색합니다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 ‘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/>
              <a:t>정점을 방문</a:t>
            </a:r>
            <a:r>
              <a:rPr lang="ko-KR" altLang="en-US" sz="2000" dirty="0" smtClean="0"/>
              <a:t>’ 하고 </a:t>
            </a:r>
            <a:r>
              <a:rPr lang="ko-KR" altLang="en-US" sz="2000" b="1" dirty="0"/>
              <a:t>연결된 모든 간선을 </a:t>
            </a:r>
            <a:r>
              <a:rPr lang="ko-KR" altLang="en-US" sz="2000" b="1" dirty="0" smtClean="0"/>
              <a:t>검사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=&gt;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그래프의 </a:t>
            </a:r>
            <a:r>
              <a:rPr lang="ko-KR" altLang="en-US" sz="2000" b="1" dirty="0"/>
              <a:t>모든 구성 요소를 탐색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완전 탐색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하거나 특정 조건을 만족하는 경로를 찾을 때 유용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178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99" y="283499"/>
            <a:ext cx="6291003" cy="62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좋은 소식도 타이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25" y="547489"/>
            <a:ext cx="7440151" cy="57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500" b="1" dirty="0"/>
              <a:t>DFS(Depth-first </a:t>
            </a:r>
            <a:r>
              <a:rPr lang="en-US" altLang="ko-KR" sz="5500" b="1" dirty="0" smtClean="0"/>
              <a:t>search)</a:t>
            </a:r>
            <a:br>
              <a:rPr lang="en-US" altLang="ko-KR" sz="5500" b="1" dirty="0" smtClean="0"/>
            </a:br>
            <a:r>
              <a:rPr lang="ko-KR" altLang="en-US" sz="5500" b="1" dirty="0" smtClean="0"/>
              <a:t>깊이 우선 탐색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65944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</a:t>
            </a:r>
            <a:endParaRPr lang="ko-KR" altLang="en-US" b="1" dirty="0"/>
          </a:p>
        </p:txBody>
      </p:sp>
      <p:pic>
        <p:nvPicPr>
          <p:cNvPr id="2050" name="Picture 2" descr="유튜브 휩쓴 '파인애플펜 아저씨' 근황…이번엔 '나는 스시' | 중앙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35" y="1256954"/>
            <a:ext cx="7858731" cy="43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3566160" y="3100647"/>
            <a:ext cx="1961803" cy="1487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u="sng" dirty="0" smtClean="0">
                <a:solidFill>
                  <a:schemeClr val="tx1"/>
                </a:solidFill>
              </a:rPr>
              <a:t>재귀</a:t>
            </a:r>
            <a:endParaRPr lang="ko-KR" altLang="en-US" sz="2200" b="1" u="sng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101840" y="3100647"/>
            <a:ext cx="1961803" cy="1487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u="sng" dirty="0" smtClean="0">
                <a:solidFill>
                  <a:schemeClr val="tx1"/>
                </a:solidFill>
              </a:rPr>
              <a:t>스택</a:t>
            </a:r>
            <a:endParaRPr lang="ko-KR" altLang="en-US" sz="2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인접행렬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8" y="2169354"/>
            <a:ext cx="11528964" cy="25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인접행렬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58" y="2028846"/>
            <a:ext cx="9025684" cy="3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68" y="1615339"/>
            <a:ext cx="3244804" cy="487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68" y="4327323"/>
            <a:ext cx="4358633" cy="2002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68" y="2932270"/>
            <a:ext cx="3476379" cy="1020588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00" y="3236347"/>
            <a:ext cx="5376949" cy="412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본인과 본인은 </a:t>
            </a:r>
            <a:r>
              <a:rPr lang="ko-KR" altLang="en-US" sz="2000" b="1" dirty="0" err="1" smtClean="0"/>
              <a:t>연결되어있으므로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초기화</a:t>
            </a:r>
            <a:endParaRPr lang="en-US" altLang="ko-KR" sz="20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248399" y="2271144"/>
            <a:ext cx="5655426" cy="412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Visited = </a:t>
            </a:r>
            <a:r>
              <a:rPr lang="ko-KR" altLang="en-US" sz="2000" b="1" dirty="0" smtClean="0"/>
              <a:t>방문할 노드를 표시할 </a:t>
            </a:r>
            <a:r>
              <a:rPr lang="en-US" altLang="ko-KR" sz="2000" b="1" dirty="0" smtClean="0"/>
              <a:t>Boolean </a:t>
            </a:r>
            <a:r>
              <a:rPr lang="ko-KR" altLang="en-US" sz="2000" b="1" dirty="0" smtClean="0"/>
              <a:t>배열</a:t>
            </a:r>
            <a:endParaRPr lang="en-US" altLang="ko-KR" sz="2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29497" y="5143964"/>
            <a:ext cx="52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선이 방향을 아닌 양방향이므로 서로 연결해준다</a:t>
            </a:r>
            <a:r>
              <a:rPr lang="en-US" altLang="ko-KR" b="1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68" y="2306679"/>
            <a:ext cx="3407647" cy="36170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6248400" y="1767739"/>
            <a:ext cx="5376949" cy="412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Graph = </a:t>
            </a:r>
            <a:r>
              <a:rPr lang="ko-KR" altLang="en-US" sz="2000" b="1" smtClean="0"/>
              <a:t>관계를 표시할 저장소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51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재귀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2" y="1438102"/>
            <a:ext cx="9178080" cy="5070763"/>
          </a:xfrm>
          <a:prstGeom prst="rect">
            <a:avLst/>
          </a:prstGeom>
        </p:spPr>
      </p:pic>
      <p:pic>
        <p:nvPicPr>
          <p:cNvPr id="1028" name="Picture 4" descr="자료구조]스택(Stac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47" y="2878023"/>
            <a:ext cx="2645813" cy="21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스택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9" y="1482869"/>
            <a:ext cx="6095222" cy="49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548205526_2514_45387175_1118389984991713_19586920445224520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1" y="1076736"/>
            <a:ext cx="4704524" cy="47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2.ppomppu.co.kr/zboard/data3/2020/1112/m_1605134211_4741_4c1fd945571b53f82c4e6b254ef380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38" y="1076736"/>
            <a:ext cx="5824650" cy="47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미스터 짜잔' 제프 카플란, 블리자드 퇴사 &lt; 해외G &lt; 기사본문 - 게임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36" y="1142393"/>
            <a:ext cx="8118128" cy="45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유튜브 로고 png, ai 다운로드 / 아이콘 폰트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90" y="4275792"/>
            <a:ext cx="2038984" cy="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91" y="283250"/>
            <a:ext cx="9881819" cy="62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 </a:t>
            </a:r>
            <a:r>
              <a:rPr lang="ko-KR" altLang="en-US" b="1" dirty="0" smtClean="0"/>
              <a:t>의 장단점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1" u="sng" dirty="0"/>
              <a:t>장점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현재 </a:t>
            </a:r>
            <a:r>
              <a:rPr lang="ko-KR" altLang="en-US" sz="2000" dirty="0"/>
              <a:t>경로상의 노드들만 기억하면 되므로 저장 공간의 수요가 비교적 적음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목표 </a:t>
            </a:r>
            <a:r>
              <a:rPr lang="ko-KR" altLang="en-US" sz="2000" dirty="0"/>
              <a:t>노드가 깊은 단계에 있는 경우 해를 빨리 구할 수 있음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BFS </a:t>
            </a:r>
            <a:r>
              <a:rPr lang="ko-KR" altLang="en-US" sz="2000" dirty="0"/>
              <a:t>보다 </a:t>
            </a:r>
            <a:r>
              <a:rPr lang="ko-KR" altLang="en-US" sz="2000" b="1" dirty="0"/>
              <a:t>구현이 간단</a:t>
            </a:r>
            <a:r>
              <a:rPr lang="ko-KR" altLang="en-US" sz="2000" dirty="0"/>
              <a:t>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u="sng" dirty="0"/>
              <a:t>단점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단순 </a:t>
            </a:r>
            <a:r>
              <a:rPr lang="ko-KR" altLang="en-US" sz="2000" dirty="0"/>
              <a:t>검색 속도가 </a:t>
            </a:r>
            <a:r>
              <a:rPr lang="en-US" altLang="ko-KR" sz="2000" b="1" dirty="0"/>
              <a:t>BFS </a:t>
            </a:r>
            <a:r>
              <a:rPr lang="ko-KR" altLang="en-US" sz="2000" b="1" dirty="0"/>
              <a:t>보다 느림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해가 </a:t>
            </a:r>
            <a:r>
              <a:rPr lang="ko-KR" altLang="en-US" sz="2000" dirty="0"/>
              <a:t>없는 경우에 빠질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ko-KR" altLang="en-US" sz="2000" b="1" dirty="0"/>
              <a:t>사전에 탐색할 임의의 깊이를 지정할 필요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DFS</a:t>
            </a:r>
            <a:r>
              <a:rPr lang="ko-KR" altLang="en-US" sz="2000" b="1" dirty="0"/>
              <a:t>는 해를 구하면 탐색이 종료</a:t>
            </a:r>
            <a:r>
              <a:rPr lang="ko-KR" altLang="en-US" sz="2000" dirty="0"/>
              <a:t>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구한 해가 </a:t>
            </a:r>
            <a:r>
              <a:rPr lang="ko-KR" altLang="en-US" sz="2000" b="1" dirty="0"/>
              <a:t>최적의 해가 아닐 수 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0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1" y="751128"/>
            <a:ext cx="11801018" cy="53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짤공유]박명수짤/재밌는짤/웃긴짤/무한도전짤/무도짤/박명수어록/웃긴짤방/희귀짤/인사짤/인싸짤/칭찬짤/슬픈짤/과제짤/대노짤/피곤짤/분노짤 /아싸짤/퇴사짤/전공짤/시무룩짤/웃음짤 2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3" y="0"/>
            <a:ext cx="791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0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그래프를 탐색 하는 방법 중 하나</a:t>
            </a:r>
            <a:r>
              <a:rPr lang="en-US" altLang="ko-KR" sz="5500" b="1" dirty="0" smtClean="0"/>
              <a:t>!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5480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723523"/>
            <a:ext cx="5201376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2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선형 구조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34761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선형 구조</a:t>
            </a:r>
            <a:r>
              <a:rPr lang="ko-KR" altLang="en-US" b="1" dirty="0"/>
              <a:t> </a:t>
            </a:r>
            <a:r>
              <a:rPr lang="en-US" altLang="ko-KR" b="1" dirty="0" smtClean="0"/>
              <a:t>Linear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자료를 구성하는 </a:t>
            </a:r>
            <a:r>
              <a:rPr lang="ko-KR" altLang="en-US" sz="2000" b="1" dirty="0" smtClean="0"/>
              <a:t>원소들을 하나씩 순차적으로 나열한 상태</a:t>
            </a:r>
            <a:endParaRPr lang="en-US" altLang="ko-KR" sz="2000" b="1" dirty="0" smtClean="0"/>
          </a:p>
          <a:p>
            <a:r>
              <a:rPr lang="ko-KR" altLang="en-US" sz="2000" b="1" u="sng" dirty="0" err="1" smtClean="0"/>
              <a:t>자료들간의</a:t>
            </a:r>
            <a:r>
              <a:rPr lang="ko-KR" altLang="en-US" sz="2000" b="1" u="sng" dirty="0" smtClean="0"/>
              <a:t> 앞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뒤 관계가 </a:t>
            </a:r>
            <a:r>
              <a:rPr lang="en-US" altLang="ko-KR" sz="2000" b="1" u="sng" dirty="0" smtClean="0"/>
              <a:t>1:1</a:t>
            </a:r>
            <a:r>
              <a:rPr lang="ko-KR" altLang="en-US" sz="2000" b="1" u="sng" dirty="0" smtClean="0"/>
              <a:t>관계</a:t>
            </a:r>
            <a:r>
              <a:rPr lang="ko-KR" altLang="en-US" sz="2000" dirty="0" smtClean="0"/>
              <a:t>로 </a:t>
            </a:r>
            <a:r>
              <a:rPr lang="ko-KR" altLang="en-US" sz="2000" b="1" dirty="0" smtClean="0"/>
              <a:t>배열과 리스트가 대표적</a:t>
            </a:r>
            <a:r>
              <a:rPr lang="ko-KR" altLang="en-US" sz="2000" dirty="0" smtClean="0"/>
              <a:t>이며 </a:t>
            </a:r>
            <a:r>
              <a:rPr lang="ko-KR" altLang="en-US" sz="2000" b="1" dirty="0" smtClean="0"/>
              <a:t>스택과 큐</a:t>
            </a:r>
            <a:r>
              <a:rPr lang="ko-KR" altLang="en-US" sz="2000" dirty="0" smtClean="0"/>
              <a:t>도 이에 해당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2" y="4078361"/>
            <a:ext cx="598253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비선형 구조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99830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비선형 구조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Non Linear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데이터를 저장하기 위한 방법으로 </a:t>
            </a:r>
            <a:r>
              <a:rPr lang="ko-KR" altLang="en-US" sz="2000" b="1" dirty="0"/>
              <a:t>데이터 간의 관계</a:t>
            </a:r>
            <a:r>
              <a:rPr lang="ko-KR" altLang="en-US" sz="2000" dirty="0"/>
              <a:t>를 이루면서 ‘</a:t>
            </a:r>
            <a:r>
              <a:rPr lang="ko-KR" altLang="en-US" sz="2000" b="1" dirty="0"/>
              <a:t>계층적인 </a:t>
            </a:r>
            <a:r>
              <a:rPr lang="ko-KR" altLang="en-US" sz="2000" b="1" dirty="0" err="1"/>
              <a:t>구조</a:t>
            </a:r>
            <a:r>
              <a:rPr lang="ko-KR" altLang="en-US" sz="2000" dirty="0" err="1"/>
              <a:t>‘를</a:t>
            </a:r>
            <a:r>
              <a:rPr lang="ko-KR" altLang="en-US" sz="2000" dirty="0"/>
              <a:t> 가지며 ‘</a:t>
            </a:r>
            <a:r>
              <a:rPr lang="ko-KR" altLang="en-US" sz="2000" b="1" dirty="0"/>
              <a:t>일렬로 나열되지 않은 자료구조</a:t>
            </a:r>
            <a:r>
              <a:rPr lang="ko-KR" altLang="en-US" sz="2000" dirty="0"/>
              <a:t>’ 형태를 의미합니다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일련 되지 않은 자료구조는 계층적으로 </a:t>
            </a:r>
            <a:r>
              <a:rPr lang="ko-KR" altLang="en-US" sz="2000" b="1" dirty="0"/>
              <a:t>데이터의 관계</a:t>
            </a:r>
            <a:r>
              <a:rPr lang="ko-KR" altLang="en-US" sz="2000" dirty="0"/>
              <a:t>가 </a:t>
            </a:r>
            <a:r>
              <a:rPr lang="ko-KR" altLang="en-US" sz="2000" b="1" dirty="0"/>
              <a:t>부모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자식 관계</a:t>
            </a:r>
            <a:r>
              <a:rPr lang="en-US" altLang="ko-KR" sz="2000" dirty="0"/>
              <a:t>, </a:t>
            </a:r>
            <a:r>
              <a:rPr lang="ko-KR" altLang="en-US" sz="2000" b="1" dirty="0"/>
              <a:t>연결 관계</a:t>
            </a:r>
            <a:r>
              <a:rPr lang="en-US" altLang="ko-KR" sz="2000" dirty="0"/>
              <a:t>, </a:t>
            </a:r>
            <a:r>
              <a:rPr lang="ko-KR" altLang="en-US" sz="2000" dirty="0"/>
              <a:t>또는 </a:t>
            </a:r>
            <a:r>
              <a:rPr lang="ko-KR" altLang="en-US" sz="2000" b="1" dirty="0"/>
              <a:t>소속 관계</a:t>
            </a:r>
            <a:r>
              <a:rPr lang="ko-KR" altLang="en-US" sz="2000" dirty="0"/>
              <a:t> 등을 가지고 있어서 </a:t>
            </a:r>
            <a:r>
              <a:rPr lang="ko-KR" altLang="en-US" sz="2000" dirty="0" err="1"/>
              <a:t>계층적이거나</a:t>
            </a:r>
            <a:r>
              <a:rPr lang="ko-KR" altLang="en-US" sz="2000" dirty="0"/>
              <a:t> 상호 연결되어 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대표적인 비선형 구조는 </a:t>
            </a:r>
            <a:r>
              <a:rPr lang="ko-KR" altLang="en-US" sz="2000" b="1" dirty="0"/>
              <a:t>트리</a:t>
            </a:r>
            <a:r>
              <a:rPr lang="en-US" altLang="ko-KR" sz="2000" b="1" dirty="0"/>
              <a:t>(Tree)</a:t>
            </a:r>
            <a:r>
              <a:rPr lang="en-US" altLang="ko-KR" sz="2000" dirty="0"/>
              <a:t>, </a:t>
            </a:r>
            <a:r>
              <a:rPr lang="ko-KR" altLang="en-US" sz="2000" b="1" dirty="0"/>
              <a:t>그래프</a:t>
            </a:r>
            <a:r>
              <a:rPr lang="en-US" altLang="ko-KR" sz="2000" b="1" dirty="0"/>
              <a:t>(Graph)</a:t>
            </a:r>
            <a:r>
              <a:rPr lang="ko-KR" altLang="en-US" sz="2000" dirty="0"/>
              <a:t>등이 이에 해당합니다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b="1" u="sng" dirty="0" smtClean="0"/>
              <a:t>하나의 자료 뒤에 여러 개의 자료가 존재</a:t>
            </a:r>
            <a:r>
              <a:rPr lang="ko-KR" altLang="en-US" sz="2000" dirty="0" smtClean="0"/>
              <a:t>할 수 있는 형태</a:t>
            </a:r>
            <a:r>
              <a:rPr lang="en-US" altLang="ko-KR" sz="2000" dirty="0" smtClean="0"/>
              <a:t>(1:N)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27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711</Words>
  <Application>Microsoft Office PowerPoint</Application>
  <PresentationFormat>와이드스크린</PresentationFormat>
  <Paragraphs>71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코테스터디</vt:lpstr>
      <vt:lpstr>DFS(Depth-first search) 깊이 우선 탐색</vt:lpstr>
      <vt:lpstr>PowerPoint 프레젠테이션</vt:lpstr>
      <vt:lpstr>그래프를 탐색 하는 방법 중 하나!</vt:lpstr>
      <vt:lpstr>PowerPoint 프레젠테이션</vt:lpstr>
      <vt:lpstr>선형 구조</vt:lpstr>
      <vt:lpstr>선형 구조 Linear 란?</vt:lpstr>
      <vt:lpstr>비선형 구조</vt:lpstr>
      <vt:lpstr>비선형 구조 Non Linear 란?</vt:lpstr>
      <vt:lpstr>PowerPoint 프레젠테이션</vt:lpstr>
      <vt:lpstr>그래프 Graph 란?</vt:lpstr>
      <vt:lpstr>트리 Tree 란?</vt:lpstr>
      <vt:lpstr>트리 Tree 의 키워드</vt:lpstr>
      <vt:lpstr>PowerPoint 프레젠테이션</vt:lpstr>
      <vt:lpstr>PowerPoint 프레젠테이션</vt:lpstr>
      <vt:lpstr>DFS(Depth-first search) 깊이 우선 탐색</vt:lpstr>
      <vt:lpstr>DFS 란?</vt:lpstr>
      <vt:lpstr>PowerPoint 프레젠테이션</vt:lpstr>
      <vt:lpstr>PowerPoint 프레젠테이션</vt:lpstr>
      <vt:lpstr>DFS의 구현</vt:lpstr>
      <vt:lpstr>DFS의 구현 – 관계 구현(인접행렬)</vt:lpstr>
      <vt:lpstr>DFS의 구현 – 관계 구현(인접행렬)</vt:lpstr>
      <vt:lpstr>DFS의 구현 – 관계 구현</vt:lpstr>
      <vt:lpstr>DFS의 구현 - 재귀</vt:lpstr>
      <vt:lpstr>DFS의 구현 - 스택</vt:lpstr>
      <vt:lpstr>PowerPoint 프레젠테이션</vt:lpstr>
      <vt:lpstr>PowerPoint 프레젠테이션</vt:lpstr>
      <vt:lpstr>PowerPoint 프레젠테이션</vt:lpstr>
      <vt:lpstr>DFS 의 장단점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코테스터디</dc:title>
  <dc:creator>student</dc:creator>
  <cp:lastModifiedBy>student</cp:lastModifiedBy>
  <cp:revision>63</cp:revision>
  <dcterms:created xsi:type="dcterms:W3CDTF">2024-06-18T00:16:41Z</dcterms:created>
  <dcterms:modified xsi:type="dcterms:W3CDTF">2024-06-25T02:16:25Z</dcterms:modified>
</cp:coreProperties>
</file>