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74" r:id="rId9"/>
    <p:sldId id="275" r:id="rId10"/>
    <p:sldId id="276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07B5-1595-4399-8DCB-C1591ADC6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61E38-4CA7-474B-BA63-33210D41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7FCC-27C1-4F43-8092-6FABDDA5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2255-DE19-4428-96B8-B11C8500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77BF-7ECD-4AE5-AE4D-37EA35E7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3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283-01E2-4568-A940-4B35BBAC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48731-DC4B-4636-A092-597458AF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28D7-9FFB-4D88-BAE7-895BF53B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F269-B077-489E-ABBC-D8FA5328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05C-F4B3-4813-94E3-6E72608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3595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4E39B-868F-47B6-B5FD-99DCE4533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CBFD-C147-4D4C-A636-8E6CC993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FD40-25E4-40B0-9951-F0E774DB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6519-630B-406C-A6AB-817D73BC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BC5E-4DAF-4766-8D95-4165E2C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261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39DA-D815-4759-997E-5EF3A03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5727-E5CE-4029-90DA-9B7394EE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019C-FE83-404B-B5A7-346C7A1F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9ED9-109D-490B-9C6D-67CCE40A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66FA-494B-4063-9E5B-E7F19131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9172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E4DC-5062-432F-8F83-8FD9EBDD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B6E4B-17C3-4288-B2B1-2DC19D94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EACD-4D76-4720-9B81-C5AC2F05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B61E-2C85-4EF0-8F3C-45FA4D9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137A-D3E5-4B6F-891C-A4C48216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3188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49F5-AB22-4CBE-B03D-63BD0AC1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3135-C995-4041-8426-5E201D3B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8FAF5-6030-4A08-9A8C-68E1C501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24D1-F6C3-49DB-82ED-D4EBBBB4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68C3-2179-4AB2-BE4F-9B524E41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F768D-A31C-4090-9FE2-6BC9B981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872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6854-4A08-4880-BDD7-4FB54BCD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2456-CC60-4AD3-A284-E81751D0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FD3F9-6587-4C8F-BEE8-8FE784BC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C09D9-2B24-4F91-A891-B1FD8FEF9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F6293-7C3E-4572-9CCE-405CBA85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F5733-DAC8-4BBD-AB4B-3BA57822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24322-C10A-437F-B117-D8028A9A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B7A5C-AE21-4C46-BFC2-98987B2A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7151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77E3-C5BA-4A92-A67F-30495D59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F81DB-BF81-4DEB-8D0F-DE5878F9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F5840-32DD-4ECA-9DCA-FF5D1B93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3EA5-EBEF-4FA7-96DA-26115A21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858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CFAF0-B91C-4E2C-8C04-33D1E61E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F0264-58E7-4639-965C-6EFDC55F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0BE1-BFA4-4707-AFDA-0098D6F5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2267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8A9B-0E6A-495F-8947-CEEEAD0A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227A-FE8B-4266-AA72-1AB311493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03AE-AF49-4B20-82DB-FE6E1B335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B421E-B107-4085-A21D-5C21983F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D8F72-ADFA-4F3A-B88B-4685BB5D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307F-D7F1-45F5-8B38-46C90420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491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DA31-3728-48A6-8288-81CF0DE0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C10DA-94D2-4CB8-8736-B8448A90C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43C6C-0E43-4BE7-BEA8-910A33DB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E563-5160-4233-AFB7-291650B8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670F-83E1-460F-B446-7E98E718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80F87-7EC2-4AA5-B980-1F2690FA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324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66B8E-7E4C-4086-A337-9F381A4B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CE3B-B946-4732-A73D-8E4DB278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DA8A-6CA8-43BA-802F-644CF981C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FB4F-CE80-4D93-A5BB-EC353D42F8F6}" type="datetimeFigureOut">
              <a:rPr lang="en-KE" smtClean="0"/>
              <a:t>03/08/2025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B9C2-2B55-47A1-BD23-A188491D9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434B-5D4F-4637-99FC-0A4E91215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C108-D850-4D96-9926-845A821ADD9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86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9224-D6B5-40BF-B1E2-73612163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802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ANALYSIS AND UNDERSTANDING ON  MOVIE PERFORMANCE: VOTES, RATINGS, REVENUE &amp; GENRE BREAKDOWN</a:t>
            </a:r>
            <a:br>
              <a:rPr lang="en-KE" dirty="0"/>
            </a:b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82103-3786-4651-84C4-0B786647B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Data Analyzed by</a:t>
            </a:r>
            <a:r>
              <a:rPr lang="en-US" sz="3600" dirty="0"/>
              <a:t>:</a:t>
            </a:r>
          </a:p>
          <a:p>
            <a:pPr algn="l"/>
            <a:r>
              <a:rPr lang="en-US" sz="3200" b="1" dirty="0"/>
              <a:t>Name</a:t>
            </a:r>
            <a:r>
              <a:rPr lang="en-US" dirty="0"/>
              <a:t>: Stephen Muchai Kimani</a:t>
            </a:r>
          </a:p>
          <a:p>
            <a:pPr algn="l"/>
            <a:r>
              <a:rPr lang="en-US" sz="3200" b="1" dirty="0"/>
              <a:t>Email</a:t>
            </a:r>
            <a:r>
              <a:rPr lang="en-US" dirty="0"/>
              <a:t>: Stephen.Muchai@student.moringaschool.com</a:t>
            </a:r>
          </a:p>
        </p:txBody>
      </p:sp>
    </p:spTree>
    <p:extLst>
      <p:ext uri="{BB962C8B-B14F-4D97-AF65-F5344CB8AC3E}">
        <p14:creationId xmlns:p14="http://schemas.microsoft.com/office/powerpoint/2010/main" val="79211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86A3-512B-4E05-B236-53B1816F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line plot showing the average domestic gross by year for the last 10 years (2010–2018).</a:t>
            </a:r>
            <a:endParaRPr lang="en-KE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9588BB2-EA03-40A8-A449-1CF0AC41AE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72" y="1825625"/>
            <a:ext cx="67298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59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37BF-7DDB-42F5-844E-ABDA35F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Data Modeling</a:t>
            </a:r>
            <a:br>
              <a:rPr lang="en-US" dirty="0"/>
            </a:br>
            <a:r>
              <a:rPr lang="en-KE" dirty="0"/>
              <a:t>🔹 </a:t>
            </a:r>
            <a:r>
              <a:rPr lang="en-US" b="1" dirty="0"/>
              <a:t>Analytical Approach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2497-2C95-4AD9-BD1C-588910D2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Exploratory data analysis (EDA) was used as the primary modeling strategy. This includes:</a:t>
            </a:r>
          </a:p>
          <a:p>
            <a:r>
              <a:rPr lang="en-US" dirty="0"/>
              <a:t>Descriptive Statistics: For understanding central tendencies, variance, and distributions of key metrics such as </a:t>
            </a:r>
            <a:r>
              <a:rPr lang="en-US" dirty="0" err="1"/>
              <a:t>avaragerating</a:t>
            </a:r>
            <a:r>
              <a:rPr lang="en-US" dirty="0"/>
              <a:t>, </a:t>
            </a:r>
            <a:r>
              <a:rPr lang="en-US" dirty="0" err="1"/>
              <a:t>numVotes</a:t>
            </a:r>
            <a:r>
              <a:rPr lang="en-US" dirty="0"/>
              <a:t> and </a:t>
            </a:r>
            <a:r>
              <a:rPr lang="en-US" dirty="0" err="1"/>
              <a:t>domestic_gross</a:t>
            </a:r>
            <a:endParaRPr lang="en-US" dirty="0"/>
          </a:p>
          <a:p>
            <a:r>
              <a:rPr lang="en-US" dirty="0"/>
              <a:t>Correlation Analysis: To see the linear relationships between variables like ratings and revenue.</a:t>
            </a:r>
          </a:p>
          <a:p>
            <a:r>
              <a:rPr lang="en-US" dirty="0"/>
              <a:t>Visualization Modeling: Histogram, scatterplot, bar chart and line charts were used.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445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F5EE-C530-4C57-8343-6D7211D7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KE" dirty="0"/>
              <a:t>🔹 </a:t>
            </a:r>
            <a:r>
              <a:rPr lang="en-US" b="1" dirty="0"/>
              <a:t>Modeling Iteration &amp; Improvement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13A4-B6D4-4964-840E-0CCE0421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steps to refine the analysis:</a:t>
            </a:r>
          </a:p>
          <a:p>
            <a:r>
              <a:rPr lang="en-US" dirty="0"/>
              <a:t>Data Cleaning: Removed adult titles and non-movie formats, converted runtime, gross, and year to proper numeric types , cleaned and standardized column names for usability.</a:t>
            </a:r>
          </a:p>
          <a:p>
            <a:r>
              <a:rPr lang="en-US" dirty="0"/>
              <a:t>Outlier Detection: Identified and excluded extreme values where necessary to avoid skewed visuals (e.g., revenue outliers).</a:t>
            </a:r>
          </a:p>
          <a:p>
            <a:r>
              <a:rPr lang="en-US" dirty="0"/>
              <a:t>Focused Time Window: Limited revenue trend analysis to the last 10 years to reflect recent viewer and market behavior.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4766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2AB0-3BF1-484E-A1B9-C5C56B43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🔹 </a:t>
            </a:r>
            <a:r>
              <a:rPr lang="en-US" b="1" dirty="0"/>
              <a:t>Why EDA Fit the Business Problem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5D37-3211-4B3F-8822-7CEBE5CF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EDA provides clarity without complications because:</a:t>
            </a:r>
          </a:p>
          <a:p>
            <a:r>
              <a:rPr lang="en-US" dirty="0"/>
              <a:t>Simple visualizations are ideal for stakeholders who may not have a technical background.</a:t>
            </a:r>
          </a:p>
          <a:p>
            <a:r>
              <a:rPr lang="en-US" dirty="0"/>
              <a:t>Correlation analyses support actionable insights, such as</a:t>
            </a:r>
          </a:p>
          <a:p>
            <a:pPr marL="514350" indent="-514350">
              <a:buAutoNum type="arabicPeriod"/>
            </a:pPr>
            <a:r>
              <a:rPr lang="en-US" dirty="0"/>
              <a:t>Which genres are consistently profitable</a:t>
            </a:r>
          </a:p>
          <a:p>
            <a:pPr marL="514350" indent="-514350">
              <a:buAutoNum type="arabicPeriod"/>
            </a:pPr>
            <a:r>
              <a:rPr lang="en-US" dirty="0"/>
              <a:t>Do better-rated movies always earn more?</a:t>
            </a:r>
          </a:p>
          <a:p>
            <a:pPr marL="514350" indent="-514350">
              <a:buAutoNum type="arabicPeriod"/>
            </a:pPr>
            <a:r>
              <a:rPr lang="en-US" dirty="0"/>
              <a:t>Which studios dominate the high-grossing films?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685264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5F41-B774-40F5-B362-390CBEE5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Evaluation</a:t>
            </a:r>
            <a:br>
              <a:rPr lang="en-US" dirty="0"/>
            </a:br>
            <a:r>
              <a:rPr lang="en-US" dirty="0"/>
              <a:t>   </a:t>
            </a:r>
            <a:r>
              <a:rPr lang="en-KE" dirty="0"/>
              <a:t>🔹 </a:t>
            </a:r>
            <a:r>
              <a:rPr lang="en-US" b="1" dirty="0"/>
              <a:t>Results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BD52-8E31-4404-85F4-15585533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positive relationship between </a:t>
            </a:r>
            <a:r>
              <a:rPr lang="en-US" dirty="0" err="1"/>
              <a:t>numVote</a:t>
            </a:r>
            <a:r>
              <a:rPr lang="en-US" dirty="0"/>
              <a:t> and </a:t>
            </a:r>
            <a:r>
              <a:rPr lang="en-US" dirty="0" err="1"/>
              <a:t>domestic_gross</a:t>
            </a:r>
            <a:r>
              <a:rPr lang="en-US" dirty="0"/>
              <a:t> that indicate popular movies (more votes) tend to perform better financially.</a:t>
            </a:r>
          </a:p>
          <a:p>
            <a:r>
              <a:rPr lang="en-US" dirty="0"/>
              <a:t>Certain genres and studios consistently outperform others in terms of ratings or revenue.</a:t>
            </a:r>
          </a:p>
          <a:p>
            <a:r>
              <a:rPr lang="en-US" dirty="0"/>
              <a:t>Over the </a:t>
            </a:r>
            <a:r>
              <a:rPr lang="en-US" b="1" dirty="0"/>
              <a:t>last 10 years</a:t>
            </a:r>
            <a:r>
              <a:rPr lang="en-US" dirty="0"/>
              <a:t>, there are visible trends in domestic revenue, likely influenced by factors like streaming, franchise dominance, and global releases.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414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3725-D6D7-4486-83B6-E0225CB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Conclusions</a:t>
            </a:r>
            <a:br>
              <a:rPr lang="en-US" dirty="0"/>
            </a:br>
            <a:r>
              <a:rPr lang="en-US" dirty="0"/>
              <a:t>  </a:t>
            </a:r>
            <a:r>
              <a:rPr lang="en-KE" dirty="0"/>
              <a:t>🔹 </a:t>
            </a:r>
            <a:r>
              <a:rPr lang="en-US" b="1" dirty="0"/>
              <a:t>Key Takeaways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0017-F259-4E35-BAE0-230910C3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Over 13,000 movie records combining ratings, genres, revenue were analyzed and concluded as below;</a:t>
            </a:r>
          </a:p>
          <a:p>
            <a:r>
              <a:rPr lang="en-US" dirty="0"/>
              <a:t>Highly-rated movies tend to have strong audience engagement, but ratings alone do not guarantee financial success.</a:t>
            </a:r>
          </a:p>
          <a:p>
            <a:r>
              <a:rPr lang="en-US" dirty="0"/>
              <a:t>Studios and genres significantly influence box office outcomes, with certain studios consistently outperforming others.</a:t>
            </a:r>
          </a:p>
          <a:p>
            <a:r>
              <a:rPr lang="en-US" dirty="0"/>
              <a:t>Recent years show a shift in viewer behavior, possibly due to streaming, franchise fatigue, or changing content preferences.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9209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DB7-E241-4712-B877-4F08B428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KE" dirty="0"/>
              <a:t>🔹 </a:t>
            </a:r>
            <a:r>
              <a:rPr lang="en-US" b="1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9015-5C76-4A29-8203-ACBF9D59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analysis, see below recommendations:</a:t>
            </a:r>
          </a:p>
          <a:p>
            <a:pPr marL="514350" indent="-514350">
              <a:buAutoNum type="arabicPeriod"/>
            </a:pPr>
            <a:r>
              <a:rPr lang="en-US" dirty="0"/>
              <a:t>Invest in genres and studios that show consistent revenue performance.</a:t>
            </a:r>
          </a:p>
          <a:p>
            <a:pPr marL="514350" indent="-514350">
              <a:buAutoNum type="arabicPeriod"/>
            </a:pPr>
            <a:r>
              <a:rPr lang="en-US" dirty="0" err="1"/>
              <a:t>Numvote</a:t>
            </a:r>
            <a:r>
              <a:rPr lang="en-US" dirty="0"/>
              <a:t> is an early indicator of market interest.</a:t>
            </a:r>
          </a:p>
          <a:p>
            <a:pPr marL="514350" indent="-514350">
              <a:buAutoNum type="arabicPeriod"/>
            </a:pPr>
            <a:r>
              <a:rPr lang="en-US" dirty="0"/>
              <a:t>Investigate underperforming genres with high average ratings for potential growth areas</a:t>
            </a:r>
          </a:p>
          <a:p>
            <a:pPr marL="514350" indent="-514350">
              <a:buAutoNum type="arabicPeriod"/>
            </a:pPr>
            <a:r>
              <a:rPr lang="en-US" dirty="0"/>
              <a:t>Monitor the coming years , to align with evolving audience behavior.</a:t>
            </a:r>
          </a:p>
          <a:p>
            <a:pPr marL="514350" indent="-514350">
              <a:buAutoNum type="arabicPeriod"/>
            </a:pPr>
            <a:r>
              <a:rPr lang="en-US" dirty="0"/>
              <a:t>More focus on foreign gross to gain a more complete global performance view.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2527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0180-9B21-437D-AA2F-08226B0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KE" dirty="0"/>
              <a:t>🔹 </a:t>
            </a:r>
            <a:r>
              <a:rPr lang="en-US" b="1" dirty="0"/>
              <a:t>Future Improvements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1622-7ACF-4F6A-A15A-C7E20A39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Streaming data and viewer demographics</a:t>
            </a:r>
            <a:r>
              <a:rPr lang="en-US" dirty="0"/>
              <a:t> for more modern, holistic insights.</a:t>
            </a:r>
          </a:p>
          <a:p>
            <a:r>
              <a:rPr lang="en-US" b="1" dirty="0"/>
              <a:t>Benchmarking against the main competitor studios </a:t>
            </a:r>
            <a:r>
              <a:rPr lang="en-US" dirty="0"/>
              <a:t>to sharpen strategic decisions.</a:t>
            </a:r>
          </a:p>
          <a:p>
            <a:r>
              <a:rPr lang="en-US" b="1" dirty="0"/>
              <a:t>Conduct series analysis</a:t>
            </a:r>
            <a:r>
              <a:rPr lang="en-US" dirty="0"/>
              <a:t> to capture changing consumer patterns and taste  over time.</a:t>
            </a:r>
          </a:p>
          <a:p>
            <a:r>
              <a:rPr lang="en-US" b="1" dirty="0"/>
              <a:t>Automate models </a:t>
            </a:r>
            <a:r>
              <a:rPr lang="en-US" dirty="0"/>
              <a:t>to forecast revenue and  ratings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  <a:r>
              <a:rPr lang="en-US" b="1" dirty="0"/>
              <a:t>THANK YOU</a:t>
            </a:r>
          </a:p>
          <a:p>
            <a:pPr marL="0" indent="0">
              <a:buNone/>
            </a:pP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31664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4802-1B40-4B98-ACE6-9B4E5CEB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Business Problem</a:t>
            </a:r>
            <a:br>
              <a:rPr lang="en-US" b="1" dirty="0"/>
            </a:br>
            <a:br>
              <a:rPr lang="en-US" b="1" u="sng" dirty="0"/>
            </a:br>
            <a:r>
              <a:rPr lang="en-US" b="1" u="sng" dirty="0"/>
              <a:t>  </a:t>
            </a:r>
            <a:r>
              <a:rPr lang="en-US" b="1" dirty="0"/>
              <a:t>🔹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6F1D-CCD0-4BA6-9EEF-FDA7FE0A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film industry is highly competitive, with millions spent on production, marketing, and distribution — yet many movies fail to deliver a return on investment. Studios and streaming platforms need deeper insights into the characteristics of high-performing films — both critically and commercially. This project aims to explore historical movie data to identify what makes a film successful.</a:t>
            </a:r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8535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94B-8EEA-4F43-8FCD-EEABEE59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🔹 Movie Business Pain Points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1A25-DA1B-4F12-9473-B88F57EC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Unpredictable movie performance: Studios invest heavily without clarity on what drives high ratings or revenue.</a:t>
            </a:r>
          </a:p>
          <a:p>
            <a:r>
              <a:rPr lang="en-US" sz="2400" dirty="0"/>
              <a:t>Weak alignment between audience preferences and production decisions: Films may achieve high critical acclaim but underperform financially.</a:t>
            </a:r>
          </a:p>
          <a:p>
            <a:r>
              <a:rPr lang="en-US" sz="2400" dirty="0"/>
              <a:t>Lack of data-driven greenlighting: Decisions about which movies to produce or acquire are often based on instinct or precedent rather than data.</a:t>
            </a:r>
          </a:p>
          <a:p>
            <a:r>
              <a:rPr lang="en-US" sz="2400" dirty="0"/>
              <a:t>Limited understanding of genre and studio performance trends over time.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6467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199-480F-4BBA-9853-9F19F0D2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🔹 </a:t>
            </a:r>
            <a:r>
              <a:rPr lang="en-US" b="1" dirty="0"/>
              <a:t>Key Data Questions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8794-0857-49D7-A2C7-589E56DA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movies received the highest average ratings and why?</a:t>
            </a:r>
          </a:p>
          <a:p>
            <a:r>
              <a:rPr lang="en-US" sz="2400" dirty="0"/>
              <a:t>Is there a strong relationship between IMDb ratings and </a:t>
            </a:r>
            <a:r>
              <a:rPr lang="en-US" sz="2400" dirty="0" err="1"/>
              <a:t>domestic_gross</a:t>
            </a:r>
            <a:r>
              <a:rPr lang="en-US" sz="2400" dirty="0"/>
              <a:t>?</a:t>
            </a:r>
          </a:p>
          <a:p>
            <a:r>
              <a:rPr lang="en-US" sz="2400" dirty="0"/>
              <a:t>What genres tend to generate higher revenue or attract more votes?</a:t>
            </a:r>
          </a:p>
          <a:p>
            <a:r>
              <a:rPr lang="en-US" sz="2400" dirty="0"/>
              <a:t>How has box office revenue trended over the last 10 years?</a:t>
            </a:r>
          </a:p>
          <a:p>
            <a:r>
              <a:rPr lang="en-US" sz="2400" dirty="0"/>
              <a:t>Do certain studios consistently produce better-performing films (in terms of revenue and ratings)?</a:t>
            </a:r>
          </a:p>
          <a:p>
            <a:r>
              <a:rPr lang="en-US" sz="2400" dirty="0"/>
              <a:t>Is there a correlation between number of votes and movie success?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51360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FD66-63B9-425B-A7CE-339FF25E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                                  </a:t>
            </a:r>
            <a:r>
              <a:rPr lang="en-US" b="1" u="sng" dirty="0"/>
              <a:t>Data Understanding</a:t>
            </a:r>
            <a:br>
              <a:rPr lang="en-US" b="1" u="sng" dirty="0"/>
            </a:br>
            <a:r>
              <a:rPr lang="en-KE" dirty="0"/>
              <a:t>🔹 </a:t>
            </a:r>
            <a:r>
              <a:rPr lang="en-US" sz="4900" b="1" dirty="0"/>
              <a:t>Data Sources</a:t>
            </a:r>
            <a:br>
              <a:rPr lang="en-US" b="1" dirty="0"/>
            </a:br>
            <a:endParaRPr lang="en-KE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940E-0593-4913-A1C1-53E44B811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dataset used has combines data from three key sources:</a:t>
            </a:r>
          </a:p>
          <a:p>
            <a:pPr marL="0" indent="0">
              <a:buNone/>
            </a:pPr>
            <a:r>
              <a:rPr lang="en-US" sz="2400" dirty="0"/>
              <a:t>These sources were merged and cleaned.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IMDb Ratings (title.ratings.tsv.gz) Containing average ratings and number of votes for each title.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Box Office Mojo Gross Data (bom.movie_gross.tsv.gz), Providing domestic and foreign box office revenue by title and studio.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IMDb Basics (title.basics.tsv.gz) Including movie titles, genres, runtime, release year, and type.</a:t>
            </a:r>
          </a:p>
          <a:p>
            <a:pPr marL="514350" indent="-51435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8907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31E2-E11C-4E73-B6D1-C9D4490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en-KE" dirty="0"/>
              <a:t>🔹 </a:t>
            </a:r>
            <a:r>
              <a:rPr lang="en-US" b="1" dirty="0"/>
              <a:t>Key Variables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799BF0-46CF-4C2F-9A43-4AA509254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479963"/>
              </p:ext>
            </p:extLst>
          </p:nvPr>
        </p:nvGraphicFramePr>
        <p:xfrm>
          <a:off x="838200" y="2035334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25077297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1458184609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3879723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u="sng" dirty="0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16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primaryTitle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Movie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782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averageRating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IMDb average user rating (0–10 scale)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2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numVotes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user votes on IMDb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61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domestic_gross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U.S. box office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92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foreign_gross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International box office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99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Release 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61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genres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One or multiple genre tags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20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studio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Producing or distributing studio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157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runtimeMinutes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Movie duration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18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0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E11F-CBDB-4DEB-8F15-DF0B0E24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🔹 </a:t>
            </a:r>
            <a:r>
              <a:rPr lang="en-US" b="1" dirty="0"/>
              <a:t>Properties of the Main Variables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D145-26E3-48F9-A916-F4E17F4A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avarageRating</a:t>
            </a:r>
            <a:r>
              <a:rPr lang="en-US" dirty="0"/>
              <a:t>: Continuous, skewed slightly right (most movies fall between 6 and 8).</a:t>
            </a:r>
          </a:p>
          <a:p>
            <a:r>
              <a:rPr lang="en-US" dirty="0" err="1"/>
              <a:t>numVotes</a:t>
            </a:r>
            <a:r>
              <a:rPr lang="en-US" dirty="0"/>
              <a:t>: Discrete, long-tailed distribution (few movies get extremely high vote counts).</a:t>
            </a:r>
          </a:p>
          <a:p>
            <a:r>
              <a:rPr lang="en-US" dirty="0" err="1"/>
              <a:t>domestic_gross</a:t>
            </a:r>
            <a:r>
              <a:rPr lang="en-US" dirty="0"/>
              <a:t>: Continuous, highly skewed (many low earners, few blockbusters).</a:t>
            </a:r>
          </a:p>
          <a:p>
            <a:r>
              <a:rPr lang="en-US" dirty="0"/>
              <a:t>Year: Discrete, useful for trend analysis.</a:t>
            </a:r>
          </a:p>
          <a:p>
            <a:r>
              <a:rPr lang="en-US" dirty="0"/>
              <a:t>genres: Categorical, multi-label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017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9B01-414B-4A79-96FC-6CA878F9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histogram showing the distribution of IMDb votes across movies</a:t>
            </a:r>
            <a:endParaRPr lang="en-KE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E932B20-8F8E-404C-AACD-E2594C7F0C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312" y="1825625"/>
            <a:ext cx="67713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72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F49-922A-4D26-AB6B-503CD1EA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of showing the relationship between Vote with </a:t>
            </a:r>
            <a:r>
              <a:rPr lang="en-US" dirty="0" err="1"/>
              <a:t>Domestic_gross</a:t>
            </a:r>
            <a:r>
              <a:rPr lang="en-US" dirty="0"/>
              <a:t> revenue</a:t>
            </a:r>
            <a:endParaRPr lang="en-KE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46F3A81-E00B-472D-9C74-EE708BD49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27" y="1825625"/>
            <a:ext cx="66925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1039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ANALYSIS AND UNDERSTANDING ON  MOVIE PERFORMANCE: VOTES, RATINGS, REVENUE &amp; GENRE BREAKDOWN </vt:lpstr>
      <vt:lpstr>                          Business Problem    🔹 Overview</vt:lpstr>
      <vt:lpstr>  🔹 Movie Business Pain Points </vt:lpstr>
      <vt:lpstr>🔹 Key Data Questions</vt:lpstr>
      <vt:lpstr>                                  Data Understanding 🔹 Data Sources </vt:lpstr>
      <vt:lpstr>                     🔹 Key Variables</vt:lpstr>
      <vt:lpstr> 🔹 Properties of the Main Variables</vt:lpstr>
      <vt:lpstr>The histogram showing the distribution of IMDb votes across movies</vt:lpstr>
      <vt:lpstr>Scatterplot of showing the relationship between Vote with Domestic_gross revenue</vt:lpstr>
      <vt:lpstr>A line plot showing the average domestic gross by year for the last 10 years (2010–2018).</vt:lpstr>
      <vt:lpstr>                          Data Modeling 🔹 Analytical Approach</vt:lpstr>
      <vt:lpstr> 🔹 Modeling Iteration &amp; Improvement</vt:lpstr>
      <vt:lpstr> 🔹 Why EDA Fit the Business Problem</vt:lpstr>
      <vt:lpstr>                        Evaluation    🔹 Results Analysis</vt:lpstr>
      <vt:lpstr>                               Conclusions   🔹 Key Takeaways</vt:lpstr>
      <vt:lpstr>  🔹 Recommendations</vt:lpstr>
      <vt:lpstr>  🔹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UNDERSTANDING ON  MOVIE PERFORMANCE: VOTES, RATINGS, REVENUE &amp; GENRE BREAKDOWN</dc:title>
  <dc:creator>Jeremie Muchai Kiman</dc:creator>
  <cp:lastModifiedBy>Jeremie Muchai Kiman</cp:lastModifiedBy>
  <cp:revision>3</cp:revision>
  <dcterms:created xsi:type="dcterms:W3CDTF">2025-08-03T11:48:16Z</dcterms:created>
  <dcterms:modified xsi:type="dcterms:W3CDTF">2025-08-03T16:26:18Z</dcterms:modified>
</cp:coreProperties>
</file>