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5" r:id="rId5"/>
    <p:sldId id="2147376151" r:id="rId6"/>
    <p:sldId id="2147478622" r:id="rId7"/>
    <p:sldId id="2147478623" r:id="rId8"/>
    <p:sldId id="281" r:id="rId9"/>
    <p:sldId id="282" r:id="rId10"/>
    <p:sldId id="284" r:id="rId11"/>
    <p:sldId id="283" r:id="rId12"/>
    <p:sldId id="292" r:id="rId13"/>
    <p:sldId id="293" r:id="rId14"/>
    <p:sldId id="285" r:id="rId15"/>
    <p:sldId id="286" r:id="rId16"/>
    <p:sldId id="294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400"/>
    <a:srgbClr val="228B22"/>
    <a:srgbClr val="A020F6"/>
    <a:srgbClr val="0000FF"/>
    <a:srgbClr val="636569"/>
    <a:srgbClr val="715091"/>
    <a:srgbClr val="176DAD"/>
    <a:srgbClr val="0D78C9"/>
    <a:srgbClr val="024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90BE3-1A37-4BC8-A522-4F409C3266DF}" v="7" dt="2024-05-15T05:08:51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5" d="100"/>
          <a:sy n="95" d="100"/>
        </p:scale>
        <p:origin x="163" y="7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1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9F3A0-C0FE-1D62-1606-3AD60FC4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A417A-36B8-0CC7-7797-1F3F5C06E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C30C8-E540-0C1C-4581-434FCC501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B4865-D5F2-7D29-437C-42603C59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fld id="{7A5DCF06-F24C-994E-9BEC-4325F534396F}" type="datetimeyyyy">
              <a:rPr lang="en-US" sz="1003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</a:t>
            </a:fld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hyperlink" Target="https://insidelabs-git.mathworks.com/AE-Content/demos/ev_dualmotor_ctrl/-/pipelines/170505/test_repor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labs-git.mathworks.com/AE-Content/demos/ev_dualmotor_ctrl/-/pipelines" TargetMode="Externa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7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9.jpeg"/><Relationship Id="rId5" Type="http://schemas.openxmlformats.org/officeDocument/2006/relationships/image" Target="../media/image8.png"/><Relationship Id="rId10" Type="http://schemas.openxmlformats.org/officeDocument/2006/relationships/image" Target="../media/image16.sv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21" Type="http://schemas.openxmlformats.org/officeDocument/2006/relationships/image" Target="../media/image37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31.svg"/><Relationship Id="rId10" Type="http://schemas.openxmlformats.org/officeDocument/2006/relationships/hyperlink" Target="https://www.mathworks.com/videos/new-ways-to-work-in-simulink-part-8-manage-projects-using-automation-and-source-control-1598859340479.html" TargetMode="External"/><Relationship Id="rId19" Type="http://schemas.openxmlformats.org/officeDocument/2006/relationships/image" Target="../media/image35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Relationship Id="rId22" Type="http://schemas.openxmlformats.org/officeDocument/2006/relationships/hyperlink" Target="https://insidelabs-git.mathworks.com/AE-Content/demos/ev_dualmotor_ctr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insidelabs-git.mathworks.com/AE-Content/demos/ev_dualmotor_ctr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914400"/>
            <a:ext cx="10714383" cy="1828800"/>
          </a:xfrm>
        </p:spPr>
        <p:txBody>
          <a:bodyPr/>
          <a:lstStyle/>
          <a:p>
            <a:r>
              <a:rPr lang="en-US" b="1" dirty="0"/>
              <a:t>Developing the Software-Defined Vehicle with MBD</a:t>
            </a:r>
            <a:br>
              <a:rPr lang="en-US" dirty="0"/>
            </a:br>
            <a:r>
              <a:rPr lang="en-US" sz="2000" b="0" dirty="0">
                <a:solidFill>
                  <a:schemeClr val="accent1"/>
                </a:solidFill>
                <a:effectLst/>
                <a:latin typeface="+mj-lt"/>
              </a:rPr>
              <a:t>Scaling software development demonstrating automated testing, and cloud resources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734" y="6205662"/>
            <a:ext cx="10363200" cy="400882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bg2"/>
                </a:solidFill>
              </a:rPr>
              <a:t>May 13</a:t>
            </a:r>
            <a:r>
              <a:rPr lang="en-US" b="1" baseline="30000" dirty="0">
                <a:solidFill>
                  <a:schemeClr val="bg2"/>
                </a:solidFill>
              </a:rPr>
              <a:t>th</a:t>
            </a:r>
            <a:r>
              <a:rPr lang="en-US" b="1" dirty="0">
                <a:solidFill>
                  <a:schemeClr val="bg2"/>
                </a:solidFill>
              </a:rPr>
              <a:t>,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7D4CD-9E2A-3CAF-41A5-FF0F216F180B}"/>
              </a:ext>
            </a:extLst>
          </p:cNvPr>
          <p:cNvSpPr txBox="1"/>
          <p:nvPr/>
        </p:nvSpPr>
        <p:spPr>
          <a:xfrm>
            <a:off x="7170419" y="3430306"/>
            <a:ext cx="210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Sameer K Muckatira, </a:t>
            </a:r>
          </a:p>
          <a:p>
            <a:pPr algn="ctr"/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Application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43B05-3B45-6C01-420B-7FA86BF195B9}"/>
              </a:ext>
            </a:extLst>
          </p:cNvPr>
          <p:cNvSpPr txBox="1"/>
          <p:nvPr/>
        </p:nvSpPr>
        <p:spPr>
          <a:xfrm>
            <a:off x="9196209" y="3439333"/>
            <a:ext cx="282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Nitish Rao</a:t>
            </a:r>
          </a:p>
          <a:p>
            <a:pPr algn="ctr"/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Automotive Industry Marketing</a:t>
            </a:r>
          </a:p>
        </p:txBody>
      </p:sp>
      <p:pic>
        <p:nvPicPr>
          <p:cNvPr id="6" name="Picture 5" descr="Sameer Muckatira">
            <a:extLst>
              <a:ext uri="{FF2B5EF4-FFF2-40B4-BE49-F238E27FC236}">
                <a16:creationId xmlns:a16="http://schemas.microsoft.com/office/drawing/2014/main" id="{1AF9D264-440F-DE5B-F44D-82A0BFFF1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5" t="25618" r="16666" b="1174"/>
          <a:stretch/>
        </p:blipFill>
        <p:spPr bwMode="auto">
          <a:xfrm>
            <a:off x="7803754" y="2573241"/>
            <a:ext cx="840426" cy="85575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itish Rao">
            <a:extLst>
              <a:ext uri="{FF2B5EF4-FFF2-40B4-BE49-F238E27FC236}">
                <a16:creationId xmlns:a16="http://schemas.microsoft.com/office/drawing/2014/main" id="{86AD02C6-6A4D-F5D1-2B2A-64D00640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256" y="2596808"/>
            <a:ext cx="849518" cy="8495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55A946-9153-949C-20D1-FD0C5DA81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52" y="2118518"/>
            <a:ext cx="4658652" cy="18349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50E4-A7DD-C1C7-5328-9F6ECB68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Errors: Review automated test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37769-782C-2EC3-E193-0D3AE33B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43" y="3654855"/>
            <a:ext cx="8827313" cy="25935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BDF9CE9-A8CF-7E2E-2963-8920189CA947}"/>
              </a:ext>
            </a:extLst>
          </p:cNvPr>
          <p:cNvGrpSpPr/>
          <p:nvPr/>
        </p:nvGrpSpPr>
        <p:grpSpPr>
          <a:xfrm>
            <a:off x="1828800" y="1295400"/>
            <a:ext cx="8805422" cy="1907746"/>
            <a:chOff x="2992315" y="1523838"/>
            <a:chExt cx="8805422" cy="19077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2BEB73-D794-C31A-34AD-C35DB9BF22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5957"/>
            <a:stretch/>
          </p:blipFill>
          <p:spPr>
            <a:xfrm>
              <a:off x="2992315" y="2209800"/>
              <a:ext cx="8805422" cy="1221784"/>
            </a:xfrm>
            <a:prstGeom prst="rect">
              <a:avLst/>
            </a:prstGeom>
            <a:effectLst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F530E62-A1A0-8BAF-4441-255CE49C0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920"/>
            <a:stretch/>
          </p:blipFill>
          <p:spPr>
            <a:xfrm>
              <a:off x="9677399" y="1523838"/>
              <a:ext cx="2120337" cy="1907746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59094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6F19-0886-9310-862A-2F06EC40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“</a:t>
            </a:r>
            <a:r>
              <a:rPr lang="en-US" dirty="0" err="1"/>
              <a:t>fixErrors.m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bBattMgmt updated to pass the failed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639FE-8FAA-0041-6421-21DD9AE3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9785894" cy="3505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912CC-F6DE-251A-7386-4CA8C3FEF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698" y="4343400"/>
            <a:ext cx="8736832" cy="22258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443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23DD-1147-2C63-FB11-B71BEB11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bBattMgmt updated</a:t>
            </a:r>
            <a:br>
              <a:rPr lang="en-US" dirty="0"/>
            </a:br>
            <a:r>
              <a:rPr lang="en-US" dirty="0"/>
              <a:t>Automated pipeline on branch is 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35045-2E8B-C36F-5A61-246690AC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4" y="1600200"/>
            <a:ext cx="6769935" cy="3511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C350B4-A75F-7BA3-16DB-E01271CCB9CB}"/>
              </a:ext>
            </a:extLst>
          </p:cNvPr>
          <p:cNvSpPr txBox="1"/>
          <p:nvPr/>
        </p:nvSpPr>
        <p:spPr>
          <a:xfrm>
            <a:off x="3620528" y="62484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Note: Wait for this pipeline to complete before proceeding!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C78C86-B2C2-B016-39CD-890454823E46}"/>
              </a:ext>
            </a:extLst>
          </p:cNvPr>
          <p:cNvGrpSpPr/>
          <p:nvPr/>
        </p:nvGrpSpPr>
        <p:grpSpPr>
          <a:xfrm>
            <a:off x="3001922" y="4343400"/>
            <a:ext cx="8482574" cy="1849964"/>
            <a:chOff x="152400" y="1851681"/>
            <a:chExt cx="12192000" cy="245677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B545D0-248D-963B-C4A1-09057D14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875" t="77329"/>
            <a:stretch/>
          </p:blipFill>
          <p:spPr>
            <a:xfrm>
              <a:off x="2209800" y="3581400"/>
              <a:ext cx="10134600" cy="7270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BA36EA-0A76-54B1-C88C-D883FD38F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875" b="46248"/>
            <a:stretch/>
          </p:blipFill>
          <p:spPr>
            <a:xfrm>
              <a:off x="2209800" y="1857542"/>
              <a:ext cx="10134600" cy="172385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9FC21D9-7F36-15B6-B4CD-03D491B8B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3125" b="23395"/>
            <a:stretch/>
          </p:blipFill>
          <p:spPr>
            <a:xfrm>
              <a:off x="152400" y="1851681"/>
              <a:ext cx="2057400" cy="2456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82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50E4-A7DD-C1C7-5328-9F6ECB68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Errors: Review automated test results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2B2E39-BB2B-1EB0-48E6-F0D8B669EAD6}"/>
              </a:ext>
            </a:extLst>
          </p:cNvPr>
          <p:cNvGrpSpPr/>
          <p:nvPr/>
        </p:nvGrpSpPr>
        <p:grpSpPr>
          <a:xfrm>
            <a:off x="1620413" y="1447800"/>
            <a:ext cx="8889243" cy="1998785"/>
            <a:chOff x="152400" y="1905000"/>
            <a:chExt cx="11861043" cy="29262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D81A15-F65F-5A01-99B0-05C59CB7A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57" y="2026798"/>
              <a:ext cx="11834886" cy="280440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8583EE-2B10-66FF-2FB3-2004B3A2502E}"/>
                </a:ext>
              </a:extLst>
            </p:cNvPr>
            <p:cNvSpPr/>
            <p:nvPr/>
          </p:nvSpPr>
          <p:spPr>
            <a:xfrm>
              <a:off x="152400" y="1905000"/>
              <a:ext cx="3886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A9EFD0E-92D8-52FA-FFA9-B3C4DBBF3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558" y="3947053"/>
            <a:ext cx="3276600" cy="18994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7E4D71-B479-B8F6-0B38-BDF57AF9253D}"/>
              </a:ext>
            </a:extLst>
          </p:cNvPr>
          <p:cNvSpPr txBox="1"/>
          <p:nvPr/>
        </p:nvSpPr>
        <p:spPr>
          <a:xfrm>
            <a:off x="0" y="6578805"/>
            <a:ext cx="7315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https://insidelabs-git.mathworks.com/AE-Content/demos/ev_dualmotor_ctrl/-/pipelines/170505/test_report</a:t>
            </a:r>
            <a:r>
              <a:rPr lang="en-US" sz="1100" dirty="0"/>
              <a:t>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9FC6CD-B4BF-5FAA-845C-BF8F57ADE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987913"/>
            <a:ext cx="7656658" cy="18032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1DCEF5-4150-7024-BF0C-0CA68E739988}"/>
              </a:ext>
            </a:extLst>
          </p:cNvPr>
          <p:cNvCxnSpPr/>
          <p:nvPr/>
        </p:nvCxnSpPr>
        <p:spPr>
          <a:xfrm flipH="1">
            <a:off x="2362200" y="2133600"/>
            <a:ext cx="714466" cy="1854313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53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EE983-2483-EE16-E300-16B94E70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385"/>
            <a:ext cx="10210800" cy="20378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5D038-DADD-684C-3188-37B95CFB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the bVCU branch to the main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7DEE2-362A-4673-A985-5753FFD7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9949"/>
            <a:ext cx="10134598" cy="22734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5CF6C6-920B-F35F-8F95-3CA654AC053F}"/>
              </a:ext>
            </a:extLst>
          </p:cNvPr>
          <p:cNvSpPr/>
          <p:nvPr/>
        </p:nvSpPr>
        <p:spPr>
          <a:xfrm>
            <a:off x="609602" y="3200400"/>
            <a:ext cx="1371598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843875-C1E6-D859-3240-38B5F9830769}"/>
              </a:ext>
            </a:extLst>
          </p:cNvPr>
          <p:cNvSpPr/>
          <p:nvPr/>
        </p:nvSpPr>
        <p:spPr>
          <a:xfrm>
            <a:off x="9677402" y="1752600"/>
            <a:ext cx="1600196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283643-4A77-7F51-B8F2-009F9BE11495}"/>
              </a:ext>
            </a:extLst>
          </p:cNvPr>
          <p:cNvSpPr/>
          <p:nvPr/>
        </p:nvSpPr>
        <p:spPr>
          <a:xfrm>
            <a:off x="2667000" y="5562600"/>
            <a:ext cx="1752600" cy="609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5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9DAA-EF9A-9066-4EF1-A58FF6E3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the VCU branch to the 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EAF9B-82FD-610A-CBE0-AB083778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7" y="1600200"/>
            <a:ext cx="5246332" cy="495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283A3-2EF0-86AE-9DC3-8EEA069C13A0}"/>
              </a:ext>
            </a:extLst>
          </p:cNvPr>
          <p:cNvGrpSpPr/>
          <p:nvPr/>
        </p:nvGrpSpPr>
        <p:grpSpPr>
          <a:xfrm>
            <a:off x="4423954" y="4454081"/>
            <a:ext cx="1528354" cy="540637"/>
            <a:chOff x="8534400" y="2725783"/>
            <a:chExt cx="1528354" cy="540637"/>
          </a:xfrm>
        </p:grpSpPr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B2788E85-CCEE-0CBA-8962-A797A1705FA1}"/>
                </a:ext>
              </a:extLst>
            </p:cNvPr>
            <p:cNvSpPr/>
            <p:nvPr/>
          </p:nvSpPr>
          <p:spPr>
            <a:xfrm>
              <a:off x="8534400" y="2743200"/>
              <a:ext cx="1524000" cy="523220"/>
            </a:xfrm>
            <a:prstGeom prst="wedgeRoundRectCallout">
              <a:avLst>
                <a:gd name="adj1" fmla="val -92833"/>
                <a:gd name="adj2" fmla="val -34036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94736C-6F41-529B-893F-5DCDC57CFC00}"/>
                </a:ext>
              </a:extLst>
            </p:cNvPr>
            <p:cNvSpPr txBox="1"/>
            <p:nvPr/>
          </p:nvSpPr>
          <p:spPr>
            <a:xfrm>
              <a:off x="8538754" y="2725783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Assign to yourself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D330B5-C7EA-E67D-179E-849538CD08BE}"/>
              </a:ext>
            </a:extLst>
          </p:cNvPr>
          <p:cNvGrpSpPr/>
          <p:nvPr/>
        </p:nvGrpSpPr>
        <p:grpSpPr>
          <a:xfrm>
            <a:off x="4419600" y="5249444"/>
            <a:ext cx="1528354" cy="540637"/>
            <a:chOff x="8534400" y="2725783"/>
            <a:chExt cx="1528354" cy="540637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0A4D28FB-9180-BEEE-88B8-C187FFAE4417}"/>
                </a:ext>
              </a:extLst>
            </p:cNvPr>
            <p:cNvSpPr/>
            <p:nvPr/>
          </p:nvSpPr>
          <p:spPr>
            <a:xfrm>
              <a:off x="8534400" y="2743200"/>
              <a:ext cx="1524000" cy="523220"/>
            </a:xfrm>
            <a:prstGeom prst="wedgeRoundRectCallout">
              <a:avLst>
                <a:gd name="adj1" fmla="val -87119"/>
                <a:gd name="adj2" fmla="val 82473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69ED6B-9A2D-D901-E8AE-9A3B862AA028}"/>
                </a:ext>
              </a:extLst>
            </p:cNvPr>
            <p:cNvSpPr txBox="1"/>
            <p:nvPr/>
          </p:nvSpPr>
          <p:spPr>
            <a:xfrm>
              <a:off x="8538754" y="2725783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Uncheck this box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D987137-EA43-9577-E78A-9CF01062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200"/>
            <a:ext cx="5246333" cy="495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086F4F3-2EFD-A3D2-76FF-FF3789E1D190}"/>
              </a:ext>
            </a:extLst>
          </p:cNvPr>
          <p:cNvGrpSpPr/>
          <p:nvPr/>
        </p:nvGrpSpPr>
        <p:grpSpPr>
          <a:xfrm>
            <a:off x="10406267" y="3276600"/>
            <a:ext cx="1528354" cy="540637"/>
            <a:chOff x="8534400" y="2725783"/>
            <a:chExt cx="1528354" cy="540637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306C66AE-1005-5C4C-638C-99E33ABC0D60}"/>
                </a:ext>
              </a:extLst>
            </p:cNvPr>
            <p:cNvSpPr/>
            <p:nvPr/>
          </p:nvSpPr>
          <p:spPr>
            <a:xfrm>
              <a:off x="8534400" y="2743200"/>
              <a:ext cx="1524000" cy="523220"/>
            </a:xfrm>
            <a:prstGeom prst="wedgeRoundRectCallout">
              <a:avLst>
                <a:gd name="adj1" fmla="val -92833"/>
                <a:gd name="adj2" fmla="val -34036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033502-A55C-EAE6-0182-BF5D194F9637}"/>
                </a:ext>
              </a:extLst>
            </p:cNvPr>
            <p:cNvSpPr txBox="1"/>
            <p:nvPr/>
          </p:nvSpPr>
          <p:spPr>
            <a:xfrm>
              <a:off x="8538754" y="2725783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Approve the request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AB8DD6-975B-3E36-AF93-2FEAC7CE8647}"/>
              </a:ext>
            </a:extLst>
          </p:cNvPr>
          <p:cNvGrpSpPr/>
          <p:nvPr/>
        </p:nvGrpSpPr>
        <p:grpSpPr>
          <a:xfrm>
            <a:off x="10401062" y="4668883"/>
            <a:ext cx="1528354" cy="540637"/>
            <a:chOff x="8534400" y="2725783"/>
            <a:chExt cx="1528354" cy="540637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1689C75E-6A22-3F09-1CE4-2E4DA894902D}"/>
                </a:ext>
              </a:extLst>
            </p:cNvPr>
            <p:cNvSpPr/>
            <p:nvPr/>
          </p:nvSpPr>
          <p:spPr>
            <a:xfrm>
              <a:off x="8534400" y="2743200"/>
              <a:ext cx="1524000" cy="523220"/>
            </a:xfrm>
            <a:prstGeom prst="wedgeRoundRectCallout">
              <a:avLst>
                <a:gd name="adj1" fmla="val -144262"/>
                <a:gd name="adj2" fmla="val -78976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B30DE3-91BD-C6EE-A15B-288AA3BFE448}"/>
                </a:ext>
              </a:extLst>
            </p:cNvPr>
            <p:cNvSpPr txBox="1"/>
            <p:nvPr/>
          </p:nvSpPr>
          <p:spPr>
            <a:xfrm>
              <a:off x="8538754" y="2725783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Merge the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60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EBAF-01F1-9DFF-6341-AD6A410C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the bBattMgmt branch to the main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3195B-E277-D46D-C38B-5F376984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3800"/>
            <a:ext cx="10252035" cy="2286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02E9C0-8B2E-594B-372D-1CE5CAABB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7800"/>
            <a:ext cx="10210800" cy="20378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874941-4B9E-23F6-E233-3B284899985E}"/>
              </a:ext>
            </a:extLst>
          </p:cNvPr>
          <p:cNvSpPr/>
          <p:nvPr/>
        </p:nvSpPr>
        <p:spPr>
          <a:xfrm>
            <a:off x="609602" y="3200400"/>
            <a:ext cx="1371598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4DD051-1057-DA35-5683-FDD5A31B8281}"/>
              </a:ext>
            </a:extLst>
          </p:cNvPr>
          <p:cNvSpPr/>
          <p:nvPr/>
        </p:nvSpPr>
        <p:spPr>
          <a:xfrm>
            <a:off x="9677402" y="1752600"/>
            <a:ext cx="1600196" cy="3810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9EEA0A-8693-AF2D-A371-DA31DB4EF6F8}"/>
              </a:ext>
            </a:extLst>
          </p:cNvPr>
          <p:cNvSpPr/>
          <p:nvPr/>
        </p:nvSpPr>
        <p:spPr>
          <a:xfrm>
            <a:off x="2667000" y="5562600"/>
            <a:ext cx="1752600" cy="609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FF3207-B4EE-69E8-DDC2-FAFF30894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13"/>
          <a:stretch/>
        </p:blipFill>
        <p:spPr>
          <a:xfrm>
            <a:off x="6096000" y="1562272"/>
            <a:ext cx="5719662" cy="495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9C9F2-AD7D-9E19-2812-BAF05134F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2" y="1600200"/>
            <a:ext cx="5246332" cy="48838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19DAA-EF9A-9066-4EF1-A58FF6E3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the bBattMgmt branch to the main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283A3-2EF0-86AE-9DC3-8EEA069C13A0}"/>
              </a:ext>
            </a:extLst>
          </p:cNvPr>
          <p:cNvGrpSpPr/>
          <p:nvPr/>
        </p:nvGrpSpPr>
        <p:grpSpPr>
          <a:xfrm>
            <a:off x="4423954" y="4454081"/>
            <a:ext cx="1528354" cy="540637"/>
            <a:chOff x="8534400" y="2725783"/>
            <a:chExt cx="1528354" cy="540637"/>
          </a:xfrm>
        </p:grpSpPr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B2788E85-CCEE-0CBA-8962-A797A1705FA1}"/>
                </a:ext>
              </a:extLst>
            </p:cNvPr>
            <p:cNvSpPr/>
            <p:nvPr/>
          </p:nvSpPr>
          <p:spPr>
            <a:xfrm>
              <a:off x="8534400" y="2743200"/>
              <a:ext cx="1524000" cy="523220"/>
            </a:xfrm>
            <a:prstGeom prst="wedgeRoundRectCallout">
              <a:avLst>
                <a:gd name="adj1" fmla="val -92833"/>
                <a:gd name="adj2" fmla="val -34036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94736C-6F41-529B-893F-5DCDC57CFC00}"/>
                </a:ext>
              </a:extLst>
            </p:cNvPr>
            <p:cNvSpPr txBox="1"/>
            <p:nvPr/>
          </p:nvSpPr>
          <p:spPr>
            <a:xfrm>
              <a:off x="8538754" y="2725783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Assign to yourself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D330B5-C7EA-E67D-179E-849538CD08BE}"/>
              </a:ext>
            </a:extLst>
          </p:cNvPr>
          <p:cNvGrpSpPr/>
          <p:nvPr/>
        </p:nvGrpSpPr>
        <p:grpSpPr>
          <a:xfrm>
            <a:off x="4419600" y="5249444"/>
            <a:ext cx="1528354" cy="540637"/>
            <a:chOff x="8534400" y="2725783"/>
            <a:chExt cx="1528354" cy="540637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0A4D28FB-9180-BEEE-88B8-C187FFAE4417}"/>
                </a:ext>
              </a:extLst>
            </p:cNvPr>
            <p:cNvSpPr/>
            <p:nvPr/>
          </p:nvSpPr>
          <p:spPr>
            <a:xfrm>
              <a:off x="8534400" y="2743200"/>
              <a:ext cx="1524000" cy="523220"/>
            </a:xfrm>
            <a:prstGeom prst="wedgeRoundRectCallout">
              <a:avLst>
                <a:gd name="adj1" fmla="val -87119"/>
                <a:gd name="adj2" fmla="val 82473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69ED6B-9A2D-D901-E8AE-9A3B862AA028}"/>
                </a:ext>
              </a:extLst>
            </p:cNvPr>
            <p:cNvSpPr txBox="1"/>
            <p:nvPr/>
          </p:nvSpPr>
          <p:spPr>
            <a:xfrm>
              <a:off x="8538754" y="2725783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Uncheck this box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86F4F3-2EFD-A3D2-76FF-FF3789E1D190}"/>
              </a:ext>
            </a:extLst>
          </p:cNvPr>
          <p:cNvGrpSpPr/>
          <p:nvPr/>
        </p:nvGrpSpPr>
        <p:grpSpPr>
          <a:xfrm>
            <a:off x="10406267" y="3276600"/>
            <a:ext cx="1528354" cy="540637"/>
            <a:chOff x="8534400" y="2725783"/>
            <a:chExt cx="1528354" cy="540637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306C66AE-1005-5C4C-638C-99E33ABC0D60}"/>
                </a:ext>
              </a:extLst>
            </p:cNvPr>
            <p:cNvSpPr/>
            <p:nvPr/>
          </p:nvSpPr>
          <p:spPr>
            <a:xfrm>
              <a:off x="8534400" y="2743200"/>
              <a:ext cx="1524000" cy="523220"/>
            </a:xfrm>
            <a:prstGeom prst="wedgeRoundRectCallout">
              <a:avLst>
                <a:gd name="adj1" fmla="val -92833"/>
                <a:gd name="adj2" fmla="val -34036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033502-A55C-EAE6-0182-BF5D194F9637}"/>
                </a:ext>
              </a:extLst>
            </p:cNvPr>
            <p:cNvSpPr txBox="1"/>
            <p:nvPr/>
          </p:nvSpPr>
          <p:spPr>
            <a:xfrm>
              <a:off x="8538754" y="2725783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Approve the request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AB8DD6-975B-3E36-AF93-2FEAC7CE8647}"/>
              </a:ext>
            </a:extLst>
          </p:cNvPr>
          <p:cNvGrpSpPr/>
          <p:nvPr/>
        </p:nvGrpSpPr>
        <p:grpSpPr>
          <a:xfrm>
            <a:off x="10401062" y="4668883"/>
            <a:ext cx="1528354" cy="540637"/>
            <a:chOff x="8534400" y="2725783"/>
            <a:chExt cx="1528354" cy="540637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1689C75E-6A22-3F09-1CE4-2E4DA894902D}"/>
                </a:ext>
              </a:extLst>
            </p:cNvPr>
            <p:cNvSpPr/>
            <p:nvPr/>
          </p:nvSpPr>
          <p:spPr>
            <a:xfrm>
              <a:off x="8534400" y="2743200"/>
              <a:ext cx="1524000" cy="523220"/>
            </a:xfrm>
            <a:prstGeom prst="wedgeRoundRectCallout">
              <a:avLst>
                <a:gd name="adj1" fmla="val -144262"/>
                <a:gd name="adj2" fmla="val -78976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B30DE3-91BD-C6EE-A15B-288AA3BFE448}"/>
                </a:ext>
              </a:extLst>
            </p:cNvPr>
            <p:cNvSpPr txBox="1"/>
            <p:nvPr/>
          </p:nvSpPr>
          <p:spPr>
            <a:xfrm>
              <a:off x="8538754" y="2725783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Merge the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604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2ACCC3B-6EE4-7E3D-4B08-2E172A06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2" y="2065575"/>
            <a:ext cx="11147217" cy="2874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04F36E-B912-792C-16F6-A8865AF2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main successfully passes all tests!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C6414-90A0-A031-F6E9-7B2F61B1E3B9}"/>
              </a:ext>
            </a:extLst>
          </p:cNvPr>
          <p:cNvSpPr txBox="1"/>
          <p:nvPr/>
        </p:nvSpPr>
        <p:spPr>
          <a:xfrm>
            <a:off x="0" y="659639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https://insidelabs-git.mathworks.com/AE-Content/demos/ev_dualmotor_ctrl/-/pipelines</a:t>
            </a:r>
            <a:r>
              <a:rPr lang="en-US" sz="1100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FCB3D2-7905-735D-AF66-4B80C3BC8197}"/>
              </a:ext>
            </a:extLst>
          </p:cNvPr>
          <p:cNvGrpSpPr/>
          <p:nvPr/>
        </p:nvGrpSpPr>
        <p:grpSpPr>
          <a:xfrm>
            <a:off x="6477000" y="5211395"/>
            <a:ext cx="2133600" cy="956119"/>
            <a:chOff x="8534400" y="2725783"/>
            <a:chExt cx="1528354" cy="956119"/>
          </a:xfrm>
        </p:grpSpPr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8F832006-5223-9B57-4376-40F77B8680C2}"/>
                </a:ext>
              </a:extLst>
            </p:cNvPr>
            <p:cNvSpPr/>
            <p:nvPr/>
          </p:nvSpPr>
          <p:spPr>
            <a:xfrm>
              <a:off x="8534400" y="2743200"/>
              <a:ext cx="1524000" cy="938702"/>
            </a:xfrm>
            <a:prstGeom prst="wedgeRoundRectCallout">
              <a:avLst>
                <a:gd name="adj1" fmla="val 43704"/>
                <a:gd name="adj2" fmla="val -118766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5D362F-2A33-97E7-61D8-3324BB70B4CE}"/>
                </a:ext>
              </a:extLst>
            </p:cNvPr>
            <p:cNvSpPr txBox="1"/>
            <p:nvPr/>
          </p:nvSpPr>
          <p:spPr>
            <a:xfrm>
              <a:off x="8538754" y="2725783"/>
              <a:ext cx="152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System tests initially fails since Batt Management updates are not yet in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2BC053-E878-73FA-05EA-8F542D7446E5}"/>
              </a:ext>
            </a:extLst>
          </p:cNvPr>
          <p:cNvGrpSpPr/>
          <p:nvPr/>
        </p:nvGrpSpPr>
        <p:grpSpPr>
          <a:xfrm>
            <a:off x="6705600" y="1658083"/>
            <a:ext cx="2133600" cy="956119"/>
            <a:chOff x="8534400" y="2725783"/>
            <a:chExt cx="1528354" cy="956119"/>
          </a:xfrm>
        </p:grpSpPr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C0846DBB-2533-EF32-8CCA-938146F34DE7}"/>
                </a:ext>
              </a:extLst>
            </p:cNvPr>
            <p:cNvSpPr/>
            <p:nvPr/>
          </p:nvSpPr>
          <p:spPr>
            <a:xfrm>
              <a:off x="8534400" y="2743200"/>
              <a:ext cx="1524000" cy="938702"/>
            </a:xfrm>
            <a:prstGeom prst="wedgeRoundRectCallout">
              <a:avLst>
                <a:gd name="adj1" fmla="val 52391"/>
                <a:gd name="adj2" fmla="val 17346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E67A56-F2CF-EB7D-1463-AC48972F9564}"/>
                </a:ext>
              </a:extLst>
            </p:cNvPr>
            <p:cNvSpPr txBox="1"/>
            <p:nvPr/>
          </p:nvSpPr>
          <p:spPr>
            <a:xfrm>
              <a:off x="8538754" y="2725783"/>
              <a:ext cx="152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System tests pass once Batt Management updates are merged!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0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C6391266-D90E-C570-5BC1-58BC232256FB}"/>
              </a:ext>
            </a:extLst>
          </p:cNvPr>
          <p:cNvSpPr txBox="1">
            <a:spLocks/>
          </p:cNvSpPr>
          <p:nvPr/>
        </p:nvSpPr>
        <p:spPr>
          <a:xfrm>
            <a:off x="660400" y="486903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6680" rtl="0" eaLnBrk="1" latinLnBrk="0" hangingPunct="1">
              <a:spcBef>
                <a:spcPct val="0"/>
              </a:spcBef>
              <a:buNone/>
              <a:defRPr sz="2800" b="0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it-IT" b="1"/>
              <a:t>Motivation</a:t>
            </a:r>
          </a:p>
          <a:p>
            <a:r>
              <a:rPr lang="it-IT" sz="2400">
                <a:solidFill>
                  <a:schemeClr val="accent1"/>
                </a:solidFill>
              </a:rPr>
              <a:t>Can we release new software without any Vehicle/HiL time?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1F13F-8437-0FB6-A3DA-579BCAC5EB54}"/>
              </a:ext>
            </a:extLst>
          </p:cNvPr>
          <p:cNvSpPr txBox="1"/>
          <p:nvPr/>
        </p:nvSpPr>
        <p:spPr>
          <a:xfrm>
            <a:off x="1261241" y="1529089"/>
            <a:ext cx="9774621" cy="175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/>
              <a:t>			</a:t>
            </a:r>
            <a:r>
              <a:rPr lang="en-US" sz="1050"/>
              <a:t> </a:t>
            </a:r>
            <a:r>
              <a:rPr lang="en-US" sz="2400">
                <a:solidFill>
                  <a:schemeClr val="bg1"/>
                </a:solidFill>
              </a:rPr>
              <a:t>“</a:t>
            </a:r>
            <a:r>
              <a:rPr lang="en-US" sz="2400" b="1">
                <a:solidFill>
                  <a:schemeClr val="bg1"/>
                </a:solidFill>
              </a:rPr>
              <a:t>Sport+</a:t>
            </a:r>
            <a:r>
              <a:rPr lang="en-US" sz="2400">
                <a:solidFill>
                  <a:schemeClr val="bg1"/>
                </a:solidFill>
              </a:rPr>
              <a:t>” Mode     </a:t>
            </a:r>
          </a:p>
          <a:p>
            <a:r>
              <a:rPr lang="en-US" sz="2400">
                <a:solidFill>
                  <a:schemeClr val="accent6"/>
                </a:solidFill>
              </a:rPr>
              <a:t>			▲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0-60mph time </a:t>
            </a:r>
            <a:endParaRPr lang="en-US" sz="240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/>
              <a:t>	 		</a:t>
            </a:r>
            <a:r>
              <a:rPr lang="en-US" sz="2400" b="1">
                <a:solidFill>
                  <a:srgbClr val="FF0000"/>
                </a:solidFill>
              </a:rPr>
              <a:t>↔</a:t>
            </a:r>
            <a:r>
              <a:rPr lang="en-US" sz="2400" b="1">
                <a:solidFill>
                  <a:schemeClr val="accent6"/>
                </a:solidFill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Range Change</a:t>
            </a:r>
          </a:p>
          <a:p>
            <a:endParaRPr lang="en-US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4B95E16-16FE-9360-9DDE-DA7C5A5EA878}"/>
              </a:ext>
            </a:extLst>
          </p:cNvPr>
          <p:cNvGrpSpPr/>
          <p:nvPr/>
        </p:nvGrpSpPr>
        <p:grpSpPr>
          <a:xfrm>
            <a:off x="1261241" y="3197669"/>
            <a:ext cx="9774621" cy="3465885"/>
            <a:chOff x="1198179" y="3235107"/>
            <a:chExt cx="9622305" cy="3354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E9EE4E-7BF9-D75E-9047-627FDA82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8179" y="3235107"/>
              <a:ext cx="9622305" cy="335488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B52E78-F997-7A4C-8AED-6FC40C178347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75" y="5307640"/>
              <a:ext cx="1707391" cy="11399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98099B-DD88-6FFA-20FC-4B9D6B2A61E0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H="1" flipV="1">
              <a:off x="6573186" y="5276340"/>
              <a:ext cx="1430318" cy="12883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0620C1-55D9-C8AE-9820-11C698E13CD7}"/>
                </a:ext>
              </a:extLst>
            </p:cNvPr>
            <p:cNvSpPr txBox="1"/>
            <p:nvPr/>
          </p:nvSpPr>
          <p:spPr>
            <a:xfrm>
              <a:off x="1830322" y="5830429"/>
              <a:ext cx="2480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Infotainment System (IVI)</a:t>
              </a:r>
            </a:p>
            <a:p>
              <a:pPr algn="ctr"/>
              <a:r>
                <a:rPr lang="en-US" sz="1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24B698-1542-3697-70AB-2DA834BF5CDB}"/>
                </a:ext>
              </a:extLst>
            </p:cNvPr>
            <p:cNvSpPr txBox="1"/>
            <p:nvPr/>
          </p:nvSpPr>
          <p:spPr>
            <a:xfrm>
              <a:off x="4837729" y="5837506"/>
              <a:ext cx="2432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Vehicle Control Unit (HPC)</a:t>
              </a:r>
            </a:p>
            <a:p>
              <a:pPr algn="ctr"/>
              <a:r>
                <a:rPr lang="en-US" sz="1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ASIL-B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7D7DC5-A8E9-33C4-AA9E-602FF4E71CD3}"/>
                </a:ext>
              </a:extLst>
            </p:cNvPr>
            <p:cNvSpPr txBox="1"/>
            <p:nvPr/>
          </p:nvSpPr>
          <p:spPr>
            <a:xfrm>
              <a:off x="7204096" y="5842603"/>
              <a:ext cx="332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Battery Management </a:t>
              </a:r>
            </a:p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(Embedded Edge)</a:t>
              </a:r>
            </a:p>
            <a:p>
              <a:pPr algn="ctr"/>
              <a:r>
                <a:rPr lang="en-US" sz="120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ASIL-D</a:t>
              </a:r>
              <a:endPara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26E6A6-8A69-0AD2-FF45-C1B746C7FF9B}"/>
                </a:ext>
              </a:extLst>
            </p:cNvPr>
            <p:cNvGrpSpPr/>
            <p:nvPr/>
          </p:nvGrpSpPr>
          <p:grpSpPr>
            <a:xfrm>
              <a:off x="5059765" y="4555629"/>
              <a:ext cx="2126856" cy="1315481"/>
              <a:chOff x="4455832" y="2971800"/>
              <a:chExt cx="1836624" cy="112089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0D9838-089E-2D68-B0A6-FBCFB779BD58}"/>
                  </a:ext>
                </a:extLst>
              </p:cNvPr>
              <p:cNvSpPr/>
              <p:nvPr/>
            </p:nvSpPr>
            <p:spPr>
              <a:xfrm>
                <a:off x="4643061" y="3096520"/>
                <a:ext cx="1450778" cy="8538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559BE2B-595E-512F-7DFF-E32A1ADF3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88600" y="3289361"/>
                <a:ext cx="1203856" cy="803335"/>
              </a:xfrm>
              <a:prstGeom prst="rect">
                <a:avLst/>
              </a:prstGeom>
            </p:spPr>
          </p:pic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4D5F10E6-0806-33D7-877D-CC2056FCA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55832" y="2971800"/>
                <a:ext cx="1203856" cy="803335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E492054-8548-2D8E-A724-5918EA4833D4}"/>
                </a:ext>
              </a:extLst>
            </p:cNvPr>
            <p:cNvGrpSpPr/>
            <p:nvPr/>
          </p:nvGrpSpPr>
          <p:grpSpPr>
            <a:xfrm>
              <a:off x="8003500" y="4923236"/>
              <a:ext cx="1680034" cy="731980"/>
              <a:chOff x="6775067" y="3303861"/>
              <a:chExt cx="951118" cy="35681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475FD1C-2281-B265-B108-A864A039A537}"/>
                  </a:ext>
                </a:extLst>
              </p:cNvPr>
              <p:cNvGrpSpPr/>
              <p:nvPr/>
            </p:nvGrpSpPr>
            <p:grpSpPr>
              <a:xfrm>
                <a:off x="6775067" y="3303861"/>
                <a:ext cx="951118" cy="356819"/>
                <a:chOff x="6775065" y="3303864"/>
                <a:chExt cx="951118" cy="35681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82EE81C-4CE5-B46A-6BC4-4016F7BBB593}"/>
                    </a:ext>
                  </a:extLst>
                </p:cNvPr>
                <p:cNvSpPr/>
                <p:nvPr/>
              </p:nvSpPr>
              <p:spPr>
                <a:xfrm rot="10800000">
                  <a:off x="6775065" y="3303864"/>
                  <a:ext cx="951118" cy="3568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t-IT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4E6E68F-7207-6B49-1EA1-B9E8F1D41E0D}"/>
                    </a:ext>
                  </a:extLst>
                </p:cNvPr>
                <p:cNvSpPr/>
                <p:nvPr/>
              </p:nvSpPr>
              <p:spPr>
                <a:xfrm rot="10800000">
                  <a:off x="6885777" y="3367255"/>
                  <a:ext cx="183609" cy="22722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t-IT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A89CDA2-1DBA-9F2E-10AE-6F4515882B90}"/>
                    </a:ext>
                  </a:extLst>
                </p:cNvPr>
                <p:cNvSpPr/>
                <p:nvPr/>
              </p:nvSpPr>
              <p:spPr>
                <a:xfrm rot="10800000">
                  <a:off x="7180098" y="3395011"/>
                  <a:ext cx="183608" cy="1654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t-IT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0D117715-CE04-1C70-7A63-D235ACCCFB16}"/>
                    </a:ext>
                  </a:extLst>
                </p:cNvPr>
                <p:cNvSpPr/>
                <p:nvPr/>
              </p:nvSpPr>
              <p:spPr>
                <a:xfrm rot="10800000">
                  <a:off x="7391400" y="3399744"/>
                  <a:ext cx="183608" cy="1654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t-IT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152050-A513-D68F-9C35-FE8F039C9684}"/>
                  </a:ext>
                </a:extLst>
              </p:cNvPr>
              <p:cNvSpPr/>
              <p:nvPr/>
            </p:nvSpPr>
            <p:spPr>
              <a:xfrm rot="10800000">
                <a:off x="7467600" y="3369610"/>
                <a:ext cx="183609" cy="22722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pic>
          <p:nvPicPr>
            <p:cNvPr id="18" name="Picture 17" descr="A picture containing text, person, indoor, staring&#10;&#10;Description automatically generated">
              <a:extLst>
                <a:ext uri="{FF2B5EF4-FFF2-40B4-BE49-F238E27FC236}">
                  <a16:creationId xmlns:a16="http://schemas.microsoft.com/office/drawing/2014/main" id="{08427957-4157-E001-2F1C-59C6731D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298" y="4734016"/>
              <a:ext cx="1856530" cy="958709"/>
            </a:xfrm>
            <a:prstGeom prst="rect">
              <a:avLst/>
            </a:prstGeom>
          </p:spPr>
        </p:pic>
        <p:pic>
          <p:nvPicPr>
            <p:cNvPr id="20" name="Picture 19" descr="A picture containing car, outdoor, vehicle, transport&#10;&#10;Description automatically generated">
              <a:extLst>
                <a:ext uri="{FF2B5EF4-FFF2-40B4-BE49-F238E27FC236}">
                  <a16:creationId xmlns:a16="http://schemas.microsoft.com/office/drawing/2014/main" id="{6D88E510-B719-3F79-F6D2-CCEF201C4B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1" t="33728" r="35866" b="12977"/>
            <a:stretch/>
          </p:blipFill>
          <p:spPr>
            <a:xfrm>
              <a:off x="1997815" y="4710859"/>
              <a:ext cx="2117381" cy="1156727"/>
            </a:xfrm>
            <a:prstGeom prst="rect">
              <a:avLst/>
            </a:prstGeom>
          </p:spPr>
        </p:pic>
      </p:grpSp>
      <p:pic>
        <p:nvPicPr>
          <p:cNvPr id="2" name="Content Placeholder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D48274-7CBF-A27B-9B5C-3B0776ACE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99"/>
          <a:stretch/>
        </p:blipFill>
        <p:spPr>
          <a:xfrm>
            <a:off x="8953605" y="484747"/>
            <a:ext cx="3123552" cy="12740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4BBE4B-F7B3-BBC3-0F71-D4F35B6C16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79"/>
          <a:stretch/>
        </p:blipFill>
        <p:spPr>
          <a:xfrm>
            <a:off x="8643814" y="1437829"/>
            <a:ext cx="3134449" cy="12740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EB1E0E-3293-F5EC-D26A-7519B1E9607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1" y="1566967"/>
            <a:ext cx="2732874" cy="1404018"/>
          </a:xfrm>
          <a:prstGeom prst="rect">
            <a:avLst/>
          </a:prstGeom>
        </p:spPr>
      </p:pic>
      <p:pic>
        <p:nvPicPr>
          <p:cNvPr id="19" name="Graphic 18" descr="Wi-Fi with solid fill">
            <a:extLst>
              <a:ext uri="{FF2B5EF4-FFF2-40B4-BE49-F238E27FC236}">
                <a16:creationId xmlns:a16="http://schemas.microsoft.com/office/drawing/2014/main" id="{B4E6558C-7734-9830-3E86-521E2E6A58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9861">
            <a:off x="7929359" y="2842118"/>
            <a:ext cx="1777261" cy="162667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457FAE3-8AFA-1057-6347-0BCEBED0BF4F}"/>
              </a:ext>
            </a:extLst>
          </p:cNvPr>
          <p:cNvSpPr/>
          <p:nvPr/>
        </p:nvSpPr>
        <p:spPr>
          <a:xfrm>
            <a:off x="11628586" y="6479925"/>
            <a:ext cx="502920" cy="3672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4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F9910-B187-529F-8539-4698E36D9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83EC2EB-2F82-CABD-390B-F9AB740AD50A}"/>
              </a:ext>
            </a:extLst>
          </p:cNvPr>
          <p:cNvGrpSpPr/>
          <p:nvPr/>
        </p:nvGrpSpPr>
        <p:grpSpPr>
          <a:xfrm>
            <a:off x="575106" y="1804522"/>
            <a:ext cx="6198936" cy="3199627"/>
            <a:chOff x="2792662" y="1431924"/>
            <a:chExt cx="6198936" cy="3191571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C8BE880-3781-E1CD-9AA8-72CCA98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2662" y="1431924"/>
              <a:ext cx="6198936" cy="319157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6776C76-6D3D-0DC5-B64F-91A9DFDBC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9097" y="2518811"/>
              <a:ext cx="6106070" cy="2026992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48F0630-2F53-4A6E-FF51-00946C0A5F0D}"/>
                </a:ext>
              </a:extLst>
            </p:cNvPr>
            <p:cNvCxnSpPr>
              <a:cxnSpLocks/>
            </p:cNvCxnSpPr>
            <p:nvPr/>
          </p:nvCxnSpPr>
          <p:spPr>
            <a:xfrm>
              <a:off x="4668397" y="3738525"/>
              <a:ext cx="849249" cy="6446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E03ED9C-6280-F95E-5736-42329E951006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H="1" flipV="1">
              <a:off x="6150393" y="3720825"/>
              <a:ext cx="711434" cy="7285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8846AD9-F3E9-01E6-E292-79F8F8125B8F}"/>
                </a:ext>
              </a:extLst>
            </p:cNvPr>
            <p:cNvSpPr txBox="1"/>
            <p:nvPr/>
          </p:nvSpPr>
          <p:spPr>
            <a:xfrm>
              <a:off x="3791313" y="3990917"/>
              <a:ext cx="1233895" cy="568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Infotainment System (IVI)</a:t>
              </a:r>
            </a:p>
            <a:p>
              <a:pPr algn="ctr"/>
              <a:r>
                <a:rPr lang="en-US" sz="105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7D5A709-7591-1CBC-19D1-7499AE717415}"/>
                </a:ext>
              </a:extLst>
            </p:cNvPr>
            <p:cNvSpPr txBox="1"/>
            <p:nvPr/>
          </p:nvSpPr>
          <p:spPr>
            <a:xfrm>
              <a:off x="5287184" y="3994919"/>
              <a:ext cx="120989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Vehicle Control Unit (HPC)</a:t>
              </a:r>
            </a:p>
            <a:p>
              <a:pPr algn="ctr"/>
              <a:r>
                <a:rPr lang="en-US" sz="105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ASIL-B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70E1A6E-8F69-0930-4EB5-29E2291BF635}"/>
                </a:ext>
              </a:extLst>
            </p:cNvPr>
            <p:cNvSpPr txBox="1"/>
            <p:nvPr/>
          </p:nvSpPr>
          <p:spPr>
            <a:xfrm>
              <a:off x="6464205" y="3997801"/>
              <a:ext cx="1652499" cy="568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Battery Management </a:t>
              </a:r>
            </a:p>
            <a:p>
              <a:pPr algn="ctr"/>
              <a:r>
                <a:rPr lang="en-US" sz="105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(Embedded Edge)</a:t>
              </a:r>
            </a:p>
            <a:p>
              <a:pPr algn="ctr"/>
              <a:r>
                <a:rPr lang="en-US" sz="1050" b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ASIL-D</a:t>
              </a:r>
              <a:endParaRPr lang="en-US" sz="1050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2A0295F-9365-2D31-2377-BE0B1BF8EDC0}"/>
                </a:ext>
              </a:extLst>
            </p:cNvPr>
            <p:cNvGrpSpPr/>
            <p:nvPr/>
          </p:nvGrpSpPr>
          <p:grpSpPr>
            <a:xfrm>
              <a:off x="5397624" y="3313269"/>
              <a:ext cx="1057889" cy="743894"/>
              <a:chOff x="4455832" y="2971800"/>
              <a:chExt cx="1836624" cy="1120896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70641A9-5EB3-39FC-43B2-AC115022282A}"/>
                  </a:ext>
                </a:extLst>
              </p:cNvPr>
              <p:cNvSpPr/>
              <p:nvPr/>
            </p:nvSpPr>
            <p:spPr>
              <a:xfrm>
                <a:off x="4643061" y="3096520"/>
                <a:ext cx="1450778" cy="8538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pic>
            <p:nvPicPr>
              <p:cNvPr id="97" name="Graphic 96">
                <a:extLst>
                  <a:ext uri="{FF2B5EF4-FFF2-40B4-BE49-F238E27FC236}">
                    <a16:creationId xmlns:a16="http://schemas.microsoft.com/office/drawing/2014/main" id="{71854109-3F36-B559-637D-9FC32EE87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88600" y="3289361"/>
                <a:ext cx="1203856" cy="803335"/>
              </a:xfrm>
              <a:prstGeom prst="rect">
                <a:avLst/>
              </a:prstGeom>
            </p:spPr>
          </p:pic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593F4568-A1A9-A82E-56C3-9F0912C43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55832" y="2971800"/>
                <a:ext cx="1203856" cy="803335"/>
              </a:xfrm>
              <a:prstGeom prst="rect">
                <a:avLst/>
              </a:prstGeom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7E30950-E7FB-57C0-0267-C2858DAE69BA}"/>
                </a:ext>
              </a:extLst>
            </p:cNvPr>
            <p:cNvGrpSpPr/>
            <p:nvPr/>
          </p:nvGrpSpPr>
          <p:grpSpPr>
            <a:xfrm>
              <a:off x="6861827" y="3521146"/>
              <a:ext cx="835642" cy="413928"/>
              <a:chOff x="6775065" y="3303864"/>
              <a:chExt cx="951118" cy="356819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523CA6B-375D-343E-2988-7E317D79177D}"/>
                  </a:ext>
                </a:extLst>
              </p:cNvPr>
              <p:cNvGrpSpPr/>
              <p:nvPr/>
            </p:nvGrpSpPr>
            <p:grpSpPr>
              <a:xfrm>
                <a:off x="6775065" y="3303864"/>
                <a:ext cx="951118" cy="356819"/>
                <a:chOff x="6775065" y="3303864"/>
                <a:chExt cx="951118" cy="356819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2DE8B2F7-A317-7CFB-86DB-11B790612C43}"/>
                    </a:ext>
                  </a:extLst>
                </p:cNvPr>
                <p:cNvSpPr/>
                <p:nvPr/>
              </p:nvSpPr>
              <p:spPr>
                <a:xfrm rot="10800000">
                  <a:off x="6775065" y="3303864"/>
                  <a:ext cx="951118" cy="3568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t-IT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84620B02-A2A5-B07E-EAA2-86E404317DBC}"/>
                    </a:ext>
                  </a:extLst>
                </p:cNvPr>
                <p:cNvSpPr/>
                <p:nvPr/>
              </p:nvSpPr>
              <p:spPr>
                <a:xfrm rot="10800000">
                  <a:off x="6885777" y="3367255"/>
                  <a:ext cx="183609" cy="227223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t-IT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509C343-565C-E3D0-4B64-1750C5A250BE}"/>
                    </a:ext>
                  </a:extLst>
                </p:cNvPr>
                <p:cNvSpPr/>
                <p:nvPr/>
              </p:nvSpPr>
              <p:spPr>
                <a:xfrm rot="10800000">
                  <a:off x="7180098" y="3395011"/>
                  <a:ext cx="183608" cy="1654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t-IT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E73DB8D-E498-81C6-41DD-0FA3C525562B}"/>
                    </a:ext>
                  </a:extLst>
                </p:cNvPr>
                <p:cNvSpPr/>
                <p:nvPr/>
              </p:nvSpPr>
              <p:spPr>
                <a:xfrm rot="10800000">
                  <a:off x="7391400" y="3399744"/>
                  <a:ext cx="183608" cy="1654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t-IT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18DBFAD-644F-6393-0B38-AB8220545DE5}"/>
                  </a:ext>
                </a:extLst>
              </p:cNvPr>
              <p:cNvSpPr/>
              <p:nvPr/>
            </p:nvSpPr>
            <p:spPr>
              <a:xfrm rot="10800000">
                <a:off x="7467600" y="3369610"/>
                <a:ext cx="183609" cy="22722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773EFD8-12F4-7DF1-D860-A3332F28DD64}"/>
                </a:ext>
              </a:extLst>
            </p:cNvPr>
            <p:cNvGrpSpPr/>
            <p:nvPr/>
          </p:nvGrpSpPr>
          <p:grpSpPr>
            <a:xfrm>
              <a:off x="2839096" y="1509478"/>
              <a:ext cx="6106071" cy="1013106"/>
              <a:chOff x="177106" y="1808267"/>
              <a:chExt cx="5877169" cy="11299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9FFDA2B-0806-418A-F065-4ACB4F7C90C0}"/>
                  </a:ext>
                </a:extLst>
              </p:cNvPr>
              <p:cNvSpPr txBox="1"/>
              <p:nvPr/>
            </p:nvSpPr>
            <p:spPr>
              <a:xfrm>
                <a:off x="177106" y="1808267"/>
                <a:ext cx="5877169" cy="112994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			</a:t>
                </a:r>
                <a:r>
                  <a:rPr lang="en-US" dirty="0">
                    <a:solidFill>
                      <a:schemeClr val="bg1"/>
                    </a:solidFill>
                  </a:rPr>
                  <a:t>“</a:t>
                </a:r>
                <a:r>
                  <a:rPr lang="en-US" b="1" dirty="0">
                    <a:solidFill>
                      <a:schemeClr val="bg1"/>
                    </a:solidFill>
                  </a:rPr>
                  <a:t>Sport+</a:t>
                </a:r>
                <a:r>
                  <a:rPr lang="en-US" dirty="0">
                    <a:solidFill>
                      <a:schemeClr val="bg1"/>
                    </a:solidFill>
                  </a:rPr>
                  <a:t>” Mode     </a:t>
                </a:r>
              </a:p>
              <a:p>
                <a:r>
                  <a:rPr lang="en-US" dirty="0">
                    <a:solidFill>
                      <a:schemeClr val="accent6"/>
                    </a:solidFill>
                  </a:rPr>
                  <a:t>			</a:t>
                </a:r>
                <a:r>
                  <a:rPr lang="en-US" sz="1800" dirty="0">
                    <a:solidFill>
                      <a:schemeClr val="accent6"/>
                    </a:solidFill>
                  </a:rPr>
                  <a:t>▲ </a:t>
                </a:r>
                <a:r>
                  <a:rPr lang="en-US" sz="18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Reduce 0-60mph time </a:t>
                </a:r>
                <a:endParaRPr lang="en-US" sz="1800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800" dirty="0"/>
                  <a:t>	 		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↔</a:t>
                </a:r>
                <a:r>
                  <a:rPr lang="en-US" sz="1800" b="1" dirty="0">
                    <a:solidFill>
                      <a:schemeClr val="accent6"/>
                    </a:solidFill>
                  </a:rPr>
                  <a:t> </a:t>
                </a:r>
                <a:r>
                  <a:rPr lang="en-US" sz="1800" dirty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Minimum Range Change</a:t>
                </a:r>
              </a:p>
            </p:txBody>
          </p:sp>
          <p:pic>
            <p:nvPicPr>
              <p:cNvPr id="85" name="Picture 84" descr="A screenshot of a computer&#10;&#10;Description automatically generated with medium confidence">
                <a:extLst>
                  <a:ext uri="{FF2B5EF4-FFF2-40B4-BE49-F238E27FC236}">
                    <a16:creationId xmlns:a16="http://schemas.microsoft.com/office/drawing/2014/main" id="{329A5F5B-9B6D-9F7A-4B60-E5E62775D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106" y="1808268"/>
                <a:ext cx="1771082" cy="1113789"/>
              </a:xfrm>
              <a:prstGeom prst="rect">
                <a:avLst/>
              </a:prstGeom>
            </p:spPr>
          </p:pic>
        </p:grpSp>
        <p:pic>
          <p:nvPicPr>
            <p:cNvPr id="80" name="Picture 79" descr="A picture containing text, person, indoor, staring&#10;&#10;Description automatically generated">
              <a:extLst>
                <a:ext uri="{FF2B5EF4-FFF2-40B4-BE49-F238E27FC236}">
                  <a16:creationId xmlns:a16="http://schemas.microsoft.com/office/drawing/2014/main" id="{253FCC32-0DD1-7D78-08AD-F17106408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452" y="3414145"/>
              <a:ext cx="923430" cy="542142"/>
            </a:xfrm>
            <a:prstGeom prst="rect">
              <a:avLst/>
            </a:prstGeom>
          </p:spPr>
        </p:pic>
        <p:pic>
          <p:nvPicPr>
            <p:cNvPr id="81" name="Graphic 80" descr="Wi-Fi with solid fill">
              <a:extLst>
                <a:ext uri="{FF2B5EF4-FFF2-40B4-BE49-F238E27FC236}">
                  <a16:creationId xmlns:a16="http://schemas.microsoft.com/office/drawing/2014/main" id="{6C75F636-898D-60B7-0B80-534AACCAE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9861">
              <a:off x="7189596" y="2472752"/>
              <a:ext cx="884002" cy="919872"/>
            </a:xfrm>
            <a:prstGeom prst="rect">
              <a:avLst/>
            </a:prstGeom>
          </p:spPr>
        </p:pic>
        <p:pic>
          <p:nvPicPr>
            <p:cNvPr id="83" name="Picture 82" descr="A picture containing car, outdoor, vehicle, transport&#10;&#10;Description automatically generated">
              <a:extLst>
                <a:ext uri="{FF2B5EF4-FFF2-40B4-BE49-F238E27FC236}">
                  <a16:creationId xmlns:a16="http://schemas.microsoft.com/office/drawing/2014/main" id="{EDB9154C-E536-97E7-75F8-000D3EA91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1" t="33728" r="35866" b="12977"/>
            <a:stretch/>
          </p:blipFill>
          <p:spPr>
            <a:xfrm>
              <a:off x="3874623" y="3401050"/>
              <a:ext cx="1053176" cy="654120"/>
            </a:xfrm>
            <a:prstGeom prst="rect">
              <a:avLst/>
            </a:prstGeom>
          </p:spPr>
        </p:pic>
      </p:grpSp>
      <p:sp>
        <p:nvSpPr>
          <p:cNvPr id="2" name="Title 2">
            <a:extLst>
              <a:ext uri="{FF2B5EF4-FFF2-40B4-BE49-F238E27FC236}">
                <a16:creationId xmlns:a16="http://schemas.microsoft.com/office/drawing/2014/main" id="{7EA52F96-5200-8A5E-5941-CCEE91A99876}"/>
              </a:ext>
            </a:extLst>
          </p:cNvPr>
          <p:cNvSpPr txBox="1">
            <a:spLocks/>
          </p:cNvSpPr>
          <p:nvPr/>
        </p:nvSpPr>
        <p:spPr>
          <a:xfrm>
            <a:off x="660400" y="486903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6680" rtl="0" eaLnBrk="1" latinLnBrk="0" hangingPunct="1">
              <a:spcBef>
                <a:spcPct val="0"/>
              </a:spcBef>
              <a:buNone/>
              <a:defRPr sz="2800" b="0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it-IT" dirty="0"/>
              <a:t>EV Sport+ Mode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Stakeholder needs - </a:t>
            </a:r>
            <a:r>
              <a:rPr lang="it-IT" sz="2000" i="1" dirty="0">
                <a:solidFill>
                  <a:schemeClr val="accent1"/>
                </a:solidFill>
              </a:rPr>
              <a:t>How will it function?</a:t>
            </a:r>
          </a:p>
          <a:p>
            <a:endParaRPr lang="it-IT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0DDAB-789A-5322-D4CE-018BBFC7AE8C}"/>
              </a:ext>
            </a:extLst>
          </p:cNvPr>
          <p:cNvSpPr txBox="1"/>
          <p:nvPr/>
        </p:nvSpPr>
        <p:spPr>
          <a:xfrm>
            <a:off x="230815" y="5374149"/>
            <a:ext cx="1774712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6A9"/>
                </a:solidFill>
                <a:latin typeface="Arial" pitchFamily="34" charset="0"/>
                <a:cs typeface="Arial" pitchFamily="34" charset="0"/>
              </a:rPr>
              <a:t>Driver Requests for Sport+ Mode</a:t>
            </a:r>
            <a:endParaRPr lang="en-US" sz="1400" dirty="0">
              <a:solidFill>
                <a:srgbClr val="0076A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616C1-7ECE-5568-04F6-917289C2A42F}"/>
              </a:ext>
            </a:extLst>
          </p:cNvPr>
          <p:cNvSpPr txBox="1"/>
          <p:nvPr/>
        </p:nvSpPr>
        <p:spPr>
          <a:xfrm>
            <a:off x="2560382" y="5352869"/>
            <a:ext cx="229069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6A9"/>
                </a:solidFill>
                <a:latin typeface="Arial" pitchFamily="34" charset="0"/>
                <a:cs typeface="Arial" pitchFamily="34" charset="0"/>
              </a:rPr>
              <a:t>Confirm no faults, Confirm Battery &gt; 25%</a:t>
            </a:r>
            <a:endParaRPr lang="en-US" sz="1400" dirty="0">
              <a:solidFill>
                <a:srgbClr val="0076A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8DCA8-89E3-C110-C795-C0DA38DB0668}"/>
              </a:ext>
            </a:extLst>
          </p:cNvPr>
          <p:cNvSpPr txBox="1"/>
          <p:nvPr/>
        </p:nvSpPr>
        <p:spPr>
          <a:xfrm>
            <a:off x="5479913" y="5374149"/>
            <a:ext cx="1626502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6A9"/>
                </a:solidFill>
                <a:latin typeface="Arial" pitchFamily="34" charset="0"/>
                <a:cs typeface="Arial" pitchFamily="34" charset="0"/>
              </a:rPr>
              <a:t>Increase available power</a:t>
            </a:r>
            <a:endParaRPr lang="en-US" sz="1400" dirty="0">
              <a:solidFill>
                <a:srgbClr val="0076A9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DC89C7-B9DF-586D-1150-F1ECAE138D92}"/>
              </a:ext>
            </a:extLst>
          </p:cNvPr>
          <p:cNvCxnSpPr>
            <a:cxnSpLocks/>
          </p:cNvCxnSpPr>
          <p:nvPr/>
        </p:nvCxnSpPr>
        <p:spPr>
          <a:xfrm flipV="1">
            <a:off x="1118171" y="4106504"/>
            <a:ext cx="538896" cy="1267645"/>
          </a:xfrm>
          <a:prstGeom prst="line">
            <a:avLst/>
          </a:prstGeom>
          <a:ln w="9525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902DA0-9701-6496-98DC-E97D5E01A589}"/>
              </a:ext>
            </a:extLst>
          </p:cNvPr>
          <p:cNvCxnSpPr>
            <a:cxnSpLocks/>
          </p:cNvCxnSpPr>
          <p:nvPr/>
        </p:nvCxnSpPr>
        <p:spPr>
          <a:xfrm flipV="1">
            <a:off x="3705732" y="4341714"/>
            <a:ext cx="1" cy="1011155"/>
          </a:xfrm>
          <a:prstGeom prst="line">
            <a:avLst/>
          </a:prstGeom>
          <a:ln w="9525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41C3E4-8941-77F2-9BE0-582465E40B77}"/>
              </a:ext>
            </a:extLst>
          </p:cNvPr>
          <p:cNvCxnSpPr>
            <a:cxnSpLocks/>
          </p:cNvCxnSpPr>
          <p:nvPr/>
        </p:nvCxnSpPr>
        <p:spPr>
          <a:xfrm flipH="1" flipV="1">
            <a:off x="5479913" y="4106504"/>
            <a:ext cx="813251" cy="1267645"/>
          </a:xfrm>
          <a:prstGeom prst="line">
            <a:avLst/>
          </a:prstGeom>
          <a:ln w="9525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85CA71-C078-633E-AEF6-2D1E28A4431F}"/>
              </a:ext>
            </a:extLst>
          </p:cNvPr>
          <p:cNvCxnSpPr>
            <a:cxnSpLocks/>
          </p:cNvCxnSpPr>
          <p:nvPr/>
        </p:nvCxnSpPr>
        <p:spPr>
          <a:xfrm flipH="1" flipV="1">
            <a:off x="4123554" y="4057656"/>
            <a:ext cx="2169610" cy="1316493"/>
          </a:xfrm>
          <a:prstGeom prst="line">
            <a:avLst/>
          </a:prstGeom>
          <a:ln w="9525">
            <a:solidFill>
              <a:schemeClr val="tx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924A65E-48D6-E858-4CF3-C50F17FD5385}"/>
              </a:ext>
            </a:extLst>
          </p:cNvPr>
          <p:cNvGrpSpPr/>
          <p:nvPr/>
        </p:nvGrpSpPr>
        <p:grpSpPr>
          <a:xfrm>
            <a:off x="7856337" y="2805571"/>
            <a:ext cx="4288580" cy="1538453"/>
            <a:chOff x="7856337" y="2805571"/>
            <a:chExt cx="4288580" cy="1538453"/>
          </a:xfrm>
        </p:grpSpPr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308E3904-B073-95C6-9C7F-4D2D610D6097}"/>
                </a:ext>
              </a:extLst>
            </p:cNvPr>
            <p:cNvSpPr/>
            <p:nvPr/>
          </p:nvSpPr>
          <p:spPr>
            <a:xfrm>
              <a:off x="7856337" y="2805571"/>
              <a:ext cx="4288580" cy="1538453"/>
            </a:xfrm>
            <a:prstGeom prst="wedgeRoundRectCallout">
              <a:avLst>
                <a:gd name="adj1" fmla="val -67628"/>
                <a:gd name="adj2" fmla="val 12001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AA0B3B-8694-B1E2-43FA-9E040C5E0BD8}"/>
                </a:ext>
              </a:extLst>
            </p:cNvPr>
            <p:cNvSpPr txBox="1"/>
            <p:nvPr/>
          </p:nvSpPr>
          <p:spPr>
            <a:xfrm>
              <a:off x="8083970" y="3033388"/>
              <a:ext cx="38794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Can we build the VCU and BMS? How do we test the application software?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84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BD29C57A-E8DA-6142-28B0-AE488AD8F0D8}"/>
              </a:ext>
            </a:extLst>
          </p:cNvPr>
          <p:cNvGrpSpPr/>
          <p:nvPr/>
        </p:nvGrpSpPr>
        <p:grpSpPr>
          <a:xfrm>
            <a:off x="6303418" y="1399183"/>
            <a:ext cx="2250187" cy="1209223"/>
            <a:chOff x="10885623" y="557077"/>
            <a:chExt cx="1319872" cy="72544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A3F76BC-4B76-99CB-B1C4-13F8CD684C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5562"/>
            <a:stretch/>
          </p:blipFill>
          <p:spPr>
            <a:xfrm>
              <a:off x="10885623" y="557077"/>
              <a:ext cx="1319872" cy="72544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B1CBB6A-F84E-D61C-8A38-44E095A6CC0E}"/>
                </a:ext>
              </a:extLst>
            </p:cNvPr>
            <p:cNvSpPr/>
            <p:nvPr/>
          </p:nvSpPr>
          <p:spPr>
            <a:xfrm>
              <a:off x="11276723" y="567744"/>
              <a:ext cx="179224" cy="26161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14C6315D-F3B1-7F86-AD7C-7E9E4E9B0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423" y="1799665"/>
            <a:ext cx="4570778" cy="14689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7E962520-9D2F-C10F-3779-9FCF83EB185C}"/>
              </a:ext>
            </a:extLst>
          </p:cNvPr>
          <p:cNvSpPr txBox="1">
            <a:spLocks/>
          </p:cNvSpPr>
          <p:nvPr/>
        </p:nvSpPr>
        <p:spPr>
          <a:xfrm>
            <a:off x="68027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6680" rtl="0" eaLnBrk="1" latinLnBrk="0" hangingPunct="1">
              <a:spcBef>
                <a:spcPct val="0"/>
              </a:spcBef>
              <a:buNone/>
              <a:defRPr sz="2800" b="0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it-IT" b="1" dirty="0"/>
              <a:t>SDV Development in Action</a:t>
            </a:r>
          </a:p>
          <a:p>
            <a:r>
              <a:rPr lang="it-IT" sz="2000" dirty="0">
                <a:solidFill>
                  <a:schemeClr val="accent1"/>
                </a:solidFill>
              </a:rPr>
              <a:t>Automated testing and codegen via Continuous Integration</a:t>
            </a:r>
          </a:p>
        </p:txBody>
      </p:sp>
      <p:pic>
        <p:nvPicPr>
          <p:cNvPr id="18" name="Picture 2" descr="Simulink Project-Git-Jenkins workflow">
            <a:extLst>
              <a:ext uri="{FF2B5EF4-FFF2-40B4-BE49-F238E27FC236}">
                <a16:creationId xmlns:a16="http://schemas.microsoft.com/office/drawing/2014/main" id="{3D12A180-7D95-DB06-5E9B-CBF5AC296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51" y="3742733"/>
            <a:ext cx="3479730" cy="11404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D96A3A7-D4FF-AA2F-D8A4-051C685C0A6A}"/>
              </a:ext>
            </a:extLst>
          </p:cNvPr>
          <p:cNvSpPr txBox="1">
            <a:spLocks/>
          </p:cNvSpPr>
          <p:nvPr/>
        </p:nvSpPr>
        <p:spPr>
          <a:xfrm>
            <a:off x="570313" y="1489132"/>
            <a:ext cx="5373288" cy="2472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b="1"/>
              <a:t>Challenge: </a:t>
            </a:r>
          </a:p>
          <a:p>
            <a:r>
              <a:rPr lang="en-US" sz="1600"/>
              <a:t>Enable multiple engineers to simultaneously develop features in parallel, but can share and sync with the other colleagues</a:t>
            </a:r>
          </a:p>
          <a:p>
            <a:r>
              <a:rPr lang="en-US" sz="1600"/>
              <a:t>Test application code while still in development, thereby creating a “fix-as-you-go” workflow</a:t>
            </a:r>
          </a:p>
          <a:p>
            <a:r>
              <a:rPr lang="en-US" sz="1600"/>
              <a:t>Automate large scale testing and code generation when development  branches are merged to main/release branch</a:t>
            </a:r>
          </a:p>
          <a:p>
            <a:pPr marL="0" indent="0">
              <a:buNone/>
            </a:pPr>
            <a:r>
              <a:rPr lang="en-US" sz="1600" b="1"/>
              <a:t> </a:t>
            </a:r>
            <a:endParaRPr lang="en-US" sz="1400" b="1"/>
          </a:p>
          <a:p>
            <a:pPr marL="0" indent="0">
              <a:buNone/>
            </a:pPr>
            <a:r>
              <a:rPr lang="en-US" sz="1800" b="1"/>
              <a:t>Solution: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389EE24E-2108-B757-B62D-CC6DE77165CE}"/>
              </a:ext>
            </a:extLst>
          </p:cNvPr>
          <p:cNvSpPr txBox="1"/>
          <p:nvPr/>
        </p:nvSpPr>
        <p:spPr>
          <a:xfrm>
            <a:off x="596842" y="4543429"/>
            <a:ext cx="896168" cy="296704"/>
          </a:xfrm>
          <a:prstGeom prst="roundRect">
            <a:avLst>
              <a:gd name="adj" fmla="val 47497"/>
            </a:avLst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Virtualize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6DE20937-F52A-6C8F-5C95-47A6064EADDA}"/>
              </a:ext>
            </a:extLst>
          </p:cNvPr>
          <p:cNvSpPr txBox="1"/>
          <p:nvPr/>
        </p:nvSpPr>
        <p:spPr>
          <a:xfrm>
            <a:off x="561298" y="5620616"/>
            <a:ext cx="896168" cy="296704"/>
          </a:xfrm>
          <a:prstGeom prst="roundRect">
            <a:avLst>
              <a:gd name="adj" fmla="val 47497"/>
            </a:avLst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Scale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751FEFB-27B2-0024-0C43-4C053C0815E9}"/>
              </a:ext>
            </a:extLst>
          </p:cNvPr>
          <p:cNvSpPr txBox="1">
            <a:spLocks/>
          </p:cNvSpPr>
          <p:nvPr/>
        </p:nvSpPr>
        <p:spPr>
          <a:xfrm>
            <a:off x="1219201" y="4510904"/>
            <a:ext cx="4724400" cy="1889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Componentize models and place them under source control</a:t>
            </a:r>
          </a:p>
          <a:p>
            <a:r>
              <a:rPr lang="en-US" sz="1600"/>
              <a:t>Test at model level, application software level, and conduct MISRA C checks</a:t>
            </a:r>
          </a:p>
          <a:p>
            <a:r>
              <a:rPr lang="en-US" sz="1600"/>
              <a:t>Setup non-interactive MATLAB on runner computer(s); and perform automated tests, codeGen, and report authoring tasks</a:t>
            </a:r>
          </a:p>
          <a:p>
            <a:endParaRPr lang="en-US" sz="16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A6D2A8-B667-C312-06F2-DE2D0422DA6B}"/>
              </a:ext>
            </a:extLst>
          </p:cNvPr>
          <p:cNvGrpSpPr/>
          <p:nvPr/>
        </p:nvGrpSpPr>
        <p:grpSpPr>
          <a:xfrm>
            <a:off x="10692279" y="3670527"/>
            <a:ext cx="888515" cy="658576"/>
            <a:chOff x="5980688" y="2590800"/>
            <a:chExt cx="4228298" cy="32766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E0505B-A12D-020D-C9CD-D7BEBCF595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0688" y="2590800"/>
              <a:ext cx="4228298" cy="303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461D9A57-E2CB-7E8F-F271-3077E848D1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701" b="54767"/>
            <a:stretch/>
          </p:blipFill>
          <p:spPr bwMode="auto">
            <a:xfrm>
              <a:off x="5991354" y="2667000"/>
              <a:ext cx="2924046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43A54E-061F-3573-DC02-FD85658CE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3657600"/>
              <a:ext cx="340074" cy="30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ABC4FA-2196-6E6A-0736-BE7BB73D0B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563" y="3657600"/>
              <a:ext cx="340074" cy="30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1C3936-BCE4-44E9-3DC8-7977547D7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9037" y="3657600"/>
              <a:ext cx="340074" cy="30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0B3ADF-149A-76E0-4FA0-69A814B67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274" y="3657600"/>
              <a:ext cx="340074" cy="30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7648E6-6FD1-B71B-D9BF-AEB83477A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705" y="3657600"/>
              <a:ext cx="340074" cy="30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B8FDC11-FDAA-DD32-710B-87DB10B2E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274" y="3200400"/>
              <a:ext cx="340074" cy="30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325595-CFB9-6ADB-441E-D75B677A3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502" y="3200400"/>
              <a:ext cx="340074" cy="30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6A42E7-8E17-38AB-62EB-C1C5BEA56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3200400"/>
              <a:ext cx="340074" cy="30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1C1789-346D-EDF5-FF21-FC76D809A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2709186"/>
              <a:ext cx="340074" cy="30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C05EBF-1DA6-23B1-ED31-5942BF4357C1}"/>
                </a:ext>
              </a:extLst>
            </p:cNvPr>
            <p:cNvSpPr/>
            <p:nvPr/>
          </p:nvSpPr>
          <p:spPr>
            <a:xfrm>
              <a:off x="8610600" y="5410200"/>
              <a:ext cx="7620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69" name="Picture 2068">
            <a:extLst>
              <a:ext uri="{FF2B5EF4-FFF2-40B4-BE49-F238E27FC236}">
                <a16:creationId xmlns:a16="http://schemas.microsoft.com/office/drawing/2014/main" id="{38ED7199-D45A-62EF-8D7E-A4C4ED79C8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7133" y="5814195"/>
            <a:ext cx="4724400" cy="7539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317385D-BF52-CB17-1DFF-8B0402F52F89}"/>
              </a:ext>
            </a:extLst>
          </p:cNvPr>
          <p:cNvSpPr txBox="1"/>
          <p:nvPr/>
        </p:nvSpPr>
        <p:spPr>
          <a:xfrm>
            <a:off x="7712711" y="3255724"/>
            <a:ext cx="4124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Arial" pitchFamily="34" charset="0"/>
                <a:cs typeface="Arial" pitchFamily="34" charset="0"/>
              </a:rPr>
              <a:t>Commit changed models/tests to git using </a:t>
            </a:r>
            <a:r>
              <a:rPr lang="en-US" sz="1100">
                <a:latin typeface="Arial" pitchFamily="34" charset="0"/>
                <a:cs typeface="Arial" pitchFamily="34" charset="0"/>
                <a:hlinkClick r:id="rId10"/>
              </a:rPr>
              <a:t>Projects</a:t>
            </a: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A336C4-01FE-8C42-64B7-ACAA4039C9D2}"/>
              </a:ext>
            </a:extLst>
          </p:cNvPr>
          <p:cNvGrpSpPr/>
          <p:nvPr/>
        </p:nvGrpSpPr>
        <p:grpSpPr>
          <a:xfrm>
            <a:off x="10570651" y="4330466"/>
            <a:ext cx="1011749" cy="544210"/>
            <a:chOff x="10400082" y="4201478"/>
            <a:chExt cx="1473064" cy="74994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B1E3417-61FA-A57A-5876-9A241F279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02420" y="4228477"/>
              <a:ext cx="1470726" cy="69348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26" name="Picture 2" descr="Download Microsoft Windows Logo in SVG Vector or PNG File Format - Logo.wine">
              <a:extLst>
                <a:ext uri="{FF2B5EF4-FFF2-40B4-BE49-F238E27FC236}">
                  <a16:creationId xmlns:a16="http://schemas.microsoft.com/office/drawing/2014/main" id="{DE7D346F-3598-0749-3789-509945E150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9" t="32845" r="69450" b="27430"/>
            <a:stretch/>
          </p:blipFill>
          <p:spPr bwMode="auto">
            <a:xfrm>
              <a:off x="10560090" y="4201478"/>
              <a:ext cx="497972" cy="617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inux Logo transparent PNG - StickPNG">
              <a:extLst>
                <a:ext uri="{FF2B5EF4-FFF2-40B4-BE49-F238E27FC236}">
                  <a16:creationId xmlns:a16="http://schemas.microsoft.com/office/drawing/2014/main" id="{70D8BFD2-B848-083C-67DA-5D24DA126E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7250" y="4259522"/>
              <a:ext cx="338237" cy="39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E37FA9-2C81-F21B-A33C-082F3984A45B}"/>
                </a:ext>
              </a:extLst>
            </p:cNvPr>
            <p:cNvSpPr txBox="1"/>
            <p:nvPr/>
          </p:nvSpPr>
          <p:spPr>
            <a:xfrm>
              <a:off x="10400082" y="4675735"/>
              <a:ext cx="1470726" cy="2756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itchFamily="34" charset="0"/>
                </a:rPr>
                <a:t>&gt; </a:t>
              </a:r>
              <a:r>
                <a:rPr kumimoji="0" lang="en-US" sz="700" b="1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itchFamily="34" charset="0"/>
                </a:rPr>
                <a:t>matlab</a:t>
              </a: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Arial" pitchFamily="34" charset="0"/>
                </a:rPr>
                <a:t> -batch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6B4BEA6-5673-3D03-BFF3-F42BEAA52D1C}"/>
              </a:ext>
            </a:extLst>
          </p:cNvPr>
          <p:cNvSpPr txBox="1"/>
          <p:nvPr/>
        </p:nvSpPr>
        <p:spPr>
          <a:xfrm>
            <a:off x="7196719" y="4905553"/>
            <a:ext cx="4274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Arial" pitchFamily="34" charset="0"/>
                <a:cs typeface="Arial" pitchFamily="34" charset="0"/>
              </a:rPr>
              <a:t>Automated pipelines can be configured to run in a variety of environments, to meet your scaling needs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F04DB2-3135-9F67-E348-2C0AEE0FDF29}"/>
              </a:ext>
            </a:extLst>
          </p:cNvPr>
          <p:cNvGrpSpPr/>
          <p:nvPr/>
        </p:nvGrpSpPr>
        <p:grpSpPr>
          <a:xfrm>
            <a:off x="7096099" y="1985615"/>
            <a:ext cx="4796636" cy="1161371"/>
            <a:chOff x="850019" y="1753691"/>
            <a:chExt cx="9234907" cy="2539806"/>
          </a:xfrm>
        </p:grpSpPr>
        <p:cxnSp>
          <p:nvCxnSpPr>
            <p:cNvPr id="2075" name="Straight Connector 2074">
              <a:extLst>
                <a:ext uri="{FF2B5EF4-FFF2-40B4-BE49-F238E27FC236}">
                  <a16:creationId xmlns:a16="http://schemas.microsoft.com/office/drawing/2014/main" id="{583F6AC6-AF6D-2CC6-1A76-8D1903714046}"/>
                </a:ext>
              </a:extLst>
            </p:cNvPr>
            <p:cNvCxnSpPr>
              <a:cxnSpLocks/>
            </p:cNvCxnSpPr>
            <p:nvPr/>
          </p:nvCxnSpPr>
          <p:spPr>
            <a:xfrm>
              <a:off x="3094884" y="2971783"/>
              <a:ext cx="6990042" cy="7256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6" name="Arc 2075">
              <a:extLst>
                <a:ext uri="{FF2B5EF4-FFF2-40B4-BE49-F238E27FC236}">
                  <a16:creationId xmlns:a16="http://schemas.microsoft.com/office/drawing/2014/main" id="{90CF6EC6-05AD-8A57-65A5-0DA2AAEB1368}"/>
                </a:ext>
              </a:extLst>
            </p:cNvPr>
            <p:cNvSpPr/>
            <p:nvPr/>
          </p:nvSpPr>
          <p:spPr>
            <a:xfrm>
              <a:off x="7166938" y="2057424"/>
              <a:ext cx="1905000" cy="1828776"/>
            </a:xfrm>
            <a:prstGeom prst="arc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b="1"/>
            </a:p>
          </p:txBody>
        </p:sp>
        <p:sp>
          <p:nvSpPr>
            <p:cNvPr id="2077" name="Arc 2076">
              <a:extLst>
                <a:ext uri="{FF2B5EF4-FFF2-40B4-BE49-F238E27FC236}">
                  <a16:creationId xmlns:a16="http://schemas.microsoft.com/office/drawing/2014/main" id="{0445A656-CC41-CF46-5C98-6BB86F278674}"/>
                </a:ext>
              </a:extLst>
            </p:cNvPr>
            <p:cNvSpPr/>
            <p:nvPr/>
          </p:nvSpPr>
          <p:spPr>
            <a:xfrm flipV="1">
              <a:off x="5562600" y="2057412"/>
              <a:ext cx="1905000" cy="1828776"/>
            </a:xfrm>
            <a:prstGeom prst="arc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b="1"/>
            </a:p>
          </p:txBody>
        </p:sp>
        <p:cxnSp>
          <p:nvCxnSpPr>
            <p:cNvPr id="2078" name="Straight Connector 2077">
              <a:extLst>
                <a:ext uri="{FF2B5EF4-FFF2-40B4-BE49-F238E27FC236}">
                  <a16:creationId xmlns:a16="http://schemas.microsoft.com/office/drawing/2014/main" id="{1D8CF58F-22A9-AE35-2A87-01F63B3C3C3E}"/>
                </a:ext>
              </a:extLst>
            </p:cNvPr>
            <p:cNvCxnSpPr>
              <a:cxnSpLocks/>
              <a:endCxn id="2077" idx="0"/>
            </p:cNvCxnSpPr>
            <p:nvPr/>
          </p:nvCxnSpPr>
          <p:spPr>
            <a:xfrm>
              <a:off x="3124200" y="3861862"/>
              <a:ext cx="3390900" cy="2432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Straight Connector 2078">
              <a:extLst>
                <a:ext uri="{FF2B5EF4-FFF2-40B4-BE49-F238E27FC236}">
                  <a16:creationId xmlns:a16="http://schemas.microsoft.com/office/drawing/2014/main" id="{5D03B287-6813-6577-1410-B1B05D16182D}"/>
                </a:ext>
              </a:extLst>
            </p:cNvPr>
            <p:cNvCxnSpPr>
              <a:cxnSpLocks/>
              <a:endCxn id="2076" idx="0"/>
            </p:cNvCxnSpPr>
            <p:nvPr/>
          </p:nvCxnSpPr>
          <p:spPr>
            <a:xfrm>
              <a:off x="3094884" y="2057401"/>
              <a:ext cx="5024554" cy="23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03F2AD74-9902-4014-F994-E2F5725CB600}"/>
                </a:ext>
              </a:extLst>
            </p:cNvPr>
            <p:cNvSpPr/>
            <p:nvPr/>
          </p:nvSpPr>
          <p:spPr>
            <a:xfrm>
              <a:off x="7390953" y="2891685"/>
              <a:ext cx="148580" cy="155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E6483AFF-39C9-8393-E4A2-DB28106974F8}"/>
                </a:ext>
              </a:extLst>
            </p:cNvPr>
            <p:cNvSpPr/>
            <p:nvPr/>
          </p:nvSpPr>
          <p:spPr>
            <a:xfrm>
              <a:off x="3659833" y="2896186"/>
              <a:ext cx="148580" cy="15551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BCE536C4-AD4B-A048-C8DD-0F5C71237F20}"/>
                </a:ext>
              </a:extLst>
            </p:cNvPr>
            <p:cNvSpPr/>
            <p:nvPr/>
          </p:nvSpPr>
          <p:spPr>
            <a:xfrm>
              <a:off x="5516897" y="1983887"/>
              <a:ext cx="148580" cy="1555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Oval 1028">
              <a:extLst>
                <a:ext uri="{FF2B5EF4-FFF2-40B4-BE49-F238E27FC236}">
                  <a16:creationId xmlns:a16="http://schemas.microsoft.com/office/drawing/2014/main" id="{3CD5A3D7-E656-2686-CB43-18261F7E57D8}"/>
                </a:ext>
              </a:extLst>
            </p:cNvPr>
            <p:cNvSpPr/>
            <p:nvPr/>
          </p:nvSpPr>
          <p:spPr>
            <a:xfrm>
              <a:off x="6192665" y="3807886"/>
              <a:ext cx="148580" cy="155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EED00431-AFF7-E5A3-1E9F-05BA549D6151}"/>
                </a:ext>
              </a:extLst>
            </p:cNvPr>
            <p:cNvSpPr/>
            <p:nvPr/>
          </p:nvSpPr>
          <p:spPr>
            <a:xfrm>
              <a:off x="4216855" y="1986314"/>
              <a:ext cx="148580" cy="1555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C2298958-9839-E842-731C-DFA21357000B}"/>
                </a:ext>
              </a:extLst>
            </p:cNvPr>
            <p:cNvSpPr/>
            <p:nvPr/>
          </p:nvSpPr>
          <p:spPr>
            <a:xfrm>
              <a:off x="4926882" y="3800390"/>
              <a:ext cx="148580" cy="1555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028D4EFD-64C4-2D00-7264-6F3B5D1DF47D}"/>
                </a:ext>
              </a:extLst>
            </p:cNvPr>
            <p:cNvSpPr/>
            <p:nvPr/>
          </p:nvSpPr>
          <p:spPr>
            <a:xfrm>
              <a:off x="8989067" y="2891685"/>
              <a:ext cx="148580" cy="1555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E56DE6E6-A88B-2B9C-2762-B1F12DE349CE}"/>
                </a:ext>
              </a:extLst>
            </p:cNvPr>
            <p:cNvSpPr txBox="1"/>
            <p:nvPr/>
          </p:nvSpPr>
          <p:spPr>
            <a:xfrm>
              <a:off x="850019" y="1753691"/>
              <a:ext cx="2201312" cy="631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bBattMgmt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0E0AC650-9A5D-7CD1-1179-1EF8ECE0241F}"/>
                </a:ext>
              </a:extLst>
            </p:cNvPr>
            <p:cNvSpPr txBox="1"/>
            <p:nvPr/>
          </p:nvSpPr>
          <p:spPr>
            <a:xfrm>
              <a:off x="1466740" y="2751615"/>
              <a:ext cx="1558442" cy="631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0A8D685-CC9A-558D-4101-7F33C0C7A7C9}"/>
                </a:ext>
              </a:extLst>
            </p:cNvPr>
            <p:cNvSpPr txBox="1"/>
            <p:nvPr/>
          </p:nvSpPr>
          <p:spPr>
            <a:xfrm>
              <a:off x="1466740" y="3661808"/>
              <a:ext cx="1558442" cy="631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>
                  <a:latin typeface="Courier New" panose="02070309020205020404" pitchFamily="49" charset="0"/>
                  <a:cs typeface="Courier New" panose="02070309020205020404" pitchFamily="49" charset="0"/>
                </a:rPr>
                <a:t>bVCU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FEE3E3-8668-1D17-65C1-789B7CF8783B}"/>
              </a:ext>
            </a:extLst>
          </p:cNvPr>
          <p:cNvGrpSpPr/>
          <p:nvPr/>
        </p:nvGrpSpPr>
        <p:grpSpPr>
          <a:xfrm>
            <a:off x="8712679" y="1914733"/>
            <a:ext cx="1373371" cy="1259154"/>
            <a:chOff x="3962400" y="1598679"/>
            <a:chExt cx="2644136" cy="2753647"/>
          </a:xfrm>
        </p:grpSpPr>
        <p:grpSp>
          <p:nvGrpSpPr>
            <p:cNvPr id="2062" name="Group 2061">
              <a:extLst>
                <a:ext uri="{FF2B5EF4-FFF2-40B4-BE49-F238E27FC236}">
                  <a16:creationId xmlns:a16="http://schemas.microsoft.com/office/drawing/2014/main" id="{0F6627B2-9E9F-ABEF-D2CC-FFBF0A114751}"/>
                </a:ext>
              </a:extLst>
            </p:cNvPr>
            <p:cNvGrpSpPr/>
            <p:nvPr/>
          </p:nvGrpSpPr>
          <p:grpSpPr>
            <a:xfrm>
              <a:off x="5263785" y="1598679"/>
              <a:ext cx="662936" cy="358136"/>
              <a:chOff x="5263785" y="1598679"/>
              <a:chExt cx="662936" cy="358136"/>
            </a:xfrm>
          </p:grpSpPr>
          <p:pic>
            <p:nvPicPr>
              <p:cNvPr id="2073" name="Graphic 2072" descr="Document outline">
                <a:extLst>
                  <a:ext uri="{FF2B5EF4-FFF2-40B4-BE49-F238E27FC236}">
                    <a16:creationId xmlns:a16="http://schemas.microsoft.com/office/drawing/2014/main" id="{6D2E9AB6-5DCD-4AD8-802C-7157A943F8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568585" y="1598679"/>
                <a:ext cx="358136" cy="358136"/>
              </a:xfrm>
              <a:prstGeom prst="rect">
                <a:avLst/>
              </a:prstGeom>
            </p:spPr>
          </p:pic>
          <p:pic>
            <p:nvPicPr>
              <p:cNvPr id="2074" name="Picture 2">
                <a:extLst>
                  <a:ext uri="{FF2B5EF4-FFF2-40B4-BE49-F238E27FC236}">
                    <a16:creationId xmlns:a16="http://schemas.microsoft.com/office/drawing/2014/main" id="{DB087588-CBED-D1AE-75C7-BDDD062EB7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3785" y="1598679"/>
                <a:ext cx="358136" cy="35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63" name="Group 2062">
              <a:extLst>
                <a:ext uri="{FF2B5EF4-FFF2-40B4-BE49-F238E27FC236}">
                  <a16:creationId xmlns:a16="http://schemas.microsoft.com/office/drawing/2014/main" id="{43EEF461-3B31-89E4-857D-FD406419DB37}"/>
                </a:ext>
              </a:extLst>
            </p:cNvPr>
            <p:cNvGrpSpPr/>
            <p:nvPr/>
          </p:nvGrpSpPr>
          <p:grpSpPr>
            <a:xfrm>
              <a:off x="4697227" y="3988063"/>
              <a:ext cx="662936" cy="358136"/>
              <a:chOff x="4697227" y="3988063"/>
              <a:chExt cx="662936" cy="358136"/>
            </a:xfrm>
          </p:grpSpPr>
          <p:pic>
            <p:nvPicPr>
              <p:cNvPr id="2071" name="Graphic 2070" descr="Document outline">
                <a:extLst>
                  <a:ext uri="{FF2B5EF4-FFF2-40B4-BE49-F238E27FC236}">
                    <a16:creationId xmlns:a16="http://schemas.microsoft.com/office/drawing/2014/main" id="{3E6412F1-C110-B66F-6752-3A17D0827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002027" y="3988063"/>
                <a:ext cx="358136" cy="358136"/>
              </a:xfrm>
              <a:prstGeom prst="rect">
                <a:avLst/>
              </a:prstGeom>
            </p:spPr>
          </p:pic>
          <p:pic>
            <p:nvPicPr>
              <p:cNvPr id="2072" name="Picture 2">
                <a:extLst>
                  <a:ext uri="{FF2B5EF4-FFF2-40B4-BE49-F238E27FC236}">
                    <a16:creationId xmlns:a16="http://schemas.microsoft.com/office/drawing/2014/main" id="{E17904E9-A7F4-54B4-BBDB-9C9A634F8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7227" y="3988063"/>
                <a:ext cx="358136" cy="35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64" name="Group 2063">
              <a:extLst>
                <a:ext uri="{FF2B5EF4-FFF2-40B4-BE49-F238E27FC236}">
                  <a16:creationId xmlns:a16="http://schemas.microsoft.com/office/drawing/2014/main" id="{0F9FB31E-FE8D-BF71-BCC2-6FC68EA3C61C}"/>
                </a:ext>
              </a:extLst>
            </p:cNvPr>
            <p:cNvGrpSpPr/>
            <p:nvPr/>
          </p:nvGrpSpPr>
          <p:grpSpPr>
            <a:xfrm>
              <a:off x="5943600" y="3994190"/>
              <a:ext cx="662936" cy="358136"/>
              <a:chOff x="5943600" y="3994190"/>
              <a:chExt cx="662936" cy="358136"/>
            </a:xfrm>
          </p:grpSpPr>
          <p:pic>
            <p:nvPicPr>
              <p:cNvPr id="2068" name="Graphic 2067" descr="Document outline">
                <a:extLst>
                  <a:ext uri="{FF2B5EF4-FFF2-40B4-BE49-F238E27FC236}">
                    <a16:creationId xmlns:a16="http://schemas.microsoft.com/office/drawing/2014/main" id="{2A97686F-8D4F-ECE2-9083-9F61AA24C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248400" y="3994190"/>
                <a:ext cx="358136" cy="358136"/>
              </a:xfrm>
              <a:prstGeom prst="rect">
                <a:avLst/>
              </a:prstGeom>
            </p:spPr>
          </p:pic>
          <p:pic>
            <p:nvPicPr>
              <p:cNvPr id="2070" name="Picture 2">
                <a:extLst>
                  <a:ext uri="{FF2B5EF4-FFF2-40B4-BE49-F238E27FC236}">
                    <a16:creationId xmlns:a16="http://schemas.microsoft.com/office/drawing/2014/main" id="{671000C3-CDB6-04AE-2173-1F1E896FD6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3600" y="3994190"/>
                <a:ext cx="358136" cy="35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65" name="Group 2064">
              <a:extLst>
                <a:ext uri="{FF2B5EF4-FFF2-40B4-BE49-F238E27FC236}">
                  <a16:creationId xmlns:a16="http://schemas.microsoft.com/office/drawing/2014/main" id="{F50C45EF-97F1-F478-D1AA-AB5802BF54A5}"/>
                </a:ext>
              </a:extLst>
            </p:cNvPr>
            <p:cNvGrpSpPr/>
            <p:nvPr/>
          </p:nvGrpSpPr>
          <p:grpSpPr>
            <a:xfrm>
              <a:off x="3962400" y="1604010"/>
              <a:ext cx="682302" cy="362661"/>
              <a:chOff x="3962400" y="1604010"/>
              <a:chExt cx="682302" cy="362661"/>
            </a:xfrm>
          </p:grpSpPr>
          <p:pic>
            <p:nvPicPr>
              <p:cNvPr id="2066" name="Graphic 2065" descr="Document outline">
                <a:extLst>
                  <a:ext uri="{FF2B5EF4-FFF2-40B4-BE49-F238E27FC236}">
                    <a16:creationId xmlns:a16="http://schemas.microsoft.com/office/drawing/2014/main" id="{DC550FF3-D0CF-47EF-ADB6-19EB3AB13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286566" y="1604010"/>
                <a:ext cx="358136" cy="358136"/>
              </a:xfrm>
              <a:prstGeom prst="rect">
                <a:avLst/>
              </a:prstGeom>
            </p:spPr>
          </p:pic>
          <p:pic>
            <p:nvPicPr>
              <p:cNvPr id="2067" name="Picture 4">
                <a:extLst>
                  <a:ext uri="{FF2B5EF4-FFF2-40B4-BE49-F238E27FC236}">
                    <a16:creationId xmlns:a16="http://schemas.microsoft.com/office/drawing/2014/main" id="{2712AC28-3426-05BF-8EE9-C7591983FC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1608489"/>
                <a:ext cx="358182" cy="3581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ECC95E-E5C5-68C7-6AE1-B9C030BFE4AD}"/>
              </a:ext>
            </a:extLst>
          </p:cNvPr>
          <p:cNvGrpSpPr/>
          <p:nvPr/>
        </p:nvGrpSpPr>
        <p:grpSpPr>
          <a:xfrm>
            <a:off x="10128341" y="2329459"/>
            <a:ext cx="1649045" cy="413680"/>
            <a:chOff x="6687957" y="2505644"/>
            <a:chExt cx="3174886" cy="9046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2518DE-6B21-A335-5C80-0EDE1D680F23}"/>
                </a:ext>
              </a:extLst>
            </p:cNvPr>
            <p:cNvGrpSpPr/>
            <p:nvPr/>
          </p:nvGrpSpPr>
          <p:grpSpPr>
            <a:xfrm>
              <a:off x="8281032" y="3052185"/>
              <a:ext cx="1581811" cy="358137"/>
              <a:chOff x="8867993" y="3196596"/>
              <a:chExt cx="1581811" cy="358137"/>
            </a:xfrm>
          </p:grpSpPr>
          <p:pic>
            <p:nvPicPr>
              <p:cNvPr id="2057" name="Graphic 2056" descr="Document outline">
                <a:extLst>
                  <a:ext uri="{FF2B5EF4-FFF2-40B4-BE49-F238E27FC236}">
                    <a16:creationId xmlns:a16="http://schemas.microsoft.com/office/drawing/2014/main" id="{10804C13-F595-0171-49BA-3750C2705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98444" y="3196597"/>
                <a:ext cx="358136" cy="358136"/>
              </a:xfrm>
              <a:prstGeom prst="rect">
                <a:avLst/>
              </a:prstGeom>
            </p:spPr>
          </p:pic>
          <p:pic>
            <p:nvPicPr>
              <p:cNvPr id="2058" name="Picture 2">
                <a:extLst>
                  <a:ext uri="{FF2B5EF4-FFF2-40B4-BE49-F238E27FC236}">
                    <a16:creationId xmlns:a16="http://schemas.microsoft.com/office/drawing/2014/main" id="{77EF6AE2-BDA8-6723-A000-7E851D93A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67993" y="3196597"/>
                <a:ext cx="358136" cy="35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9" name="Graphic 2058" descr="Checklist outline">
                <a:extLst>
                  <a:ext uri="{FF2B5EF4-FFF2-40B4-BE49-F238E27FC236}">
                    <a16:creationId xmlns:a16="http://schemas.microsoft.com/office/drawing/2014/main" id="{132D56BD-7592-3079-3B11-A51E1FBA07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478299" y="3200253"/>
                <a:ext cx="354480" cy="354480"/>
              </a:xfrm>
              <a:prstGeom prst="rect">
                <a:avLst/>
              </a:prstGeom>
            </p:spPr>
          </p:pic>
          <p:pic>
            <p:nvPicPr>
              <p:cNvPr id="2060" name="Picture 2059">
                <a:extLst>
                  <a:ext uri="{FF2B5EF4-FFF2-40B4-BE49-F238E27FC236}">
                    <a16:creationId xmlns:a16="http://schemas.microsoft.com/office/drawing/2014/main" id="{197B84AE-0429-D137-28F0-349342951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750" y="3219372"/>
                <a:ext cx="282918" cy="312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1" name="Picture 2">
                <a:extLst>
                  <a:ext uri="{FF2B5EF4-FFF2-40B4-BE49-F238E27FC236}">
                    <a16:creationId xmlns:a16="http://schemas.microsoft.com/office/drawing/2014/main" id="{9B68218F-C483-ACF8-B98A-ADB6261049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1668" y="3196596"/>
                <a:ext cx="358136" cy="35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00AE7B74-CDE8-F08E-409B-667D1017409B}"/>
                </a:ext>
              </a:extLst>
            </p:cNvPr>
            <p:cNvGrpSpPr/>
            <p:nvPr/>
          </p:nvGrpSpPr>
          <p:grpSpPr>
            <a:xfrm>
              <a:off x="6687957" y="2505644"/>
              <a:ext cx="1581811" cy="358137"/>
              <a:chOff x="8867993" y="3196596"/>
              <a:chExt cx="1581811" cy="358137"/>
            </a:xfrm>
          </p:grpSpPr>
          <p:pic>
            <p:nvPicPr>
              <p:cNvPr id="2049" name="Graphic 2048" descr="Document outline">
                <a:extLst>
                  <a:ext uri="{FF2B5EF4-FFF2-40B4-BE49-F238E27FC236}">
                    <a16:creationId xmlns:a16="http://schemas.microsoft.com/office/drawing/2014/main" id="{BB70E4ED-518B-EF59-1780-98E6F5433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198444" y="3196597"/>
                <a:ext cx="358136" cy="358136"/>
              </a:xfrm>
              <a:prstGeom prst="rect">
                <a:avLst/>
              </a:prstGeom>
            </p:spPr>
          </p:pic>
          <p:pic>
            <p:nvPicPr>
              <p:cNvPr id="2051" name="Picture 2">
                <a:extLst>
                  <a:ext uri="{FF2B5EF4-FFF2-40B4-BE49-F238E27FC236}">
                    <a16:creationId xmlns:a16="http://schemas.microsoft.com/office/drawing/2014/main" id="{31540615-4013-2B91-E18D-52FFA6DB7D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67993" y="3196597"/>
                <a:ext cx="358136" cy="35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Graphic 2053" descr="Checklist outline">
                <a:extLst>
                  <a:ext uri="{FF2B5EF4-FFF2-40B4-BE49-F238E27FC236}">
                    <a16:creationId xmlns:a16="http://schemas.microsoft.com/office/drawing/2014/main" id="{2B4C0601-5058-CF23-2E35-B60D1FC0C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478299" y="3200253"/>
                <a:ext cx="354480" cy="354480"/>
              </a:xfrm>
              <a:prstGeom prst="rect">
                <a:avLst/>
              </a:prstGeom>
            </p:spPr>
          </p:pic>
          <p:pic>
            <p:nvPicPr>
              <p:cNvPr id="2055" name="Picture 2054">
                <a:extLst>
                  <a:ext uri="{FF2B5EF4-FFF2-40B4-BE49-F238E27FC236}">
                    <a16:creationId xmlns:a16="http://schemas.microsoft.com/office/drawing/2014/main" id="{2FB08E08-2BAC-7199-F4E2-B054CAE63E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750" y="3219372"/>
                <a:ext cx="282918" cy="312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2">
                <a:extLst>
                  <a:ext uri="{FF2B5EF4-FFF2-40B4-BE49-F238E27FC236}">
                    <a16:creationId xmlns:a16="http://schemas.microsoft.com/office/drawing/2014/main" id="{9F60DB74-72C3-23D3-E95A-FFA4051C23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1668" y="3196596"/>
                <a:ext cx="358136" cy="35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D87012F9-0B07-19BF-3C30-86FF0B34040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16374" y="5553307"/>
            <a:ext cx="2617962" cy="595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96A4F-47C6-6E51-1046-2A007CC212A9}"/>
              </a:ext>
            </a:extLst>
          </p:cNvPr>
          <p:cNvSpPr txBox="1"/>
          <p:nvPr/>
        </p:nvSpPr>
        <p:spPr>
          <a:xfrm>
            <a:off x="0" y="6609001"/>
            <a:ext cx="6096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>
                <a:hlinkClick r:id="rId22"/>
              </a:rPr>
              <a:t>https://insidelabs-git.mathworks.com/AE-Content/demos/ev_dualmotor_ctrl</a:t>
            </a:r>
            <a:r>
              <a:rPr lang="en-US" sz="105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18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3" grpId="0" animBg="1"/>
      <p:bldP spid="19" grpId="0"/>
      <p:bldP spid="23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36CE-6C4E-0499-4549-43BCACC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A80EB-D140-19C4-0949-091451672BE4}"/>
              </a:ext>
            </a:extLst>
          </p:cNvPr>
          <p:cNvSpPr txBox="1"/>
          <p:nvPr/>
        </p:nvSpPr>
        <p:spPr>
          <a:xfrm>
            <a:off x="0" y="6596390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https://insidelabs-git.mathworks.com/AE-Content/demos/ev_dualmotor_ctrl</a:t>
            </a:r>
            <a:r>
              <a:rPr lang="en-US" sz="11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B20851-81BF-DD33-A045-0E7A6FFA5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800"/>
            <a:ext cx="8557292" cy="4419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56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EE37-9430-1003-CF9A-696A960F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Project</a:t>
            </a:r>
            <a:br>
              <a:rPr lang="en-US" dirty="0"/>
            </a:br>
            <a:r>
              <a:rPr lang="en-US" dirty="0"/>
              <a:t>Run “</a:t>
            </a:r>
            <a:r>
              <a:rPr lang="en-US" dirty="0" err="1"/>
              <a:t>createErrors.m</a:t>
            </a:r>
            <a:r>
              <a:rPr lang="en-US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3AFCB-CA5F-9AC4-0D13-52FD2DF0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3" y="1752600"/>
            <a:ext cx="9448798" cy="39794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80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2BB8-0F0C-77EF-9E75-269A2804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3 branches are updated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C2733-83A6-B5AA-C657-2053CAC79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2" y="1600200"/>
            <a:ext cx="6172200" cy="27074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64D8E7-8362-02A2-40E2-A8331975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357" y="3733800"/>
            <a:ext cx="9052890" cy="25533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5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921C16-7D61-956D-5425-B3DAFF0F2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47729"/>
            <a:ext cx="6744728" cy="3511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25C4821-E028-34EC-69F8-8EC90F10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 dirty="0"/>
              <a:t>All 3 branches are updated</a:t>
            </a:r>
            <a:br>
              <a:rPr lang="en-US" dirty="0"/>
            </a:br>
            <a:r>
              <a:rPr lang="en-US" dirty="0"/>
              <a:t>Automated pipeline on development branches get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F8F36-D028-CBB8-807F-B0CFF733ACBF}"/>
              </a:ext>
            </a:extLst>
          </p:cNvPr>
          <p:cNvSpPr txBox="1"/>
          <p:nvPr/>
        </p:nvSpPr>
        <p:spPr>
          <a:xfrm>
            <a:off x="3620528" y="62484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Note: Wait for these pipelines to complete before proceeding!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A7A144E-DA93-A26B-321D-8FE8FD44887A}"/>
              </a:ext>
            </a:extLst>
          </p:cNvPr>
          <p:cNvGrpSpPr/>
          <p:nvPr/>
        </p:nvGrpSpPr>
        <p:grpSpPr>
          <a:xfrm>
            <a:off x="3189241" y="3811851"/>
            <a:ext cx="8482574" cy="2493763"/>
            <a:chOff x="-381000" y="-160811"/>
            <a:chExt cx="12192000" cy="381233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233AA51-719E-B130-7D7B-B0CD9849B0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8895"/>
            <a:stretch/>
          </p:blipFill>
          <p:spPr>
            <a:xfrm>
              <a:off x="-381000" y="-160811"/>
              <a:ext cx="12192000" cy="23241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5D53CF5-5432-3F3F-22D0-17013574B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6756"/>
            <a:stretch/>
          </p:blipFill>
          <p:spPr>
            <a:xfrm>
              <a:off x="-381000" y="2139673"/>
              <a:ext cx="12192000" cy="1511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209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50E4-A7DD-C1C7-5328-9F6ECB68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design reviews: Automated diff reports for SLX</a:t>
            </a:r>
            <a:br>
              <a:rPr lang="en-US" dirty="0"/>
            </a:br>
            <a:r>
              <a:rPr lang="en-US" sz="2000" dirty="0">
                <a:solidFill>
                  <a:schemeClr val="accent1"/>
                </a:solidFill>
              </a:rPr>
              <a:t>Also create reports for SLDD/SLMX/SLREQX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B6B5C7-4883-5E8D-2637-99F7CC2B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75" y="3192246"/>
            <a:ext cx="4921452" cy="36657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6CFA54-8884-2A70-02D5-900DE1F6250F}"/>
              </a:ext>
            </a:extLst>
          </p:cNvPr>
          <p:cNvGrpSpPr/>
          <p:nvPr/>
        </p:nvGrpSpPr>
        <p:grpSpPr>
          <a:xfrm>
            <a:off x="1851126" y="1222212"/>
            <a:ext cx="8805422" cy="1981362"/>
            <a:chOff x="1851126" y="1222212"/>
            <a:chExt cx="8805422" cy="19813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6557D0-9A85-7E73-C336-C7D9CDAD2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621"/>
            <a:stretch/>
          </p:blipFill>
          <p:spPr>
            <a:xfrm>
              <a:off x="1851126" y="1908174"/>
              <a:ext cx="8805422" cy="1295400"/>
            </a:xfrm>
            <a:prstGeom prst="rect">
              <a:avLst/>
            </a:prstGeom>
            <a:effectLst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C279DC8-C6FA-EC32-2455-256FE2EF2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153"/>
            <a:stretch/>
          </p:blipFill>
          <p:spPr>
            <a:xfrm>
              <a:off x="8556726" y="1222212"/>
              <a:ext cx="2099822" cy="1981362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922807509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" id="{348F4401-F2B4-C84E-AD09-DE3D66AE0D68}" vid="{C283D219-2F99-FE42-8E31-D91E0F76CB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DF109259C3742B70118398EA662DF" ma:contentTypeVersion="3" ma:contentTypeDescription="Create a new document." ma:contentTypeScope="" ma:versionID="22dc5ffcbd3c172bf9d89e66d80f5218">
  <xsd:schema xmlns:xsd="http://www.w3.org/2001/XMLSchema" xmlns:xs="http://www.w3.org/2001/XMLSchema" xmlns:p="http://schemas.microsoft.com/office/2006/metadata/properties" xmlns:ns2="c0427815-c159-405c-a9c3-9204bd95a48e" targetNamespace="http://schemas.microsoft.com/office/2006/metadata/properties" ma:root="true" ma:fieldsID="ba70477b9cee22b83d460a9216cc46f8" ns2:_="">
    <xsd:import namespace="c0427815-c159-405c-a9c3-9204bd95a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27815-c159-405c-a9c3-9204bd95a4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2DB410-0EC8-4F60-9648-0FD3BEDAFA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27815-c159-405c-a9c3-9204bd95a4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851B7-D313-4E85-A1E0-5976CFE11EC3}">
  <ds:schemaRefs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elements/1.1/"/>
    <ds:schemaRef ds:uri="a70944c9-f5be-4b0f-89c7-00caf47c665c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19f94994-4311-4823-a682-47492cb9e3e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MathWorks Public PowerPoint Template</Template>
  <TotalTime>1415</TotalTime>
  <Words>593</Words>
  <Application>Microsoft Office PowerPoint</Application>
  <PresentationFormat>Widescreen</PresentationFormat>
  <Paragraphs>86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</vt:lpstr>
      <vt:lpstr>Courier New</vt:lpstr>
      <vt:lpstr>Wingdings</vt:lpstr>
      <vt:lpstr>MW_Public_widescreen</vt:lpstr>
      <vt:lpstr>Developing the Software-Defined Vehicle with MBD Scaling software development demonstrating automated testing, and cloud resources</vt:lpstr>
      <vt:lpstr>PowerPoint Presentation</vt:lpstr>
      <vt:lpstr>PowerPoint Presentation</vt:lpstr>
      <vt:lpstr>PowerPoint Presentation</vt:lpstr>
      <vt:lpstr>Clone the repository</vt:lpstr>
      <vt:lpstr>Open the Project Run “createErrors.m”</vt:lpstr>
      <vt:lpstr>All 3 branches are updated </vt:lpstr>
      <vt:lpstr>All 3 branches are updated Automated pipeline on development branches get run</vt:lpstr>
      <vt:lpstr>For design reviews: Automated diff reports for SLX Also create reports for SLDD/SLMX/SLREQX</vt:lpstr>
      <vt:lpstr>Catch Errors: Review automated test results</vt:lpstr>
      <vt:lpstr>Run “fixErrors.m” bBattMgmt updated to pass the failed test</vt:lpstr>
      <vt:lpstr>bBattMgmt updated Automated pipeline on branch is run</vt:lpstr>
      <vt:lpstr>Fixed Errors: Review automated test results</vt:lpstr>
      <vt:lpstr>Merge the bVCU branch to the main</vt:lpstr>
      <vt:lpstr>Merge the VCU branch to the main</vt:lpstr>
      <vt:lpstr>Merge the bBattMgmt branch to the main</vt:lpstr>
      <vt:lpstr>Merge the bBattMgmt branch to the main</vt:lpstr>
      <vt:lpstr>Merged main successfully passes all tests!</vt:lpstr>
    </vt:vector>
  </TitlesOfParts>
  <Manager/>
  <Company>MathWorks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the Software-Defined Vehicle with MBD Scaling software development demonstrating automated testing, and cloud resources</dc:title>
  <dc:subject/>
  <dc:creator>Sameer Muckatira</dc:creator>
  <cp:keywords>Version 24.0</cp:keywords>
  <dc:description/>
  <cp:lastModifiedBy>Sameer Muckatira</cp:lastModifiedBy>
  <cp:revision>2</cp:revision>
  <dcterms:created xsi:type="dcterms:W3CDTF">2024-05-15T02:41:30Z</dcterms:created>
  <dcterms:modified xsi:type="dcterms:W3CDTF">2024-07-03T20:21:10Z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0x010100E8BDF109259C3742B70118398EA662DF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MediaServiceImageTags">
    <vt:lpwstr/>
  </property>
</Properties>
</file>