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9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C8A0E-9C5D-4AF7-BE61-90102DE0539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5101-F058-41C2-BD62-A4A60B7C4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101-F058-41C2-BD62-A4A60B7C4F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czasach kiedy był ten eksperyment przeprowadzany wykresy kołowe nie cieszyły się zbyt dobrą sławą.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101-F058-41C2-BD62-A4A60B7C4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Tylko jedna kobieta zgłaszane przy użyciu cięciw, najprawdopodobniej dlatego, że miała specjalne szkolenie dla tego produktu. Była najbardziej dokładne osobą w klasie w postrzeganiu proporcji w wykresach kołowych.</a:t>
            </a:r>
          </a:p>
          <a:p>
            <a:endParaRPr lang="pl-PL" dirty="0"/>
          </a:p>
          <a:p>
            <a:r>
              <a:rPr lang="pl-PL" dirty="0"/>
              <a:t>Kobietom</a:t>
            </a:r>
            <a:r>
              <a:rPr lang="pl-PL" baseline="0" dirty="0"/>
              <a:t> szło gorzej niż mężczyznom.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101-F058-41C2-BD62-A4A60B7C4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Wirtualne</a:t>
            </a:r>
            <a:r>
              <a:rPr lang="pl-PL" baseline="0" dirty="0"/>
              <a:t> linie łączące słupki.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55101-F058-41C2-BD62-A4A60B7C4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45E96C6-DAC9-484B-8C4F-2CCF76AA9680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8755C2F-8D26-42B5-AB99-F9A43176A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Percepcja grafiki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Martyna Grotek</a:t>
            </a:r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685799" y="6400800"/>
            <a:ext cx="9911443" cy="382497"/>
          </a:xfrm>
        </p:spPr>
        <p:txBody>
          <a:bodyPr/>
          <a:lstStyle/>
          <a:p>
            <a:r>
              <a:rPr lang="pl-PL" dirty="0"/>
              <a:t>Na podstawie:”</a:t>
            </a:r>
            <a:r>
              <a:rPr lang="pl-PL" i="1" dirty="0"/>
              <a:t> </a:t>
            </a:r>
            <a:r>
              <a:rPr lang="en-US" b="1" dirty="0"/>
              <a:t>39 studies about human perception in 30 minutes</a:t>
            </a:r>
            <a:r>
              <a:rPr lang="pl-PL" dirty="0"/>
              <a:t>” </a:t>
            </a:r>
            <a:r>
              <a:rPr lang="pl-PL" dirty="0" err="1"/>
              <a:t>kennedy</a:t>
            </a:r>
            <a:r>
              <a:rPr lang="pl-PL" dirty="0"/>
              <a:t> </a:t>
            </a:r>
            <a:r>
              <a:rPr lang="pl-PL" dirty="0" err="1"/>
              <a:t>elliott</a:t>
            </a:r>
            <a:r>
              <a:rPr lang="pl-PL" dirty="0"/>
              <a:t>, </a:t>
            </a:r>
            <a:r>
              <a:rPr lang="pl-PL" i="1" dirty="0" err="1"/>
              <a:t>OpenVis</a:t>
            </a:r>
            <a:r>
              <a:rPr lang="pl-PL" i="1" dirty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2" descr="https://cdn-images-1.medium.com/max/800/1*u741SzpN8HRi3xolxRxuNA.png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3999" y="1746776"/>
            <a:ext cx="6278529" cy="337470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Piktogramy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102" name="Content Placeholder 4101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Nie wpływają negatywnie na odbiór.</a:t>
            </a:r>
          </a:p>
          <a:p>
            <a:r>
              <a:rPr lang="pl-PL" sz="1800" b="1" dirty="0"/>
              <a:t>Odbiorcy chętniej je analizują</a:t>
            </a:r>
            <a:r>
              <a:rPr lang="pl-PL" sz="1800" dirty="0"/>
              <a:t>.</a:t>
            </a:r>
          </a:p>
          <a:p>
            <a:r>
              <a:rPr lang="pl-PL" sz="1800" dirty="0"/>
              <a:t>Umieszczanie ich na osiach jest jedynie mylące.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661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70" y="640080"/>
            <a:ext cx="5731386" cy="55881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Kolory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Algorytm koloru semantycznie odpowiadającego prezentowanym danym.</a:t>
            </a:r>
          </a:p>
          <a:p>
            <a:r>
              <a:rPr lang="pl-PL" sz="1800" dirty="0"/>
              <a:t>Przykład:</a:t>
            </a:r>
          </a:p>
          <a:p>
            <a:r>
              <a:rPr lang="pl-PL" sz="1800" dirty="0"/>
              <a:t>Kiedy mówimy o oceanach nasze wykresy powinny być niebieskie.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77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2" descr="https://cdn-images-1.medium.com/max/800/1*2wyuUVD9hsn_ofEXjlDlGg.jpeg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53841" y="640080"/>
            <a:ext cx="5238844" cy="55881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Podwaliny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030" name="Content Placeholder 1029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W </a:t>
            </a:r>
            <a:r>
              <a:rPr lang="pl-PL" sz="1800" b="1" dirty="0"/>
              <a:t>1984</a:t>
            </a:r>
            <a:r>
              <a:rPr lang="pl-PL" sz="1800" dirty="0"/>
              <a:t> roku William Cleveland i Robert </a:t>
            </a:r>
            <a:r>
              <a:rPr lang="pl-PL" sz="1800" dirty="0" err="1"/>
              <a:t>McGill</a:t>
            </a:r>
            <a:r>
              <a:rPr lang="pl-PL" sz="1800" dirty="0"/>
              <a:t> (1) opublikowali badania, które można określić jako archetypowe dla wizualizacji informacji.</a:t>
            </a:r>
          </a:p>
          <a:p>
            <a:r>
              <a:rPr lang="pl-PL" sz="1800" dirty="0"/>
              <a:t>Pierwszy ranking </a:t>
            </a:r>
            <a:r>
              <a:rPr lang="pl-PL" sz="1800" dirty="0" err="1"/>
              <a:t>tzw</a:t>
            </a:r>
            <a:r>
              <a:rPr lang="pl-PL" sz="1800" dirty="0"/>
              <a:t> "</a:t>
            </a:r>
            <a:r>
              <a:rPr lang="pl-PL" sz="1800" b="1" dirty="0"/>
              <a:t>elementarnych zadań percepcyjnych</a:t>
            </a:r>
            <a:r>
              <a:rPr lang="pl-PL" sz="1800" dirty="0"/>
              <a:t>", które są najbardziej podstawowymi zadaniami wzrokowymi wykonywanymi w postrzeganiu wykresów.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0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519180"/>
            <a:ext cx="6278529" cy="3829901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Podstawowe kształty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W komunikacji porównywalnych wartości:</a:t>
            </a:r>
          </a:p>
          <a:p>
            <a:pPr marL="0" indent="0">
              <a:buNone/>
            </a:pPr>
            <a:r>
              <a:rPr lang="pl-PL" sz="1800" dirty="0"/>
              <a:t>Najbardziej efektywne – słupki</a:t>
            </a:r>
          </a:p>
          <a:p>
            <a:pPr marL="0" indent="0">
              <a:buNone/>
            </a:pPr>
            <a:r>
              <a:rPr lang="pl-PL" sz="1800" dirty="0"/>
              <a:t>Koła i kwadraty – gorzej</a:t>
            </a:r>
          </a:p>
          <a:p>
            <a:pPr marL="0" indent="0">
              <a:buNone/>
            </a:pPr>
            <a:r>
              <a:rPr lang="pl-PL" sz="1800" dirty="0"/>
              <a:t>Sześciany - najgorzej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007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2" descr="https://cdn-images-1.medium.com/max/800/1*6WpAPX8d0kXNb_X_qj2xcw.png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33999" y="1346519"/>
            <a:ext cx="6278529" cy="417522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Proporcje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054" name="Content Placeholder 2053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 fontScale="92500" lnSpcReduction="10000"/>
          </a:bodyPr>
          <a:lstStyle/>
          <a:p>
            <a:r>
              <a:rPr lang="pl-PL" sz="1800" u="sng" dirty="0"/>
              <a:t>Eksperyment</a:t>
            </a:r>
            <a:r>
              <a:rPr lang="pl-PL" sz="1800" dirty="0"/>
              <a:t>: </a:t>
            </a:r>
          </a:p>
          <a:p>
            <a:r>
              <a:rPr lang="pl-PL" sz="1800" dirty="0"/>
              <a:t>studenci psychologii poproszeni o oszacowanie proporcji dla wykresów kołowych i słupkowych.</a:t>
            </a:r>
          </a:p>
          <a:p>
            <a:r>
              <a:rPr lang="pl-PL" sz="1800" u="sng" dirty="0"/>
              <a:t>Wynik</a:t>
            </a:r>
            <a:r>
              <a:rPr lang="pl-PL" sz="1800" dirty="0"/>
              <a:t>:</a:t>
            </a:r>
          </a:p>
          <a:p>
            <a:r>
              <a:rPr lang="pl-PL" sz="1800" dirty="0"/>
              <a:t>wykresy kołowe odczytano równie łatwo, szybko i dokładnie, jak wykresy słupkowe</a:t>
            </a:r>
          </a:p>
          <a:p>
            <a:r>
              <a:rPr lang="pl-PL" sz="1800" dirty="0"/>
              <a:t>dodatkowo nie traciły one na czytelności wzrost ze wzrostem liczby elementów na wykresie (co miało miejsce dla wykresów słupkowych)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10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241210"/>
            <a:ext cx="6278529" cy="238584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73212" y="675249"/>
            <a:ext cx="3401568" cy="5102616"/>
          </a:xfrm>
        </p:spPr>
        <p:txBody>
          <a:bodyPr>
            <a:normAutofit/>
          </a:bodyPr>
          <a:lstStyle/>
          <a:p>
            <a:r>
              <a:rPr lang="pl-PL" sz="1800" dirty="0"/>
              <a:t>W ramach tego samego eksperymentu badany był także sposób postrzegania proporcji dla wykresów kołowych.</a:t>
            </a:r>
          </a:p>
          <a:p>
            <a:r>
              <a:rPr lang="pl-PL" sz="1800" dirty="0"/>
              <a:t>50% - łuk zewnętrzny</a:t>
            </a:r>
          </a:p>
          <a:p>
            <a:r>
              <a:rPr lang="pl-PL" sz="1800" dirty="0"/>
              <a:t>25% - kąt</a:t>
            </a:r>
          </a:p>
          <a:p>
            <a:r>
              <a:rPr lang="pl-PL" sz="1800" dirty="0"/>
              <a:t>25% - powierzchnia</a:t>
            </a:r>
          </a:p>
          <a:p>
            <a:endParaRPr lang="pl-PL" sz="1800" dirty="0"/>
          </a:p>
          <a:p>
            <a:r>
              <a:rPr lang="pl-PL" sz="1800" dirty="0"/>
              <a:t>Poza tym </a:t>
            </a:r>
          </a:p>
          <a:p>
            <a:r>
              <a:rPr lang="pl-PL" sz="1800" dirty="0"/>
              <a:t>71% - wolało wykresy kołowe</a:t>
            </a:r>
          </a:p>
          <a:p>
            <a:r>
              <a:rPr lang="pl-PL" sz="1800" dirty="0"/>
              <a:t>25% - wykresy słupkowe</a:t>
            </a:r>
          </a:p>
        </p:txBody>
      </p:sp>
    </p:spTree>
    <p:extLst>
      <p:ext uri="{BB962C8B-B14F-4D97-AF65-F5344CB8AC3E}">
        <p14:creationId xmlns:p14="http://schemas.microsoft.com/office/powerpoint/2010/main" val="974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495635"/>
            <a:ext cx="6278529" cy="3876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Percepcja zmian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Kołowe wypadły najgorzej.</a:t>
            </a:r>
          </a:p>
          <a:p>
            <a:r>
              <a:rPr lang="pl-PL" sz="1800" dirty="0"/>
              <a:t>Natomiast słupkowe i liniowe podobnie.</a:t>
            </a:r>
          </a:p>
          <a:p>
            <a:r>
              <a:rPr lang="pl-PL" sz="1800" dirty="0"/>
              <a:t>Wirtualne linie łączące słupki.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78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16897"/>
            <a:ext cx="6278529" cy="483446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3D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Dla słupkowych 2D nie jest lepsze od 3D, natomiast ich percepcja zajmuje dłużej.</a:t>
            </a:r>
          </a:p>
          <a:p>
            <a:r>
              <a:rPr lang="pl-PL" sz="1800" dirty="0"/>
              <a:t>Dla kołowych 3D wypadają znacznie gorzej.</a:t>
            </a:r>
          </a:p>
          <a:p>
            <a:r>
              <a:rPr lang="pl-PL" sz="1800" dirty="0"/>
              <a:t>Eksperyment: wybór wykresu.</a:t>
            </a:r>
          </a:p>
          <a:p>
            <a:r>
              <a:rPr lang="pl-PL" sz="1800" dirty="0"/>
              <a:t>3D częściej wybierane (także kiedy podkreślony cel zapamiętania).</a:t>
            </a:r>
          </a:p>
          <a:p>
            <a:r>
              <a:rPr lang="pl-PL" sz="1800" dirty="0"/>
              <a:t>2D wybierany tylko w przypadku gdy informacja ma być przekazana szybko.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0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ymbol zastępczy zawartości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56394"/>
            <a:ext cx="6278529" cy="395547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b="1" dirty="0" err="1">
                <a:solidFill>
                  <a:srgbClr val="FFFFFF"/>
                </a:solidFill>
              </a:rPr>
              <a:t>Scatterplots</a:t>
            </a:r>
            <a:br>
              <a:rPr lang="pl-PL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Rozmiar chmury punktów ma wpływ na ocenę korelacji przez odbiorców.</a:t>
            </a:r>
          </a:p>
          <a:p>
            <a:r>
              <a:rPr lang="pl-PL" sz="1800" dirty="0"/>
              <a:t>Mniejsze chmury są odbierane jako mające większą korelację.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679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Wykresy hierarchiczne</a:t>
            </a:r>
            <a:br>
              <a:rPr lang="pl-PL" sz="4000" b="1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r>
              <a:rPr lang="pl-PL" sz="1800" dirty="0"/>
              <a:t>Uczestnicy badania poproszeni zostali o porównanie 4 wykresów hierarchicznych.</a:t>
            </a:r>
          </a:p>
          <a:p>
            <a:r>
              <a:rPr lang="pl-PL" sz="1800" dirty="0"/>
              <a:t>Wyniki przedstawione obok.</a:t>
            </a:r>
          </a:p>
          <a:p>
            <a:endParaRPr lang="en-US" sz="1800" dirty="0"/>
          </a:p>
        </p:txBody>
      </p:sp>
      <p:pic>
        <p:nvPicPr>
          <p:cNvPr id="6" name="Picture 2" descr="https://cdn-images-1.medium.com/max/800/1*gle0whV4_KrSGxWe4g3b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69" y="1904644"/>
            <a:ext cx="5533657" cy="222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21329"/>
      </p:ext>
    </p:extLst>
  </p:cSld>
  <p:clrMapOvr>
    <a:masterClrMapping/>
  </p:clrMapOvr>
</p:sld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Wielkomiej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TM03457491[[fn=Wielkomiejski]]</Template>
  <TotalTime>1088</TotalTime>
  <Words>375</Words>
  <Application>Microsoft Office PowerPoint</Application>
  <PresentationFormat>Panoramiczny</PresentationFormat>
  <Paragraphs>58</Paragraphs>
  <Slides>11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Wielkomiejski</vt:lpstr>
      <vt:lpstr>Percepcja grafiki</vt:lpstr>
      <vt:lpstr>Podwaliny</vt:lpstr>
      <vt:lpstr>Podstawowe kształty</vt:lpstr>
      <vt:lpstr>Proporcje</vt:lpstr>
      <vt:lpstr>Prezentacja programu PowerPoint</vt:lpstr>
      <vt:lpstr>Percepcja zmian</vt:lpstr>
      <vt:lpstr>3D</vt:lpstr>
      <vt:lpstr>Scatterplots </vt:lpstr>
      <vt:lpstr>Wykresy hierarchiczne </vt:lpstr>
      <vt:lpstr>Piktogramy</vt:lpstr>
      <vt:lpstr>Kolory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Percepcja grafiki</dc:title>
  <dc:creator>Martyna Grotek</dc:creator>
  <cp:lastModifiedBy>Martyna Grotek</cp:lastModifiedBy>
  <cp:revision>28</cp:revision>
  <dcterms:created xsi:type="dcterms:W3CDTF">2016-12-11T13:40:29Z</dcterms:created>
  <dcterms:modified xsi:type="dcterms:W3CDTF">2016-12-12T09:16:52Z</dcterms:modified>
</cp:coreProperties>
</file>