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60" r:id="rId7"/>
    <p:sldId id="263" r:id="rId8"/>
    <p:sldId id="262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91C71-BBB0-44D6-9CFA-136A94FFC66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1FD98B-2ABF-4FA4-A0E5-D56A31EFA22E}">
      <dgm:prSet/>
      <dgm:spPr/>
      <dgm:t>
        <a:bodyPr/>
        <a:lstStyle/>
        <a:p>
          <a:r>
            <a:rPr lang="en-US"/>
            <a:t>Implementing Natural Language Processing networks and mechanisms with only 1-week of lectures on it was very difficult to grasp, since Recurrent Neural Networks (RNN) work differently to Convolutional Neural Networks (CNN)</a:t>
          </a:r>
        </a:p>
      </dgm:t>
    </dgm:pt>
    <dgm:pt modelId="{1B0B1990-1FDA-4278-AA93-45DF86DDB560}" type="parTrans" cxnId="{0E52831A-0EBA-4924-8C92-1BD25B061564}">
      <dgm:prSet/>
      <dgm:spPr/>
      <dgm:t>
        <a:bodyPr/>
        <a:lstStyle/>
        <a:p>
          <a:endParaRPr lang="en-US"/>
        </a:p>
      </dgm:t>
    </dgm:pt>
    <dgm:pt modelId="{CF70205C-83F7-4819-9BC7-FAE2A5FAF949}" type="sibTrans" cxnId="{0E52831A-0EBA-4924-8C92-1BD25B061564}">
      <dgm:prSet/>
      <dgm:spPr/>
      <dgm:t>
        <a:bodyPr/>
        <a:lstStyle/>
        <a:p>
          <a:endParaRPr lang="en-US"/>
        </a:p>
      </dgm:t>
    </dgm:pt>
    <dgm:pt modelId="{CE1D1D0D-8E42-4193-9DF8-DEE882DE13D2}">
      <dgm:prSet/>
      <dgm:spPr/>
      <dgm:t>
        <a:bodyPr/>
        <a:lstStyle/>
        <a:p>
          <a:r>
            <a:rPr lang="en-US" dirty="0"/>
            <a:t>Hence, with limited exposure to RNN, GRU, LSTM, etc. I have to admit this HW felt more abstract and confusing to understand than the past HWs, probably exacerbated by the end of the semester stress</a:t>
          </a:r>
        </a:p>
      </dgm:t>
    </dgm:pt>
    <dgm:pt modelId="{037C2236-E66C-45DB-9AE5-EC025C9FAF2A}" type="parTrans" cxnId="{7E6D684D-6089-434F-8ED4-929D89F0FEEB}">
      <dgm:prSet/>
      <dgm:spPr/>
      <dgm:t>
        <a:bodyPr/>
        <a:lstStyle/>
        <a:p>
          <a:endParaRPr lang="en-US"/>
        </a:p>
      </dgm:t>
    </dgm:pt>
    <dgm:pt modelId="{65A1B976-A375-461C-97FC-425FBD04B596}" type="sibTrans" cxnId="{7E6D684D-6089-434F-8ED4-929D89F0FEEB}">
      <dgm:prSet/>
      <dgm:spPr/>
      <dgm:t>
        <a:bodyPr/>
        <a:lstStyle/>
        <a:p>
          <a:endParaRPr lang="en-US"/>
        </a:p>
      </dgm:t>
    </dgm:pt>
    <dgm:pt modelId="{71DCB524-DDAA-48AD-B968-6EC686506B0D}" type="pres">
      <dgm:prSet presAssocID="{8E091C71-BBB0-44D6-9CFA-136A94FFC660}" presName="linear" presStyleCnt="0">
        <dgm:presLayoutVars>
          <dgm:animLvl val="lvl"/>
          <dgm:resizeHandles val="exact"/>
        </dgm:presLayoutVars>
      </dgm:prSet>
      <dgm:spPr/>
    </dgm:pt>
    <dgm:pt modelId="{A9DB83A9-C368-4F98-A5DB-3DD29047E618}" type="pres">
      <dgm:prSet presAssocID="{7A1FD98B-2ABF-4FA4-A0E5-D56A31EFA2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D694AB-1F9E-4DE6-93E8-98A54BF579DE}" type="pres">
      <dgm:prSet presAssocID="{CF70205C-83F7-4819-9BC7-FAE2A5FAF949}" presName="spacer" presStyleCnt="0"/>
      <dgm:spPr/>
    </dgm:pt>
    <dgm:pt modelId="{B4DE4BB6-E813-44F1-B41C-ACE4AA762A34}" type="pres">
      <dgm:prSet presAssocID="{CE1D1D0D-8E42-4193-9DF8-DEE882DE13D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52831A-0EBA-4924-8C92-1BD25B061564}" srcId="{8E091C71-BBB0-44D6-9CFA-136A94FFC660}" destId="{7A1FD98B-2ABF-4FA4-A0E5-D56A31EFA22E}" srcOrd="0" destOrd="0" parTransId="{1B0B1990-1FDA-4278-AA93-45DF86DDB560}" sibTransId="{CF70205C-83F7-4819-9BC7-FAE2A5FAF949}"/>
    <dgm:cxn modelId="{7E6D684D-6089-434F-8ED4-929D89F0FEEB}" srcId="{8E091C71-BBB0-44D6-9CFA-136A94FFC660}" destId="{CE1D1D0D-8E42-4193-9DF8-DEE882DE13D2}" srcOrd="1" destOrd="0" parTransId="{037C2236-E66C-45DB-9AE5-EC025C9FAF2A}" sibTransId="{65A1B976-A375-461C-97FC-425FBD04B596}"/>
    <dgm:cxn modelId="{DDF05079-545B-4A0E-8529-F030094631C1}" type="presOf" srcId="{8E091C71-BBB0-44D6-9CFA-136A94FFC660}" destId="{71DCB524-DDAA-48AD-B968-6EC686506B0D}" srcOrd="0" destOrd="0" presId="urn:microsoft.com/office/officeart/2005/8/layout/vList2"/>
    <dgm:cxn modelId="{04FAFDAD-258E-4EF0-A9A2-9397ED7032F4}" type="presOf" srcId="{7A1FD98B-2ABF-4FA4-A0E5-D56A31EFA22E}" destId="{A9DB83A9-C368-4F98-A5DB-3DD29047E618}" srcOrd="0" destOrd="0" presId="urn:microsoft.com/office/officeart/2005/8/layout/vList2"/>
    <dgm:cxn modelId="{6D0800B2-EA88-44B2-B451-0932F63D4FAE}" type="presOf" srcId="{CE1D1D0D-8E42-4193-9DF8-DEE882DE13D2}" destId="{B4DE4BB6-E813-44F1-B41C-ACE4AA762A34}" srcOrd="0" destOrd="0" presId="urn:microsoft.com/office/officeart/2005/8/layout/vList2"/>
    <dgm:cxn modelId="{A6CA38C4-ADB7-4C75-8E82-F3D136960D62}" type="presParOf" srcId="{71DCB524-DDAA-48AD-B968-6EC686506B0D}" destId="{A9DB83A9-C368-4F98-A5DB-3DD29047E618}" srcOrd="0" destOrd="0" presId="urn:microsoft.com/office/officeart/2005/8/layout/vList2"/>
    <dgm:cxn modelId="{FCAA5160-4C8C-4CE0-BA7C-63332CC8C5F3}" type="presParOf" srcId="{71DCB524-DDAA-48AD-B968-6EC686506B0D}" destId="{87D694AB-1F9E-4DE6-93E8-98A54BF579DE}" srcOrd="1" destOrd="0" presId="urn:microsoft.com/office/officeart/2005/8/layout/vList2"/>
    <dgm:cxn modelId="{8EA102F9-D15F-4FA3-994C-876058F61DBC}" type="presParOf" srcId="{71DCB524-DDAA-48AD-B968-6EC686506B0D}" destId="{B4DE4BB6-E813-44F1-B41C-ACE4AA762A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B83A9-C368-4F98-A5DB-3DD29047E618}">
      <dsp:nvSpPr>
        <dsp:cNvPr id="0" name=""/>
        <dsp:cNvSpPr/>
      </dsp:nvSpPr>
      <dsp:spPr>
        <a:xfrm>
          <a:off x="0" y="279606"/>
          <a:ext cx="6367912" cy="2882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Implementing Natural Language Processing networks and mechanisms with only 1-week of lectures on it was very difficult to grasp, since Recurrent Neural Networks (RNN) work differently to Convolutional Neural Networks (CNN)</a:t>
          </a:r>
        </a:p>
      </dsp:txBody>
      <dsp:txXfrm>
        <a:off x="140731" y="420337"/>
        <a:ext cx="6086450" cy="2601418"/>
      </dsp:txXfrm>
    </dsp:sp>
    <dsp:sp modelId="{B4DE4BB6-E813-44F1-B41C-ACE4AA762A34}">
      <dsp:nvSpPr>
        <dsp:cNvPr id="0" name=""/>
        <dsp:cNvSpPr/>
      </dsp:nvSpPr>
      <dsp:spPr>
        <a:xfrm>
          <a:off x="0" y="3243126"/>
          <a:ext cx="6367912" cy="2882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Hence, with limited exposure to RNN, GRU, LSTM, etc. I have to admit this HW felt more abstract and confusing to understand than the past HWs, probably exacerbated by the end of the semester stress</a:t>
          </a:r>
        </a:p>
      </dsp:txBody>
      <dsp:txXfrm>
        <a:off x="140731" y="3383857"/>
        <a:ext cx="6086450" cy="2601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FC6C-EBE1-43CF-B642-CAB0D6162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443AD-19CB-46FD-A1B0-6DA90D045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42DA-68EC-4107-81C4-6A1D1D54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3326-D2E1-42EF-92D3-46D1ED6A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A128D-9A1B-4A25-8707-94D05F67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6023-02E5-40B9-9005-818C2FE4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3CA3A-87A2-4B78-AC7E-982EE9325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A3BB-6DAA-4FD3-9F43-B4355BF8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211C-6C8E-491D-A136-6EE0BC0A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A4D2-918A-474C-B602-1A17CE0F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F465D-1AC5-4ACA-A608-55CA06BBF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73CC4-35DD-436C-AB7F-BC50E5EF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1EE0-77F5-4955-9963-A4E6F2CD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4BFA-C5FD-4412-81C6-42798010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487D-99F1-4CDC-A206-7AD6508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1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A9F0-E8D7-42B6-B71B-4766A80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E49D-79BC-4FEF-AF97-BC2C7BD7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78C9-425F-450E-A3F8-FCFFB3D7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FB6A-1FC5-479B-AB27-86A7DE99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B552-F33F-45D7-A47B-152BAD1B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C345-577F-498A-B290-2B7605E5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271AF-3B02-47D0-A27F-C14211134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45EFE-5B32-4956-B4AF-99D05376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EE54-89B0-4E51-91CD-028FAE02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9B7EA-CF44-42BD-B9FD-8F2F3FAC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5D11-9F0D-4D3E-A3CD-C8EB9DC5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FDC-F59A-4CDD-9528-633776294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FE97A-C4FF-4DB9-B208-7FDA40001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F309B-38EB-4047-A982-6B60DD25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F7CF6-C928-490F-8234-8341EFDA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9049-9CB9-4F1C-A8E0-910945F3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67A0-7AF1-4BEB-8CFD-0C159D4C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4D2F9-C1B7-43AD-BEAC-8F6CE1DF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FCDA3-AE27-47DA-BE2C-F134187C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29C02-30A4-417F-B9BC-7F13198E5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DF655-4CCA-4A82-A3ED-8CEDE5C94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8AF10-F64D-4D0C-B2C3-D2AC13C7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FEF9A-B6F2-41FB-BB7B-20D8B498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1BB34-821F-497A-97F6-A94FDEE9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549-DF83-4A0A-82D1-4D22C339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89A90-4A3E-4787-946C-DD9BA0B4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1BBE4-F252-4FFA-9482-F8900CCA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631E4-319A-48B8-BFB4-D6664A44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A1804-613C-4A63-91D2-20966AEE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3BB2F-4904-4A56-93E3-AD202F6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4A5D-58B7-4E0B-BFAC-85CF32FD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1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C985-29CD-4935-B6D3-DB54D2B9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89F2-0AFC-47EE-B0D7-F8B2EB98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58EDF-EA80-4F23-A64B-14700CFD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2FDE8-1571-490D-8294-5D61519B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6E5F-C6BE-468E-A2BB-7708C198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702BF-CF4C-44BA-8E3B-41AE6DFB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97C8-52C5-495A-BF82-D916FE9A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87B1B-352F-40DA-9D58-52D95A717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660FD-0474-44B9-A219-1E8CD8DC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B62E5-D347-4C0F-BB9A-824580EE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5FF76-D578-4C70-85EE-F5089E04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965F3-1167-49CA-9F51-B10BC870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84F14-887C-40A2-9FF9-F2B71E9D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657C2-56F9-4322-865F-366558C9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251C0-BBEF-49BF-9462-1AD99D11E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536E-0654-4126-BF5B-9549002E7AB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9361-1067-4AEE-8527-17906A9F4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12CD-6BD1-456F-9086-A25CE4DD2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3EA63-89BD-4511-A373-4DB340CE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B3D2C-EBB4-41A4-83DE-F540691D7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HW07 Report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2DB5-F137-4C65-ABA1-CD5070D2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Sai V. Mudumba</a:t>
            </a:r>
            <a:endParaRPr lang="en-US"/>
          </a:p>
          <a:p>
            <a:pPr algn="r"/>
            <a:r>
              <a:rPr lang="en-US" dirty="0"/>
              <a:t>April 23,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347D-87E1-4DBF-8D0B-479DEE36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0" y="-115134"/>
            <a:ext cx="11769754" cy="1325563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text_classification_with_GRUnetWithEmbeddings_GloVe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9B2DC-A75D-47CC-BAC5-6B4AB5DC9273}"/>
              </a:ext>
            </a:extLst>
          </p:cNvPr>
          <p:cNvSpPr txBox="1"/>
          <p:nvPr/>
        </p:nvSpPr>
        <p:spPr>
          <a:xfrm>
            <a:off x="838198" y="1553173"/>
            <a:ext cx="5487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  <a:p>
            <a:r>
              <a:rPr lang="en-US" dirty="0"/>
              <a:t>Number of layers in the model = 16</a:t>
            </a:r>
          </a:p>
          <a:p>
            <a:r>
              <a:rPr lang="en-US" dirty="0"/>
              <a:t>Number of learnable parameters in the model = 683,002</a:t>
            </a:r>
          </a:p>
          <a:p>
            <a:r>
              <a:rPr lang="en-US" dirty="0"/>
              <a:t>Epochs = 5</a:t>
            </a:r>
          </a:p>
          <a:p>
            <a:r>
              <a:rPr lang="en-US" dirty="0"/>
              <a:t>Batch size = 1</a:t>
            </a:r>
          </a:p>
          <a:p>
            <a:r>
              <a:rPr lang="en-US" dirty="0"/>
              <a:t>Hidden size = 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3F69-D1C7-4020-95B3-BAE19E164C97}"/>
              </a:ext>
            </a:extLst>
          </p:cNvPr>
          <p:cNvSpPr txBox="1"/>
          <p:nvPr/>
        </p:nvSpPr>
        <p:spPr>
          <a:xfrm>
            <a:off x="6541707" y="1553173"/>
            <a:ext cx="49941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classification accuracy: 51.78%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positive reviews tested = 200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negative reviews tested = 195</a:t>
            </a:r>
          </a:p>
          <a:p>
            <a:endParaRPr lang="en-US" dirty="0"/>
          </a:p>
          <a:p>
            <a:r>
              <a:rPr lang="en-US" dirty="0"/>
              <a:t>Displaying the confusion matrix:</a:t>
            </a:r>
          </a:p>
          <a:p>
            <a:endParaRPr lang="en-US" dirty="0"/>
          </a:p>
          <a:p>
            <a:r>
              <a:rPr lang="en-US" dirty="0"/>
              <a:t>                      predicted negative    predicted positive</a:t>
            </a:r>
          </a:p>
          <a:p>
            <a:endParaRPr lang="en-US" dirty="0"/>
          </a:p>
          <a:p>
            <a:r>
              <a:rPr lang="en-US" dirty="0"/>
              <a:t>true negative:              94.872%             5.128%</a:t>
            </a:r>
          </a:p>
          <a:p>
            <a:r>
              <a:rPr lang="en-US" dirty="0"/>
              <a:t>true positive:                90.5%               9.5%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DF670-C5C1-41AD-B6C0-EC5DFA7FEBE7}"/>
              </a:ext>
            </a:extLst>
          </p:cNvPr>
          <p:cNvSpPr txBox="1"/>
          <p:nvPr/>
        </p:nvSpPr>
        <p:spPr>
          <a:xfrm>
            <a:off x="6573825" y="5035238"/>
            <a:ext cx="545598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['</a:t>
            </a:r>
            <a:r>
              <a:rPr lang="en-US" sz="1100" dirty="0" err="1"/>
              <a:t>i</a:t>
            </a:r>
            <a:r>
              <a:rPr lang="en-US" sz="1100" dirty="0"/>
              <a:t>', 'bought', 'this', 'model', 'a', 'year', 'ago', 'and', 'replaced', 'the', 'deck', 'after', 'approximately', 'months', 'just', 'recently', 'the', 'deck', 'cracked', 'again', 'of', 'course', 'the', '</a:t>
            </a:r>
            <a:r>
              <a:rPr lang="en-US" sz="1100" dirty="0" err="1"/>
              <a:t>warrantly</a:t>
            </a:r>
            <a:r>
              <a:rPr lang="en-US" sz="1100" dirty="0"/>
              <a:t>', 'no', 'longer', 'applies', 'save', 'yourself', 'the', 'headache', 'of', 'dealing', 'with', 'this', 'company', 'and', 'spend', 'a', 'little', 'extra', 'to', 'upgrade', 'to', 'a', 'better', 'brand']</a:t>
            </a:r>
          </a:p>
          <a:p>
            <a:r>
              <a:rPr lang="en-US" sz="1100" dirty="0"/>
              <a:t>   [</a:t>
            </a:r>
            <a:r>
              <a:rPr lang="en-US" sz="1100" dirty="0" err="1"/>
              <a:t>i</a:t>
            </a:r>
            <a:r>
              <a:rPr lang="en-US" sz="1100" dirty="0"/>
              <a:t>=100]    </a:t>
            </a:r>
            <a:r>
              <a:rPr lang="en-US" sz="1100" dirty="0" err="1"/>
              <a:t>predicted_label</a:t>
            </a:r>
            <a:r>
              <a:rPr lang="en-US" sz="1100" dirty="0"/>
              <a:t>=0       </a:t>
            </a:r>
            <a:r>
              <a:rPr lang="en-US" sz="1100" dirty="0" err="1"/>
              <a:t>gt_label</a:t>
            </a:r>
            <a:r>
              <a:rPr lang="en-US" sz="1100" dirty="0"/>
              <a:t>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DEDEC-4E7E-4E63-AD89-4B4A968E6779}"/>
              </a:ext>
            </a:extLst>
          </p:cNvPr>
          <p:cNvSpPr txBox="1"/>
          <p:nvPr/>
        </p:nvSpPr>
        <p:spPr>
          <a:xfrm>
            <a:off x="6573825" y="4696684"/>
            <a:ext cx="2207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/>
              <a:t>Example Test 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12733-A482-4442-8581-5C8BC2E80F47}"/>
              </a:ext>
            </a:extLst>
          </p:cNvPr>
          <p:cNvSpPr txBox="1"/>
          <p:nvPr/>
        </p:nvSpPr>
        <p:spPr>
          <a:xfrm>
            <a:off x="838198" y="911612"/>
            <a:ext cx="1093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Using the network and code provided in </a:t>
            </a:r>
            <a:r>
              <a:rPr lang="en-US" b="1" i="1" dirty="0" err="1"/>
              <a:t>DLStudio’s</a:t>
            </a:r>
            <a:r>
              <a:rPr lang="en-US" b="1" i="1" dirty="0"/>
              <a:t> T</a:t>
            </a:r>
            <a:r>
              <a:rPr lang="en-US" sz="1800" b="1" i="1" dirty="0"/>
              <a:t>EXTnetOrder2WithEmbeddings</a:t>
            </a:r>
            <a:r>
              <a:rPr lang="en-US" b="1" i="1" dirty="0"/>
              <a:t> Class but by downloading the glove-twitter-200 </a:t>
            </a:r>
            <a:r>
              <a:rPr lang="en-US" b="1" dirty="0"/>
              <a:t>dataset instead of </a:t>
            </a:r>
            <a:r>
              <a:rPr lang="en-US" b="1" i="1" dirty="0"/>
              <a:t>word2vec-google-news-300: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E067F1-3310-4BC7-AFF7-793E821EF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3467068"/>
            <a:ext cx="5511162" cy="2950509"/>
          </a:xfrm>
        </p:spPr>
      </p:pic>
    </p:spTree>
    <p:extLst>
      <p:ext uri="{BB962C8B-B14F-4D97-AF65-F5344CB8AC3E}">
        <p14:creationId xmlns:p14="http://schemas.microsoft.com/office/powerpoint/2010/main" val="246588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51DE2-5D7F-469C-AF5C-8B824984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10A0A-4D3F-4FDC-9819-1E4B87DD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055" y="3700594"/>
            <a:ext cx="5565121" cy="174680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implemented a strategy that finds the average word length of the reviews and (a) pads them if they are shorter and (b) only takes the average length if they are longer. I did this because the length of the longest review is ~1400 words but the average is only ~109 words. So, the averaging strategy seemed better.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ck Arc 1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347D-87E1-4DBF-8D0B-479DEE36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144708"/>
            <a:ext cx="1102383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text_classification_with_TEXTnet_GloVe_word2vec.py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9B2DC-A75D-47CC-BAC5-6B4AB5DC9273}"/>
              </a:ext>
            </a:extLst>
          </p:cNvPr>
          <p:cNvSpPr txBox="1"/>
          <p:nvPr/>
        </p:nvSpPr>
        <p:spPr>
          <a:xfrm>
            <a:off x="838198" y="1553173"/>
            <a:ext cx="5487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  <a:p>
            <a:r>
              <a:rPr lang="en-US" dirty="0"/>
              <a:t>Number of layers in the model = 6</a:t>
            </a:r>
          </a:p>
          <a:p>
            <a:r>
              <a:rPr lang="en-US" dirty="0"/>
              <a:t>Number of learnable parameters in the model = 436,558</a:t>
            </a:r>
          </a:p>
          <a:p>
            <a:r>
              <a:rPr lang="en-US" dirty="0"/>
              <a:t>Epochs = 5</a:t>
            </a:r>
          </a:p>
          <a:p>
            <a:r>
              <a:rPr lang="en-US" dirty="0"/>
              <a:t>Batch size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3F69-D1C7-4020-95B3-BAE19E164C97}"/>
              </a:ext>
            </a:extLst>
          </p:cNvPr>
          <p:cNvSpPr txBox="1"/>
          <p:nvPr/>
        </p:nvSpPr>
        <p:spPr>
          <a:xfrm>
            <a:off x="6541707" y="1553173"/>
            <a:ext cx="49941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classification accuracy = 53.06%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positive reviews tested: 98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negative reviews tested: 99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Displaying the confusion matrix:</a:t>
            </a:r>
          </a:p>
          <a:p>
            <a:endParaRPr lang="en-US" dirty="0"/>
          </a:p>
          <a:p>
            <a:r>
              <a:rPr lang="en-US" dirty="0"/>
              <a:t>                      predicted negative    predicted positive</a:t>
            </a:r>
          </a:p>
          <a:p>
            <a:endParaRPr lang="en-US" dirty="0"/>
          </a:p>
          <a:p>
            <a:r>
              <a:rPr lang="en-US" dirty="0"/>
              <a:t>true negative%:              22.222%            77.778%</a:t>
            </a:r>
          </a:p>
          <a:p>
            <a:r>
              <a:rPr lang="en-US" dirty="0"/>
              <a:t>true positive%:              16.327%            83.673%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12733-A482-4442-8581-5C8BC2E80F47}"/>
              </a:ext>
            </a:extLst>
          </p:cNvPr>
          <p:cNvSpPr txBox="1"/>
          <p:nvPr/>
        </p:nvSpPr>
        <p:spPr>
          <a:xfrm>
            <a:off x="838198" y="911612"/>
            <a:ext cx="1093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Using the network and code provided in </a:t>
            </a:r>
            <a:r>
              <a:rPr lang="en-US" b="1" i="1" dirty="0" err="1"/>
              <a:t>DLStudio’s</a:t>
            </a:r>
            <a:r>
              <a:rPr lang="en-US" b="1" i="1" dirty="0"/>
              <a:t> </a:t>
            </a:r>
            <a:r>
              <a:rPr lang="en-US" b="1" i="1" dirty="0" err="1"/>
              <a:t>TextClassificationWithEmbeddings</a:t>
            </a:r>
            <a:r>
              <a:rPr lang="en-US" b="1" i="1" dirty="0"/>
              <a:t> Class but by downloading the glove-twitter-200 </a:t>
            </a:r>
            <a:r>
              <a:rPr lang="en-US" b="1" dirty="0"/>
              <a:t>dataset instead of </a:t>
            </a:r>
            <a:r>
              <a:rPr lang="en-US" b="1" i="1" dirty="0"/>
              <a:t>word2vec-google-news-300: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FF2593-E81F-4989-AABD-89BB7777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73" y="3281816"/>
            <a:ext cx="5620579" cy="2980338"/>
          </a:xfrm>
        </p:spPr>
      </p:pic>
    </p:spTree>
    <p:extLst>
      <p:ext uri="{BB962C8B-B14F-4D97-AF65-F5344CB8AC3E}">
        <p14:creationId xmlns:p14="http://schemas.microsoft.com/office/powerpoint/2010/main" val="260804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6C7F7D-7B9D-4580-9BD1-4E8DB2B1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Note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23811F-712F-4951-95CA-2BAC5E151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46470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54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06BC70-A46E-45D8-AE81-694FBF61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CB630-5598-41A9-A4AB-CD538129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055" y="3700594"/>
            <a:ext cx="5497923" cy="174680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task, I ran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TaskNet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TaskNetWordEmbedding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Google-300 dataset,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TaskNetWordEmbedding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Twitter-200 dataset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ck Arc 1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6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B4D-F0A6-4B07-B032-73EBE8B5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text_classification_with_TEXTnet.py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9B050CF-2D71-400E-BDB0-DF0499A60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1" y="3144587"/>
            <a:ext cx="6303264" cy="31516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82338-2FA0-4AED-864C-D41627BAFA34}"/>
              </a:ext>
            </a:extLst>
          </p:cNvPr>
          <p:cNvSpPr txBox="1"/>
          <p:nvPr/>
        </p:nvSpPr>
        <p:spPr>
          <a:xfrm>
            <a:off x="955473" y="1390261"/>
            <a:ext cx="630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  <a:p>
            <a:r>
              <a:rPr lang="en-US" dirty="0"/>
              <a:t>Number of layers in the model = 6</a:t>
            </a:r>
          </a:p>
          <a:p>
            <a:r>
              <a:rPr lang="en-US" dirty="0"/>
              <a:t>Number of learnable parameters in the model = 10,718,770</a:t>
            </a:r>
          </a:p>
          <a:p>
            <a:r>
              <a:rPr lang="en-US" dirty="0"/>
              <a:t>Size of the vocabulary (i.e., the one-hot encoding vector) = 17,001</a:t>
            </a:r>
          </a:p>
          <a:p>
            <a:r>
              <a:rPr lang="en-US" dirty="0"/>
              <a:t>Epochs = 1</a:t>
            </a:r>
          </a:p>
          <a:p>
            <a:r>
              <a:rPr lang="en-US" dirty="0"/>
              <a:t>Batch size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7C959-7E61-4EEC-A3D2-B6438358EA2C}"/>
              </a:ext>
            </a:extLst>
          </p:cNvPr>
          <p:cNvSpPr txBox="1"/>
          <p:nvPr/>
        </p:nvSpPr>
        <p:spPr>
          <a:xfrm>
            <a:off x="6552413" y="3028825"/>
            <a:ext cx="49941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classification accuracy = 51%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positive reviews tested = 200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negative reviews tested = 195</a:t>
            </a:r>
          </a:p>
          <a:p>
            <a:endParaRPr lang="en-US" dirty="0"/>
          </a:p>
          <a:p>
            <a:r>
              <a:rPr lang="en-US" dirty="0"/>
              <a:t>Displaying the confusion matrix:</a:t>
            </a:r>
          </a:p>
          <a:p>
            <a:endParaRPr lang="en-US" dirty="0"/>
          </a:p>
          <a:p>
            <a:r>
              <a:rPr lang="en-US" dirty="0"/>
              <a:t>                      predicted negative    predicted positive</a:t>
            </a:r>
          </a:p>
          <a:p>
            <a:endParaRPr lang="en-US" dirty="0"/>
          </a:p>
          <a:p>
            <a:r>
              <a:rPr lang="en-US" dirty="0"/>
              <a:t>true negative:                0.0             100.0</a:t>
            </a:r>
          </a:p>
          <a:p>
            <a:r>
              <a:rPr lang="en-US" dirty="0"/>
              <a:t>true positive:                 0.0             100.0</a:t>
            </a:r>
          </a:p>
        </p:txBody>
      </p:sp>
    </p:spTree>
    <p:extLst>
      <p:ext uri="{BB962C8B-B14F-4D97-AF65-F5344CB8AC3E}">
        <p14:creationId xmlns:p14="http://schemas.microsoft.com/office/powerpoint/2010/main" val="166228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347D-87E1-4DBF-8D0B-479DEE36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9275" cy="1325563"/>
          </a:xfrm>
        </p:spPr>
        <p:txBody>
          <a:bodyPr/>
          <a:lstStyle/>
          <a:p>
            <a:r>
              <a:rPr lang="en-US" dirty="0"/>
              <a:t>text_classification_with_TEXTnet_word2vec.py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AE9904-06CE-4471-9B8F-410B068B8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99" y="3115917"/>
            <a:ext cx="5811152" cy="305222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09B2DC-A75D-47CC-BAC5-6B4AB5DC9273}"/>
              </a:ext>
            </a:extLst>
          </p:cNvPr>
          <p:cNvSpPr txBox="1"/>
          <p:nvPr/>
        </p:nvSpPr>
        <p:spPr>
          <a:xfrm>
            <a:off x="955473" y="1390261"/>
            <a:ext cx="5487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  <a:p>
            <a:r>
              <a:rPr lang="en-US" dirty="0"/>
              <a:t>Number of layers in the model = 6</a:t>
            </a:r>
          </a:p>
          <a:p>
            <a:r>
              <a:rPr lang="en-US" dirty="0"/>
              <a:t>Number of learnable parameters in the model = 497,758</a:t>
            </a:r>
          </a:p>
          <a:p>
            <a:r>
              <a:rPr lang="en-US" dirty="0"/>
              <a:t>Epochs = 1</a:t>
            </a:r>
          </a:p>
          <a:p>
            <a:r>
              <a:rPr lang="en-US" dirty="0"/>
              <a:t>Batch size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3F69-D1C7-4020-95B3-BAE19E164C97}"/>
              </a:ext>
            </a:extLst>
          </p:cNvPr>
          <p:cNvSpPr txBox="1"/>
          <p:nvPr/>
        </p:nvSpPr>
        <p:spPr>
          <a:xfrm>
            <a:off x="6552413" y="3028825"/>
            <a:ext cx="49941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classification accuracy = 52%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positive reviews tested = 200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negative reviews tested = 195</a:t>
            </a:r>
          </a:p>
          <a:p>
            <a:endParaRPr lang="en-US" dirty="0"/>
          </a:p>
          <a:p>
            <a:r>
              <a:rPr lang="en-US" dirty="0"/>
              <a:t>Displaying the confusion matrix:</a:t>
            </a:r>
          </a:p>
          <a:p>
            <a:endParaRPr lang="en-US" dirty="0"/>
          </a:p>
          <a:p>
            <a:r>
              <a:rPr lang="en-US" dirty="0"/>
              <a:t>                      predicted negative    predicted positive</a:t>
            </a:r>
          </a:p>
          <a:p>
            <a:endParaRPr lang="en-US" dirty="0"/>
          </a:p>
          <a:p>
            <a:r>
              <a:rPr lang="en-US" dirty="0"/>
              <a:t>true negative%:              85.128%            14.872%</a:t>
            </a:r>
          </a:p>
          <a:p>
            <a:r>
              <a:rPr lang="en-US" dirty="0"/>
              <a:t>true positive%:                80.5%              19.5%</a:t>
            </a:r>
          </a:p>
        </p:txBody>
      </p:sp>
    </p:spTree>
    <p:extLst>
      <p:ext uri="{BB962C8B-B14F-4D97-AF65-F5344CB8AC3E}">
        <p14:creationId xmlns:p14="http://schemas.microsoft.com/office/powerpoint/2010/main" val="118928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347D-87E1-4DBF-8D0B-479DEE36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144708"/>
            <a:ext cx="1102383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text_classification_with_TEXTnet_GloVe_word2vec.py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9B2DC-A75D-47CC-BAC5-6B4AB5DC9273}"/>
              </a:ext>
            </a:extLst>
          </p:cNvPr>
          <p:cNvSpPr txBox="1"/>
          <p:nvPr/>
        </p:nvSpPr>
        <p:spPr>
          <a:xfrm>
            <a:off x="838198" y="1553173"/>
            <a:ext cx="5487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  <a:p>
            <a:r>
              <a:rPr lang="en-US" dirty="0"/>
              <a:t>Number of layers in the model = 6</a:t>
            </a:r>
          </a:p>
          <a:p>
            <a:r>
              <a:rPr lang="en-US" dirty="0"/>
              <a:t>Number of learnable parameters in the model = 436,558</a:t>
            </a:r>
          </a:p>
          <a:p>
            <a:r>
              <a:rPr lang="en-US" dirty="0"/>
              <a:t>Epochs = 5</a:t>
            </a:r>
          </a:p>
          <a:p>
            <a:r>
              <a:rPr lang="en-US" dirty="0"/>
              <a:t>Batch size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3F69-D1C7-4020-95B3-BAE19E164C97}"/>
              </a:ext>
            </a:extLst>
          </p:cNvPr>
          <p:cNvSpPr txBox="1"/>
          <p:nvPr/>
        </p:nvSpPr>
        <p:spPr>
          <a:xfrm>
            <a:off x="6541707" y="1553173"/>
            <a:ext cx="49941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classification accuracy = 54.31%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positive reviews tested = 200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negative reviews tested = 195</a:t>
            </a:r>
          </a:p>
          <a:p>
            <a:endParaRPr lang="en-US" dirty="0"/>
          </a:p>
          <a:p>
            <a:r>
              <a:rPr lang="en-US" dirty="0"/>
              <a:t>Displaying the confusion matrix:</a:t>
            </a:r>
          </a:p>
          <a:p>
            <a:endParaRPr lang="en-US" dirty="0"/>
          </a:p>
          <a:p>
            <a:r>
              <a:rPr lang="en-US" dirty="0"/>
              <a:t>                      predicted negative    predicted positive</a:t>
            </a:r>
          </a:p>
          <a:p>
            <a:endParaRPr lang="en-US" dirty="0"/>
          </a:p>
          <a:p>
            <a:r>
              <a:rPr lang="en-US" dirty="0"/>
              <a:t>true negative%:              51.282%            48.718%</a:t>
            </a:r>
          </a:p>
          <a:p>
            <a:r>
              <a:rPr lang="en-US" dirty="0"/>
              <a:t>true positive%:                43.0%              57.0%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DF670-C5C1-41AD-B6C0-EC5DFA7FEBE7}"/>
              </a:ext>
            </a:extLst>
          </p:cNvPr>
          <p:cNvSpPr txBox="1"/>
          <p:nvPr/>
        </p:nvSpPr>
        <p:spPr>
          <a:xfrm>
            <a:off x="6573825" y="5035238"/>
            <a:ext cx="545598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['this', 'has', 'a', 'wonderfully', 'intense', 'ginger', 'flavor', 'without', 'managing', 'to', 'be', 'overwhelming', '</a:t>
            </a:r>
            <a:r>
              <a:rPr lang="en-US" sz="1100" dirty="0" err="1"/>
              <a:t>i</a:t>
            </a:r>
            <a:r>
              <a:rPr lang="en-US" sz="1100" dirty="0"/>
              <a:t>', 'cannot', 'speak', 'about', 'its', 'effectiveness', 'in', 'combatting', 'motion', 'sickness', 'though', 'it', 'did', 'do', 'a', 'good', 'job', 'settling', 'an', 'upset', 'stomach', 'that', 'being', 'said', 'whatever', 'ends', 'up', 'getting', 'you', 'interested', 'in', 'this', 'product', 'whether', 'it', 'be', 'the', 'flavor', 'or', 'the', 'other', 'properties', 'of', 'ginger', 'this', 'is', 'definitely', 'a', 'candy', 'you', 'will', 'want', 'in', 'your', 'candy', 'dish', 'desk', '</a:t>
            </a:r>
            <a:r>
              <a:rPr lang="en-US" sz="1100" dirty="0" err="1"/>
              <a:t>etc</a:t>
            </a:r>
            <a:r>
              <a:rPr lang="en-US" sz="1100" dirty="0"/>
              <a:t>', 'my', 'only', 'suggestion', 'is', 'to', 'buy', 'more', 'than', 'one', 'at', 'a', 'time', 'because', 'the', 'flavor', 'is', 'so', 'good', 'that', 'you', 'will', 'go', 'through', 'these', 'rather', 'quickly']</a:t>
            </a:r>
          </a:p>
          <a:p>
            <a:r>
              <a:rPr lang="en-US" sz="1100" dirty="0"/>
              <a:t>   [</a:t>
            </a:r>
            <a:r>
              <a:rPr lang="en-US" sz="1100" dirty="0" err="1"/>
              <a:t>i</a:t>
            </a:r>
            <a:r>
              <a:rPr lang="en-US" sz="1100" dirty="0"/>
              <a:t>= 300]    </a:t>
            </a:r>
            <a:r>
              <a:rPr lang="en-US" sz="1100" dirty="0" err="1"/>
              <a:t>predicted_label</a:t>
            </a:r>
            <a:r>
              <a:rPr lang="en-US" sz="1100" dirty="0"/>
              <a:t>=1       </a:t>
            </a:r>
            <a:r>
              <a:rPr lang="en-US" sz="1100" dirty="0" err="1"/>
              <a:t>gt_label</a:t>
            </a:r>
            <a:r>
              <a:rPr lang="en-US" sz="1100" dirty="0"/>
              <a:t>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DEDEC-4E7E-4E63-AD89-4B4A968E6779}"/>
              </a:ext>
            </a:extLst>
          </p:cNvPr>
          <p:cNvSpPr txBox="1"/>
          <p:nvPr/>
        </p:nvSpPr>
        <p:spPr>
          <a:xfrm>
            <a:off x="6573825" y="4696684"/>
            <a:ext cx="2207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/>
              <a:t>Example Test 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12733-A482-4442-8581-5C8BC2E80F47}"/>
              </a:ext>
            </a:extLst>
          </p:cNvPr>
          <p:cNvSpPr txBox="1"/>
          <p:nvPr/>
        </p:nvSpPr>
        <p:spPr>
          <a:xfrm>
            <a:off x="838198" y="911612"/>
            <a:ext cx="1093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Using the network and code provided in </a:t>
            </a:r>
            <a:r>
              <a:rPr lang="en-US" b="1" i="1" dirty="0" err="1"/>
              <a:t>DLStudio’s</a:t>
            </a:r>
            <a:r>
              <a:rPr lang="en-US" b="1" i="1" dirty="0"/>
              <a:t> </a:t>
            </a:r>
            <a:r>
              <a:rPr lang="en-US" b="1" i="1" dirty="0" err="1"/>
              <a:t>TextClassificationWithEmbeddings</a:t>
            </a:r>
            <a:r>
              <a:rPr lang="en-US" b="1" i="1" dirty="0"/>
              <a:t> Class but by downloading the glove-twitter-200 </a:t>
            </a:r>
            <a:r>
              <a:rPr lang="en-US" b="1" dirty="0"/>
              <a:t>dataset instead of </a:t>
            </a:r>
            <a:r>
              <a:rPr lang="en-US" b="1" i="1" dirty="0"/>
              <a:t>word2vec-google-news-300:</a:t>
            </a:r>
          </a:p>
        </p:txBody>
      </p:sp>
      <p:pic>
        <p:nvPicPr>
          <p:cNvPr id="13" name="Content Placeholder 16">
            <a:extLst>
              <a:ext uri="{FF2B5EF4-FFF2-40B4-BE49-F238E27FC236}">
                <a16:creationId xmlns:a16="http://schemas.microsoft.com/office/drawing/2014/main" id="{3DF9F0BE-62CF-499E-989A-F7A08BCBB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171" y="3122833"/>
            <a:ext cx="5863837" cy="3139321"/>
          </a:xfrm>
        </p:spPr>
      </p:pic>
    </p:spTree>
    <p:extLst>
      <p:ext uri="{BB962C8B-B14F-4D97-AF65-F5344CB8AC3E}">
        <p14:creationId xmlns:p14="http://schemas.microsoft.com/office/powerpoint/2010/main" val="83273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580D0D-F0BA-4E82-B7FC-61760411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CA81E-B689-40EF-9A1F-7917373C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055" y="3700594"/>
            <a:ext cx="5602443" cy="174680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TextnetOrder2WithEmbeddings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GRUnetWithEmbeddings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ck Arc 1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9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347D-87E1-4DBF-8D0B-479DEE36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0" y="-115134"/>
            <a:ext cx="1176975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text_classification_with_TEXTnetOrder2WithEmbeddings_GloVe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9B2DC-A75D-47CC-BAC5-6B4AB5DC9273}"/>
              </a:ext>
            </a:extLst>
          </p:cNvPr>
          <p:cNvSpPr txBox="1"/>
          <p:nvPr/>
        </p:nvSpPr>
        <p:spPr>
          <a:xfrm>
            <a:off x="838198" y="1553173"/>
            <a:ext cx="566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  <a:p>
            <a:r>
              <a:rPr lang="en-US" dirty="0"/>
              <a:t>Number of layers in the model = 8</a:t>
            </a:r>
          </a:p>
          <a:p>
            <a:r>
              <a:rPr lang="en-US" dirty="0"/>
              <a:t>Number of learnable parameters in the model = 1,012,558</a:t>
            </a:r>
          </a:p>
          <a:p>
            <a:r>
              <a:rPr lang="en-US" dirty="0"/>
              <a:t>Epochs = 5</a:t>
            </a:r>
          </a:p>
          <a:p>
            <a:r>
              <a:rPr lang="en-US" dirty="0"/>
              <a:t>Batch size = 1</a:t>
            </a:r>
          </a:p>
          <a:p>
            <a:r>
              <a:rPr lang="en-US" dirty="0"/>
              <a:t>Hidden size = 512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3F69-D1C7-4020-95B3-BAE19E164C97}"/>
              </a:ext>
            </a:extLst>
          </p:cNvPr>
          <p:cNvSpPr txBox="1"/>
          <p:nvPr/>
        </p:nvSpPr>
        <p:spPr>
          <a:xfrm>
            <a:off x="6541707" y="1553173"/>
            <a:ext cx="49941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classification accuracy = 51.02%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positive reviews tested = 200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negative reviews tested = 195</a:t>
            </a:r>
          </a:p>
          <a:p>
            <a:endParaRPr lang="en-US" dirty="0"/>
          </a:p>
          <a:p>
            <a:r>
              <a:rPr lang="en-US" dirty="0"/>
              <a:t>Displaying the confusion matrix:</a:t>
            </a:r>
          </a:p>
          <a:p>
            <a:endParaRPr lang="en-US" dirty="0"/>
          </a:p>
          <a:p>
            <a:r>
              <a:rPr lang="en-US" dirty="0"/>
              <a:t>                      predicted negative    predicted positive</a:t>
            </a:r>
          </a:p>
          <a:p>
            <a:endParaRPr lang="en-US" dirty="0"/>
          </a:p>
          <a:p>
            <a:r>
              <a:rPr lang="en-US" dirty="0"/>
              <a:t>true negative:              26.154%            73.846%</a:t>
            </a:r>
          </a:p>
          <a:p>
            <a:r>
              <a:rPr lang="en-US" dirty="0"/>
              <a:t>true positive:                25.0%              75.0%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DF670-C5C1-41AD-B6C0-EC5DFA7FEBE7}"/>
              </a:ext>
            </a:extLst>
          </p:cNvPr>
          <p:cNvSpPr txBox="1"/>
          <p:nvPr/>
        </p:nvSpPr>
        <p:spPr>
          <a:xfrm>
            <a:off x="6573825" y="5035238"/>
            <a:ext cx="545598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['at', 'mm', 'this', 'lens', 'is', 'very', 'soft', 'its', 'hard', 'to', 'get', 'a', 'shot', 'that', 'looks', 'like', 'its', 'in', 'focus', 'to', 'do', 'so', 'you', 'need', 'to', 'shoot', 'at', 'about', 'f', 'and', 'then', 'since', 'there', 'is', 'little', 'light', 'available', 'you', 'usually', 'have', 'to', 'bump', 'the', 'iso', 'to', 'or', 'just', 'to', 'get', 'an', 'acceptable', 'shutter', 'speed', 'of', 'course', 'the', 'high', 'iso', 'then', 'introduces', 'other', 'artifacts', 'the', 'focus', 'is', 'also', 'dead', 'slow', 'and', 'often', '</a:t>
            </a:r>
            <a:r>
              <a:rPr lang="en-US" sz="1100" dirty="0" err="1"/>
              <a:t>doesnt</a:t>
            </a:r>
            <a:r>
              <a:rPr lang="en-US" sz="1100" dirty="0"/>
              <a:t>', 'lock', 'on', 'this', 'is', 'a', 'lens', 'that', '</a:t>
            </a:r>
            <a:r>
              <a:rPr lang="en-US" sz="1100" dirty="0" err="1"/>
              <a:t>i</a:t>
            </a:r>
            <a:r>
              <a:rPr lang="en-US" sz="1100" dirty="0"/>
              <a:t>', 'have', 'constantly', 'fought', 'with', '</a:t>
            </a:r>
            <a:r>
              <a:rPr lang="en-US" sz="1100" dirty="0" err="1"/>
              <a:t>dont</a:t>
            </a:r>
            <a:r>
              <a:rPr lang="en-US" sz="1100" dirty="0"/>
              <a:t>', 'upgrade', 'to', 'the', 'new', 'is', 'either', 'as', 'its', 'only', 'marginally', '</a:t>
            </a:r>
            <a:r>
              <a:rPr lang="en-US" sz="1100" dirty="0" err="1"/>
              <a:t>betterbuy</a:t>
            </a:r>
            <a:r>
              <a:rPr lang="en-US" sz="1100" dirty="0"/>
              <a:t>', 'the', '</a:t>
            </a:r>
            <a:r>
              <a:rPr lang="en-US" sz="1100" dirty="0" err="1"/>
              <a:t>fl</a:t>
            </a:r>
            <a:r>
              <a:rPr lang="en-US" sz="1100" dirty="0"/>
              <a:t>', 'its', 'a', 'far', 'superior', 'lens']</a:t>
            </a:r>
          </a:p>
          <a:p>
            <a:r>
              <a:rPr lang="en-US" sz="1100" dirty="0"/>
              <a:t>   [</a:t>
            </a:r>
            <a:r>
              <a:rPr lang="en-US" sz="1100" dirty="0" err="1"/>
              <a:t>i</a:t>
            </a:r>
            <a:r>
              <a:rPr lang="en-US" sz="1100" dirty="0"/>
              <a:t>= 200]    </a:t>
            </a:r>
            <a:r>
              <a:rPr lang="en-US" sz="1100" dirty="0" err="1"/>
              <a:t>predicted_label</a:t>
            </a:r>
            <a:r>
              <a:rPr lang="en-US" sz="1100" dirty="0"/>
              <a:t>=1       </a:t>
            </a:r>
            <a:r>
              <a:rPr lang="en-US" sz="1100" dirty="0" err="1"/>
              <a:t>gt_label</a:t>
            </a:r>
            <a:r>
              <a:rPr lang="en-US" sz="1100" dirty="0"/>
              <a:t>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DEDEC-4E7E-4E63-AD89-4B4A968E6779}"/>
              </a:ext>
            </a:extLst>
          </p:cNvPr>
          <p:cNvSpPr txBox="1"/>
          <p:nvPr/>
        </p:nvSpPr>
        <p:spPr>
          <a:xfrm>
            <a:off x="6573825" y="4696684"/>
            <a:ext cx="2207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/>
              <a:t>Example Test 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12733-A482-4442-8581-5C8BC2E80F47}"/>
              </a:ext>
            </a:extLst>
          </p:cNvPr>
          <p:cNvSpPr txBox="1"/>
          <p:nvPr/>
        </p:nvSpPr>
        <p:spPr>
          <a:xfrm>
            <a:off x="838198" y="911612"/>
            <a:ext cx="1093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Using the network and code provided in </a:t>
            </a:r>
            <a:r>
              <a:rPr lang="en-US" b="1" i="1" dirty="0" err="1"/>
              <a:t>DLStudio’s</a:t>
            </a:r>
            <a:r>
              <a:rPr lang="en-US" b="1" i="1" dirty="0"/>
              <a:t> T</a:t>
            </a:r>
            <a:r>
              <a:rPr lang="en-US" sz="1800" b="1" i="1" dirty="0"/>
              <a:t>EXTnetOrder2WithEmbeddings</a:t>
            </a:r>
            <a:r>
              <a:rPr lang="en-US" b="1" i="1" dirty="0"/>
              <a:t> Class but by downloading the glove-twitter-200 </a:t>
            </a:r>
            <a:r>
              <a:rPr lang="en-US" b="1" dirty="0"/>
              <a:t>dataset instead of </a:t>
            </a:r>
            <a:r>
              <a:rPr lang="en-US" b="1" i="1" dirty="0"/>
              <a:t>word2vec-google-news-300: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7028CE-2802-4789-B703-33A756B26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22" y="3261470"/>
            <a:ext cx="5863837" cy="3139321"/>
          </a:xfrm>
        </p:spPr>
      </p:pic>
    </p:spTree>
    <p:extLst>
      <p:ext uri="{BB962C8B-B14F-4D97-AF65-F5344CB8AC3E}">
        <p14:creationId xmlns:p14="http://schemas.microsoft.com/office/powerpoint/2010/main" val="79864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347D-87E1-4DBF-8D0B-479DEE36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0" y="-115134"/>
            <a:ext cx="1176975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text_classification_with_TEXTnetOrder2WithEmbeddings_GloVe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9B2DC-A75D-47CC-BAC5-6B4AB5DC9273}"/>
              </a:ext>
            </a:extLst>
          </p:cNvPr>
          <p:cNvSpPr txBox="1"/>
          <p:nvPr/>
        </p:nvSpPr>
        <p:spPr>
          <a:xfrm>
            <a:off x="838198" y="1553173"/>
            <a:ext cx="5487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  <a:p>
            <a:r>
              <a:rPr lang="en-US" dirty="0"/>
              <a:t>Number of layers in the model = 8</a:t>
            </a:r>
          </a:p>
          <a:p>
            <a:r>
              <a:rPr lang="en-US" dirty="0"/>
              <a:t>Number of learnable parameters in the model = 220,702</a:t>
            </a:r>
          </a:p>
          <a:p>
            <a:r>
              <a:rPr lang="en-US" dirty="0"/>
              <a:t>Epochs = 5</a:t>
            </a:r>
          </a:p>
          <a:p>
            <a:r>
              <a:rPr lang="en-US" dirty="0"/>
              <a:t>Batch size = 1</a:t>
            </a:r>
          </a:p>
          <a:p>
            <a:r>
              <a:rPr lang="en-US" dirty="0"/>
              <a:t>Hidden size = 512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3F69-D1C7-4020-95B3-BAE19E164C97}"/>
              </a:ext>
            </a:extLst>
          </p:cNvPr>
          <p:cNvSpPr txBox="1"/>
          <p:nvPr/>
        </p:nvSpPr>
        <p:spPr>
          <a:xfrm>
            <a:off x="6541707" y="1553173"/>
            <a:ext cx="49941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classification accuracy = 51.52%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positive reviews tested = 200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negative reviews tested = 195</a:t>
            </a:r>
          </a:p>
          <a:p>
            <a:endParaRPr lang="en-US" dirty="0"/>
          </a:p>
          <a:p>
            <a:r>
              <a:rPr lang="en-US" dirty="0"/>
              <a:t>Displaying the confusion matrix:</a:t>
            </a:r>
          </a:p>
          <a:p>
            <a:endParaRPr lang="en-US" dirty="0"/>
          </a:p>
          <a:p>
            <a:r>
              <a:rPr lang="en-US" dirty="0"/>
              <a:t>                      predicted negative    predicted positive</a:t>
            </a:r>
          </a:p>
          <a:p>
            <a:endParaRPr lang="en-US" dirty="0"/>
          </a:p>
          <a:p>
            <a:r>
              <a:rPr lang="en-US" dirty="0"/>
              <a:t>true negative:              40.513            59.487</a:t>
            </a:r>
          </a:p>
          <a:p>
            <a:r>
              <a:rPr lang="en-US" dirty="0"/>
              <a:t>true positive:                38.0              62.0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DF670-C5C1-41AD-B6C0-EC5DFA7FEBE7}"/>
              </a:ext>
            </a:extLst>
          </p:cNvPr>
          <p:cNvSpPr txBox="1"/>
          <p:nvPr/>
        </p:nvSpPr>
        <p:spPr>
          <a:xfrm>
            <a:off x="6573825" y="5035238"/>
            <a:ext cx="545598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['at', 'mm', 'this', 'lens', 'is', 'very', 'soft', 'its', 'hard', 'to', 'get', 'a', 'shot', 'that', 'looks', 'like', 'its', 'in', 'focus', 'to', 'do', 'so', 'you', 'need', 'to', 'shoot', 'at', 'about', 'f', 'and', 'then', 'since', 'there', 'is', 'little', 'light', 'available', 'you', 'usually', 'have', 'to', 'bump', 'the', 'iso', 'to', 'or', 'just', 'to', 'get', 'an', 'acceptable', 'shutter', 'speed', 'of', 'course', 'the', 'high', 'iso', 'then', 'introduces', 'other', 'artifacts', 'the', 'focus', 'is', 'also', 'dead', 'slow', 'and', 'often', '</a:t>
            </a:r>
            <a:r>
              <a:rPr lang="en-US" sz="1100" dirty="0" err="1"/>
              <a:t>doesnt</a:t>
            </a:r>
            <a:r>
              <a:rPr lang="en-US" sz="1100" dirty="0"/>
              <a:t>', 'lock', 'on', 'this', 'is', 'a', 'lens', 'that', '</a:t>
            </a:r>
            <a:r>
              <a:rPr lang="en-US" sz="1100" dirty="0" err="1"/>
              <a:t>i</a:t>
            </a:r>
            <a:r>
              <a:rPr lang="en-US" sz="1100" dirty="0"/>
              <a:t>', 'have', 'constantly', 'fought', 'with', '</a:t>
            </a:r>
            <a:r>
              <a:rPr lang="en-US" sz="1100" dirty="0" err="1"/>
              <a:t>dont</a:t>
            </a:r>
            <a:r>
              <a:rPr lang="en-US" sz="1100" dirty="0"/>
              <a:t>', 'upgrade', 'to', 'the', 'new', 'is', 'either', 'as', 'its', 'only', 'marginally', '</a:t>
            </a:r>
            <a:r>
              <a:rPr lang="en-US" sz="1100" dirty="0" err="1"/>
              <a:t>betterbuy</a:t>
            </a:r>
            <a:r>
              <a:rPr lang="en-US" sz="1100" dirty="0"/>
              <a:t>', 'the', '</a:t>
            </a:r>
            <a:r>
              <a:rPr lang="en-US" sz="1100" dirty="0" err="1"/>
              <a:t>fl</a:t>
            </a:r>
            <a:r>
              <a:rPr lang="en-US" sz="1100" dirty="0"/>
              <a:t>', 'its', 'a', 'far', 'superior', 'lens']</a:t>
            </a:r>
          </a:p>
          <a:p>
            <a:r>
              <a:rPr lang="en-US" sz="1100" dirty="0"/>
              <a:t>   [</a:t>
            </a:r>
            <a:r>
              <a:rPr lang="en-US" sz="1100" dirty="0" err="1"/>
              <a:t>i</a:t>
            </a:r>
            <a:r>
              <a:rPr lang="en-US" sz="1100" dirty="0"/>
              <a:t>= 200]    </a:t>
            </a:r>
            <a:r>
              <a:rPr lang="en-US" sz="1100" dirty="0" err="1"/>
              <a:t>predicted_label</a:t>
            </a:r>
            <a:r>
              <a:rPr lang="en-US" sz="1100" dirty="0"/>
              <a:t>=1       </a:t>
            </a:r>
            <a:r>
              <a:rPr lang="en-US" sz="1100" dirty="0" err="1"/>
              <a:t>gt_label</a:t>
            </a:r>
            <a:r>
              <a:rPr lang="en-US" sz="1100" dirty="0"/>
              <a:t>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DEDEC-4E7E-4E63-AD89-4B4A968E6779}"/>
              </a:ext>
            </a:extLst>
          </p:cNvPr>
          <p:cNvSpPr txBox="1"/>
          <p:nvPr/>
        </p:nvSpPr>
        <p:spPr>
          <a:xfrm>
            <a:off x="6573825" y="4696684"/>
            <a:ext cx="2207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/>
              <a:t>Example Test 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12733-A482-4442-8581-5C8BC2E80F47}"/>
              </a:ext>
            </a:extLst>
          </p:cNvPr>
          <p:cNvSpPr txBox="1"/>
          <p:nvPr/>
        </p:nvSpPr>
        <p:spPr>
          <a:xfrm>
            <a:off x="838198" y="911612"/>
            <a:ext cx="1093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Using the network and code provided in </a:t>
            </a:r>
            <a:r>
              <a:rPr lang="en-US" b="1" i="1" dirty="0" err="1"/>
              <a:t>DLStudio’s</a:t>
            </a:r>
            <a:r>
              <a:rPr lang="en-US" b="1" i="1" dirty="0"/>
              <a:t> T</a:t>
            </a:r>
            <a:r>
              <a:rPr lang="en-US" sz="1800" b="1" i="1" dirty="0"/>
              <a:t>EXTnetOrder2WithEmbeddings</a:t>
            </a:r>
            <a:r>
              <a:rPr lang="en-US" b="1" i="1" dirty="0"/>
              <a:t> Class but by downloading the glove-twitter-200 </a:t>
            </a:r>
            <a:r>
              <a:rPr lang="en-US" b="1" dirty="0"/>
              <a:t>dataset instead of </a:t>
            </a:r>
            <a:r>
              <a:rPr lang="en-US" b="1" i="1" dirty="0"/>
              <a:t>word2vec-google-news-300: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E2C7F5-F2D8-4C13-9AC3-AE2A45BF9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65" y="3468641"/>
            <a:ext cx="5529579" cy="29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1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1658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HW07 Report</vt:lpstr>
      <vt:lpstr>Note</vt:lpstr>
      <vt:lpstr>Task 1</vt:lpstr>
      <vt:lpstr>text_classification_with_TEXTnet.py</vt:lpstr>
      <vt:lpstr>text_classification_with_TEXTnet_word2vec.py</vt:lpstr>
      <vt:lpstr>text_classification_with_TEXTnet_GloVe_word2vec.py</vt:lpstr>
      <vt:lpstr>TASK 2</vt:lpstr>
      <vt:lpstr>text_classification_with_TEXTnetOrder2WithEmbeddings_GloVe</vt:lpstr>
      <vt:lpstr>text_classification_with_TEXTnetOrder2WithEmbeddings_GloVe</vt:lpstr>
      <vt:lpstr>text_classification_with_GRUnetWithEmbeddings_GloVe</vt:lpstr>
      <vt:lpstr>Task 3</vt:lpstr>
      <vt:lpstr>text_classification_with_TEXTnet_GloVe_word2vec.py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HW07 Report</dc:title>
  <dc:creator>Sai V Mudumba</dc:creator>
  <cp:lastModifiedBy>Sai V Mudumba</cp:lastModifiedBy>
  <cp:revision>39</cp:revision>
  <dcterms:created xsi:type="dcterms:W3CDTF">2021-04-23T20:38:40Z</dcterms:created>
  <dcterms:modified xsi:type="dcterms:W3CDTF">2021-04-27T02:03:42Z</dcterms:modified>
</cp:coreProperties>
</file>