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30"/>
  </p:notesMasterIdLst>
  <p:sldIdLst>
    <p:sldId id="256" r:id="rId2"/>
    <p:sldId id="277" r:id="rId3"/>
    <p:sldId id="280" r:id="rId4"/>
    <p:sldId id="298" r:id="rId5"/>
    <p:sldId id="279" r:id="rId6"/>
    <p:sldId id="281" r:id="rId7"/>
    <p:sldId id="323" r:id="rId8"/>
    <p:sldId id="324" r:id="rId9"/>
    <p:sldId id="283" r:id="rId10"/>
    <p:sldId id="326" r:id="rId11"/>
    <p:sldId id="299" r:id="rId12"/>
    <p:sldId id="327" r:id="rId13"/>
    <p:sldId id="286" r:id="rId14"/>
    <p:sldId id="330" r:id="rId15"/>
    <p:sldId id="328" r:id="rId16"/>
    <p:sldId id="300" r:id="rId17"/>
    <p:sldId id="331" r:id="rId18"/>
    <p:sldId id="337" r:id="rId19"/>
    <p:sldId id="315" r:id="rId20"/>
    <p:sldId id="340" r:id="rId21"/>
    <p:sldId id="332" r:id="rId22"/>
    <p:sldId id="318" r:id="rId23"/>
    <p:sldId id="333" r:id="rId24"/>
    <p:sldId id="341" r:id="rId25"/>
    <p:sldId id="335" r:id="rId26"/>
    <p:sldId id="339" r:id="rId27"/>
    <p:sldId id="336" r:id="rId28"/>
    <p:sldId id="338" r:id="rId29"/>
  </p:sldIdLst>
  <p:sldSz cx="9144000" cy="6858000" type="screen4x3"/>
  <p:notesSz cx="6858000" cy="9144000"/>
  <p:embeddedFontLs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Cambria Math" pitchFamily="18" charset="0"/>
      <p:regular r:id="rId35"/>
    </p:embeddedFont>
    <p:embeddedFont>
      <p:font typeface="Book Antiqua" pitchFamily="18" charset="0"/>
      <p:regular r:id="rId36"/>
      <p:bold r:id="rId37"/>
      <p:italic r:id="rId38"/>
      <p:boldItalic r:id="rId39"/>
    </p:embeddedFont>
    <p:embeddedFont>
      <p:font typeface="Arial Black" pitchFamily="34" charset="0"/>
      <p:bold r:id="rId40"/>
    </p:embeddedFont>
    <p:embeddedFont>
      <p:font typeface="新細明體" pitchFamily="18" charset="-120"/>
      <p:regular r:id="rId41"/>
    </p:embeddedFont>
    <p:embeddedFont>
      <p:font typeface="Century" pitchFamily="18" charset="0"/>
      <p:regular r:id="rId42"/>
    </p:embeddedFont>
    <p:embeddedFont>
      <p:font typeface="Bookman Old Style" pitchFamily="18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01"/>
    <a:srgbClr val="F2B800"/>
    <a:srgbClr val="E2AC00"/>
    <a:srgbClr val="D1934F"/>
    <a:srgbClr val="C98335"/>
    <a:srgbClr val="007033"/>
    <a:srgbClr val="FF9797"/>
    <a:srgbClr val="FF7D7D"/>
    <a:srgbClr val="C7CA3E"/>
    <a:srgbClr val="CD6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619" autoAdjust="0"/>
    <p:restoredTop sz="93257" autoAdjust="0"/>
  </p:normalViewPr>
  <p:slideViewPr>
    <p:cSldViewPr>
      <p:cViewPr>
        <p:scale>
          <a:sx n="80" d="100"/>
          <a:sy n="80" d="100"/>
        </p:scale>
        <p:origin x="-414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Naïve</c:v>
                </c:pt>
                <c:pt idx="1">
                  <c:v>Top-K</c:v>
                </c:pt>
              </c:strCache>
            </c:strRef>
          </c:cat>
          <c:val>
            <c:numRef>
              <c:f>Sheet1!$B$2:$B$3</c:f>
              <c:numCache>
                <c:formatCode>0.00</c:formatCode>
                <c:ptCount val="2"/>
                <c:pt idx="0">
                  <c:v>91244.316999999995</c:v>
                </c:pt>
                <c:pt idx="1">
                  <c:v>302.43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390656"/>
        <c:axId val="150392192"/>
      </c:barChart>
      <c:catAx>
        <c:axId val="150390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50392192"/>
        <c:crosses val="autoZero"/>
        <c:auto val="1"/>
        <c:lblAlgn val="ctr"/>
        <c:lblOffset val="100"/>
        <c:noMultiLvlLbl val="0"/>
      </c:catAx>
      <c:valAx>
        <c:axId val="150392192"/>
        <c:scaling>
          <c:logBase val="1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(ms)</a:t>
                </a:r>
              </a:p>
            </c:rich>
          </c:tx>
          <c:layout/>
          <c:overlay val="0"/>
        </c:title>
        <c:numFmt formatCode="0E+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50390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Snapshot</c:v>
                </c:pt>
              </c:strCache>
            </c:strRef>
          </c:tx>
          <c:spPr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1994</c:v>
                </c:pt>
                <c:pt idx="1">
                  <c:v>1998</c:v>
                </c:pt>
                <c:pt idx="2">
                  <c:v>2002</c:v>
                </c:pt>
                <c:pt idx="3">
                  <c:v>2006</c:v>
                </c:pt>
                <c:pt idx="4">
                  <c:v>2010</c:v>
                </c:pt>
              </c:numCache>
            </c:numRef>
          </c:cat>
          <c:val>
            <c:numRef>
              <c:f>Sheet1!$B$2:$B$6</c:f>
              <c:numCache>
                <c:formatCode>0.00000</c:formatCode>
                <c:ptCount val="5"/>
                <c:pt idx="0" formatCode="General">
                  <c:v>1</c:v>
                </c:pt>
                <c:pt idx="1">
                  <c:v>1.7685958643523756</c:v>
                </c:pt>
                <c:pt idx="2">
                  <c:v>3.0374493958546753</c:v>
                </c:pt>
                <c:pt idx="3">
                  <c:v>5.4650261367949486</c:v>
                </c:pt>
                <c:pt idx="4">
                  <c:v>7.4141508037434187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Query time</c:v>
                </c:pt>
              </c:strCache>
            </c:strRef>
          </c:tx>
          <c:spPr>
            <a:effectLst>
              <a:outerShdw blurRad="50800" dist="190500" algn="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1994</c:v>
                </c:pt>
                <c:pt idx="1">
                  <c:v>1998</c:v>
                </c:pt>
                <c:pt idx="2">
                  <c:v>2002</c:v>
                </c:pt>
                <c:pt idx="3">
                  <c:v>2006</c:v>
                </c:pt>
                <c:pt idx="4">
                  <c:v>2010</c:v>
                </c:pt>
              </c:numCache>
            </c:numRef>
          </c:cat>
          <c:val>
            <c:numRef>
              <c:f>Sheet1!$C$2:$C$6</c:f>
              <c:numCache>
                <c:formatCode>0.00000</c:formatCode>
                <c:ptCount val="5"/>
                <c:pt idx="0" formatCode="General">
                  <c:v>1</c:v>
                </c:pt>
                <c:pt idx="1">
                  <c:v>1.1564964846753818</c:v>
                </c:pt>
                <c:pt idx="2">
                  <c:v>1.4155951334724817</c:v>
                </c:pt>
                <c:pt idx="3">
                  <c:v>1.7997130067010876</c:v>
                </c:pt>
                <c:pt idx="4">
                  <c:v>1.9423569153026474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715520"/>
        <c:axId val="184721792"/>
      </c:lineChart>
      <c:catAx>
        <c:axId val="1847155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Timestamp (year)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4721792"/>
        <c:crosses val="autoZero"/>
        <c:auto val="1"/>
        <c:lblAlgn val="ctr"/>
        <c:lblOffset val="100"/>
        <c:noMultiLvlLbl val="0"/>
      </c:catAx>
      <c:valAx>
        <c:axId val="18472179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smtClean="0"/>
                  <a:t>Growth factor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4715520"/>
        <c:crosses val="autoZero"/>
        <c:crossBetween val="midCat"/>
        <c:majorUnit val="2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6561417322834646"/>
          <c:y val="0.10701500984251969"/>
          <c:w val="0.24545235247487276"/>
          <c:h val="0.1432436023622047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C8F8E-A648-4232-A09B-2175A63153D5}" type="datetimeFigureOut">
              <a:rPr lang="en-SG" smtClean="0"/>
              <a:t>13/4/2013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B6DB2-CA5E-4860-9548-457368EFE8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26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i="0" dirty="0" smtClean="0"/>
              <a:t>Very popular/important venues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0" dirty="0" smtClean="0"/>
              <a:t>But too general: only categorically related, not specifically tailored to the query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0" dirty="0" smtClean="0"/>
              <a:t>Ranked high on any data-centric topic </a:t>
            </a:r>
            <a:endParaRPr lang="en-SG" sz="1200" i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B6DB2-CA5E-4860-9548-457368EFE8E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003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B6DB2-CA5E-4860-9548-457368EFE8E0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04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1. Lack of a finer sense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E.g., SimRank, </a:t>
            </a:r>
            <a:r>
              <a:rPr lang="en-US" sz="1200" dirty="0" err="1" smtClean="0"/>
              <a:t>AdamicAdar</a:t>
            </a:r>
            <a:r>
              <a:rPr lang="en-US" sz="1200" dirty="0" smtClean="0"/>
              <a:t>, escape probability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200" dirty="0" smtClean="0"/>
          </a:p>
          <a:p>
            <a:r>
              <a:rPr lang="en-US" sz="1200" dirty="0" smtClean="0"/>
              <a:t>2. Most well-established sense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err="1" smtClean="0"/>
              <a:t>Eg</a:t>
            </a:r>
            <a:r>
              <a:rPr lang="en-US" sz="1200" dirty="0" smtClean="0"/>
              <a:t>. PPR and its variants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Aka importance or authoritativeness</a:t>
            </a:r>
          </a:p>
          <a:p>
            <a:pPr marL="0" indent="0">
              <a:buFont typeface="Arial" pitchFamily="34" charset="0"/>
              <a:buNone/>
            </a:pPr>
            <a:endParaRPr lang="en-US" sz="1200" dirty="0" smtClean="0"/>
          </a:p>
          <a:p>
            <a:r>
              <a:rPr lang="en-US" sz="1200" dirty="0" smtClean="0"/>
              <a:t>3.</a:t>
            </a:r>
            <a:r>
              <a:rPr lang="en-US" sz="1200" baseline="0" dirty="0" smtClean="0"/>
              <a:t> Specificity has been traditionally ignored. </a:t>
            </a:r>
            <a:r>
              <a:rPr lang="en-US" sz="1200" dirty="0" smtClean="0"/>
              <a:t>Only emerge recently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Pioneered by </a:t>
            </a:r>
            <a:r>
              <a:rPr lang="en-US" sz="1200" dirty="0" err="1" smtClean="0"/>
              <a:t>Hristidis</a:t>
            </a:r>
            <a:r>
              <a:rPr lang="en-US" sz="1200" dirty="0" smtClean="0"/>
              <a:t> (2008)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Various heuristic forms</a:t>
            </a:r>
          </a:p>
          <a:p>
            <a:pPr marL="0" indent="0">
              <a:buFont typeface="Arial" pitchFamily="34" charset="0"/>
              <a:buNone/>
            </a:pPr>
            <a:endParaRPr lang="en-US" sz="1200" dirty="0" smtClean="0"/>
          </a:p>
          <a:p>
            <a:r>
              <a:rPr lang="en-US" sz="1200" dirty="0" smtClean="0"/>
              <a:t>4. Dual sensed proximity: Mostly ad-hoc combination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Lack of unifying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Fixed trade-off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B6DB2-CA5E-4860-9548-457368EFE8E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2475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Observation 1 example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Sourcing for an expert reviewer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A important but broad expert may miss some developments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A specific student researcher may lack authoritativeness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200" dirty="0" smtClean="0"/>
          </a:p>
          <a:p>
            <a:pPr marL="0" indent="0">
              <a:buFont typeface="Arial" pitchFamily="34" charset="0"/>
              <a:buNone/>
            </a:pPr>
            <a:r>
              <a:rPr lang="en-US" sz="1200" dirty="0" smtClean="0"/>
              <a:t>Observation</a:t>
            </a:r>
            <a:r>
              <a:rPr lang="en-US" sz="1200" baseline="0" dirty="0" smtClean="0"/>
              <a:t> 2 example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sz="1200" dirty="0" smtClean="0"/>
              <a:t>looking for a venue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sz="1200" dirty="0" smtClean="0"/>
              <a:t>To build background on a topic, specificity weighs more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SG" sz="1200" dirty="0" smtClean="0"/>
              <a:t>To submit one’s best work, importance weighs more</a:t>
            </a:r>
          </a:p>
          <a:p>
            <a:pPr marL="0" indent="0">
              <a:buFont typeface="Arial" pitchFamily="34" charset="0"/>
              <a:buNone/>
            </a:pPr>
            <a:endParaRPr lang="en-US" sz="1200" dirty="0" smtClean="0"/>
          </a:p>
          <a:p>
            <a:endParaRPr lang="en-SG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B6DB2-CA5E-4860-9548-457368EFE8E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321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How do we interpret importance?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/>
              <a:t>Base</a:t>
            </a:r>
            <a:r>
              <a:rPr lang="en-US" baseline="0" dirty="0" smtClean="0"/>
              <a:t> on citations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baseline="0" dirty="0" smtClean="0"/>
              <a:t>Generalize to other relationships (supports, publishes)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B6DB2-CA5E-4860-9548-457368EFE8E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910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7B6DB2-CA5E-4860-9548-457368EFE8E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821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9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7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1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11" descr="UILogoCL1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408159"/>
            <a:ext cx="1127101" cy="29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402594"/>
            <a:ext cx="648072" cy="27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1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7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4/10/2013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4/10/2013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4/10/2013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30773-479C-495D-8955-C0A4C2AC0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12" Type="http://schemas.openxmlformats.org/officeDocument/2006/relationships/image" Target="../media/image1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00.png"/><Relationship Id="rId7" Type="http://schemas.openxmlformats.org/officeDocument/2006/relationships/image" Target="../media/image170.png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00.png"/><Relationship Id="rId4" Type="http://schemas.openxmlformats.org/officeDocument/2006/relationships/image" Target="../media/image161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0.png"/><Relationship Id="rId6" Type="http://schemas.openxmlformats.org/officeDocument/2006/relationships/image" Target="../media/image220.png"/><Relationship Id="rId5" Type="http://schemas.openxmlformats.org/officeDocument/2006/relationships/image" Target="../media/image30.png"/><Relationship Id="rId15" Type="http://schemas.openxmlformats.org/officeDocument/2006/relationships/image" Target="../media/image250.png"/><Relationship Id="rId4" Type="http://schemas.openxmlformats.org/officeDocument/2006/relationships/image" Target="../media/image29.png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5.png"/><Relationship Id="rId3" Type="http://schemas.openxmlformats.org/officeDocument/2006/relationships/image" Target="../media/image52.png"/><Relationship Id="rId17" Type="http://schemas.openxmlformats.org/officeDocument/2006/relationships/image" Target="../media/image54.png"/><Relationship Id="rId2" Type="http://schemas.openxmlformats.org/officeDocument/2006/relationships/image" Target="../media/image51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9.png"/><Relationship Id="rId1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3.jpe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50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0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56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824" y="764704"/>
            <a:ext cx="7486600" cy="2028056"/>
          </a:xfrm>
        </p:spPr>
        <p:txBody>
          <a:bodyPr>
            <a:normAutofit/>
          </a:bodyPr>
          <a:lstStyle/>
          <a:p>
            <a:pPr algn="ctr"/>
            <a:r>
              <a:rPr lang="en-SG" sz="4000" b="1" dirty="0" err="1" smtClean="0">
                <a:latin typeface="+mn-lt"/>
              </a:rPr>
              <a:t>RoundTripRank</a:t>
            </a:r>
            <a:r>
              <a:rPr lang="en-SG" sz="3600" b="1" dirty="0" smtClean="0">
                <a:latin typeface="+mn-lt"/>
              </a:rPr>
              <a:t/>
            </a:r>
            <a:br>
              <a:rPr lang="en-SG" sz="3600" b="1" dirty="0" smtClean="0">
                <a:latin typeface="+mn-lt"/>
              </a:rPr>
            </a:br>
            <a:r>
              <a:rPr lang="en-SG" sz="3200" dirty="0" smtClean="0"/>
              <a:t>Graph-based Proximity with </a:t>
            </a:r>
            <a:br>
              <a:rPr lang="en-SG" sz="3200" dirty="0" smtClean="0"/>
            </a:br>
            <a:r>
              <a:rPr lang="en-SG" sz="3200" dirty="0" smtClean="0"/>
              <a:t>Importance </a:t>
            </a:r>
            <a:r>
              <a:rPr lang="en-SG" sz="3200" dirty="0"/>
              <a:t>and </a:t>
            </a:r>
            <a:r>
              <a:rPr lang="en-SG" sz="3200" dirty="0" smtClean="0"/>
              <a:t>Speciﬁcity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984776" cy="1584176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Yuan Fang		Univ. of Illinois at Urbana-Champaign</a:t>
            </a:r>
          </a:p>
          <a:p>
            <a:pPr algn="l"/>
            <a:r>
              <a:rPr lang="en-US" sz="1800" dirty="0" smtClean="0"/>
              <a:t>Kevin C.-C. Chang</a:t>
            </a:r>
            <a:r>
              <a:rPr lang="en-US" sz="1800" dirty="0"/>
              <a:t>	</a:t>
            </a:r>
            <a:r>
              <a:rPr lang="en-US" sz="1800" dirty="0" smtClean="0"/>
              <a:t>	Univ</a:t>
            </a:r>
            <a:r>
              <a:rPr lang="en-US" sz="1800" dirty="0"/>
              <a:t>. of Illinois at </a:t>
            </a:r>
            <a:r>
              <a:rPr lang="en-US" sz="1800" dirty="0" smtClean="0"/>
              <a:t>Urbana-Champaign</a:t>
            </a:r>
          </a:p>
          <a:p>
            <a:pPr algn="l"/>
            <a:r>
              <a:rPr lang="en-US" sz="1800" dirty="0" err="1" smtClean="0"/>
              <a:t>Hady</a:t>
            </a:r>
            <a:r>
              <a:rPr lang="en-US" sz="1800" dirty="0" smtClean="0"/>
              <a:t> W. </a:t>
            </a:r>
            <a:r>
              <a:rPr lang="en-US" sz="1800" dirty="0" err="1" smtClean="0"/>
              <a:t>Lauw</a:t>
            </a:r>
            <a:r>
              <a:rPr lang="en-US" sz="1800" dirty="0"/>
              <a:t>	</a:t>
            </a:r>
            <a:r>
              <a:rPr lang="en-US" sz="1800" dirty="0" smtClean="0"/>
              <a:t>	Singapore Management University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443711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ICDE 2013 @ Brisbane,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Australia</a:t>
            </a:r>
          </a:p>
          <a:p>
            <a:pPr algn="ctr"/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April 10, 2013</a:t>
            </a:r>
            <a:endParaRPr lang="en-SG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026" name="Picture 2" descr="https://wiki.engr.illinois.edu/download/attachments/194283175/dais_big_overl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583086"/>
            <a:ext cx="3168352" cy="54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wgHBgkIBwgKCgkLDRYPDQwMDRsUFRAWIB0iIiAdHx8kKDQsJCYxJx8fLT0tMTU3Ojo6Iys/RD84QzQ5OjcBCgoKDQwNGg8PGjclHyU3Nzc3Nzc3Nzc3Nzc3Nzc3Nzc3Nzc3Nzc3Nzc3Nzc3Nzc3Nzc3Nzc3Nzc3Nzc3Nzc3N//AABEIAKAAewMBIgACEQEDEQH/xAAcAAABBQEBAQAAAAAAAAAAAAAAAgQFBggHAQP/xABIEAABAgMCBg0JBgQHAAAAAAABAAIDBAUGERI1VHGT0RMUFRYhNkFyc5KxssEHMTI3UWR0kbQiUlWBlNIXU2HjQ0VXYqGi8P/EABkBAAMBAQEAAAAAAAAAAAAAAAADBQQBAv/EADURAAECAgMNCAIDAAAAAAAAAAABAgMRBAUxEhMhM0VSU3KCkZKx4RRBgbLBwtHSUWEiYqH/2gAMAwEAAhEDEQA/AObQ4b4rxDhtc954A1ovJTg02fyGZ0TtS+9nceSfPPYU/rNcqcrVZmBLzIZCY+5rdiYbuAcpC2Ro8dI95hIlk8Kr+ZfhRECj0fs9+jKtssEvxPvInc2fyGZ0TtSNzZ/IZnRO1J1vjq+WDQQ9SN8dXysaCHqROn5rN6/ULmr85+5Pka7mz+QzOidqRubP5DM6J2pOt8dXysaGHqRvjq+VjQw9SJ0/NZvX6hc1fnP3J8jXc2fyGZ0TtSNzZ/IZnRO1J1vjq+VjQw9SN8dXysaCHqROn5rN6/ULmr85+5Pka7mz+QzOidqRubP5DM6J2pOt8dXysaCHqRvjq+VjQw9SJ0/NZvX6hc1fnP3J8jXc2fyGZ0TtSNzZ/IZnRO1J1vjq+VjQw9SN8dXysaCHqROn5rN6/ULmr85+5Pka7mz+QzOidqRubP5DM6J2pOt8dXysaCHqRvjq+VjQw9SJ0/NZvX6hc1fnP3J8jGPKTMuA6Yl4sIE3AxGFt/zXwVltDGiTFnaXGjOwoj3BzjcBecE8gVaTaHHdGh3T0ks1TB+lkKp1HZAi3DFmkkXD+0mSVnceSfPPYUm0WPJzpPAJVnceSfPPYUm0WPJzpPAJOUNj1HZO2/aR6EL0C8gAEk8AAF5JVCZNBeK+NsVRqHKwY9ua6ZCPHaHMkJWHskVo/wBxAdm81w9pSdq+TDBwt169d7dh/tpV/TuRVH3h3epRV6rvsHku/GK7of7akKDQPJ3XqpCplMqtbfNRQ4sa9gaLgLzwmH7AuLHRLUUEo7vyhzhC7p/Buz2W1TSw/wBi9/g3Z7LappYf7F47Ww9dlecJQuwWp8llDpFm6nUpabqDo0rLPisbEiMwSWi8X3NHAuPpsOK2JYKiQlh2ghCEwWWGs8VqRnHdKrysNZ4rUjOO6VXlgq7FLrO8ylKtMcmq3khJWdx5J889hSbRY8nOk8AlWdx5J889hSbRY8nOk8AuZQ2PUMnbftI9TdiTLi2FGM3g7FtyHfhea+/7P/a5Qi9W9yTRUJ7Vk5FOl1SsSNnbY2snrQSrJisAg0ls1Cw4WAbw0j2C7BvP9CBw3otbsNKr9lK5K0OXZUZ2BssxS8G5rohAAF13A6954bvOB7CoyR8qNbl5WDCm5SnVCLAF0KZmoRMRv5g8OfgVWrVaqFaqT6lU5l0SZN1zm/ZwAPMGgeYD/wBwrKyC6eHAanRmywHYt2LX/wCmkt+sgqUs3UbRTFYgw6nYmBS5Yh2FNtmIbyz7Ju4G8PD5vzXK5uXtjJ1OkU6NXY5j1ZkN8uWT0UtaHm4YZu4D7br/AM1YLGur9L8qEGh1irTE0YQfhjbL3w3gwi5pudnHJ50l0NLlZS/0cj8MpHagq1bW2lPsjLQ3TQdHmo1+wy0M/add5yTyN/r8r1ZT5lmC3NXiVu1tSnIhvY2M6DBHshsJDfnwnO4pcCFfHSU7GiXDZkzaLynV6uyk1JOhycrJTDDDfDhwy55aRcQXE9gCpKEKmxjWJJCe97n2ghCF6PBYazxWpGcd0qvKw1nitSM47pVeWCrsUus7zKUa0xyareSElZ3Hknzz2FJtFjyc6TwCVZ3Hknzz2FJtFjyc6TwC5lDY9TuTtv2kehCFQJp6kv8AROZKSX+icyAS06xaHjzYD4WW7ydM9f7+YPpgmtoePNgPhZbvJ0z1/v5g+mCmpZ4LzKK2+J1OfjiWkJiO70YUJzz+QJWSoZc6G1zyS5wvcTynlWqbTnBs1ViOSSjdwrK7fRGZNoaYFFUpbEBCELaYwQhCALDWeK1IzjulV5WGs8VqRnHdKrywVdil1neZSjWmOTVbyQkrO48k+eewpNoseTnSeASrO48k+eewpNoseTnSeAXMobHqdydt+0j0IQqBNPUl/onMlJL/AETmQCWnWLQ8ebAfCy3eTpnr/fzB9ME1tDx5sB8LLd5Omev9/MH0wU1LPBeZRW3xOj2p4sVf4GN3HLK7fRC1RanixV/gY3ccsrt9EJtDsUVSu4EIQtpjBCEIAsNZ4rUjOO6VXlYazxWpGcd0qvLBV2KXWd5lKNaY5NVvJCSs7jyT557Ck2ix5OdJ4BKs7jyT557Ck2ix5OdJ4Bcyhsep3J237SPQhCoE09SX+icyUkv9E5kAlp1i0PHmwHwst3k6Z6/38wfTBNbQ8ebAfCy3eTpnr/fzB9MFNSzwXmUVt8To9qeLFX+Bjdxyyu30QtUWp4sVf4GN3HLK7fME2h2KKpXcCEIW0xghCEAWGs8VqRnHdKrysNZ4rUjOO6VXlgq7FLrO8ylGtMcmq3khJWdx5J889hSbRY8nOk8AlWdx5J889hSbRY8nOk8AuZQ2PU7k7b9pHoQhUCaepL/ROZerx/onMg6lp1i0PHmwHwst3k6Z6/38wfTBNbQ8ebAfCy3eTpnr/fzB9MFNSzwXmUFt8TpNo2GLZ2qQ2i8uk4oAzsKyow3safaFrmMwRYL4ZF4e0tP5rJL4DpV75d/pwXGG7ODd4JlDW1BdKTAiiUIQtxiBCEIAsNZ4rUjOO6VXlYazxWpGcd0qvLBV2KXWd5lKNaY5NVvJCSs7jyT557Ck2ix5OdJ4BKs7jyT557Ck2ix5OdJ4Bcyhsep3J237SPQhCoE0EOF7SpCgxKRCqsJ1oIczFp4B2Rks4B993Byjgv8A6q4bc8lX4dWuuf3pbolzgko1sOaTmfWs1+lTNrbGTkCdhOl5KXl2zUThAhEO4Qc3KpOmT8pU/LoZunzEOYl3tIbFhm9riJe43Hl4Qofbnkq/Dq11z+9WCwMzYGJamUbZ6SqcOoYL9jfHcSwDAN9/2jyX8iyOREbgRbDU1VVbUtOtrN3lNo7qNbOfYGkQZt5m4Ju4CHkl3ydhf8LSQVbtzY+UtdTWwIz9gmoJLpeYAvLCfOCOVp5QkwIl7dNRkWHdtkZnQrNWLA2npDyI9LiTEMf40nfFYfkMIfmAq29rmPcx7HMc03Oa4XEH2EKm17XWKTnMc21BKEIXo8lhrPFakZx3Sq8rDWeK1IzjulV5YKuxS6zvMpRrTHJqt5ISVnceSfPPYUm0WPJzpPAJVnceSfPPYUm0WPJzpPALmUNj1O5O2/aR6+9PhQ49RlIEd2DBix4bIjr7rmlwBN/JwEr4IVBSciyWZpmXk7HS8BkGFBoYhsFzQdiPBnK+mw2R/l0PqwVmHAb90fJGA37o+Sxdk/sa+1J+DT2w2R/l0PqwV9Zd1mJWM2NLOo8GK3zPhmE1w/MLLmA37o+SMBv3R8kdj/sHak/Bq/dmlfiUl+oZrRuzS/xKT/UM1rKGA37o+SMBv3R8kdj/AGHa/wBGr92KUP8AMpL9Q3WszWre2JairPhuD2OnIpDmm8EYR5VE4Dfuj5L1NgwL2s5i4sa+JKQIQhaDOWGs8VqRnHdKrysNZ4rUjOO6VXlgq7FLrO8ylGtMcmq3khJWdx5J889hSrQQIz61NuZBiuaX8BDCQeAJjKTESUmocxBwdkhm9uELx5lLb66oMn0Z1rzHh0hKSkaEiL/GWFZd8z1AiUZ1FvMVyp/KeBJ90iI2tMZPG0ZRtaYyeNoypffZVPd+odaN9lU936h1rt8p2jbxdDzeqBpHcPUiNrTGTxtGUbWmMnjaMqX32VT3fqHWjfZVPd+odaL5TtG3i6BeqBpHcPUiNrTGTxtGUbWmMnjaMqX32VT3fqHWjfZVPd+odaL5TtG3i6BeqBpHcPUiNrTGTxtGUbWmMnjaMqX32VT3fqHWjfZVPd+odaL5TtG3i6BeqBpHcPUiNrTGTxtGUbWmMnjaMqX32VT3fqHWjfZVPd+odaL5TtG3i6BeqBpHcPUiNrTGTxtGUbWmMnjaMqX32VT3fqHWjfZVPd+odaL5TtG3i6Hb1QNI7h6n2rbXNsxSWuBDgReCLiPslV1SFTrM3U4bIc0IOCx2EMBt3Ddd7VHplBgxIUKUS1VVd6zFU+NDjRrqHZJE3JI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wgHBgkIBwgKCgkLDRYPDQwMDRsUFRAWIB0iIiAdHx8kKDQsJCYxJx8fLT0tMTU3Ojo6Iys/RD84QzQ5OjcBCgoKDQwNGg8PGjclHyU3Nzc3Nzc3Nzc3Nzc3Nzc3Nzc3Nzc3Nzc3Nzc3Nzc3Nzc3Nzc3Nzc3Nzc3Nzc3Nzc3N//AABEIAKAAewMBIgACEQEDEQH/xAAcAAABBQEBAQAAAAAAAAAAAAAAAgQFBggHAQP/xABIEAABAgMCBg0JBgQHAAAAAAABAAIDBAUGERI1VHGT0RMUFRYhNkFyc5KxssEHMTI3UWR0kbQiUlWBlNIXU2HjQ0VXYqGi8P/EABkBAAMBAQEAAAAAAAAAAAAAAAADBQQBAv/EADURAAECAgMNCAIDAAAAAAAAAAABAgMRBAUxEhMhM0VSU3KCkZKx4RRBgbLBwtHSUWEiYqH/2gAMAwEAAhEDEQA/AObQ4b4rxDhtc954A1ovJTg02fyGZ0TtS+9nceSfPPYU/rNcqcrVZmBLzIZCY+5rdiYbuAcpC2Ro8dI95hIlk8Kr+ZfhRECj0fs9+jKtssEvxPvInc2fyGZ0TtSNzZ/IZnRO1J1vjq+WDQQ9SN8dXysaCHqROn5rN6/ULmr85+5Pka7mz+QzOidqRubP5DM6J2pOt8dXysaGHqRvjq+VjQw9SJ0/NZvX6hc1fnP3J8jXc2fyGZ0TtSNzZ/IZnRO1J1vjq+VjQw9SN8dXysaCHqROn5rN6/ULmr85+5Pka7mz+QzOidqRubP5DM6J2pOt8dXysaCHqRvjq+VjQw9SJ0/NZvX6hc1fnP3J8jXc2fyGZ0TtSNzZ/IZnRO1J1vjq+VjQw9SN8dXysaCHqROn5rN6/ULmr85+5Pka7mz+QzOidqRubP5DM6J2pOt8dXysaCHqRvjq+VjQw9SJ0/NZvX6hc1fnP3J8jGPKTMuA6Yl4sIE3AxGFt/zXwVltDGiTFnaXGjOwoj3BzjcBecE8gVaTaHHdGh3T0ks1TB+lkKp1HZAi3DFmkkXD+0mSVnceSfPPYUm0WPJzpPAJVnceSfPPYUm0WPJzpPAJOUNj1HZO2/aR6EL0C8gAEk8AAF5JVCZNBeK+NsVRqHKwY9ua6ZCPHaHMkJWHskVo/wBxAdm81w9pSdq+TDBwt169d7dh/tpV/TuRVH3h3epRV6rvsHku/GK7of7akKDQPJ3XqpCplMqtbfNRQ4sa9gaLgLzwmH7AuLHRLUUEo7vyhzhC7p/Buz2W1TSw/wBi9/g3Z7LappYf7F47Ww9dlecJQuwWp8llDpFm6nUpabqDo0rLPisbEiMwSWi8X3NHAuPpsOK2JYKiQlh2ghCEwWWGs8VqRnHdKrysNZ4rUjOO6VXlgq7FLrO8ylKtMcmq3khJWdx5J889hSbRY8nOk8AlWdx5J889hSbRY8nOk8AuZQ2PUMnbftI9TdiTLi2FGM3g7FtyHfhea+/7P/a5Qi9W9yTRUJ7Vk5FOl1SsSNnbY2snrQSrJisAg0ls1Cw4WAbw0j2C7BvP9CBw3otbsNKr9lK5K0OXZUZ2BssxS8G5rohAAF13A6954bvOB7CoyR8qNbl5WDCm5SnVCLAF0KZmoRMRv5g8OfgVWrVaqFaqT6lU5l0SZN1zm/ZwAPMGgeYD/wBwrKyC6eHAanRmywHYt2LX/wCmkt+sgqUs3UbRTFYgw6nYmBS5Yh2FNtmIbyz7Ju4G8PD5vzXK5uXtjJ1OkU6NXY5j1ZkN8uWT0UtaHm4YZu4D7br/AM1YLGur9L8qEGh1irTE0YQfhjbL3w3gwi5pudnHJ50l0NLlZS/0cj8MpHagq1bW2lPsjLQ3TQdHmo1+wy0M/add5yTyN/r8r1ZT5lmC3NXiVu1tSnIhvY2M6DBHshsJDfnwnO4pcCFfHSU7GiXDZkzaLynV6uyk1JOhycrJTDDDfDhwy55aRcQXE9gCpKEKmxjWJJCe97n2ghCF6PBYazxWpGcd0qvKw1nitSM47pVeWCrsUus7zKUa0xyareSElZ3Hknzz2FJtFjyc6TwCVZ3Hknzz2FJtFjyc6TwC5lDY9TuTtv2kehCFQJp6kv8AROZKSX+icyAS06xaHjzYD4WW7ydM9f7+YPpgmtoePNgPhZbvJ0z1/v5g+mCmpZ4LzKK2+J1OfjiWkJiO70YUJzz+QJWSoZc6G1zyS5wvcTynlWqbTnBs1ViOSSjdwrK7fRGZNoaYFFUpbEBCELaYwQhCALDWeK1IzjulV5WGs8VqRnHdKrywVdil1neZSjWmOTVbyQkrO48k+eewpNoseTnSeASrO48k+eewpNoseTnSeAXMobHqdydt+0j0IQqBNPUl/onMlJL/AETmQCWnWLQ8ebAfCy3eTpnr/fzB9ME1tDx5sB8LLd5Omev9/MH0wU1LPBeZRW3xOj2p4sVf4GN3HLK7fRC1RanixV/gY3ccsrt9EJtDsUVSu4EIQtpjBCEIAsNZ4rUjOO6VXlYazxWpGcd0qvLBV2KXWd5lKNaY5NVvJCSs7jyT557Ck2ix5OdJ4BKs7jyT557Ck2ix5OdJ4Bcyhsep3J237SPQhCoE09SX+icyUkv9E5kAlp1i0PHmwHwst3k6Z6/38wfTBNbQ8ebAfCy3eTpnr/fzB9MFNSzwXmUVt8To9qeLFX+Bjdxyyu30QtUWp4sVf4GN3HLK7fME2h2KKpXcCEIW0xghCEAWGs8VqRnHdKrysNZ4rUjOO6VXlgq7FLrO8ylGtMcmq3khJWdx5J889hSbRY8nOk8AlWdx5J889hSbRY8nOk8AuZQ2PU7k7b9pHoQhUCaepL/ROZerx/onMg6lp1i0PHmwHwst3k6Z6/38wfTBNbQ8ebAfCy3eTpnr/fzB9MFNSzwXmUFt8TpNo2GLZ2qQ2i8uk4oAzsKyow3safaFrmMwRYL4ZF4e0tP5rJL4DpV75d/pwXGG7ODd4JlDW1BdKTAiiUIQtxiBCEIAsNZ4rUjOO6VXlYazxWpGcd0qvLBV2KXWd5lKNaY5NVvJCSs7jyT557Ck2ix5OdJ4BKs7jyT557Ck2ix5OdJ4Bcyhsep3J237SPQhCoE0EOF7SpCgxKRCqsJ1oIczFp4B2Rks4B993Byjgv8A6q4bc8lX4dWuuf3pbolzgko1sOaTmfWs1+lTNrbGTkCdhOl5KXl2zUThAhEO4Qc3KpOmT8pU/LoZunzEOYl3tIbFhm9riJe43Hl4Qofbnkq/Dq11z+9WCwMzYGJamUbZ6SqcOoYL9jfHcSwDAN9/2jyX8iyOREbgRbDU1VVbUtOtrN3lNo7qNbOfYGkQZt5m4Ju4CHkl3ydhf8LSQVbtzY+UtdTWwIz9gmoJLpeYAvLCfOCOVp5QkwIl7dNRkWHdtkZnQrNWLA2npDyI9LiTEMf40nfFYfkMIfmAq29rmPcx7HMc03Oa4XEH2EKm17XWKTnMc21BKEIXo8lhrPFakZx3Sq8rDWeK1IzjulV5YKuxS6zvMpRrTHJqt5ISVnceSfPPYUm0WPJzpPAJVnceSfPPYUm0WPJzpPALmUNj1O5O2/aR6+9PhQ49RlIEd2DBix4bIjr7rmlwBN/JwEr4IVBSciyWZpmXk7HS8BkGFBoYhsFzQdiPBnK+mw2R/l0PqwVmHAb90fJGA37o+Sxdk/sa+1J+DT2w2R/l0PqwV9Zd1mJWM2NLOo8GK3zPhmE1w/MLLmA37o+SMBv3R8kdj/sHak/Bq/dmlfiUl+oZrRuzS/xKT/UM1rKGA37o+SMBv3R8kdj/AGHa/wBGr92KUP8AMpL9Q3WszWre2JairPhuD2OnIpDmm8EYR5VE4Dfuj5L1NgwL2s5i4sa+JKQIQhaDOWGs8VqRnHdKrysNZ4rUjOO6VXlgq7FLrO8ylGtMcmq3khJWdx5J889hSrQQIz61NuZBiuaX8BDCQeAJjKTESUmocxBwdkhm9uELx5lLb66oMn0Z1rzHh0hKSkaEiL/GWFZd8z1AiUZ1FvMVyp/KeBJ90iI2tMZPG0ZRtaYyeNoypffZVPd+odaN9lU936h1rt8p2jbxdDzeqBpHcPUiNrTGTxtGUbWmMnjaMqX32VT3fqHWjfZVPd+odaL5TtG3i6BeqBpHcPUiNrTGTxtGUbWmMnjaMqX32VT3fqHWjfZVPd+odaL5TtG3i6BeqBpHcPUiNrTGTxtGUbWmMnjaMqX32VT3fqHWjfZVPd+odaL5TtG3i6BeqBpHcPUiNrTGTxtGUbWmMnjaMqX32VT3fqHWjfZVPd+odaL5TtG3i6BeqBpHcPUiNrTGTxtGUbWmMnjaMqX32VT3fqHWjfZVPd+odaL5TtG3i6Hb1QNI7h6n2rbXNsxSWuBDgReCLiPslV1SFTrM3U4bIc0IOCx2EMBt3Ddd7VHplBgxIUKUS1VVd6zFU+NDjRrqHZJE3JI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wgHBgkIBwgKCgkLDRYPDQwMDRsUFRAWIB0iIiAdHx8kKDQsJCYxJx8fLT0tMTU3Ojo6Iys/RD84QzQ5OjcBCgoKDQwNGg8PGjclHyU3Nzc3Nzc3Nzc3Nzc3Nzc3Nzc3Nzc3Nzc3Nzc3Nzc3Nzc3Nzc3Nzc3Nzc3Nzc3Nzc3N//AABEIAKAAewMBIgACEQEDEQH/xAAcAAABBQEBAQAAAAAAAAAAAAAAAgQFBggHAQP/xABIEAABAgMCBg0JBgQHAAAAAAABAAIDBAUGERI1VHGT0RMUFRYhNkFyc5KxssEHMTI3UWR0kbQiUlWBlNIXU2HjQ0VXYqGi8P/EABkBAAMBAQEAAAAAAAAAAAAAAAADBQQBAv/EADURAAECAgMNCAIDAAAAAAAAAAABAgMRBAUxEhMhM0VSU3KCkZKx4RRBgbLBwtHSUWEiYqH/2gAMAwEAAhEDEQA/AObQ4b4rxDhtc954A1ovJTg02fyGZ0TtS+9nceSfPPYU/rNcqcrVZmBLzIZCY+5rdiYbuAcpC2Ro8dI95hIlk8Kr+ZfhRECj0fs9+jKtssEvxPvInc2fyGZ0TtSNzZ/IZnRO1J1vjq+WDQQ9SN8dXysaCHqROn5rN6/ULmr85+5Pka7mz+QzOidqRubP5DM6J2pOt8dXysaGHqRvjq+VjQw9SJ0/NZvX6hc1fnP3J8jXc2fyGZ0TtSNzZ/IZnRO1J1vjq+VjQw9SN8dXysaCHqROn5rN6/ULmr85+5Pka7mz+QzOidqRubP5DM6J2pOt8dXysaCHqRvjq+VjQw9SJ0/NZvX6hc1fnP3J8jXc2fyGZ0TtSNzZ/IZnRO1J1vjq+VjQw9SN8dXysaCHqROn5rN6/ULmr85+5Pka7mz+QzOidqRubP5DM6J2pOt8dXysaCHqRvjq+VjQw9SJ0/NZvX6hc1fnP3J8jGPKTMuA6Yl4sIE3AxGFt/zXwVltDGiTFnaXGjOwoj3BzjcBecE8gVaTaHHdGh3T0ks1TB+lkKp1HZAi3DFmkkXD+0mSVnceSfPPYUm0WPJzpPAJVnceSfPPYUm0WPJzpPAJOUNj1HZO2/aR6EL0C8gAEk8AAF5JVCZNBeK+NsVRqHKwY9ua6ZCPHaHMkJWHskVo/wBxAdm81w9pSdq+TDBwt169d7dh/tpV/TuRVH3h3epRV6rvsHku/GK7of7akKDQPJ3XqpCplMqtbfNRQ4sa9gaLgLzwmH7AuLHRLUUEo7vyhzhC7p/Buz2W1TSw/wBi9/g3Z7LappYf7F47Ww9dlecJQuwWp8llDpFm6nUpabqDo0rLPisbEiMwSWi8X3NHAuPpsOK2JYKiQlh2ghCEwWWGs8VqRnHdKrysNZ4rUjOO6VXlgq7FLrO8ylKtMcmq3khJWdx5J889hSbRY8nOk8AlWdx5J889hSbRY8nOk8AuZQ2PUMnbftI9TdiTLi2FGM3g7FtyHfhea+/7P/a5Qi9W9yTRUJ7Vk5FOl1SsSNnbY2snrQSrJisAg0ls1Cw4WAbw0j2C7BvP9CBw3otbsNKr9lK5K0OXZUZ2BssxS8G5rohAAF13A6954bvOB7CoyR8qNbl5WDCm5SnVCLAF0KZmoRMRv5g8OfgVWrVaqFaqT6lU5l0SZN1zm/ZwAPMGgeYD/wBwrKyC6eHAanRmywHYt2LX/wCmkt+sgqUs3UbRTFYgw6nYmBS5Yh2FNtmIbyz7Ju4G8PD5vzXK5uXtjJ1OkU6NXY5j1ZkN8uWT0UtaHm4YZu4D7br/AM1YLGur9L8qEGh1irTE0YQfhjbL3w3gwi5pudnHJ50l0NLlZS/0cj8MpHagq1bW2lPsjLQ3TQdHmo1+wy0M/add5yTyN/r8r1ZT5lmC3NXiVu1tSnIhvY2M6DBHshsJDfnwnO4pcCFfHSU7GiXDZkzaLynV6uyk1JOhycrJTDDDfDhwy55aRcQXE9gCpKEKmxjWJJCe97n2ghCF6PBYazxWpGcd0qvKw1nitSM47pVeWCrsUus7zKUa0xyareSElZ3Hknzz2FJtFjyc6TwCVZ3Hknzz2FJtFjyc6TwC5lDY9TuTtv2kehCFQJp6kv8AROZKSX+icyAS06xaHjzYD4WW7ydM9f7+YPpgmtoePNgPhZbvJ0z1/v5g+mCmpZ4LzKK2+J1OfjiWkJiO70YUJzz+QJWSoZc6G1zyS5wvcTynlWqbTnBs1ViOSSjdwrK7fRGZNoaYFFUpbEBCELaYwQhCALDWeK1IzjulV5WGs8VqRnHdKrywVdil1neZSjWmOTVbyQkrO48k+eewpNoseTnSeASrO48k+eewpNoseTnSeAXMobHqdydt+0j0IQqBNPUl/onMlJL/AETmQCWnWLQ8ebAfCy3eTpnr/fzB9ME1tDx5sB8LLd5Omev9/MH0wU1LPBeZRW3xOj2p4sVf4GN3HLK7fRC1RanixV/gY3ccsrt9EJtDsUVSu4EIQtpjBCEIAsNZ4rUjOO6VXlYazxWpGcd0qvLBV2KXWd5lKNaY5NVvJCSs7jyT557Ck2ix5OdJ4BKs7jyT557Ck2ix5OdJ4Bcyhsep3J237SPQhCoE09SX+icyUkv9E5kAlp1i0PHmwHwst3k6Z6/38wfTBNbQ8ebAfCy3eTpnr/fzB9MFNSzwXmUVt8To9qeLFX+Bjdxyyu30QtUWp4sVf4GN3HLK7fME2h2KKpXcCEIW0xghCEAWGs8VqRnHdKrysNZ4rUjOO6VXlgq7FLrO8ylGtMcmq3khJWdx5J889hSbRY8nOk8AlWdx5J889hSbRY8nOk8AuZQ2PU7k7b9pHoQhUCaepL/ROZerx/onMg6lp1i0PHmwHwst3k6Z6/38wfTBNbQ8ebAfCy3eTpnr/fzB9MFNSzwXmUFt8TpNo2GLZ2qQ2i8uk4oAzsKyow3safaFrmMwRYL4ZF4e0tP5rJL4DpV75d/pwXGG7ODd4JlDW1BdKTAiiUIQtxiBCEIAsNZ4rUjOO6VXlYazxWpGcd0qvLBV2KXWd5lKNaY5NVvJCSs7jyT557Ck2ix5OdJ4BKs7jyT557Ck2ix5OdJ4Bcyhsep3J237SPQhCoE0EOF7SpCgxKRCqsJ1oIczFp4B2Rks4B993Byjgv8A6q4bc8lX4dWuuf3pbolzgko1sOaTmfWs1+lTNrbGTkCdhOl5KXl2zUThAhEO4Qc3KpOmT8pU/LoZunzEOYl3tIbFhm9riJe43Hl4Qofbnkq/Dq11z+9WCwMzYGJamUbZ6SqcOoYL9jfHcSwDAN9/2jyX8iyOREbgRbDU1VVbUtOtrN3lNo7qNbOfYGkQZt5m4Ju4CHkl3ydhf8LSQVbtzY+UtdTWwIz9gmoJLpeYAvLCfOCOVp5QkwIl7dNRkWHdtkZnQrNWLA2npDyI9LiTEMf40nfFYfkMIfmAq29rmPcx7HMc03Oa4XEH2EKm17XWKTnMc21BKEIXo8lhrPFakZx3Sq8rDWeK1IzjulV5YKuxS6zvMpRrTHJqt5ISVnceSfPPYUm0WPJzpPAJVnceSfPPYUm0WPJzpPALmUNj1O5O2/aR6+9PhQ49RlIEd2DBix4bIjr7rmlwBN/JwEr4IVBSciyWZpmXk7HS8BkGFBoYhsFzQdiPBnK+mw2R/l0PqwVmHAb90fJGA37o+Sxdk/sa+1J+DT2w2R/l0PqwV9Zd1mJWM2NLOo8GK3zPhmE1w/MLLmA37o+SMBv3R8kdj/sHak/Bq/dmlfiUl+oZrRuzS/xKT/UM1rKGA37o+SMBv3R8kdj/AGHa/wBGr92KUP8AMpL9Q3WszWre2JairPhuD2OnIpDmm8EYR5VE4Dfuj5L1NgwL2s5i4sa+JKQIQhaDOWGs8VqRnHdKrysNZ4rUjOO6VXlgq7FLrO8ylGtMcmq3khJWdx5J889hSrQQIz61NuZBiuaX8BDCQeAJjKTESUmocxBwdkhm9uELx5lLb66oMn0Z1rzHh0hKSkaEiL/GWFZd8z1AiUZ1FvMVyp/KeBJ90iI2tMZPG0ZRtaYyeNoypffZVPd+odaN9lU936h1rt8p2jbxdDzeqBpHcPUiNrTGTxtGUbWmMnjaMqX32VT3fqHWjfZVPd+odaL5TtG3i6BeqBpHcPUiNrTGTxtGUbWmMnjaMqX32VT3fqHWjfZVPd+odaL5TtG3i6BeqBpHcPUiNrTGTxtGUbWmMnjaMqX32VT3fqHWjfZVPd+odaL5TtG3i6BeqBpHcPUiNrTGTxtGUbWmMnjaMqX32VT3fqHWjfZVPd+odaL5TtG3i6BeqBpHcPUiNrTGTxtGUbWmMnjaMqX32VT3fqHWjfZVPd+odaL5TtG3i6Hb1QNI7h6n2rbXNsxSWuBDgReCLiPslV1SFTrM3U4bIc0IOCx2EMBt3Ddd7VHplBgxIUKUS1VVd6zFU+NDjRrqHZJE3JI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jpeg;base64,/9j/4AAQSkZJRgABAQAAAQABAAD/2wCEAAkGBwgHBgkIBwgKCgkLDRYPDQwMDRsUFRAWIB0iIiAdHx8kKDQsJCYxJx8fLT0tMTU3Ojo6Iys/RD84QzQ5OjcBCgoKDQwNGg8PGjclHyU3Nzc3Nzc3Nzc3Nzc3Nzc3Nzc3Nzc3Nzc3Nzc3Nzc3Nzc3Nzc3Nzc3Nzc3Nzc3Nzc3N//AABEIAKAAewMBIgACEQEDEQH/xAAcAAABBQEBAQAAAAAAAAAAAAAAAgQFBggHAQP/xABIEAABAgMCBg0JBgQHAAAAAAABAAIDBAUGERI1VHGT0RMUFRYhNkFyc5KxssEHMTI3UWR0kbQiUlWBlNIXU2HjQ0VXYqGi8P/EABkBAAMBAQEAAAAAAAAAAAAAAAADBQQBAv/EADURAAECAgMNCAIDAAAAAAAAAAABAgMRBAUxEhMhM0VSU3KCkZKx4RRBgbLBwtHSUWEiYqH/2gAMAwEAAhEDEQA/AObQ4b4rxDhtc954A1ovJTg02fyGZ0TtS+9nceSfPPYU/rNcqcrVZmBLzIZCY+5rdiYbuAcpC2Ro8dI95hIlk8Kr+ZfhRECj0fs9+jKtssEvxPvInc2fyGZ0TtSNzZ/IZnRO1J1vjq+WDQQ9SN8dXysaCHqROn5rN6/ULmr85+5Pka7mz+QzOidqRubP5DM6J2pOt8dXysaGHqRvjq+VjQw9SJ0/NZvX6hc1fnP3J8jXc2fyGZ0TtSNzZ/IZnRO1J1vjq+VjQw9SN8dXysaCHqROn5rN6/ULmr85+5Pka7mz+QzOidqRubP5DM6J2pOt8dXysaCHqRvjq+VjQw9SJ0/NZvX6hc1fnP3J8jXc2fyGZ0TtSNzZ/IZnRO1J1vjq+VjQw9SN8dXysaCHqROn5rN6/ULmr85+5Pka7mz+QzOidqRubP5DM6J2pOt8dXysaCHqRvjq+VjQw9SJ0/NZvX6hc1fnP3J8jGPKTMuA6Yl4sIE3AxGFt/zXwVltDGiTFnaXGjOwoj3BzjcBecE8gVaTaHHdGh3T0ks1TB+lkKp1HZAi3DFmkkXD+0mSVnceSfPPYUm0WPJzpPAJVnceSfPPYUm0WPJzpPAJOUNj1HZO2/aR6EL0C8gAEk8AAF5JVCZNBeK+NsVRqHKwY9ua6ZCPHaHMkJWHskVo/wBxAdm81w9pSdq+TDBwt169d7dh/tpV/TuRVH3h3epRV6rvsHku/GK7of7akKDQPJ3XqpCplMqtbfNRQ4sa9gaLgLzwmH7AuLHRLUUEo7vyhzhC7p/Buz2W1TSw/wBi9/g3Z7LappYf7F47Ww9dlecJQuwWp8llDpFm6nUpabqDo0rLPisbEiMwSWi8X3NHAuPpsOK2JYKiQlh2ghCEwWWGs8VqRnHdKrysNZ4rUjOO6VXlgq7FLrO8ylKtMcmq3khJWdx5J889hSbRY8nOk8AlWdx5J889hSbRY8nOk8AuZQ2PUMnbftI9TdiTLi2FGM3g7FtyHfhea+/7P/a5Qi9W9yTRUJ7Vk5FOl1SsSNnbY2snrQSrJisAg0ls1Cw4WAbw0j2C7BvP9CBw3otbsNKr9lK5K0OXZUZ2BssxS8G5rohAAF13A6954bvOB7CoyR8qNbl5WDCm5SnVCLAF0KZmoRMRv5g8OfgVWrVaqFaqT6lU5l0SZN1zm/ZwAPMGgeYD/wBwrKyC6eHAanRmywHYt2LX/wCmkt+sgqUs3UbRTFYgw6nYmBS5Yh2FNtmIbyz7Ju4G8PD5vzXK5uXtjJ1OkU6NXY5j1ZkN8uWT0UtaHm4YZu4D7br/AM1YLGur9L8qEGh1irTE0YQfhjbL3w3gwi5pudnHJ50l0NLlZS/0cj8MpHagq1bW2lPsjLQ3TQdHmo1+wy0M/add5yTyN/r8r1ZT5lmC3NXiVu1tSnIhvY2M6DBHshsJDfnwnO4pcCFfHSU7GiXDZkzaLynV6uyk1JOhycrJTDDDfDhwy55aRcQXE9gCpKEKmxjWJJCe97n2ghCF6PBYazxWpGcd0qvKw1nitSM47pVeWCrsUus7zKUa0xyareSElZ3Hknzz2FJtFjyc6TwCVZ3Hknzz2FJtFjyc6TwC5lDY9TuTtv2kehCFQJp6kv8AROZKSX+icyAS06xaHjzYD4WW7ydM9f7+YPpgmtoePNgPhZbvJ0z1/v5g+mCmpZ4LzKK2+J1OfjiWkJiO70YUJzz+QJWSoZc6G1zyS5wvcTynlWqbTnBs1ViOSSjdwrK7fRGZNoaYFFUpbEBCELaYwQhCALDWeK1IzjulV5WGs8VqRnHdKrywVdil1neZSjWmOTVbyQkrO48k+eewpNoseTnSeASrO48k+eewpNoseTnSeAXMobHqdydt+0j0IQqBNPUl/onMlJL/AETmQCWnWLQ8ebAfCy3eTpnr/fzB9ME1tDx5sB8LLd5Omev9/MH0wU1LPBeZRW3xOj2p4sVf4GN3HLK7fRC1RanixV/gY3ccsrt9EJtDsUVSu4EIQtpjBCEIAsNZ4rUjOO6VXlYazxWpGcd0qvLBV2KXWd5lKNaY5NVvJCSs7jyT557Ck2ix5OdJ4BKs7jyT557Ck2ix5OdJ4Bcyhsep3J237SPQhCoE09SX+icyUkv9E5kAlp1i0PHmwHwst3k6Z6/38wfTBNbQ8ebAfCy3eTpnr/fzB9MFNSzwXmUVt8To9qeLFX+Bjdxyyu30QtUWp4sVf4GN3HLK7fME2h2KKpXcCEIW0xghCEAWGs8VqRnHdKrysNZ4rUjOO6VXlgq7FLrO8ylGtMcmq3khJWdx5J889hSbRY8nOk8AlWdx5J889hSbRY8nOk8AuZQ2PU7k7b9pHoQhUCaepL/ROZerx/onMg6lp1i0PHmwHwst3k6Z6/38wfTBNbQ8ebAfCy3eTpnr/fzB9MFNSzwXmUFt8TpNo2GLZ2qQ2i8uk4oAzsKyow3safaFrmMwRYL4ZF4e0tP5rJL4DpV75d/pwXGG7ODd4JlDW1BdKTAiiUIQtxiBCEIAsNZ4rUjOO6VXlYazxWpGcd0qvLBV2KXWd5lKNaY5NVvJCSs7jyT557Ck2ix5OdJ4BKs7jyT557Ck2ix5OdJ4Bcyhsep3J237SPQhCoE0EOF7SpCgxKRCqsJ1oIczFp4B2Rks4B993Byjgv8A6q4bc8lX4dWuuf3pbolzgko1sOaTmfWs1+lTNrbGTkCdhOl5KXl2zUThAhEO4Qc3KpOmT8pU/LoZunzEOYl3tIbFhm9riJe43Hl4Qofbnkq/Dq11z+9WCwMzYGJamUbZ6SqcOoYL9jfHcSwDAN9/2jyX8iyOREbgRbDU1VVbUtOtrN3lNo7qNbOfYGkQZt5m4Ju4CHkl3ydhf8LSQVbtzY+UtdTWwIz9gmoJLpeYAvLCfOCOVp5QkwIl7dNRkWHdtkZnQrNWLA2npDyI9LiTEMf40nfFYfkMIfmAq29rmPcx7HMc03Oa4XEH2EKm17XWKTnMc21BKEIXo8lhrPFakZx3Sq8rDWeK1IzjulV5YKuxS6zvMpRrTHJqt5ISVnceSfPPYUm0WPJzpPAJVnceSfPPYUm0WPJzpPALmUNj1O5O2/aR6+9PhQ49RlIEd2DBix4bIjr7rmlwBN/JwEr4IVBSciyWZpmXk7HS8BkGFBoYhsFzQdiPBnK+mw2R/l0PqwVmHAb90fJGA37o+Sxdk/sa+1J+DT2w2R/l0PqwV9Zd1mJWM2NLOo8GK3zPhmE1w/MLLmA37o+SMBv3R8kdj/sHak/Bq/dmlfiUl+oZrRuzS/xKT/UM1rKGA37o+SMBv3R8kdj/AGHa/wBGr92KUP8AMpL9Q3WszWre2JairPhuD2OnIpDmm8EYR5VE4Dfuj5L1NgwL2s5i4sa+JKQIQhaDOWGs8VqRnHdKrysNZ4rUjOO6VXlgq7FLrO8ylGtMcmq3khJWdx5J889hSrQQIz61NuZBiuaX8BDCQeAJjKTESUmocxBwdkhm9uELx5lLb66oMn0Z1rzHh0hKSkaEiL/GWFZd8z1AiUZ1FvMVyp/KeBJ90iI2tMZPG0ZRtaYyeNoypffZVPd+odaN9lU936h1rt8p2jbxdDzeqBpHcPUiNrTGTxtGUbWmMnjaMqX32VT3fqHWjfZVPd+odaL5TtG3i6BeqBpHcPUiNrTGTxtGUbWmMnjaMqX32VT3fqHWjfZVPd+odaL5TtG3i6BeqBpHcPUiNrTGTxtGUbWmMnjaMqX32VT3fqHWjfZVPd+odaL5TtG3i6BeqBpHcPUiNrTGTxtGUbWmMnjaMqX32VT3fqHWjfZVPd+odaL5TtG3i6BeqBpHcPUiNrTGTxtGUbWmMnjaMqX32VT3fqHWjfZVPd+odaL5TtG3i6Hb1QNI7h6n2rbXNsxSWuBDgReCLiPslV1SFTrM3U4bIc0IOCx2EMBt3Ddd7VHplBgxIUKUS1VVd6zFU+NDjRrqHZJE3JI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clubs.ansci.uiuc.edu/cac/images/uiuc_20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827" y="5583086"/>
            <a:ext cx="409366" cy="53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396379" y="5302589"/>
            <a:ext cx="1959191" cy="1032294"/>
            <a:chOff x="1396379" y="5302589"/>
            <a:chExt cx="1959191" cy="1032294"/>
          </a:xfrm>
        </p:grpSpPr>
        <p:pic>
          <p:nvPicPr>
            <p:cNvPr id="1038" name="Picture 14" descr="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5302589"/>
              <a:ext cx="1898979" cy="806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396379" y="5996329"/>
              <a:ext cx="1959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7033"/>
                  </a:solidFill>
                  <a:latin typeface="Bookman Old Style" pitchFamily="18" charset="0"/>
                </a:rPr>
                <a:t>arise.adsc.com.sg</a:t>
              </a:r>
              <a:endParaRPr lang="en-US" sz="1600" dirty="0">
                <a:solidFill>
                  <a:srgbClr val="007033"/>
                </a:solidFill>
                <a:latin typeface="Bookman Old Style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9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Generalize importance to specificity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based on the same citation analogy</a:t>
            </a:r>
            <a:endParaRPr lang="en-SG" sz="3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10</a:t>
            </a:fld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6200000">
            <a:off x="4541482" y="4691479"/>
            <a:ext cx="231320" cy="4099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99592" y="1916832"/>
                <a:ext cx="4246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If </a:t>
                </a:r>
                <a:r>
                  <a:rPr lang="en-US" sz="2400" b="1" u="sng" dirty="0" smtClean="0"/>
                  <a:t>node </a:t>
                </a:r>
                <a14:m>
                  <m:oMath xmlns:m="http://schemas.openxmlformats.org/officeDocument/2006/math">
                    <m:r>
                      <a:rPr lang="en-US" sz="2400" b="1" i="1" u="sng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sz="2400" b="1" dirty="0" smtClean="0"/>
                  <a:t> is specific to </a:t>
                </a:r>
                <a:r>
                  <a:rPr lang="en-US" sz="2400" b="1" u="sng" dirty="0" smtClean="0"/>
                  <a:t>query </a:t>
                </a:r>
                <a14:m>
                  <m:oMath xmlns:m="http://schemas.openxmlformats.org/officeDocument/2006/math">
                    <m:r>
                      <a:rPr lang="en-US" sz="2400" b="1" i="1" u="sng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916832"/>
                <a:ext cx="424661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299" t="-10526" r="-129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5536" y="2492896"/>
                <a:ext cx="559836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i="1" dirty="0" smtClean="0">
                    <a:latin typeface="Cambria Math"/>
                  </a:rPr>
                  <a:t> </a:t>
                </a:r>
                <a:r>
                  <a:rPr lang="en-US" sz="2000" dirty="0" smtClean="0"/>
                  <a:t>tends to cite nodes more tailored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 is likely to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be cited by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, directly or indirectly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/>
                  <a:t>Reachability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𝑞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492896"/>
                <a:ext cx="5598368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980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028240" y="4293096"/>
            <a:ext cx="3504200" cy="1769374"/>
            <a:chOff x="5028240" y="3973174"/>
            <a:chExt cx="3504200" cy="1769374"/>
          </a:xfrm>
        </p:grpSpPr>
        <p:grpSp>
          <p:nvGrpSpPr>
            <p:cNvPr id="22" name="Group 21"/>
            <p:cNvGrpSpPr/>
            <p:nvPr/>
          </p:nvGrpSpPr>
          <p:grpSpPr>
            <a:xfrm>
              <a:off x="5028240" y="3973174"/>
              <a:ext cx="3504200" cy="1199239"/>
              <a:chOff x="2477185" y="4360701"/>
              <a:chExt cx="3504200" cy="1199239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7185" y="4599481"/>
                <a:ext cx="3504200" cy="9604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893787" y="4360701"/>
                    <a:ext cx="225164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 smtClean="0"/>
                      <a:t>Specificity of </a:t>
                    </a:r>
                    <a14:m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oMath>
                    </a14:m>
                    <a:r>
                      <a:rPr lang="en-SG" sz="2000" b="1" dirty="0" smtClean="0"/>
                      <a:t> to </a:t>
                    </a:r>
                    <a14:m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𝒒</m:t>
                        </m:r>
                      </m:oMath>
                    </a14:m>
                    <a:endParaRPr lang="en-SG" sz="2000" b="1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3787" y="4360701"/>
                    <a:ext cx="2251642" cy="40011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2703"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607610" y="5373216"/>
                  <a:ext cx="22359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backward walk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→</m:t>
                      </m:r>
                      <m:r>
                        <a:rPr lang="en-US" i="1">
                          <a:latin typeface="Cambria Math"/>
                        </a:rPr>
                        <m:t>𝑞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610" y="5373216"/>
                  <a:ext cx="223593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45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602811" y="4293096"/>
            <a:ext cx="3648216" cy="1769374"/>
            <a:chOff x="602811" y="3973174"/>
            <a:chExt cx="3648216" cy="1769374"/>
          </a:xfrm>
        </p:grpSpPr>
        <p:grpSp>
          <p:nvGrpSpPr>
            <p:cNvPr id="18" name="Group 17"/>
            <p:cNvGrpSpPr/>
            <p:nvPr/>
          </p:nvGrpSpPr>
          <p:grpSpPr>
            <a:xfrm>
              <a:off x="602811" y="3973174"/>
              <a:ext cx="3648216" cy="1400042"/>
              <a:chOff x="2360257" y="1730284"/>
              <a:chExt cx="3648216" cy="14000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795685" y="1730284"/>
                    <a:ext cx="239982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 smtClean="0"/>
                      <a:t>Importance of </a:t>
                    </a:r>
                    <a14:m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oMath>
                    </a14:m>
                    <a:r>
                      <a:rPr lang="en-SG" sz="2000" b="1" dirty="0" smtClean="0"/>
                      <a:t> to </a:t>
                    </a:r>
                    <a14:m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𝒒</m:t>
                        </m:r>
                      </m:oMath>
                    </a14:m>
                    <a:endParaRPr lang="en-SG" sz="2000" b="1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5685" y="1730284"/>
                    <a:ext cx="2399824" cy="40011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2538"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0257" y="2130394"/>
                <a:ext cx="3648216" cy="999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1308952" y="5373216"/>
                  <a:ext cx="20687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 smtClean="0"/>
                    <a:t>forward </a:t>
                  </a:r>
                  <a:r>
                    <a:rPr lang="en-US" dirty="0"/>
                    <a:t>walk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i="1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8952" y="5373216"/>
                  <a:ext cx="2068708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655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Oval 20"/>
          <p:cNvSpPr/>
          <p:nvPr/>
        </p:nvSpPr>
        <p:spPr>
          <a:xfrm>
            <a:off x="8266222" y="2265097"/>
            <a:ext cx="482242" cy="482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0" i="0" dirty="0" smtClean="0">
                <a:solidFill>
                  <a:schemeClr val="tx1"/>
                </a:solidFill>
                <a:latin typeface="+mj-lt"/>
              </a:rPr>
              <a:t>paper</a:t>
            </a:r>
            <a:br>
              <a:rPr lang="en-US" sz="1200" b="0" i="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 smtClean="0">
                <a:solidFill>
                  <a:schemeClr val="tx1"/>
                </a:solidFill>
                <a:latin typeface="+mj-lt"/>
              </a:rPr>
              <a:t>6</a:t>
            </a:r>
            <a:endParaRPr lang="en-SG" sz="1200" dirty="0"/>
          </a:p>
        </p:txBody>
      </p:sp>
      <p:sp>
        <p:nvSpPr>
          <p:cNvPr id="25" name="Oval 24"/>
          <p:cNvSpPr/>
          <p:nvPr/>
        </p:nvSpPr>
        <p:spPr>
          <a:xfrm>
            <a:off x="6059945" y="3493677"/>
            <a:ext cx="482242" cy="482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SG" sz="1200" dirty="0" smtClean="0">
                <a:solidFill>
                  <a:schemeClr val="tx1"/>
                </a:solidFill>
              </a:rPr>
              <a:t>paper</a:t>
            </a:r>
            <a:br>
              <a:rPr lang="en-SG" sz="1200" dirty="0" smtClean="0">
                <a:solidFill>
                  <a:schemeClr val="tx1"/>
                </a:solidFill>
              </a:rPr>
            </a:br>
            <a:r>
              <a:rPr lang="en-SG" sz="1200" dirty="0" smtClean="0">
                <a:solidFill>
                  <a:schemeClr val="tx1"/>
                </a:solidFill>
              </a:rPr>
              <a:t>2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18504" y="1739131"/>
            <a:ext cx="482242" cy="482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ICDE</a:t>
            </a:r>
            <a:endParaRPr lang="en-SG" sz="1200" dirty="0"/>
          </a:p>
        </p:txBody>
      </p:sp>
      <p:cxnSp>
        <p:nvCxnSpPr>
          <p:cNvPr id="31" name="Straight Connector 30"/>
          <p:cNvCxnSpPr>
            <a:stCxn id="30" idx="5"/>
            <a:endCxn id="21" idx="1"/>
          </p:cNvCxnSpPr>
          <p:nvPr/>
        </p:nvCxnSpPr>
        <p:spPr>
          <a:xfrm>
            <a:off x="8030123" y="2150750"/>
            <a:ext cx="306722" cy="184970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774279" y="2709947"/>
            <a:ext cx="482242" cy="482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STDB</a:t>
            </a:r>
            <a:r>
              <a:rPr lang="en-US" sz="1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+mj-lt"/>
              </a:rPr>
            </a:br>
            <a:r>
              <a:rPr lang="en-US" sz="1000" dirty="0" smtClean="0">
                <a:solidFill>
                  <a:schemeClr val="tx1"/>
                </a:solidFill>
                <a:latin typeface="+mj-lt"/>
              </a:rPr>
              <a:t>(book)</a:t>
            </a:r>
            <a:endParaRPr lang="en-SG" sz="900" dirty="0"/>
          </a:p>
        </p:txBody>
      </p:sp>
      <p:cxnSp>
        <p:nvCxnSpPr>
          <p:cNvPr id="38" name="Straight Connector 37"/>
          <p:cNvCxnSpPr>
            <a:stCxn id="25" idx="0"/>
            <a:endCxn id="37" idx="5"/>
          </p:cNvCxnSpPr>
          <p:nvPr/>
        </p:nvCxnSpPr>
        <p:spPr>
          <a:xfrm flipH="1" flipV="1">
            <a:off x="6185898" y="3121566"/>
            <a:ext cx="115168" cy="372111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219879" y="2917872"/>
            <a:ext cx="482242" cy="482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0" i="0" dirty="0" smtClean="0">
                <a:solidFill>
                  <a:schemeClr val="tx1"/>
                </a:solidFill>
                <a:latin typeface="+mj-lt"/>
              </a:rPr>
              <a:t>paper</a:t>
            </a:r>
            <a:br>
              <a:rPr lang="en-US" sz="1200" b="0" i="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 smtClean="0">
                <a:solidFill>
                  <a:schemeClr val="tx1"/>
                </a:solidFill>
                <a:latin typeface="+mj-lt"/>
              </a:rPr>
              <a:t>5</a:t>
            </a:r>
            <a:endParaRPr lang="en-SG" sz="1200" dirty="0"/>
          </a:p>
        </p:txBody>
      </p:sp>
      <p:sp>
        <p:nvSpPr>
          <p:cNvPr id="44" name="Oval 43"/>
          <p:cNvSpPr/>
          <p:nvPr/>
        </p:nvSpPr>
        <p:spPr>
          <a:xfrm>
            <a:off x="8231656" y="3648251"/>
            <a:ext cx="482242" cy="482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“cache”</a:t>
            </a:r>
            <a:endParaRPr lang="en-SG" sz="1200" dirty="0"/>
          </a:p>
        </p:txBody>
      </p:sp>
      <p:sp>
        <p:nvSpPr>
          <p:cNvPr id="45" name="Oval 44"/>
          <p:cNvSpPr/>
          <p:nvPr/>
        </p:nvSpPr>
        <p:spPr>
          <a:xfrm>
            <a:off x="6908303" y="3576233"/>
            <a:ext cx="482242" cy="482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“spatio”</a:t>
            </a:r>
            <a:endParaRPr lang="en-SG" sz="1200" dirty="0"/>
          </a:p>
        </p:txBody>
      </p:sp>
      <p:sp>
        <p:nvSpPr>
          <p:cNvPr id="46" name="Oval 45"/>
          <p:cNvSpPr/>
          <p:nvPr/>
        </p:nvSpPr>
        <p:spPr>
          <a:xfrm>
            <a:off x="8266222" y="1523470"/>
            <a:ext cx="482242" cy="482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“lock”</a:t>
            </a:r>
            <a:endParaRPr lang="en-SG" sz="1200" dirty="0"/>
          </a:p>
        </p:txBody>
      </p:sp>
      <p:sp>
        <p:nvSpPr>
          <p:cNvPr id="47" name="Oval 46"/>
          <p:cNvSpPr/>
          <p:nvPr/>
        </p:nvSpPr>
        <p:spPr>
          <a:xfrm>
            <a:off x="7535399" y="2905577"/>
            <a:ext cx="482242" cy="482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b="0" i="0" dirty="0" smtClean="0">
                <a:solidFill>
                  <a:schemeClr val="tx1"/>
                </a:solidFill>
                <a:latin typeface="+mj-lt"/>
              </a:rPr>
              <a:t>paper</a:t>
            </a:r>
            <a:br>
              <a:rPr lang="en-US" sz="1200" b="0" i="0" dirty="0" smtClean="0">
                <a:solidFill>
                  <a:schemeClr val="tx1"/>
                </a:solidFill>
                <a:latin typeface="+mj-lt"/>
              </a:rPr>
            </a:br>
            <a:r>
              <a:rPr lang="en-US" sz="1200" b="0" i="0" dirty="0" smtClean="0">
                <a:solidFill>
                  <a:schemeClr val="tx1"/>
                </a:solidFill>
                <a:latin typeface="+mj-lt"/>
              </a:rPr>
              <a:t>4</a:t>
            </a:r>
            <a:endParaRPr lang="en-SG" sz="1200" dirty="0"/>
          </a:p>
        </p:txBody>
      </p:sp>
      <p:cxnSp>
        <p:nvCxnSpPr>
          <p:cNvPr id="48" name="Straight Connector 47"/>
          <p:cNvCxnSpPr>
            <a:stCxn id="46" idx="4"/>
            <a:endCxn id="21" idx="0"/>
          </p:cNvCxnSpPr>
          <p:nvPr/>
        </p:nvCxnSpPr>
        <p:spPr>
          <a:xfrm>
            <a:off x="8507343" y="2005712"/>
            <a:ext cx="0" cy="259385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3" idx="4"/>
            <a:endCxn id="44" idx="0"/>
          </p:cNvCxnSpPr>
          <p:nvPr/>
        </p:nvCxnSpPr>
        <p:spPr>
          <a:xfrm>
            <a:off x="8461000" y="3400114"/>
            <a:ext cx="11777" cy="248137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5" idx="7"/>
            <a:endCxn id="47" idx="4"/>
          </p:cNvCxnSpPr>
          <p:nvPr/>
        </p:nvCxnSpPr>
        <p:spPr>
          <a:xfrm flipV="1">
            <a:off x="7319922" y="3387819"/>
            <a:ext cx="456598" cy="259037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2"/>
            <a:endCxn id="25" idx="6"/>
          </p:cNvCxnSpPr>
          <p:nvPr/>
        </p:nvCxnSpPr>
        <p:spPr>
          <a:xfrm flipH="1" flipV="1">
            <a:off x="6542187" y="3734798"/>
            <a:ext cx="366116" cy="82556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0" idx="3"/>
            <a:endCxn id="47" idx="0"/>
          </p:cNvCxnSpPr>
          <p:nvPr/>
        </p:nvCxnSpPr>
        <p:spPr>
          <a:xfrm>
            <a:off x="7689127" y="2150750"/>
            <a:ext cx="87393" cy="754827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0" idx="4"/>
            <a:endCxn id="43" idx="1"/>
          </p:cNvCxnSpPr>
          <p:nvPr/>
        </p:nvCxnSpPr>
        <p:spPr>
          <a:xfrm>
            <a:off x="7859625" y="2221373"/>
            <a:ext cx="430877" cy="767122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7281447" y="3722347"/>
                <a:ext cx="439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447" y="3722347"/>
                <a:ext cx="439543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5632556" y="2400163"/>
            <a:ext cx="413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?</a:t>
            </a:r>
            <a:endParaRPr lang="en-SG" sz="24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414486" y="1484784"/>
            <a:ext cx="413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Black" pitchFamily="34" charset="0"/>
              </a:rPr>
              <a:t>?</a:t>
            </a:r>
            <a:endParaRPr lang="en-SG" sz="24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438123" y="2376998"/>
            <a:ext cx="482242" cy="482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SG" sz="1200" dirty="0" smtClean="0">
                <a:solidFill>
                  <a:schemeClr val="tx1"/>
                </a:solidFill>
              </a:rPr>
              <a:t>paper</a:t>
            </a:r>
            <a:br>
              <a:rPr lang="en-SG" sz="1200" dirty="0" smtClean="0">
                <a:solidFill>
                  <a:schemeClr val="tx1"/>
                </a:solidFill>
              </a:rPr>
            </a:br>
            <a:r>
              <a:rPr lang="en-SG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Connector 52"/>
          <p:cNvCxnSpPr>
            <a:stCxn id="52" idx="4"/>
            <a:endCxn id="45" idx="1"/>
          </p:cNvCxnSpPr>
          <p:nvPr/>
        </p:nvCxnSpPr>
        <p:spPr>
          <a:xfrm>
            <a:off x="6679244" y="2859240"/>
            <a:ext cx="299682" cy="787616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083716" y="2358808"/>
            <a:ext cx="482242" cy="482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SG" sz="1200" dirty="0" smtClean="0">
                <a:solidFill>
                  <a:schemeClr val="tx1"/>
                </a:solidFill>
              </a:rPr>
              <a:t>paper</a:t>
            </a:r>
            <a:br>
              <a:rPr lang="en-SG" sz="1200" dirty="0" smtClean="0">
                <a:solidFill>
                  <a:schemeClr val="tx1"/>
                </a:solidFill>
              </a:rPr>
            </a:br>
            <a:r>
              <a:rPr lang="en-SG" sz="1200" dirty="0" smtClean="0">
                <a:solidFill>
                  <a:schemeClr val="tx1"/>
                </a:solidFill>
              </a:rPr>
              <a:t>3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9" idx="4"/>
            <a:endCxn id="45" idx="0"/>
          </p:cNvCxnSpPr>
          <p:nvPr/>
        </p:nvCxnSpPr>
        <p:spPr>
          <a:xfrm flipH="1">
            <a:off x="7149424" y="2841050"/>
            <a:ext cx="175413" cy="735183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2" idx="3"/>
            <a:endCxn id="37" idx="6"/>
          </p:cNvCxnSpPr>
          <p:nvPr/>
        </p:nvCxnSpPr>
        <p:spPr>
          <a:xfrm flipH="1">
            <a:off x="6256521" y="2788617"/>
            <a:ext cx="252225" cy="162451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0" idx="2"/>
            <a:endCxn id="79" idx="0"/>
          </p:cNvCxnSpPr>
          <p:nvPr/>
        </p:nvCxnSpPr>
        <p:spPr>
          <a:xfrm flipH="1">
            <a:off x="7324837" y="1980252"/>
            <a:ext cx="293667" cy="378556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6D9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AA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AA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7FC3E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7FC3E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7FC3E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7FC3E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A98E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A98E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" grpId="0"/>
      <p:bldP spid="108" grpId="0"/>
      <p:bldP spid="109" grpId="0"/>
      <p:bldP spid="1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Unify forward and backward walks into a </a:t>
            </a:r>
            <a:r>
              <a:rPr lang="en-US" sz="3200" b="1" dirty="0" smtClean="0"/>
              <a:t>round trip</a:t>
            </a:r>
            <a:r>
              <a:rPr lang="en-US" sz="3200" dirty="0" smtClean="0"/>
              <a:t> for both importance &amp; specificity</a:t>
            </a:r>
            <a:endParaRPr lang="en-SG" sz="3200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11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26086" y="1556792"/>
            <a:ext cx="2663441" cy="2371184"/>
            <a:chOff x="250022" y="1772816"/>
            <a:chExt cx="2663441" cy="237118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84" y="3418385"/>
              <a:ext cx="2647379" cy="725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23528" y="1772816"/>
                  <a:ext cx="24514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Importance of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SG" b="1" dirty="0" smtClean="0"/>
                    <a:t> w.r.t.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𝒒</m:t>
                      </m:r>
                    </m:oMath>
                  </a14:m>
                  <a:endParaRPr lang="en-SG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1772816"/>
                  <a:ext cx="245144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990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95536" y="3085786"/>
                  <a:ext cx="23190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Specificity of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SG" b="1" dirty="0" smtClean="0"/>
                    <a:t> w.r.t.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𝒒</m:t>
                      </m:r>
                    </m:oMath>
                  </a14:m>
                  <a:endParaRPr lang="en-SG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085786"/>
                  <a:ext cx="231903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100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22" y="2244974"/>
              <a:ext cx="2647379" cy="725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Right Brace 16"/>
          <p:cNvSpPr/>
          <p:nvPr/>
        </p:nvSpPr>
        <p:spPr>
          <a:xfrm>
            <a:off x="3455876" y="1748220"/>
            <a:ext cx="324036" cy="2084231"/>
          </a:xfrm>
          <a:prstGeom prst="rightBrace">
            <a:avLst>
              <a:gd name="adj1" fmla="val 56252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6" name="Group 15"/>
          <p:cNvGrpSpPr/>
          <p:nvPr/>
        </p:nvGrpSpPr>
        <p:grpSpPr>
          <a:xfrm>
            <a:off x="4018549" y="1988840"/>
            <a:ext cx="4297867" cy="1659159"/>
            <a:chOff x="1975064" y="1373785"/>
            <a:chExt cx="4297867" cy="1659159"/>
          </a:xfrm>
        </p:grpSpPr>
        <p:grpSp>
          <p:nvGrpSpPr>
            <p:cNvPr id="18" name="Group 17"/>
            <p:cNvGrpSpPr/>
            <p:nvPr/>
          </p:nvGrpSpPr>
          <p:grpSpPr>
            <a:xfrm>
              <a:off x="1975064" y="1988840"/>
              <a:ext cx="4104456" cy="441339"/>
              <a:chOff x="1367644" y="2492896"/>
              <a:chExt cx="3348372" cy="3600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/>
                  <p:cNvSpPr/>
                  <p:nvPr/>
                </p:nvSpPr>
                <p:spPr>
                  <a:xfrm>
                    <a:off x="1367644" y="2492896"/>
                    <a:ext cx="360040" cy="3600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644" y="2492896"/>
                    <a:ext cx="360040" cy="360040"/>
                  </a:xfrm>
                  <a:prstGeom prst="ellipse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4355976" y="2492896"/>
                    <a:ext cx="360040" cy="3600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5976" y="2492896"/>
                    <a:ext cx="360040" cy="360040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urved Connector 23"/>
              <p:cNvCxnSpPr>
                <a:stCxn id="22" idx="7"/>
                <a:endCxn id="23" idx="2"/>
              </p:cNvCxnSpPr>
              <p:nvPr/>
            </p:nvCxnSpPr>
            <p:spPr>
              <a:xfrm rot="16200000" flipH="1">
                <a:off x="2951819" y="1268760"/>
                <a:ext cx="127293" cy="2681019"/>
              </a:xfrm>
              <a:prstGeom prst="curvedConnector4">
                <a:avLst>
                  <a:gd name="adj1" fmla="val -179586"/>
                  <a:gd name="adj2" fmla="val 50983"/>
                </a:avLst>
              </a:prstGeom>
              <a:ln w="19050">
                <a:solidFill>
                  <a:srgbClr val="0070C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urved Connector 24"/>
              <p:cNvCxnSpPr>
                <a:stCxn id="23" idx="3"/>
                <a:endCxn id="22" idx="6"/>
              </p:cNvCxnSpPr>
              <p:nvPr/>
            </p:nvCxnSpPr>
            <p:spPr>
              <a:xfrm rot="5400000" flipH="1">
                <a:off x="3004547" y="1396054"/>
                <a:ext cx="127293" cy="2681019"/>
              </a:xfrm>
              <a:prstGeom prst="curvedConnector4">
                <a:avLst>
                  <a:gd name="adj1" fmla="val -179586"/>
                  <a:gd name="adj2" fmla="val 50983"/>
                </a:avLst>
              </a:prstGeom>
              <a:ln w="19050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708535" y="1373785"/>
                  <a:ext cx="3564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0070C0"/>
                      </a:solidFill>
                    </a:rPr>
                    <a:t>Walk forward in some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SG" i="1" dirty="0" smtClean="0">
                      <a:solidFill>
                        <a:srgbClr val="0070C0"/>
                      </a:solidFill>
                    </a:rPr>
                    <a:t> steps</a:t>
                  </a:r>
                  <a:endParaRPr lang="en-SG" i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535" y="1373785"/>
                  <a:ext cx="356439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541" t="-8197" b="-2459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528515" y="2663612"/>
                  <a:ext cx="36631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rgbClr val="FF0000"/>
                      </a:solidFill>
                    </a:rPr>
                    <a:t>Walk backward in some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a14:m>
                  <a:r>
                    <a:rPr lang="en-SG" i="1" dirty="0" smtClean="0">
                      <a:solidFill>
                        <a:srgbClr val="FF0000"/>
                      </a:solidFill>
                    </a:rPr>
                    <a:t> steps</a:t>
                  </a:r>
                  <a:endParaRPr lang="en-SG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515" y="2663612"/>
                  <a:ext cx="366311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331" t="-8333" b="-2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954516" y="4509120"/>
            <a:ext cx="5043247" cy="1004773"/>
            <a:chOff x="1043608" y="3701403"/>
            <a:chExt cx="5043247" cy="1004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944200" y="3701403"/>
                  <a:ext cx="3142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200" y="3701403"/>
                  <a:ext cx="314265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1043608" y="3701403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Random walk:</a:t>
              </a:r>
              <a:endParaRPr lang="en-SG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44200" y="4023745"/>
                  <a:ext cx="1431930" cy="372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200" y="4023745"/>
                  <a:ext cx="1431930" cy="37247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1043608" y="4023745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Round trip:</a:t>
              </a:r>
              <a:endParaRPr lang="en-SG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43608" y="433370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Target node:</a:t>
              </a:r>
              <a:endParaRPr lang="en-SG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944200" y="4336844"/>
                  <a:ext cx="5319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200" y="4336844"/>
                  <a:ext cx="53194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959725" y="5661248"/>
            <a:ext cx="7200800" cy="403700"/>
            <a:chOff x="1043608" y="5141563"/>
            <a:chExt cx="7200800" cy="403700"/>
          </a:xfrm>
        </p:grpSpPr>
        <p:sp>
          <p:nvSpPr>
            <p:cNvPr id="34" name="TextBox 33"/>
            <p:cNvSpPr txBox="1"/>
            <p:nvPr/>
          </p:nvSpPr>
          <p:spPr>
            <a:xfrm>
              <a:off x="1043608" y="5141563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RoundTripRank</a:t>
              </a:r>
              <a:r>
                <a:rPr lang="en-US" b="1" dirty="0" smtClean="0"/>
                <a:t>:</a:t>
              </a:r>
              <a:endParaRPr lang="en-SG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44200" y="5141563"/>
                  <a:ext cx="5300208" cy="403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≜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200" y="5141563"/>
                  <a:ext cx="5300208" cy="4037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Oval 3"/>
          <p:cNvSpPr/>
          <p:nvPr/>
        </p:nvSpPr>
        <p:spPr>
          <a:xfrm>
            <a:off x="4203032" y="5653296"/>
            <a:ext cx="889581" cy="403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Oval 36"/>
          <p:cNvSpPr/>
          <p:nvPr/>
        </p:nvSpPr>
        <p:spPr>
          <a:xfrm>
            <a:off x="5076378" y="5589240"/>
            <a:ext cx="2344138" cy="544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3902681" y="2280684"/>
            <a:ext cx="680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query</a:t>
            </a:r>
            <a:endParaRPr lang="en-SG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559143" y="2280684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target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50335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37" grpId="0" animBg="1"/>
      <p:bldP spid="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81065"/>
            <a:ext cx="7848872" cy="145199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Challenge 2</a:t>
            </a:r>
            <a:br>
              <a:rPr lang="en-US" sz="3200" b="1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How do we </a:t>
            </a:r>
            <a:r>
              <a:rPr lang="en-US" sz="3200" i="1" dirty="0"/>
              <a:t>generalize our unified model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dirty="0" smtClean="0"/>
              <a:t>to </a:t>
            </a:r>
            <a:r>
              <a:rPr lang="en-US" sz="3200" dirty="0"/>
              <a:t>accommodate </a:t>
            </a:r>
            <a:r>
              <a:rPr lang="en-US" sz="3200" dirty="0" smtClean="0"/>
              <a:t>flexible </a:t>
            </a:r>
            <a:r>
              <a:rPr lang="en-US" sz="3200" dirty="0"/>
              <a:t>trade-offs?</a:t>
            </a:r>
          </a:p>
        </p:txBody>
      </p:sp>
      <p:sp>
        <p:nvSpPr>
          <p:cNvPr id="3" name="Down Arrow 2"/>
          <p:cNvSpPr/>
          <p:nvPr/>
        </p:nvSpPr>
        <p:spPr>
          <a:xfrm>
            <a:off x="4420336" y="4347805"/>
            <a:ext cx="231320" cy="3053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83668" y="4869160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Based on the same principle of 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random walk in a round trip.</a:t>
            </a:r>
            <a:endParaRPr lang="en-SG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Further generalize RoundTripRank using </a:t>
            </a:r>
            <a:br>
              <a:rPr lang="en-US" sz="3200" dirty="0" smtClean="0"/>
            </a:br>
            <a:r>
              <a:rPr lang="en-US" sz="3200" b="1" dirty="0" smtClean="0"/>
              <a:t>hybrid random surfers </a:t>
            </a:r>
            <a:r>
              <a:rPr lang="en-US" sz="3200" dirty="0" smtClean="0"/>
              <a:t>of different goals</a:t>
            </a:r>
            <a:endParaRPr lang="en-SG" sz="3200" b="1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13</a:t>
            </a:fld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1671465" y="2881442"/>
            <a:ext cx="1475981" cy="734761"/>
            <a:chOff x="182588" y="2486324"/>
            <a:chExt cx="1475981" cy="734761"/>
          </a:xfrm>
        </p:grpSpPr>
        <p:pic>
          <p:nvPicPr>
            <p:cNvPr id="2050" name="Picture 2" descr="C:\Users\yuan.fang\AppData\Local\Microsoft\Windows\Temporary Internet Files\Content.IE5\TXUL6Y21\MC900432612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579" y="2486324"/>
              <a:ext cx="412028" cy="412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5" name="Group 84"/>
            <p:cNvGrpSpPr/>
            <p:nvPr/>
          </p:nvGrpSpPr>
          <p:grpSpPr>
            <a:xfrm>
              <a:off x="182588" y="2851753"/>
              <a:ext cx="1475981" cy="369332"/>
              <a:chOff x="1715407" y="3724555"/>
              <a:chExt cx="1475981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715407" y="3724555"/>
                    <a:ext cx="1475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                  </m:t>
                          </m:r>
                          <m:r>
                            <a:rPr lang="en-SG" i="1" dirty="0" smtClean="0">
                              <a:latin typeface="Cambria Math"/>
                            </a:rPr>
                            <m:t>𝑣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5407" y="3724555"/>
                    <a:ext cx="1475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>
                <a:off x="2072653" y="3900595"/>
                <a:ext cx="8025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>
                <a:off x="2055401" y="3991192"/>
                <a:ext cx="80258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Down Arrow 74"/>
          <p:cNvSpPr/>
          <p:nvPr/>
        </p:nvSpPr>
        <p:spPr>
          <a:xfrm rot="16200000">
            <a:off x="4467398" y="2907647"/>
            <a:ext cx="231320" cy="4099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15616" y="2204864"/>
                <a:ext cx="26023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Single random surfer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𝜔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204864"/>
                <a:ext cx="2602379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342"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369130" y="2218374"/>
                <a:ext cx="26592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Hybrid random surfer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Ω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130" y="2218374"/>
                <a:ext cx="2659254" cy="400110"/>
              </a:xfrm>
              <a:prstGeom prst="rect">
                <a:avLst/>
              </a:prstGeom>
              <a:blipFill rotWithShape="1">
                <a:blip r:embed="rId9"/>
                <a:stretch>
                  <a:fillRect l="-2523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Oval 76"/>
              <p:cNvSpPr/>
              <p:nvPr/>
            </p:nvSpPr>
            <p:spPr>
              <a:xfrm>
                <a:off x="5473706" y="4149080"/>
                <a:ext cx="2450101" cy="1152128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Different surfers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dirty="0" smtClean="0"/>
                  <a:t> may have different goals!</a:t>
                </a:r>
                <a:endParaRPr lang="en-US" dirty="0"/>
              </a:p>
            </p:txBody>
          </p:sp>
        </mc:Choice>
        <mc:Fallback>
          <p:sp>
            <p:nvSpPr>
              <p:cNvPr id="77" name="Oval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06" y="4149080"/>
                <a:ext cx="2450101" cy="1152128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/>
          <p:cNvSpPr/>
          <p:nvPr/>
        </p:nvSpPr>
        <p:spPr>
          <a:xfrm>
            <a:off x="1193419" y="4149080"/>
            <a:ext cx="2450101" cy="115212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Goal: balance b/w importance and specificity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2260" y="2557353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701065" y="2821070"/>
            <a:ext cx="1218339" cy="891285"/>
            <a:chOff x="5701065" y="2821070"/>
            <a:chExt cx="1218339" cy="891285"/>
          </a:xfrm>
        </p:grpSpPr>
        <p:pic>
          <p:nvPicPr>
            <p:cNvPr id="23" name="Picture 2" descr="C:\Users\yuan.fang\AppData\Local\Microsoft\Windows\Temporary Internet Files\Content.IE5\TXUL6Y21\MC900432612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513" y="2821070"/>
              <a:ext cx="412028" cy="412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Users\yuan.fang\AppData\Local\Microsoft\Windows\Temporary Internet Files\Content.IE5\TXUL6Y21\MC900432612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376" y="2821070"/>
              <a:ext cx="412028" cy="412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:\Users\yuan.fang\AppData\Local\Microsoft\Windows\Temporary Internet Files\Content.IE5\TXUL6Y21\MC900432612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1065" y="2821070"/>
              <a:ext cx="412028" cy="412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yuan.fang\AppData\Local\Microsoft\Windows\Temporary Internet Files\Content.IE5\TXUL6Y21\MC900432612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1065" y="3300327"/>
              <a:ext cx="412028" cy="412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yuan.fang\AppData\Local\Microsoft\Windows\Temporary Internet Files\Content.IE5\TXUL6Y21\MC900432612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513" y="3300327"/>
              <a:ext cx="412028" cy="412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C:\Users\yuan.fang\AppData\Local\Microsoft\Windows\Temporary Internet Files\Content.IE5\TXUL6Y21\MC900432612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376" y="3300327"/>
              <a:ext cx="412028" cy="412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026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  <p:bldP spid="77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Generalize the behaviors of hybrid random</a:t>
            </a:r>
            <a:br>
              <a:rPr lang="en-US" sz="3200" dirty="0" smtClean="0"/>
            </a:br>
            <a:r>
              <a:rPr lang="en-US" sz="3200" dirty="0" smtClean="0"/>
              <a:t>surfers</a:t>
            </a:r>
            <a:r>
              <a:rPr lang="en-US" sz="3200" b="1" dirty="0" smtClean="0"/>
              <a:t> </a:t>
            </a:r>
            <a:r>
              <a:rPr lang="en-US" sz="3200" dirty="0" smtClean="0"/>
              <a:t>for </a:t>
            </a:r>
            <a:r>
              <a:rPr lang="en-US" sz="3200" b="1" dirty="0" smtClean="0"/>
              <a:t>customizable trade-offs</a:t>
            </a:r>
            <a:endParaRPr lang="en-SG" sz="3200" b="1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14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359176" y="1664014"/>
            <a:ext cx="1492744" cy="1520665"/>
            <a:chOff x="1225172" y="5036865"/>
            <a:chExt cx="1492744" cy="1520665"/>
          </a:xfrm>
        </p:grpSpPr>
        <p:sp>
          <p:nvSpPr>
            <p:cNvPr id="35" name="Pie 34"/>
            <p:cNvSpPr/>
            <p:nvPr/>
          </p:nvSpPr>
          <p:spPr>
            <a:xfrm rot="18122902">
              <a:off x="1225172" y="5117083"/>
              <a:ext cx="1440447" cy="1440447"/>
            </a:xfrm>
            <a:prstGeom prst="pie">
              <a:avLst>
                <a:gd name="adj1" fmla="val 5902969"/>
                <a:gd name="adj2" fmla="val 1515202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225249" y="5036865"/>
              <a:ext cx="1492667" cy="1488766"/>
              <a:chOff x="1655692" y="5036865"/>
              <a:chExt cx="1492667" cy="1488766"/>
            </a:xfrm>
          </p:grpSpPr>
          <p:sp>
            <p:nvSpPr>
              <p:cNvPr id="16" name="Pie 15"/>
              <p:cNvSpPr/>
              <p:nvPr/>
            </p:nvSpPr>
            <p:spPr>
              <a:xfrm>
                <a:off x="1707912" y="5085184"/>
                <a:ext cx="1440447" cy="1440447"/>
              </a:xfrm>
              <a:prstGeom prst="pie">
                <a:avLst>
                  <a:gd name="adj1" fmla="val 19312827"/>
                  <a:gd name="adj2" fmla="val 2430948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Pie 35"/>
              <p:cNvSpPr/>
              <p:nvPr/>
            </p:nvSpPr>
            <p:spPr>
              <a:xfrm>
                <a:off x="1655692" y="5036865"/>
                <a:ext cx="1440447" cy="1440447"/>
              </a:xfrm>
              <a:prstGeom prst="pie">
                <a:avLst>
                  <a:gd name="adj1" fmla="val 11608497"/>
                  <a:gd name="adj2" fmla="val 19377582"/>
                </a:avLst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104542" y="5192817"/>
                    <a:ext cx="496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SG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4542" y="5192817"/>
                    <a:ext cx="49667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620473" y="5631841"/>
                    <a:ext cx="5019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SG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0473" y="5631841"/>
                    <a:ext cx="501997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034593" y="5958839"/>
                    <a:ext cx="5019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SG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4593" y="5958839"/>
                    <a:ext cx="501997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Group 60"/>
          <p:cNvGrpSpPr/>
          <p:nvPr/>
        </p:nvGrpSpPr>
        <p:grpSpPr>
          <a:xfrm>
            <a:off x="7323966" y="1730616"/>
            <a:ext cx="1475981" cy="369332"/>
            <a:chOff x="1715407" y="3682023"/>
            <a:chExt cx="147598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715407" y="3682023"/>
                  <a:ext cx="1475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                   </m:t>
                        </m:r>
                        <m:r>
                          <a:rPr lang="en-SG" i="1" dirty="0" smtClean="0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407" y="3682023"/>
                  <a:ext cx="147598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2072653" y="3858063"/>
              <a:ext cx="802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2055401" y="3948660"/>
              <a:ext cx="8025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7308304" y="2780928"/>
            <a:ext cx="1475981" cy="369332"/>
            <a:chOff x="1609019" y="3692656"/>
            <a:chExt cx="147598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609019" y="3692656"/>
                  <a:ext cx="1475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                   </m:t>
                        </m:r>
                        <m:r>
                          <a:rPr lang="en-SG" i="1" dirty="0" smtClean="0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019" y="3692656"/>
                  <a:ext cx="1475981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/>
            <p:cNvCxnSpPr/>
            <p:nvPr/>
          </p:nvCxnSpPr>
          <p:spPr>
            <a:xfrm>
              <a:off x="1966265" y="3868696"/>
              <a:ext cx="802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1949013" y="3959293"/>
              <a:ext cx="8025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314133" y="2248975"/>
            <a:ext cx="1475981" cy="369332"/>
            <a:chOff x="1715407" y="3724555"/>
            <a:chExt cx="147598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715407" y="3724555"/>
                  <a:ext cx="1475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                   </m:t>
                        </m:r>
                        <m:r>
                          <a:rPr lang="en-SG" i="1" dirty="0" smtClean="0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407" y="3724555"/>
                  <a:ext cx="147598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>
              <a:off x="2072653" y="3900595"/>
              <a:ext cx="802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2055401" y="3991192"/>
              <a:ext cx="8025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718134" y="1340768"/>
            <a:ext cx="2191643" cy="830997"/>
            <a:chOff x="2093329" y="1340768"/>
            <a:chExt cx="2191643" cy="830997"/>
          </a:xfrm>
        </p:grpSpPr>
        <p:grpSp>
          <p:nvGrpSpPr>
            <p:cNvPr id="57" name="Group 56"/>
            <p:cNvGrpSpPr/>
            <p:nvPr/>
          </p:nvGrpSpPr>
          <p:grpSpPr>
            <a:xfrm>
              <a:off x="3033154" y="1340768"/>
              <a:ext cx="1251818" cy="830997"/>
              <a:chOff x="5312100" y="3155461"/>
              <a:chExt cx="1251818" cy="830997"/>
            </a:xfrm>
          </p:grpSpPr>
          <p:pic>
            <p:nvPicPr>
              <p:cNvPr id="58" name="Picture 2" descr="C:\Users\yuan.fang\AppData\Local\Microsoft\Windows\Temporary Internet Files\Content.IE5\TXUL6Y21\MC900432612[1]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2100" y="3515965"/>
                <a:ext cx="412028" cy="412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2" descr="C:\Users\yuan.fang\AppData\Local\Microsoft\Windows\Temporary Internet Files\Content.IE5\TXUL6Y21\MC900432612[1]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6810" y="3514437"/>
                <a:ext cx="412028" cy="412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5954456" y="3155461"/>
                <a:ext cx="60946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…</a:t>
                </a:r>
                <a:endParaRPr lang="en-US" sz="4800" dirty="0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2093329" y="1909856"/>
              <a:ext cx="8224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957110" y="1869333"/>
            <a:ext cx="1952667" cy="830997"/>
            <a:chOff x="2332305" y="1994848"/>
            <a:chExt cx="1952667" cy="830997"/>
          </a:xfrm>
        </p:grpSpPr>
        <p:grpSp>
          <p:nvGrpSpPr>
            <p:cNvPr id="77" name="Group 76"/>
            <p:cNvGrpSpPr/>
            <p:nvPr/>
          </p:nvGrpSpPr>
          <p:grpSpPr>
            <a:xfrm>
              <a:off x="3033154" y="1994848"/>
              <a:ext cx="1251818" cy="830997"/>
              <a:chOff x="5312100" y="3155461"/>
              <a:chExt cx="1251818" cy="830997"/>
            </a:xfrm>
          </p:grpSpPr>
          <p:pic>
            <p:nvPicPr>
              <p:cNvPr id="78" name="Picture 2" descr="C:\Users\yuan.fang\AppData\Local\Microsoft\Windows\Temporary Internet Files\Content.IE5\TXUL6Y21\MC900432612[1]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2100" y="3515965"/>
                <a:ext cx="412028" cy="412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2" descr="C:\Users\yuan.fang\AppData\Local\Microsoft\Windows\Temporary Internet Files\Content.IE5\TXUL6Y21\MC900432612[1]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6810" y="3514437"/>
                <a:ext cx="412028" cy="412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8" name="TextBox 97"/>
              <p:cNvSpPr txBox="1"/>
              <p:nvPr/>
            </p:nvSpPr>
            <p:spPr>
              <a:xfrm>
                <a:off x="5954456" y="3155461"/>
                <a:ext cx="60946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…</a:t>
                </a:r>
                <a:endParaRPr lang="en-US" sz="4800" dirty="0"/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>
              <a:off x="2332305" y="2561366"/>
              <a:ext cx="58351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635896" y="2420888"/>
            <a:ext cx="2273881" cy="830997"/>
            <a:chOff x="2011091" y="2651510"/>
            <a:chExt cx="2273881" cy="830997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2011091" y="3262721"/>
              <a:ext cx="909749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3033154" y="2651510"/>
              <a:ext cx="1251818" cy="830997"/>
              <a:chOff x="5312100" y="3155461"/>
              <a:chExt cx="1251818" cy="830997"/>
            </a:xfrm>
          </p:grpSpPr>
          <p:pic>
            <p:nvPicPr>
              <p:cNvPr id="102" name="Picture 2" descr="C:\Users\yuan.fang\AppData\Local\Microsoft\Windows\Temporary Internet Files\Content.IE5\TXUL6Y21\MC900432612[1]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2100" y="3515965"/>
                <a:ext cx="412028" cy="412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" name="Picture 2" descr="C:\Users\yuan.fang\AppData\Local\Microsoft\Windows\Temporary Internet Files\Content.IE5\TXUL6Y21\MC900432612[1]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26810" y="3514437"/>
                <a:ext cx="412028" cy="412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4" name="TextBox 103"/>
              <p:cNvSpPr txBox="1"/>
              <p:nvPr/>
            </p:nvSpPr>
            <p:spPr>
              <a:xfrm>
                <a:off x="5954456" y="3155461"/>
                <a:ext cx="60946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 smtClean="0"/>
                  <a:t>…</a:t>
                </a:r>
                <a:endParaRPr lang="en-US" sz="48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6142301" y="175347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970821" y="2267580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041311" y="28019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</a:t>
            </a:r>
            <a:endParaRPr lang="en-US" dirty="0"/>
          </a:p>
        </p:txBody>
      </p:sp>
      <p:sp>
        <p:nvSpPr>
          <p:cNvPr id="108" name="TextBox 49"/>
          <p:cNvSpPr txBox="1"/>
          <p:nvPr/>
        </p:nvSpPr>
        <p:spPr>
          <a:xfrm>
            <a:off x="454006" y="1663464"/>
            <a:ext cx="159771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91440" rIns="180000" bIns="9144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latin typeface="Book Antiqua" pitchFamily="18" charset="0"/>
              </a:rPr>
              <a:t>Hybrid Surfers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109" name="TextBox 49"/>
          <p:cNvSpPr txBox="1"/>
          <p:nvPr/>
        </p:nvSpPr>
        <p:spPr>
          <a:xfrm>
            <a:off x="454005" y="4998578"/>
            <a:ext cx="159771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91440" rIns="108000" bIns="9144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latin typeface="Book Antiqua" pitchFamily="18" charset="0"/>
              </a:rPr>
              <a:t>Adjusting Composition</a:t>
            </a:r>
            <a:endParaRPr lang="en-US" sz="1800" dirty="0">
              <a:latin typeface="Book Antiqua" pitchFamily="18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413201" y="5013304"/>
            <a:ext cx="1152000" cy="1152000"/>
            <a:chOff x="1091623" y="5041299"/>
            <a:chExt cx="1602414" cy="1594784"/>
          </a:xfrm>
        </p:grpSpPr>
        <p:sp>
          <p:nvSpPr>
            <p:cNvPr id="111" name="Pie 110"/>
            <p:cNvSpPr/>
            <p:nvPr/>
          </p:nvSpPr>
          <p:spPr>
            <a:xfrm rot="18122902">
              <a:off x="1253590" y="5150323"/>
              <a:ext cx="1440446" cy="1440449"/>
            </a:xfrm>
            <a:prstGeom prst="pie">
              <a:avLst>
                <a:gd name="adj1" fmla="val 3792379"/>
                <a:gd name="adj2" fmla="val 7108794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091623" y="5041299"/>
              <a:ext cx="1601824" cy="1594784"/>
              <a:chOff x="1522066" y="5041299"/>
              <a:chExt cx="1601824" cy="1594784"/>
            </a:xfrm>
          </p:grpSpPr>
          <p:sp>
            <p:nvSpPr>
              <p:cNvPr id="113" name="Pie 112"/>
              <p:cNvSpPr/>
              <p:nvPr/>
            </p:nvSpPr>
            <p:spPr>
              <a:xfrm>
                <a:off x="1683443" y="5105894"/>
                <a:ext cx="1440447" cy="1440446"/>
              </a:xfrm>
              <a:prstGeom prst="pie">
                <a:avLst>
                  <a:gd name="adj1" fmla="val 19466197"/>
                  <a:gd name="adj2" fmla="val 23707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Pie 114"/>
              <p:cNvSpPr/>
              <p:nvPr/>
            </p:nvSpPr>
            <p:spPr>
              <a:xfrm>
                <a:off x="1522066" y="5041299"/>
                <a:ext cx="1594777" cy="1594784"/>
              </a:xfrm>
              <a:prstGeom prst="pie">
                <a:avLst>
                  <a:gd name="adj1" fmla="val 3599938"/>
                  <a:gd name="adj2" fmla="val 19377582"/>
                </a:avLst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5436096" y="5013304"/>
            <a:ext cx="1152000" cy="1152000"/>
            <a:chOff x="1214887" y="5092090"/>
            <a:chExt cx="1492366" cy="1501249"/>
          </a:xfrm>
        </p:grpSpPr>
        <p:sp>
          <p:nvSpPr>
            <p:cNvPr id="122" name="Pie 121"/>
            <p:cNvSpPr/>
            <p:nvPr/>
          </p:nvSpPr>
          <p:spPr>
            <a:xfrm rot="18122902">
              <a:off x="1214887" y="5122777"/>
              <a:ext cx="1470562" cy="1470562"/>
            </a:xfrm>
            <a:prstGeom prst="pie">
              <a:avLst>
                <a:gd name="adj1" fmla="val 4610877"/>
                <a:gd name="adj2" fmla="val 17500729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1259764" y="5092090"/>
              <a:ext cx="1447489" cy="1468057"/>
              <a:chOff x="1690207" y="5092090"/>
              <a:chExt cx="1447489" cy="1468057"/>
            </a:xfrm>
          </p:grpSpPr>
          <p:sp>
            <p:nvSpPr>
              <p:cNvPr id="124" name="Pie 123"/>
              <p:cNvSpPr/>
              <p:nvPr/>
            </p:nvSpPr>
            <p:spPr>
              <a:xfrm>
                <a:off x="1697250" y="5119700"/>
                <a:ext cx="1440446" cy="1440447"/>
              </a:xfrm>
              <a:prstGeom prst="pie">
                <a:avLst>
                  <a:gd name="adj1" fmla="val 21433519"/>
                  <a:gd name="adj2" fmla="val 1038858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Pie 124"/>
              <p:cNvSpPr/>
              <p:nvPr/>
            </p:nvSpPr>
            <p:spPr>
              <a:xfrm>
                <a:off x="1690207" y="5092090"/>
                <a:ext cx="1440448" cy="1440448"/>
              </a:xfrm>
              <a:prstGeom prst="pie">
                <a:avLst>
                  <a:gd name="adj1" fmla="val 14056197"/>
                  <a:gd name="adj2" fmla="val 21392523"/>
                </a:avLst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3923928" y="5013304"/>
            <a:ext cx="1152000" cy="1152000"/>
            <a:chOff x="1123631" y="4976525"/>
            <a:chExt cx="1521495" cy="1535297"/>
          </a:xfrm>
        </p:grpSpPr>
        <p:sp>
          <p:nvSpPr>
            <p:cNvPr id="127" name="Pie 126"/>
            <p:cNvSpPr/>
            <p:nvPr/>
          </p:nvSpPr>
          <p:spPr>
            <a:xfrm rot="18122902">
              <a:off x="1190656" y="5061859"/>
              <a:ext cx="1440446" cy="1440451"/>
            </a:xfrm>
            <a:prstGeom prst="pie">
              <a:avLst>
                <a:gd name="adj1" fmla="val 5411641"/>
                <a:gd name="adj2" fmla="val 760351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1123631" y="4976525"/>
              <a:ext cx="1521495" cy="1535297"/>
              <a:chOff x="1554074" y="4976525"/>
              <a:chExt cx="1521495" cy="1535297"/>
            </a:xfrm>
          </p:grpSpPr>
          <p:sp>
            <p:nvSpPr>
              <p:cNvPr id="129" name="Pie 128"/>
              <p:cNvSpPr/>
              <p:nvPr/>
            </p:nvSpPr>
            <p:spPr>
              <a:xfrm>
                <a:off x="1554074" y="4976525"/>
                <a:ext cx="1521495" cy="1521495"/>
              </a:xfrm>
              <a:prstGeom prst="pie">
                <a:avLst>
                  <a:gd name="adj1" fmla="val 8387116"/>
                  <a:gd name="adj2" fmla="val 1781734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Pie 129"/>
              <p:cNvSpPr/>
              <p:nvPr/>
            </p:nvSpPr>
            <p:spPr>
              <a:xfrm>
                <a:off x="1586662" y="5071378"/>
                <a:ext cx="1440454" cy="1440444"/>
              </a:xfrm>
              <a:prstGeom prst="pie">
                <a:avLst>
                  <a:gd name="adj1" fmla="val 4214168"/>
                  <a:gd name="adj2" fmla="val 8287944"/>
                </a:avLst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1" name="TextBox 49"/>
          <p:cNvSpPr txBox="1"/>
          <p:nvPr/>
        </p:nvSpPr>
        <p:spPr>
          <a:xfrm>
            <a:off x="454006" y="3501008"/>
            <a:ext cx="217377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91440" rIns="108000" bIns="9144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latin typeface="Book Antiqua" pitchFamily="18" charset="0"/>
              </a:rPr>
              <a:t>RoundTripRank+</a:t>
            </a:r>
            <a:endParaRPr lang="en-US" sz="1800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043610" y="4149080"/>
                <a:ext cx="7704855" cy="491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Ω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𝑞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≜</m:t>
                      </m:r>
                      <m:r>
                        <a:rPr lang="en-US" sz="2400" i="1">
                          <a:latin typeface="Cambria Math"/>
                        </a:rPr>
                        <m:t>𝑝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𝑣</m:t>
                      </m:r>
                      <m:r>
                        <a:rPr lang="en-US" sz="2400" i="1">
                          <a:latin typeface="Cambria Math"/>
                        </a:rPr>
                        <m:t>|∀</m:t>
                      </m:r>
                      <m:r>
                        <a:rPr lang="en-US" sz="2400" i="1">
                          <a:latin typeface="Cambria Math"/>
                        </a:rPr>
                        <m:t>𝜔</m:t>
                      </m:r>
                      <m:r>
                        <a:rPr lang="en-US" sz="2400" i="1"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Ω</m:t>
                      </m:r>
                      <m:r>
                        <a:rPr lang="en-US" sz="2400" i="1">
                          <a:latin typeface="Cambria Math"/>
                        </a:rPr>
                        <m:t>: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𝜔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𝐿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𝜔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𝑞</m:t>
                      </m:r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𝐿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𝜔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10" y="4149080"/>
                <a:ext cx="7704855" cy="491930"/>
              </a:xfrm>
              <a:prstGeom prst="rect">
                <a:avLst/>
              </a:prstGeom>
              <a:blipFill rotWithShape="1">
                <a:blip r:embed="rId1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573639" y="1634866"/>
            <a:ext cx="1142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SIGSPATIAL/GIS</a:t>
            </a:r>
            <a:endParaRPr lang="en-SG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006569" y="2153626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VLDB</a:t>
            </a:r>
            <a:endParaRPr lang="en-SG" sz="12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869799" y="2758258"/>
            <a:ext cx="50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STDB</a:t>
            </a:r>
            <a:endParaRPr lang="en-SG" sz="1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5070586"/>
            <a:ext cx="945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mostly balanced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49022" y="5124053"/>
            <a:ext cx="945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mostly important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66381" y="5617536"/>
            <a:ext cx="945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mostly specific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1221059" y="4270970"/>
            <a:ext cx="222794" cy="403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Oval 78"/>
          <p:cNvSpPr/>
          <p:nvPr/>
        </p:nvSpPr>
        <p:spPr>
          <a:xfrm>
            <a:off x="3640598" y="4201145"/>
            <a:ext cx="1138870" cy="403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Oval 79"/>
          <p:cNvSpPr/>
          <p:nvPr/>
        </p:nvSpPr>
        <p:spPr>
          <a:xfrm>
            <a:off x="4729617" y="4153438"/>
            <a:ext cx="2328320" cy="4796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Oval 80"/>
          <p:cNvSpPr/>
          <p:nvPr/>
        </p:nvSpPr>
        <p:spPr>
          <a:xfrm>
            <a:off x="2762008" y="4201145"/>
            <a:ext cx="836878" cy="403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Oval 81"/>
          <p:cNvSpPr/>
          <p:nvPr/>
        </p:nvSpPr>
        <p:spPr>
          <a:xfrm>
            <a:off x="7076742" y="4172933"/>
            <a:ext cx="1231724" cy="403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Down Arrow 82"/>
          <p:cNvSpPr/>
          <p:nvPr/>
        </p:nvSpPr>
        <p:spPr>
          <a:xfrm rot="16200000">
            <a:off x="6987678" y="5384338"/>
            <a:ext cx="231320" cy="4099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302149" y="5317110"/>
                <a:ext cx="4953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149" y="5317110"/>
                <a:ext cx="495328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91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6" grpId="0"/>
      <p:bldP spid="107" grpId="0"/>
      <p:bldP spid="109" grpId="0" animBg="1"/>
      <p:bldP spid="131" grpId="0" animBg="1"/>
      <p:bldP spid="31" grpId="0"/>
      <p:bldP spid="5" grpId="0"/>
      <p:bldP spid="70" grpId="0"/>
      <p:bldP spid="71" grpId="0"/>
      <p:bldP spid="75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81065"/>
            <a:ext cx="7848872" cy="145199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Challenge 3</a:t>
            </a:r>
            <a:br>
              <a:rPr lang="en-US" sz="3200" b="1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How do we </a:t>
            </a:r>
            <a:r>
              <a:rPr lang="en-US" sz="3200" dirty="0" smtClean="0"/>
              <a:t>efficiently compute </a:t>
            </a:r>
            <a:br>
              <a:rPr lang="en-US" sz="3200" dirty="0" smtClean="0"/>
            </a:br>
            <a:r>
              <a:rPr lang="en-US" sz="3200" dirty="0" smtClean="0"/>
              <a:t>the proximity measure?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42114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Compute RoundTripRank by “</a:t>
            </a:r>
            <a:r>
              <a:rPr lang="en-US" sz="3200" b="1" dirty="0" smtClean="0"/>
              <a:t>divide &amp; conquer”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12342" y="1484784"/>
            <a:ext cx="2633986" cy="544373"/>
            <a:chOff x="1367644" y="2492896"/>
            <a:chExt cx="2517439" cy="520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1367644" y="2492896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644" y="2492896"/>
                  <a:ext cx="360040" cy="360040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b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3525043" y="2653143"/>
                  <a:ext cx="360040" cy="3600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043" y="2653143"/>
                  <a:ext cx="360040" cy="36004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urved Connector 12"/>
            <p:cNvCxnSpPr>
              <a:stCxn id="11" idx="7"/>
            </p:cNvCxnSpPr>
            <p:nvPr/>
          </p:nvCxnSpPr>
          <p:spPr>
            <a:xfrm rot="16200000" flipH="1">
              <a:off x="2477285" y="1743294"/>
              <a:ext cx="263885" cy="1868543"/>
            </a:xfrm>
            <a:prstGeom prst="curvedConnector4">
              <a:avLst>
                <a:gd name="adj1" fmla="val -82796"/>
                <a:gd name="adj2" fmla="val 51411"/>
              </a:avLst>
            </a:prstGeom>
            <a:ln w="19050">
              <a:solidFill>
                <a:srgbClr val="0070C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endCxn id="11" idx="6"/>
            </p:cNvCxnSpPr>
            <p:nvPr/>
          </p:nvCxnSpPr>
          <p:spPr>
            <a:xfrm rot="10800000">
              <a:off x="1727684" y="2672916"/>
              <a:ext cx="1802580" cy="21717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56680" y="2209257"/>
            <a:ext cx="2524950" cy="435651"/>
            <a:chOff x="1794424" y="2209257"/>
            <a:chExt cx="2524950" cy="435651"/>
          </a:xfrm>
        </p:grpSpPr>
        <p:sp>
          <p:nvSpPr>
            <p:cNvPr id="30" name="Down Arrow 29"/>
            <p:cNvSpPr/>
            <p:nvPr/>
          </p:nvSpPr>
          <p:spPr>
            <a:xfrm rot="2677021">
              <a:off x="1794424" y="2212860"/>
              <a:ext cx="288032" cy="43204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wn Arrow 31"/>
            <p:cNvSpPr/>
            <p:nvPr/>
          </p:nvSpPr>
          <p:spPr>
            <a:xfrm rot="19021675">
              <a:off x="4031342" y="2211551"/>
              <a:ext cx="288032" cy="43204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83768" y="2209257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“divide”</a:t>
              </a:r>
              <a:endParaRPr lang="en-SG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99833" y="2865375"/>
            <a:ext cx="2671202" cy="434088"/>
            <a:chOff x="317961" y="3296424"/>
            <a:chExt cx="2671202" cy="434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 rot="21262696">
                  <a:off x="317961" y="3353804"/>
                  <a:ext cx="376708" cy="3767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62696">
                  <a:off x="317961" y="3353804"/>
                  <a:ext cx="376708" cy="376708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b="-44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 rot="21262696">
                  <a:off x="2612455" y="3296424"/>
                  <a:ext cx="376708" cy="3767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62696">
                  <a:off x="2612455" y="3296424"/>
                  <a:ext cx="376708" cy="376708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urved Connector 40"/>
            <p:cNvCxnSpPr>
              <a:stCxn id="38" idx="7"/>
            </p:cNvCxnSpPr>
            <p:nvPr/>
          </p:nvCxnSpPr>
          <p:spPr>
            <a:xfrm rot="15862696" flipH="1">
              <a:off x="1474108" y="2460669"/>
              <a:ext cx="276101" cy="1955049"/>
            </a:xfrm>
            <a:prstGeom prst="curvedConnector4">
              <a:avLst>
                <a:gd name="adj1" fmla="val -82796"/>
                <a:gd name="adj2" fmla="val 51411"/>
              </a:avLst>
            </a:prstGeom>
            <a:ln w="1905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64903" y="2852936"/>
            <a:ext cx="2663442" cy="465641"/>
            <a:chOff x="3202647" y="2933282"/>
            <a:chExt cx="2663442" cy="4656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 rot="21422313">
                  <a:off x="3202647" y="2933282"/>
                  <a:ext cx="376708" cy="3767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22313">
                  <a:off x="3202647" y="2933282"/>
                  <a:ext cx="376708" cy="376708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b="-298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/>
                <p:cNvSpPr/>
                <p:nvPr/>
              </p:nvSpPr>
              <p:spPr>
                <a:xfrm rot="21422313">
                  <a:off x="5489381" y="3022215"/>
                  <a:ext cx="376708" cy="37670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44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22313">
                  <a:off x="5489381" y="3022215"/>
                  <a:ext cx="376708" cy="376708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urved Connector 44"/>
            <p:cNvCxnSpPr>
              <a:endCxn id="43" idx="6"/>
            </p:cNvCxnSpPr>
            <p:nvPr/>
          </p:nvCxnSpPr>
          <p:spPr>
            <a:xfrm rot="10622313">
              <a:off x="3585219" y="3062637"/>
              <a:ext cx="1899879" cy="28583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Equal 45"/>
          <p:cNvSpPr/>
          <p:nvPr/>
        </p:nvSpPr>
        <p:spPr>
          <a:xfrm>
            <a:off x="2849458" y="3515694"/>
            <a:ext cx="393994" cy="195945"/>
          </a:xfrm>
          <a:prstGeom prst="mathEqual">
            <a:avLst>
              <a:gd name="adj1" fmla="val 23520"/>
              <a:gd name="adj2" fmla="val 298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7" name="Equal 46"/>
          <p:cNvSpPr/>
          <p:nvPr/>
        </p:nvSpPr>
        <p:spPr>
          <a:xfrm>
            <a:off x="5691172" y="3515694"/>
            <a:ext cx="393994" cy="195945"/>
          </a:xfrm>
          <a:prstGeom prst="mathEqual">
            <a:avLst>
              <a:gd name="adj1" fmla="val 23520"/>
              <a:gd name="adj2" fmla="val 298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757754" y="3861048"/>
            <a:ext cx="5774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254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6600" b="1" cap="none" spc="0" dirty="0">
              <a:ln w="254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08713" y="3861048"/>
            <a:ext cx="5774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254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6600" b="1" cap="none" spc="0" dirty="0">
              <a:ln w="254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99338" y="34290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“conquer”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5037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Compute RoundTripRank by “</a:t>
            </a:r>
            <a:r>
              <a:rPr lang="en-US" sz="3200" b="1" dirty="0" smtClean="0"/>
              <a:t>divide &amp; conquer”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17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156680" y="2209257"/>
            <a:ext cx="2524950" cy="435651"/>
            <a:chOff x="1794424" y="2209257"/>
            <a:chExt cx="2524950" cy="435651"/>
          </a:xfrm>
        </p:grpSpPr>
        <p:sp>
          <p:nvSpPr>
            <p:cNvPr id="30" name="Down Arrow 29"/>
            <p:cNvSpPr/>
            <p:nvPr/>
          </p:nvSpPr>
          <p:spPr>
            <a:xfrm rot="2677021">
              <a:off x="1794424" y="2212860"/>
              <a:ext cx="288032" cy="43204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wn Arrow 31"/>
            <p:cNvSpPr/>
            <p:nvPr/>
          </p:nvSpPr>
          <p:spPr>
            <a:xfrm rot="19021675">
              <a:off x="4031342" y="2211551"/>
              <a:ext cx="288032" cy="43204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83768" y="2209257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“divide”</a:t>
              </a:r>
              <a:endParaRPr lang="en-SG" b="1" dirty="0"/>
            </a:p>
          </p:txBody>
        </p:sp>
      </p:grpSp>
      <p:sp>
        <p:nvSpPr>
          <p:cNvPr id="46" name="Equal 45"/>
          <p:cNvSpPr/>
          <p:nvPr/>
        </p:nvSpPr>
        <p:spPr>
          <a:xfrm>
            <a:off x="2849458" y="3515694"/>
            <a:ext cx="393994" cy="195945"/>
          </a:xfrm>
          <a:prstGeom prst="mathEqual">
            <a:avLst>
              <a:gd name="adj1" fmla="val 23520"/>
              <a:gd name="adj2" fmla="val 298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7" name="Equal 46"/>
          <p:cNvSpPr/>
          <p:nvPr/>
        </p:nvSpPr>
        <p:spPr>
          <a:xfrm>
            <a:off x="5691172" y="3515694"/>
            <a:ext cx="393994" cy="195945"/>
          </a:xfrm>
          <a:prstGeom prst="mathEqual">
            <a:avLst>
              <a:gd name="adj1" fmla="val 23520"/>
              <a:gd name="adj2" fmla="val 298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99338" y="34290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“conquer”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10675" y="1484784"/>
                <a:ext cx="14948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𝑞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∝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75" y="1484784"/>
                <a:ext cx="1494833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554067" y="2775962"/>
                <a:ext cx="27188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SG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067" y="2775962"/>
                <a:ext cx="271888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257365" y="2775962"/>
                <a:ext cx="3502760" cy="464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SG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65" y="2775962"/>
                <a:ext cx="3502760" cy="464166"/>
              </a:xfrm>
              <a:prstGeom prst="rect">
                <a:avLst/>
              </a:prstGeom>
              <a:blipFill rotWithShape="1">
                <a:blip r:embed="rId4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56925" y="2775962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925" y="2775962"/>
                <a:ext cx="47320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43165" y="3861048"/>
                <a:ext cx="2236061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0070C0"/>
                    </a:solidFill>
                  </a:rPr>
                  <a:t>F-Rank: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dirty="0" smtClean="0">
                    <a:solidFill>
                      <a:srgbClr val="0070C0"/>
                    </a:solidFill>
                  </a:rPr>
                  <a:t>(reachability </a:t>
                </a:r>
                <a:r>
                  <a:rPr lang="en-US" u="heavy" dirty="0" smtClean="0">
                    <a:solidFill>
                      <a:srgbClr val="0070C0"/>
                    </a:solidFill>
                  </a:rPr>
                  <a:t>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ROM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q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65" y="3861048"/>
                <a:ext cx="2236061" cy="677108"/>
              </a:xfrm>
              <a:prstGeom prst="rect">
                <a:avLst/>
              </a:prstGeom>
              <a:blipFill rotWithShape="1">
                <a:blip r:embed="rId6"/>
                <a:stretch>
                  <a:fillRect l="-1907" t="-4505" r="-1362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954957" y="3861048"/>
                <a:ext cx="1911293" cy="677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F0000"/>
                    </a:solidFill>
                  </a:rPr>
                  <a:t>T-Rank: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/>
                </a:r>
                <a:br>
                  <a:rPr lang="en-US" sz="2000" b="1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(reachability </a:t>
                </a:r>
                <a:r>
                  <a:rPr lang="en-US" u="heavy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 </a:t>
                </a:r>
                <a:r>
                  <a:rPr lang="en-US" i="1" dirty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957" y="3861048"/>
                <a:ext cx="1911293" cy="677108"/>
              </a:xfrm>
              <a:prstGeom prst="rect">
                <a:avLst/>
              </a:prstGeom>
              <a:blipFill rotWithShape="1">
                <a:blip r:embed="rId7"/>
                <a:stretch>
                  <a:fillRect l="-2556" t="-4505" r="-1917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49711" y="4695000"/>
                <a:ext cx="75608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RoundTripRank</a:t>
                </a:r>
                <a:r>
                  <a:rPr lang="en-US" sz="2000" dirty="0"/>
                  <a:t>:</a:t>
                </a: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𝑣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11" y="4695000"/>
                <a:ext cx="756084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80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849711" y="5229200"/>
            <a:ext cx="7632848" cy="954122"/>
            <a:chOff x="395536" y="5470303"/>
            <a:chExt cx="7632848" cy="954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95536" y="5470303"/>
                  <a:ext cx="7632848" cy="4146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 smtClean="0"/>
                    <a:t>RoundTripRank+</a:t>
                  </a:r>
                  <a:r>
                    <a:rPr lang="en-US" sz="2000" dirty="0" smtClean="0"/>
                    <a:t>:</a:t>
                  </a:r>
                  <a:r>
                    <a:rPr lang="en-US" sz="2000" dirty="0"/>
                    <a:t>	</a:t>
                  </a:r>
                  <a:r>
                    <a:rPr lang="en-US" sz="2000" dirty="0" smtClean="0"/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Ω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∝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𝛽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𝛽</m:t>
                          </m:r>
                        </m:sup>
                      </m:sSup>
                    </m:oMath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5470303"/>
                  <a:ext cx="7632848" cy="41460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799" t="-2941" b="-26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067849" y="5875364"/>
                  <a:ext cx="4300472" cy="5490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0" dirty="0" smtClean="0"/>
                    <a:t>Specificity bias: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|+|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∈[0,1]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849" y="5875364"/>
                  <a:ext cx="4300472" cy="54906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371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Top-</a:t>
            </a:r>
            <a:r>
              <a:rPr lang="en-US" sz="3200" i="1" dirty="0" smtClean="0"/>
              <a:t>K </a:t>
            </a:r>
            <a:r>
              <a:rPr lang="en-US" sz="3200" dirty="0" smtClean="0"/>
              <a:t>ranking is more practical &amp; scalable</a:t>
            </a:r>
            <a:endParaRPr lang="en-SG" sz="32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49"/>
          <p:cNvSpPr txBox="1"/>
          <p:nvPr/>
        </p:nvSpPr>
        <p:spPr>
          <a:xfrm>
            <a:off x="611560" y="1484784"/>
            <a:ext cx="359187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91440" rIns="0" bIns="9144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latin typeface="Book Antiqua" pitchFamily="18" charset="0"/>
              </a:rPr>
              <a:t>Full ranking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dirty="0" smtClean="0">
                <a:latin typeface="Book Antiqua" pitchFamily="18" charset="0"/>
              </a:rPr>
              <a:t>[over the entire graph]</a:t>
            </a:r>
            <a:endParaRPr lang="en-US" sz="1800" dirty="0">
              <a:latin typeface="Book Antiqua" pitchFamily="18" charset="0"/>
            </a:endParaRP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51737"/>
            <a:ext cx="3591878" cy="319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51737"/>
            <a:ext cx="3591878" cy="319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51737"/>
            <a:ext cx="3591878" cy="319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3" name="TextBox 49"/>
          <p:cNvSpPr txBox="1"/>
          <p:nvPr/>
        </p:nvSpPr>
        <p:spPr>
          <a:xfrm>
            <a:off x="4948185" y="1484784"/>
            <a:ext cx="358425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91440" rIns="180000" bIns="9144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latin typeface="Book Antiqua" pitchFamily="18" charset="0"/>
              </a:rPr>
              <a:t>Top-</a:t>
            </a:r>
            <a:r>
              <a:rPr lang="en-US" sz="1800" b="1" i="1" dirty="0" smtClean="0">
                <a:latin typeface="Book Antiqua" pitchFamily="18" charset="0"/>
              </a:rPr>
              <a:t>K</a:t>
            </a:r>
            <a:r>
              <a:rPr lang="en-US" sz="1800" b="1" dirty="0" smtClean="0">
                <a:latin typeface="Book Antiqua" pitchFamily="18" charset="0"/>
              </a:rPr>
              <a:t> ranking</a:t>
            </a:r>
            <a:r>
              <a:rPr lang="en-US" sz="1800" dirty="0">
                <a:latin typeface="Book Antiqua" pitchFamily="18" charset="0"/>
              </a:rPr>
              <a:t/>
            </a:r>
            <a:br>
              <a:rPr lang="en-US" sz="1800" dirty="0">
                <a:latin typeface="Book Antiqua" pitchFamily="18" charset="0"/>
              </a:rPr>
            </a:br>
            <a:r>
              <a:rPr lang="en-US" sz="1800" dirty="0" smtClean="0">
                <a:latin typeface="Book Antiqua" pitchFamily="18" charset="0"/>
              </a:rPr>
              <a:t>[based on a neighborhood]</a:t>
            </a:r>
            <a:endParaRPr lang="en-US" sz="1800" b="1" dirty="0" smtClean="0">
              <a:latin typeface="Book Antiqua" pitchFamily="18" charset="0"/>
            </a:endParaRPr>
          </a:p>
        </p:txBody>
      </p:sp>
      <p:pic>
        <p:nvPicPr>
          <p:cNvPr id="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54" y="2751736"/>
            <a:ext cx="3591878" cy="319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54" y="2751736"/>
            <a:ext cx="3591878" cy="319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54" y="2751736"/>
            <a:ext cx="3591878" cy="319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46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 smtClean="0"/>
              <a:t>Branch-and-bound </a:t>
            </a:r>
            <a:r>
              <a:rPr lang="en-SG" sz="3200" dirty="0" smtClean="0"/>
              <a:t>algorithm</a:t>
            </a:r>
            <a:endParaRPr lang="en-SG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19</a:t>
            </a:fld>
            <a:endParaRPr lang="en-US"/>
          </a:p>
        </p:txBody>
      </p:sp>
      <p:sp>
        <p:nvSpPr>
          <p:cNvPr id="93" name="TextBox 49"/>
          <p:cNvSpPr txBox="1"/>
          <p:nvPr/>
        </p:nvSpPr>
        <p:spPr>
          <a:xfrm>
            <a:off x="2983412" y="1340768"/>
            <a:ext cx="322786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91440" rIns="0" bIns="9144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latin typeface="Book Antiqua" pitchFamily="18" charset="0"/>
              </a:rPr>
              <a:t>Neighborhood expansion</a:t>
            </a:r>
            <a:endParaRPr lang="en-US" sz="1800" i="1" dirty="0">
              <a:latin typeface="Book Antiqua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03" y="5100893"/>
            <a:ext cx="3986880" cy="33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129" y="5630289"/>
            <a:ext cx="2678049" cy="4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0" name="Group 189"/>
          <p:cNvGrpSpPr/>
          <p:nvPr/>
        </p:nvGrpSpPr>
        <p:grpSpPr>
          <a:xfrm>
            <a:off x="827584" y="2204864"/>
            <a:ext cx="1590172" cy="1108619"/>
            <a:chOff x="107504" y="588926"/>
            <a:chExt cx="1775868" cy="1238080"/>
          </a:xfrm>
        </p:grpSpPr>
        <p:grpSp>
          <p:nvGrpSpPr>
            <p:cNvPr id="263" name="Group 262"/>
            <p:cNvGrpSpPr/>
            <p:nvPr/>
          </p:nvGrpSpPr>
          <p:grpSpPr>
            <a:xfrm>
              <a:off x="107504" y="588926"/>
              <a:ext cx="1775868" cy="1238080"/>
              <a:chOff x="477764" y="588926"/>
              <a:chExt cx="1775868" cy="1238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Oval 264"/>
                  <p:cNvSpPr/>
                  <p:nvPr/>
                </p:nvSpPr>
                <p:spPr>
                  <a:xfrm rot="21262696">
                    <a:off x="1308383" y="1145009"/>
                    <a:ext cx="219426" cy="219427"/>
                  </a:xfrm>
                  <a:prstGeom prst="ellipse">
                    <a:avLst/>
                  </a:prstGeom>
                  <a:solidFill>
                    <a:srgbClr val="FF979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oMath>
                      </m:oMathPara>
                    </a14:m>
                    <a:endParaRPr lang="en-SG" sz="1400" dirty="0"/>
                  </a:p>
                </p:txBody>
              </p:sp>
            </mc:Choice>
            <mc:Fallback xmlns="">
              <p:sp>
                <p:nvSpPr>
                  <p:cNvPr id="265" name="Oval 2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62696">
                    <a:off x="1308383" y="1145009"/>
                    <a:ext cx="219426" cy="219427"/>
                  </a:xfrm>
                  <a:prstGeom prst="ellipse">
                    <a:avLst/>
                  </a:prstGeom>
                  <a:blipFill rotWithShape="1">
                    <a:blip r:embed="rId14"/>
                    <a:stretch>
                      <a:fillRect l="-10811" b="-2368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" name="Oval 265"/>
              <p:cNvSpPr/>
              <p:nvPr/>
            </p:nvSpPr>
            <p:spPr>
              <a:xfrm rot="21262696">
                <a:off x="1642874" y="927430"/>
                <a:ext cx="219426" cy="2194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67" name="Straight Connector 266"/>
              <p:cNvCxnSpPr>
                <a:stCxn id="266" idx="3"/>
                <a:endCxn id="265" idx="6"/>
              </p:cNvCxnSpPr>
              <p:nvPr/>
            </p:nvCxnSpPr>
            <p:spPr>
              <a:xfrm flipH="1">
                <a:off x="1527281" y="1121950"/>
                <a:ext cx="155700" cy="122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Oval 267"/>
              <p:cNvSpPr/>
              <p:nvPr/>
            </p:nvSpPr>
            <p:spPr>
              <a:xfrm rot="21262696">
                <a:off x="929835" y="927641"/>
                <a:ext cx="219426" cy="2194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69" name="Straight Connector 268"/>
              <p:cNvCxnSpPr>
                <a:stCxn id="268" idx="5"/>
                <a:endCxn id="265" idx="1"/>
              </p:cNvCxnSpPr>
              <p:nvPr/>
            </p:nvCxnSpPr>
            <p:spPr>
              <a:xfrm>
                <a:off x="1124354" y="1106961"/>
                <a:ext cx="208936" cy="781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Oval 269"/>
              <p:cNvSpPr/>
              <p:nvPr/>
            </p:nvSpPr>
            <p:spPr>
              <a:xfrm rot="21262696">
                <a:off x="904237" y="1316757"/>
                <a:ext cx="219426" cy="2194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71" name="Oval 270"/>
              <p:cNvSpPr/>
              <p:nvPr/>
            </p:nvSpPr>
            <p:spPr>
              <a:xfrm rot="21262696">
                <a:off x="1530407" y="1540897"/>
                <a:ext cx="219426" cy="2194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72" name="Straight Connector 271"/>
              <p:cNvCxnSpPr>
                <a:stCxn id="265" idx="1"/>
                <a:endCxn id="270" idx="6"/>
              </p:cNvCxnSpPr>
              <p:nvPr/>
            </p:nvCxnSpPr>
            <p:spPr>
              <a:xfrm flipH="1">
                <a:off x="1123135" y="1185116"/>
                <a:ext cx="210155" cy="2306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>
                <a:stCxn id="265" idx="6"/>
                <a:endCxn id="271" idx="0"/>
              </p:cNvCxnSpPr>
              <p:nvPr/>
            </p:nvCxnSpPr>
            <p:spPr>
              <a:xfrm>
                <a:off x="1527281" y="1243975"/>
                <a:ext cx="102091" cy="2974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>
                <a:stCxn id="275" idx="2"/>
                <a:endCxn id="271" idx="0"/>
              </p:cNvCxnSpPr>
              <p:nvPr/>
            </p:nvCxnSpPr>
            <p:spPr>
              <a:xfrm flipH="1">
                <a:off x="1629372" y="1409960"/>
                <a:ext cx="165496" cy="1314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Oval 274"/>
              <p:cNvSpPr/>
              <p:nvPr/>
            </p:nvSpPr>
            <p:spPr>
              <a:xfrm rot="21262696">
                <a:off x="1794340" y="1289498"/>
                <a:ext cx="219426" cy="2194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 rot="21262696">
                <a:off x="1029595" y="1607579"/>
                <a:ext cx="219426" cy="2194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77" name="Straight Connector 276"/>
              <p:cNvCxnSpPr>
                <a:stCxn id="276" idx="6"/>
                <a:endCxn id="271" idx="2"/>
              </p:cNvCxnSpPr>
              <p:nvPr/>
            </p:nvCxnSpPr>
            <p:spPr>
              <a:xfrm flipV="1">
                <a:off x="1248493" y="1661359"/>
                <a:ext cx="282442" cy="45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>
                <a:stCxn id="270" idx="6"/>
                <a:endCxn id="271" idx="2"/>
              </p:cNvCxnSpPr>
              <p:nvPr/>
            </p:nvCxnSpPr>
            <p:spPr>
              <a:xfrm>
                <a:off x="1123135" y="1415723"/>
                <a:ext cx="407800" cy="2456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Oval 278"/>
              <p:cNvSpPr/>
              <p:nvPr/>
            </p:nvSpPr>
            <p:spPr>
              <a:xfrm rot="21262696">
                <a:off x="1745290" y="620430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 rot="21262696">
                <a:off x="1999079" y="1084064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81" name="Straight Connector 280"/>
              <p:cNvCxnSpPr>
                <a:stCxn id="279" idx="3"/>
                <a:endCxn id="266" idx="0"/>
              </p:cNvCxnSpPr>
              <p:nvPr/>
            </p:nvCxnSpPr>
            <p:spPr>
              <a:xfrm flipH="1">
                <a:off x="1741839" y="814949"/>
                <a:ext cx="43558" cy="1130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>
                <a:stCxn id="280" idx="1"/>
                <a:endCxn id="266" idx="5"/>
              </p:cNvCxnSpPr>
              <p:nvPr/>
            </p:nvCxnSpPr>
            <p:spPr>
              <a:xfrm flipH="1" flipV="1">
                <a:off x="1837393" y="1106750"/>
                <a:ext cx="186593" cy="174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Oval 282"/>
              <p:cNvSpPr/>
              <p:nvPr/>
            </p:nvSpPr>
            <p:spPr>
              <a:xfrm rot="21262696">
                <a:off x="1269462" y="691139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84" name="Oval 283"/>
              <p:cNvSpPr/>
              <p:nvPr/>
            </p:nvSpPr>
            <p:spPr>
              <a:xfrm rot="21262696">
                <a:off x="517100" y="941198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85" name="Oval 284"/>
              <p:cNvSpPr/>
              <p:nvPr/>
            </p:nvSpPr>
            <p:spPr>
              <a:xfrm rot="21262696">
                <a:off x="477764" y="1313305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86" name="Oval 285"/>
              <p:cNvSpPr/>
              <p:nvPr/>
            </p:nvSpPr>
            <p:spPr>
              <a:xfrm rot="21262696">
                <a:off x="882073" y="588926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87" name="Oval 286"/>
              <p:cNvSpPr/>
              <p:nvPr/>
            </p:nvSpPr>
            <p:spPr>
              <a:xfrm rot="21262696">
                <a:off x="2034206" y="1547947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88" name="Oval 287"/>
              <p:cNvSpPr/>
              <p:nvPr/>
            </p:nvSpPr>
            <p:spPr>
              <a:xfrm rot="21262696">
                <a:off x="532013" y="1602829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89" name="Straight Connector 288"/>
              <p:cNvCxnSpPr>
                <a:stCxn id="268" idx="0"/>
                <a:endCxn id="283" idx="2"/>
              </p:cNvCxnSpPr>
              <p:nvPr/>
            </p:nvCxnSpPr>
            <p:spPr>
              <a:xfrm flipV="1">
                <a:off x="1028800" y="811600"/>
                <a:ext cx="241190" cy="1165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>
                <a:stCxn id="286" idx="4"/>
                <a:endCxn id="268" idx="0"/>
              </p:cNvCxnSpPr>
              <p:nvPr/>
            </p:nvCxnSpPr>
            <p:spPr>
              <a:xfrm>
                <a:off x="1002534" y="807824"/>
                <a:ext cx="26266" cy="120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>
                <a:stCxn id="268" idx="2"/>
                <a:endCxn id="285" idx="7"/>
              </p:cNvCxnSpPr>
              <p:nvPr/>
            </p:nvCxnSpPr>
            <p:spPr>
              <a:xfrm flipH="1">
                <a:off x="657083" y="1048103"/>
                <a:ext cx="273280" cy="2901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>
                <a:stCxn id="268" idx="2"/>
                <a:endCxn id="284" idx="6"/>
              </p:cNvCxnSpPr>
              <p:nvPr/>
            </p:nvCxnSpPr>
            <p:spPr>
              <a:xfrm flipH="1" flipV="1">
                <a:off x="735998" y="1040163"/>
                <a:ext cx="194365" cy="79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>
                <a:stCxn id="285" idx="6"/>
                <a:endCxn id="270" idx="2"/>
              </p:cNvCxnSpPr>
              <p:nvPr/>
            </p:nvCxnSpPr>
            <p:spPr>
              <a:xfrm>
                <a:off x="696662" y="1412270"/>
                <a:ext cx="208103" cy="2494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>
                <a:stCxn id="271" idx="6"/>
                <a:endCxn id="287" idx="1"/>
              </p:cNvCxnSpPr>
              <p:nvPr/>
            </p:nvCxnSpPr>
            <p:spPr>
              <a:xfrm flipV="1">
                <a:off x="1749305" y="1588054"/>
                <a:ext cx="309808" cy="518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>
                <a:stCxn id="270" idx="2"/>
                <a:endCxn id="288" idx="6"/>
              </p:cNvCxnSpPr>
              <p:nvPr/>
            </p:nvCxnSpPr>
            <p:spPr>
              <a:xfrm flipH="1">
                <a:off x="750911" y="1437219"/>
                <a:ext cx="153854" cy="264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>
                <a:stCxn id="279" idx="3"/>
                <a:endCxn id="283" idx="6"/>
              </p:cNvCxnSpPr>
              <p:nvPr/>
            </p:nvCxnSpPr>
            <p:spPr>
              <a:xfrm flipH="1" flipV="1">
                <a:off x="1488360" y="790104"/>
                <a:ext cx="297037" cy="248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4" name="Straight Connector 263"/>
            <p:cNvCxnSpPr>
              <a:stCxn id="275" idx="1"/>
              <a:endCxn id="266" idx="5"/>
            </p:cNvCxnSpPr>
            <p:nvPr/>
          </p:nvCxnSpPr>
          <p:spPr>
            <a:xfrm flipV="1">
              <a:off x="1448987" y="1106750"/>
              <a:ext cx="18146" cy="22285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3181351" y="2204864"/>
            <a:ext cx="1590172" cy="1108619"/>
            <a:chOff x="107504" y="588926"/>
            <a:chExt cx="1775868" cy="1238080"/>
          </a:xfrm>
        </p:grpSpPr>
        <p:grpSp>
          <p:nvGrpSpPr>
            <p:cNvPr id="229" name="Group 228"/>
            <p:cNvGrpSpPr/>
            <p:nvPr/>
          </p:nvGrpSpPr>
          <p:grpSpPr>
            <a:xfrm>
              <a:off x="107504" y="588926"/>
              <a:ext cx="1775868" cy="1238080"/>
              <a:chOff x="477764" y="588926"/>
              <a:chExt cx="1775868" cy="1238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Oval 230"/>
                  <p:cNvSpPr/>
                  <p:nvPr/>
                </p:nvSpPr>
                <p:spPr>
                  <a:xfrm rot="21262696">
                    <a:off x="1308383" y="1145009"/>
                    <a:ext cx="219426" cy="219427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oMath>
                      </m:oMathPara>
                    </a14:m>
                    <a:endParaRPr lang="en-SG" sz="1400" dirty="0"/>
                  </a:p>
                </p:txBody>
              </p:sp>
            </mc:Choice>
            <mc:Fallback xmlns="">
              <p:sp>
                <p:nvSpPr>
                  <p:cNvPr id="231" name="Oval 2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62696">
                    <a:off x="1308383" y="1145009"/>
                    <a:ext cx="219426" cy="219427"/>
                  </a:xfrm>
                  <a:prstGeom prst="ellipse">
                    <a:avLst/>
                  </a:prstGeom>
                  <a:blipFill rotWithShape="1">
                    <a:blip r:embed="rId15"/>
                    <a:stretch>
                      <a:fillRect l="-10811" b="-2368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2" name="Oval 231"/>
              <p:cNvSpPr/>
              <p:nvPr/>
            </p:nvSpPr>
            <p:spPr>
              <a:xfrm rot="21262696">
                <a:off x="1642874" y="927430"/>
                <a:ext cx="219426" cy="219427"/>
              </a:xfrm>
              <a:prstGeom prst="ellipse">
                <a:avLst/>
              </a:prstGeom>
              <a:solidFill>
                <a:srgbClr val="FF97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33" name="Straight Connector 232"/>
              <p:cNvCxnSpPr>
                <a:stCxn id="232" idx="3"/>
                <a:endCxn id="231" idx="6"/>
              </p:cNvCxnSpPr>
              <p:nvPr/>
            </p:nvCxnSpPr>
            <p:spPr>
              <a:xfrm flipH="1">
                <a:off x="1527281" y="1121950"/>
                <a:ext cx="155700" cy="122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Oval 233"/>
              <p:cNvSpPr/>
              <p:nvPr/>
            </p:nvSpPr>
            <p:spPr>
              <a:xfrm rot="21262696">
                <a:off x="929835" y="927641"/>
                <a:ext cx="219426" cy="21942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35" name="Straight Connector 234"/>
              <p:cNvCxnSpPr>
                <a:stCxn id="234" idx="5"/>
                <a:endCxn id="231" idx="1"/>
              </p:cNvCxnSpPr>
              <p:nvPr/>
            </p:nvCxnSpPr>
            <p:spPr>
              <a:xfrm>
                <a:off x="1124354" y="1106961"/>
                <a:ext cx="208936" cy="781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Oval 235"/>
              <p:cNvSpPr/>
              <p:nvPr/>
            </p:nvSpPr>
            <p:spPr>
              <a:xfrm rot="21262696">
                <a:off x="904237" y="1316757"/>
                <a:ext cx="219426" cy="21942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37" name="Oval 236"/>
              <p:cNvSpPr/>
              <p:nvPr/>
            </p:nvSpPr>
            <p:spPr>
              <a:xfrm rot="21262696">
                <a:off x="1530407" y="1540897"/>
                <a:ext cx="219426" cy="21942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38" name="Straight Connector 237"/>
              <p:cNvCxnSpPr>
                <a:stCxn id="231" idx="1"/>
                <a:endCxn id="236" idx="6"/>
              </p:cNvCxnSpPr>
              <p:nvPr/>
            </p:nvCxnSpPr>
            <p:spPr>
              <a:xfrm flipH="1">
                <a:off x="1123135" y="1185116"/>
                <a:ext cx="210155" cy="2306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>
                <a:stCxn id="231" idx="6"/>
                <a:endCxn id="237" idx="0"/>
              </p:cNvCxnSpPr>
              <p:nvPr/>
            </p:nvCxnSpPr>
            <p:spPr>
              <a:xfrm>
                <a:off x="1527281" y="1243975"/>
                <a:ext cx="102091" cy="2974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>
                <a:stCxn id="241" idx="2"/>
                <a:endCxn id="237" idx="0"/>
              </p:cNvCxnSpPr>
              <p:nvPr/>
            </p:nvCxnSpPr>
            <p:spPr>
              <a:xfrm flipH="1">
                <a:off x="1629372" y="1409960"/>
                <a:ext cx="165496" cy="1314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Oval 240"/>
              <p:cNvSpPr/>
              <p:nvPr/>
            </p:nvSpPr>
            <p:spPr>
              <a:xfrm rot="21262696">
                <a:off x="1794340" y="1289498"/>
                <a:ext cx="219426" cy="2194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42" name="Oval 241"/>
              <p:cNvSpPr/>
              <p:nvPr/>
            </p:nvSpPr>
            <p:spPr>
              <a:xfrm rot="21262696">
                <a:off x="1029595" y="1607579"/>
                <a:ext cx="219426" cy="2194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43" name="Straight Connector 242"/>
              <p:cNvCxnSpPr>
                <a:stCxn id="242" idx="6"/>
                <a:endCxn id="237" idx="2"/>
              </p:cNvCxnSpPr>
              <p:nvPr/>
            </p:nvCxnSpPr>
            <p:spPr>
              <a:xfrm flipV="1">
                <a:off x="1248493" y="1661359"/>
                <a:ext cx="282442" cy="45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>
                <a:stCxn id="236" idx="6"/>
                <a:endCxn id="237" idx="2"/>
              </p:cNvCxnSpPr>
              <p:nvPr/>
            </p:nvCxnSpPr>
            <p:spPr>
              <a:xfrm>
                <a:off x="1123135" y="1415723"/>
                <a:ext cx="407800" cy="2456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/>
              <p:cNvSpPr/>
              <p:nvPr/>
            </p:nvSpPr>
            <p:spPr>
              <a:xfrm rot="21262696">
                <a:off x="1745290" y="620430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46" name="Oval 245"/>
              <p:cNvSpPr/>
              <p:nvPr/>
            </p:nvSpPr>
            <p:spPr>
              <a:xfrm rot="21262696">
                <a:off x="1999079" y="1084064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47" name="Straight Connector 246"/>
              <p:cNvCxnSpPr>
                <a:stCxn id="245" idx="3"/>
                <a:endCxn id="232" idx="0"/>
              </p:cNvCxnSpPr>
              <p:nvPr/>
            </p:nvCxnSpPr>
            <p:spPr>
              <a:xfrm flipH="1">
                <a:off x="1741839" y="814949"/>
                <a:ext cx="43558" cy="1130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>
                <a:stCxn id="246" idx="1"/>
                <a:endCxn id="232" idx="5"/>
              </p:cNvCxnSpPr>
              <p:nvPr/>
            </p:nvCxnSpPr>
            <p:spPr>
              <a:xfrm flipH="1" flipV="1">
                <a:off x="1837393" y="1106750"/>
                <a:ext cx="186593" cy="174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Oval 248"/>
              <p:cNvSpPr/>
              <p:nvPr/>
            </p:nvSpPr>
            <p:spPr>
              <a:xfrm rot="21262696">
                <a:off x="1269462" y="691139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50" name="Oval 249"/>
              <p:cNvSpPr/>
              <p:nvPr/>
            </p:nvSpPr>
            <p:spPr>
              <a:xfrm rot="21262696">
                <a:off x="517100" y="941198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51" name="Oval 250"/>
              <p:cNvSpPr/>
              <p:nvPr/>
            </p:nvSpPr>
            <p:spPr>
              <a:xfrm rot="21262696">
                <a:off x="477764" y="1313305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 rot="21262696">
                <a:off x="882073" y="588926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53" name="Oval 252"/>
              <p:cNvSpPr/>
              <p:nvPr/>
            </p:nvSpPr>
            <p:spPr>
              <a:xfrm rot="21262696">
                <a:off x="2034206" y="1547947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 rot="21262696">
                <a:off x="532013" y="1602829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55" name="Straight Connector 254"/>
              <p:cNvCxnSpPr>
                <a:stCxn id="234" idx="0"/>
                <a:endCxn id="249" idx="2"/>
              </p:cNvCxnSpPr>
              <p:nvPr/>
            </p:nvCxnSpPr>
            <p:spPr>
              <a:xfrm flipV="1">
                <a:off x="1028800" y="811600"/>
                <a:ext cx="241190" cy="1165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>
                <a:stCxn id="252" idx="4"/>
                <a:endCxn id="234" idx="0"/>
              </p:cNvCxnSpPr>
              <p:nvPr/>
            </p:nvCxnSpPr>
            <p:spPr>
              <a:xfrm>
                <a:off x="1002534" y="807824"/>
                <a:ext cx="26266" cy="120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>
                <a:stCxn id="234" idx="2"/>
                <a:endCxn id="251" idx="7"/>
              </p:cNvCxnSpPr>
              <p:nvPr/>
            </p:nvCxnSpPr>
            <p:spPr>
              <a:xfrm flipH="1">
                <a:off x="657083" y="1048103"/>
                <a:ext cx="273280" cy="2901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>
                <a:stCxn id="234" idx="2"/>
                <a:endCxn id="250" idx="6"/>
              </p:cNvCxnSpPr>
              <p:nvPr/>
            </p:nvCxnSpPr>
            <p:spPr>
              <a:xfrm flipH="1" flipV="1">
                <a:off x="735998" y="1040163"/>
                <a:ext cx="194365" cy="79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>
                <a:stCxn id="251" idx="6"/>
                <a:endCxn id="236" idx="2"/>
              </p:cNvCxnSpPr>
              <p:nvPr/>
            </p:nvCxnSpPr>
            <p:spPr>
              <a:xfrm>
                <a:off x="696662" y="1412270"/>
                <a:ext cx="208103" cy="2494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>
                <a:stCxn id="237" idx="6"/>
                <a:endCxn id="253" idx="1"/>
              </p:cNvCxnSpPr>
              <p:nvPr/>
            </p:nvCxnSpPr>
            <p:spPr>
              <a:xfrm flipV="1">
                <a:off x="1749305" y="1588054"/>
                <a:ext cx="309808" cy="518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>
                <a:stCxn id="236" idx="2"/>
                <a:endCxn id="254" idx="6"/>
              </p:cNvCxnSpPr>
              <p:nvPr/>
            </p:nvCxnSpPr>
            <p:spPr>
              <a:xfrm flipH="1">
                <a:off x="750911" y="1437219"/>
                <a:ext cx="153854" cy="264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>
                <a:stCxn id="245" idx="3"/>
                <a:endCxn id="249" idx="6"/>
              </p:cNvCxnSpPr>
              <p:nvPr/>
            </p:nvCxnSpPr>
            <p:spPr>
              <a:xfrm flipH="1" flipV="1">
                <a:off x="1488360" y="790104"/>
                <a:ext cx="297037" cy="248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0" name="Straight Connector 229"/>
            <p:cNvCxnSpPr>
              <a:stCxn id="241" idx="1"/>
              <a:endCxn id="232" idx="5"/>
            </p:cNvCxnSpPr>
            <p:nvPr/>
          </p:nvCxnSpPr>
          <p:spPr>
            <a:xfrm flipV="1">
              <a:off x="1448987" y="1106750"/>
              <a:ext cx="18146" cy="22285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5557615" y="2204864"/>
            <a:ext cx="1590172" cy="1108619"/>
            <a:chOff x="107504" y="588926"/>
            <a:chExt cx="1775868" cy="1238080"/>
          </a:xfrm>
        </p:grpSpPr>
        <p:grpSp>
          <p:nvGrpSpPr>
            <p:cNvPr id="195" name="Group 194"/>
            <p:cNvGrpSpPr/>
            <p:nvPr/>
          </p:nvGrpSpPr>
          <p:grpSpPr>
            <a:xfrm>
              <a:off x="107504" y="588926"/>
              <a:ext cx="1775868" cy="1238080"/>
              <a:chOff x="477764" y="588926"/>
              <a:chExt cx="1775868" cy="1238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Oval 196"/>
                  <p:cNvSpPr/>
                  <p:nvPr/>
                </p:nvSpPr>
                <p:spPr>
                  <a:xfrm rot="21262696">
                    <a:off x="1308383" y="1145009"/>
                    <a:ext cx="219426" cy="219427"/>
                  </a:xfrm>
                  <a:prstGeom prst="ellipse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oMath>
                      </m:oMathPara>
                    </a14:m>
                    <a:endParaRPr lang="en-SG" sz="1400" dirty="0"/>
                  </a:p>
                </p:txBody>
              </p:sp>
            </mc:Choice>
            <mc:Fallback xmlns="">
              <p:sp>
                <p:nvSpPr>
                  <p:cNvPr id="197" name="Oval 1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62696">
                    <a:off x="1308383" y="1145009"/>
                    <a:ext cx="219426" cy="219427"/>
                  </a:xfrm>
                  <a:prstGeom prst="ellipse">
                    <a:avLst/>
                  </a:prstGeom>
                  <a:blipFill rotWithShape="1">
                    <a:blip r:embed="rId16"/>
                    <a:stretch>
                      <a:fillRect l="-10811" b="-2368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8" name="Oval 197"/>
              <p:cNvSpPr/>
              <p:nvPr/>
            </p:nvSpPr>
            <p:spPr>
              <a:xfrm rot="21262696">
                <a:off x="1642874" y="927430"/>
                <a:ext cx="219426" cy="21942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199" name="Straight Connector 198"/>
              <p:cNvCxnSpPr>
                <a:stCxn id="198" idx="3"/>
                <a:endCxn id="197" idx="6"/>
              </p:cNvCxnSpPr>
              <p:nvPr/>
            </p:nvCxnSpPr>
            <p:spPr>
              <a:xfrm flipH="1">
                <a:off x="1527281" y="1121950"/>
                <a:ext cx="155700" cy="1220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Oval 199"/>
              <p:cNvSpPr/>
              <p:nvPr/>
            </p:nvSpPr>
            <p:spPr>
              <a:xfrm rot="21262696">
                <a:off x="929835" y="927641"/>
                <a:ext cx="219426" cy="21942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01" name="Straight Connector 200"/>
              <p:cNvCxnSpPr>
                <a:stCxn id="200" idx="5"/>
                <a:endCxn id="197" idx="1"/>
              </p:cNvCxnSpPr>
              <p:nvPr/>
            </p:nvCxnSpPr>
            <p:spPr>
              <a:xfrm>
                <a:off x="1124354" y="1106961"/>
                <a:ext cx="208936" cy="781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Oval 201"/>
              <p:cNvSpPr/>
              <p:nvPr/>
            </p:nvSpPr>
            <p:spPr>
              <a:xfrm rot="21262696">
                <a:off x="904237" y="1316757"/>
                <a:ext cx="219426" cy="21942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03" name="Oval 202"/>
              <p:cNvSpPr/>
              <p:nvPr/>
            </p:nvSpPr>
            <p:spPr>
              <a:xfrm rot="21262696">
                <a:off x="1530407" y="1540897"/>
                <a:ext cx="219426" cy="21942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04" name="Straight Connector 203"/>
              <p:cNvCxnSpPr>
                <a:stCxn id="197" idx="1"/>
                <a:endCxn id="202" idx="6"/>
              </p:cNvCxnSpPr>
              <p:nvPr/>
            </p:nvCxnSpPr>
            <p:spPr>
              <a:xfrm flipH="1">
                <a:off x="1123135" y="1185116"/>
                <a:ext cx="210155" cy="2306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>
                <a:stCxn id="197" idx="6"/>
                <a:endCxn id="203" idx="0"/>
              </p:cNvCxnSpPr>
              <p:nvPr/>
            </p:nvCxnSpPr>
            <p:spPr>
              <a:xfrm>
                <a:off x="1527281" y="1243975"/>
                <a:ext cx="102091" cy="2974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>
                <a:stCxn id="207" idx="2"/>
                <a:endCxn id="203" idx="0"/>
              </p:cNvCxnSpPr>
              <p:nvPr/>
            </p:nvCxnSpPr>
            <p:spPr>
              <a:xfrm flipH="1">
                <a:off x="1629372" y="1409960"/>
                <a:ext cx="165496" cy="1314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Oval 206"/>
              <p:cNvSpPr/>
              <p:nvPr/>
            </p:nvSpPr>
            <p:spPr>
              <a:xfrm rot="21262696">
                <a:off x="1794340" y="1289498"/>
                <a:ext cx="219426" cy="21942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08" name="Oval 207"/>
              <p:cNvSpPr/>
              <p:nvPr/>
            </p:nvSpPr>
            <p:spPr>
              <a:xfrm rot="21262696">
                <a:off x="1029595" y="1607579"/>
                <a:ext cx="219426" cy="2194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09" name="Straight Connector 208"/>
              <p:cNvCxnSpPr>
                <a:stCxn id="208" idx="6"/>
                <a:endCxn id="203" idx="2"/>
              </p:cNvCxnSpPr>
              <p:nvPr/>
            </p:nvCxnSpPr>
            <p:spPr>
              <a:xfrm flipV="1">
                <a:off x="1248493" y="1661359"/>
                <a:ext cx="282442" cy="45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>
                <a:stCxn id="202" idx="6"/>
                <a:endCxn id="203" idx="2"/>
              </p:cNvCxnSpPr>
              <p:nvPr/>
            </p:nvCxnSpPr>
            <p:spPr>
              <a:xfrm>
                <a:off x="1123135" y="1415723"/>
                <a:ext cx="407800" cy="2456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Oval 210"/>
              <p:cNvSpPr/>
              <p:nvPr/>
            </p:nvSpPr>
            <p:spPr>
              <a:xfrm rot="21262696">
                <a:off x="1745290" y="620430"/>
                <a:ext cx="219426" cy="219426"/>
              </a:xfrm>
              <a:prstGeom prst="ellipse">
                <a:avLst/>
              </a:prstGeom>
              <a:solidFill>
                <a:srgbClr val="FF97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12" name="Oval 211"/>
              <p:cNvSpPr/>
              <p:nvPr/>
            </p:nvSpPr>
            <p:spPr>
              <a:xfrm rot="21262696">
                <a:off x="1999079" y="1084064"/>
                <a:ext cx="219426" cy="21942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13" name="Straight Connector 212"/>
              <p:cNvCxnSpPr>
                <a:stCxn id="211" idx="3"/>
                <a:endCxn id="198" idx="0"/>
              </p:cNvCxnSpPr>
              <p:nvPr/>
            </p:nvCxnSpPr>
            <p:spPr>
              <a:xfrm flipH="1">
                <a:off x="1741839" y="814949"/>
                <a:ext cx="43558" cy="1130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>
                <a:stCxn id="212" idx="1"/>
                <a:endCxn id="198" idx="5"/>
              </p:cNvCxnSpPr>
              <p:nvPr/>
            </p:nvCxnSpPr>
            <p:spPr>
              <a:xfrm flipH="1" flipV="1">
                <a:off x="1837393" y="1106750"/>
                <a:ext cx="186593" cy="174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 rot="21262696">
                <a:off x="1269462" y="691139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16" name="Oval 215"/>
              <p:cNvSpPr/>
              <p:nvPr/>
            </p:nvSpPr>
            <p:spPr>
              <a:xfrm rot="21262696">
                <a:off x="517100" y="941198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17" name="Oval 216"/>
              <p:cNvSpPr/>
              <p:nvPr/>
            </p:nvSpPr>
            <p:spPr>
              <a:xfrm rot="21262696">
                <a:off x="477764" y="1313305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18" name="Oval 217"/>
              <p:cNvSpPr/>
              <p:nvPr/>
            </p:nvSpPr>
            <p:spPr>
              <a:xfrm rot="21262696">
                <a:off x="882073" y="588926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 rot="21262696">
                <a:off x="2034206" y="1547947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20" name="Oval 219"/>
              <p:cNvSpPr/>
              <p:nvPr/>
            </p:nvSpPr>
            <p:spPr>
              <a:xfrm rot="21262696">
                <a:off x="532013" y="1602829"/>
                <a:ext cx="219426" cy="2194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21" name="Straight Connector 220"/>
              <p:cNvCxnSpPr>
                <a:stCxn id="200" idx="0"/>
                <a:endCxn id="215" idx="2"/>
              </p:cNvCxnSpPr>
              <p:nvPr/>
            </p:nvCxnSpPr>
            <p:spPr>
              <a:xfrm flipV="1">
                <a:off x="1028800" y="811600"/>
                <a:ext cx="241190" cy="1165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18" idx="4"/>
                <a:endCxn id="200" idx="0"/>
              </p:cNvCxnSpPr>
              <p:nvPr/>
            </p:nvCxnSpPr>
            <p:spPr>
              <a:xfrm>
                <a:off x="1002534" y="807824"/>
                <a:ext cx="26266" cy="120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00" idx="2"/>
                <a:endCxn id="217" idx="7"/>
              </p:cNvCxnSpPr>
              <p:nvPr/>
            </p:nvCxnSpPr>
            <p:spPr>
              <a:xfrm flipH="1">
                <a:off x="657083" y="1048103"/>
                <a:ext cx="273280" cy="2901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>
                <a:stCxn id="200" idx="2"/>
                <a:endCxn id="216" idx="6"/>
              </p:cNvCxnSpPr>
              <p:nvPr/>
            </p:nvCxnSpPr>
            <p:spPr>
              <a:xfrm flipH="1" flipV="1">
                <a:off x="735998" y="1040163"/>
                <a:ext cx="194365" cy="79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>
                <a:stCxn id="217" idx="6"/>
                <a:endCxn id="202" idx="2"/>
              </p:cNvCxnSpPr>
              <p:nvPr/>
            </p:nvCxnSpPr>
            <p:spPr>
              <a:xfrm>
                <a:off x="696662" y="1412270"/>
                <a:ext cx="208103" cy="2494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03" idx="6"/>
                <a:endCxn id="219" idx="1"/>
              </p:cNvCxnSpPr>
              <p:nvPr/>
            </p:nvCxnSpPr>
            <p:spPr>
              <a:xfrm flipV="1">
                <a:off x="1749305" y="1588054"/>
                <a:ext cx="309808" cy="518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>
                <a:stCxn id="202" idx="2"/>
                <a:endCxn id="220" idx="6"/>
              </p:cNvCxnSpPr>
              <p:nvPr/>
            </p:nvCxnSpPr>
            <p:spPr>
              <a:xfrm flipH="1">
                <a:off x="750911" y="1437219"/>
                <a:ext cx="153854" cy="2645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>
                <a:stCxn id="211" idx="3"/>
                <a:endCxn id="215" idx="6"/>
              </p:cNvCxnSpPr>
              <p:nvPr/>
            </p:nvCxnSpPr>
            <p:spPr>
              <a:xfrm flipH="1" flipV="1">
                <a:off x="1488360" y="790104"/>
                <a:ext cx="297037" cy="248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Straight Connector 195"/>
            <p:cNvCxnSpPr>
              <a:stCxn id="207" idx="1"/>
              <a:endCxn id="198" idx="5"/>
            </p:cNvCxnSpPr>
            <p:nvPr/>
          </p:nvCxnSpPr>
          <p:spPr>
            <a:xfrm flipV="1">
              <a:off x="1448987" y="1106750"/>
              <a:ext cx="18146" cy="22285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Down Arrow 192"/>
          <p:cNvSpPr/>
          <p:nvPr/>
        </p:nvSpPr>
        <p:spPr>
          <a:xfrm rot="16200000">
            <a:off x="2694593" y="2554208"/>
            <a:ext cx="231320" cy="4099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/>
          <p:cNvSpPr/>
          <p:nvPr/>
        </p:nvSpPr>
        <p:spPr>
          <a:xfrm rot="16200000">
            <a:off x="5038176" y="2554207"/>
            <a:ext cx="231320" cy="4099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Down Arrow 125"/>
          <p:cNvSpPr/>
          <p:nvPr/>
        </p:nvSpPr>
        <p:spPr>
          <a:xfrm rot="16200000">
            <a:off x="7401487" y="2554207"/>
            <a:ext cx="231320" cy="4099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60875" y="232179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SG" sz="3600" dirty="0"/>
          </a:p>
        </p:txBody>
      </p:sp>
      <p:sp>
        <p:nvSpPr>
          <p:cNvPr id="141" name="TextBox 49"/>
          <p:cNvSpPr txBox="1"/>
          <p:nvPr/>
        </p:nvSpPr>
        <p:spPr>
          <a:xfrm>
            <a:off x="2983411" y="3789040"/>
            <a:ext cx="322786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91440" rIns="0" bIns="9144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latin typeface="Book Antiqua" pitchFamily="18" charset="0"/>
              </a:rPr>
              <a:t>Bounds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2483768" y="5013176"/>
            <a:ext cx="902822" cy="521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Oval 120"/>
          <p:cNvSpPr/>
          <p:nvPr/>
        </p:nvSpPr>
        <p:spPr>
          <a:xfrm>
            <a:off x="4724218" y="5013176"/>
            <a:ext cx="902822" cy="521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Oval 121"/>
          <p:cNvSpPr/>
          <p:nvPr/>
        </p:nvSpPr>
        <p:spPr>
          <a:xfrm>
            <a:off x="3654838" y="5570831"/>
            <a:ext cx="646726" cy="521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97979" y="4571836"/>
                <a:ext cx="3458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Given the current neighborhood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SG" dirty="0" smtClean="0"/>
                  <a:t>:</a:t>
                </a:r>
                <a:endParaRPr lang="en-SG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979" y="4571836"/>
                <a:ext cx="3458319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1408" t="-8197" r="-528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670569" y="5241402"/>
            <a:ext cx="1474799" cy="777774"/>
            <a:chOff x="6670569" y="5458639"/>
            <a:chExt cx="1474799" cy="777774"/>
          </a:xfrm>
        </p:grpSpPr>
        <p:sp>
          <p:nvSpPr>
            <p:cNvPr id="123" name="Right Brace 122"/>
            <p:cNvSpPr/>
            <p:nvPr/>
          </p:nvSpPr>
          <p:spPr>
            <a:xfrm>
              <a:off x="6670569" y="5458639"/>
              <a:ext cx="135958" cy="777774"/>
            </a:xfrm>
            <a:prstGeom prst="rightBrace">
              <a:avLst>
                <a:gd name="adj1" fmla="val 5853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779353" y="5507210"/>
                  <a:ext cx="136601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rgbClr val="FF0000"/>
                      </a:solidFill>
                    </a:rPr>
                    <a:t>determine</a:t>
                  </a:r>
                  <a:br>
                    <a:rPr lang="en-US" dirty="0" smtClean="0">
                      <a:solidFill>
                        <a:srgbClr val="FF0000"/>
                      </a:solidFill>
                    </a:rPr>
                  </a:br>
                  <a:r>
                    <a:rPr lang="en-US" dirty="0" smtClean="0">
                      <a:solidFill>
                        <a:srgbClr val="FF0000"/>
                      </a:solidFill>
                    </a:rPr>
                    <a:t>top-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𝐾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nodes</a:t>
                  </a:r>
                  <a:endParaRPr lang="en-S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353" y="5507210"/>
                  <a:ext cx="1366015" cy="64633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3571" t="-4717" r="-3571" b="-1415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302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94" grpId="0" animBg="1"/>
      <p:bldP spid="126" grpId="0" animBg="1"/>
      <p:bldP spid="3" grpId="0"/>
      <p:bldP spid="141" grpId="0" animBg="1"/>
      <p:bldP spid="120" grpId="0" animBg="1"/>
      <p:bldP spid="121" grpId="0" animBg="1"/>
      <p:bldP spid="122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Graph-based proximity has many applications with different ranking needs</a:t>
            </a:r>
            <a:endParaRPr lang="en-SG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2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16929" y="3488504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b="0" i="0" dirty="0" smtClean="0">
                <a:solidFill>
                  <a:schemeClr val="tx1"/>
                </a:solidFill>
                <a:latin typeface="+mj-lt"/>
              </a:rPr>
              <a:t>paper</a:t>
            </a:r>
            <a:br>
              <a:rPr lang="en-US" sz="1400" b="0" i="0" dirty="0" smtClean="0">
                <a:solidFill>
                  <a:schemeClr val="tx1"/>
                </a:solidFill>
                <a:latin typeface="+mj-lt"/>
              </a:rPr>
            </a:br>
            <a:r>
              <a:rPr lang="en-US" sz="1400" b="0" i="0" dirty="0" smtClean="0">
                <a:solidFill>
                  <a:schemeClr val="tx1"/>
                </a:solidFill>
                <a:latin typeface="+mj-lt"/>
              </a:rPr>
              <a:t>1</a:t>
            </a:r>
            <a:endParaRPr lang="en-SG" sz="1400" dirty="0"/>
          </a:p>
        </p:txBody>
      </p:sp>
      <p:sp>
        <p:nvSpPr>
          <p:cNvPr id="14" name="Oval 13"/>
          <p:cNvSpPr/>
          <p:nvPr/>
        </p:nvSpPr>
        <p:spPr>
          <a:xfrm>
            <a:off x="2384414" y="4875661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</a:rPr>
              <a:t>paper</a:t>
            </a:r>
            <a:br>
              <a:rPr lang="en-SG" sz="1400" dirty="0" smtClean="0">
                <a:solidFill>
                  <a:schemeClr val="tx1"/>
                </a:solidFill>
              </a:rPr>
            </a:br>
            <a:r>
              <a:rPr lang="en-SG" sz="1400" dirty="0" smtClean="0">
                <a:solidFill>
                  <a:schemeClr val="tx1"/>
                </a:solidFill>
              </a:rPr>
              <a:t>2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20" idx="6"/>
            <a:endCxn id="12" idx="2"/>
          </p:cNvCxnSpPr>
          <p:nvPr/>
        </p:nvCxnSpPr>
        <p:spPr>
          <a:xfrm flipV="1">
            <a:off x="3266564" y="3782554"/>
            <a:ext cx="650365" cy="191131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776554" y="3006974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VLDB</a:t>
            </a:r>
            <a:endParaRPr lang="en-SG" sz="1400" dirty="0"/>
          </a:p>
        </p:txBody>
      </p:sp>
      <p:cxnSp>
        <p:nvCxnSpPr>
          <p:cNvPr id="19" name="Straight Connector 18"/>
          <p:cNvCxnSpPr>
            <a:stCxn id="18" idx="6"/>
            <a:endCxn id="12" idx="1"/>
          </p:cNvCxnSpPr>
          <p:nvPr/>
        </p:nvCxnSpPr>
        <p:spPr>
          <a:xfrm>
            <a:off x="3364654" y="3301024"/>
            <a:ext cx="638400" cy="273605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678464" y="3679635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“data”</a:t>
            </a:r>
            <a:endParaRPr lang="en-SG" sz="1400" dirty="0"/>
          </a:p>
        </p:txBody>
      </p:sp>
      <p:sp>
        <p:nvSpPr>
          <p:cNvPr id="21" name="Oval 20"/>
          <p:cNvSpPr/>
          <p:nvPr/>
        </p:nvSpPr>
        <p:spPr>
          <a:xfrm>
            <a:off x="3501079" y="4377424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“spatio”</a:t>
            </a:r>
            <a:endParaRPr lang="en-SG" sz="1400" dirty="0"/>
          </a:p>
        </p:txBody>
      </p:sp>
      <p:cxnSp>
        <p:nvCxnSpPr>
          <p:cNvPr id="22" name="Straight Connector 21"/>
          <p:cNvCxnSpPr>
            <a:stCxn id="21" idx="7"/>
            <a:endCxn id="12" idx="4"/>
          </p:cNvCxnSpPr>
          <p:nvPr/>
        </p:nvCxnSpPr>
        <p:spPr>
          <a:xfrm flipV="1">
            <a:off x="4003054" y="4076604"/>
            <a:ext cx="207925" cy="386945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  <a:endCxn id="20" idx="4"/>
          </p:cNvCxnSpPr>
          <p:nvPr/>
        </p:nvCxnSpPr>
        <p:spPr>
          <a:xfrm flipV="1">
            <a:off x="2678464" y="4267735"/>
            <a:ext cx="294050" cy="607926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5" idx="4"/>
            <a:endCxn id="38" idx="0"/>
          </p:cNvCxnSpPr>
          <p:nvPr/>
        </p:nvCxnSpPr>
        <p:spPr>
          <a:xfrm>
            <a:off x="1874645" y="3250048"/>
            <a:ext cx="40809" cy="319007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6"/>
            <a:endCxn id="21" idx="3"/>
          </p:cNvCxnSpPr>
          <p:nvPr/>
        </p:nvCxnSpPr>
        <p:spPr>
          <a:xfrm flipV="1">
            <a:off x="2972514" y="4879399"/>
            <a:ext cx="614690" cy="290312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621404" y="3569055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author</a:t>
            </a:r>
            <a:br>
              <a:rPr lang="en-US" sz="1400" dirty="0" smtClean="0">
                <a:solidFill>
                  <a:schemeClr val="tx1"/>
                </a:solidFill>
                <a:latin typeface="+mj-lt"/>
              </a:rPr>
            </a:b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1</a:t>
            </a:r>
            <a:endParaRPr lang="en-SG" sz="1400" dirty="0"/>
          </a:p>
        </p:txBody>
      </p:sp>
      <p:sp>
        <p:nvSpPr>
          <p:cNvPr id="45" name="Oval 44"/>
          <p:cNvSpPr/>
          <p:nvPr/>
        </p:nvSpPr>
        <p:spPr>
          <a:xfrm>
            <a:off x="1580595" y="2661948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paper</a:t>
            </a:r>
            <a:br>
              <a:rPr lang="en-US" sz="1400" dirty="0" smtClean="0">
                <a:solidFill>
                  <a:schemeClr val="tx1"/>
                </a:solidFill>
                <a:latin typeface="+mj-lt"/>
              </a:rPr>
            </a:b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3</a:t>
            </a:r>
            <a:endParaRPr lang="en-SG" sz="1400" dirty="0"/>
          </a:p>
        </p:txBody>
      </p:sp>
      <p:cxnSp>
        <p:nvCxnSpPr>
          <p:cNvPr id="53" name="Straight Connector 52"/>
          <p:cNvCxnSpPr>
            <a:stCxn id="20" idx="1"/>
            <a:endCxn id="45" idx="5"/>
          </p:cNvCxnSpPr>
          <p:nvPr/>
        </p:nvCxnSpPr>
        <p:spPr>
          <a:xfrm flipH="1" flipV="1">
            <a:off x="2082570" y="3163923"/>
            <a:ext cx="682019" cy="601837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27584" y="3319094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“xml”</a:t>
            </a:r>
            <a:endParaRPr lang="en-SG" sz="1400" dirty="0"/>
          </a:p>
        </p:txBody>
      </p:sp>
      <p:cxnSp>
        <p:nvCxnSpPr>
          <p:cNvPr id="69" name="Straight Connector 68"/>
          <p:cNvCxnSpPr>
            <a:stCxn id="45" idx="3"/>
            <a:endCxn id="59" idx="7"/>
          </p:cNvCxnSpPr>
          <p:nvPr/>
        </p:nvCxnSpPr>
        <p:spPr>
          <a:xfrm flipH="1">
            <a:off x="1329559" y="3163923"/>
            <a:ext cx="337161" cy="241296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5" idx="6"/>
            <a:endCxn id="18" idx="2"/>
          </p:cNvCxnSpPr>
          <p:nvPr/>
        </p:nvCxnSpPr>
        <p:spPr>
          <a:xfrm>
            <a:off x="2168695" y="2955998"/>
            <a:ext cx="607859" cy="345026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716211" y="4208136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ICDE</a:t>
            </a:r>
            <a:endParaRPr lang="en-SG" sz="1400" dirty="0"/>
          </a:p>
        </p:txBody>
      </p:sp>
      <p:cxnSp>
        <p:nvCxnSpPr>
          <p:cNvPr id="129" name="Straight Connector 128"/>
          <p:cNvCxnSpPr>
            <a:stCxn id="14" idx="1"/>
            <a:endCxn id="94" idx="5"/>
          </p:cNvCxnSpPr>
          <p:nvPr/>
        </p:nvCxnSpPr>
        <p:spPr>
          <a:xfrm flipH="1" flipV="1">
            <a:off x="2218186" y="4710111"/>
            <a:ext cx="252353" cy="251675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003054" y="4841159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author</a:t>
            </a:r>
            <a:br>
              <a:rPr lang="en-US" sz="1400" dirty="0" smtClean="0">
                <a:solidFill>
                  <a:schemeClr val="tx1"/>
                </a:solidFill>
                <a:latin typeface="+mj-lt"/>
              </a:rPr>
            </a:b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2</a:t>
            </a:r>
            <a:endParaRPr lang="en-SG" sz="1400" dirty="0"/>
          </a:p>
        </p:txBody>
      </p:sp>
      <p:cxnSp>
        <p:nvCxnSpPr>
          <p:cNvPr id="138" name="Straight Connector 137"/>
          <p:cNvCxnSpPr>
            <a:stCxn id="14" idx="5"/>
            <a:endCxn id="137" idx="2"/>
          </p:cNvCxnSpPr>
          <p:nvPr/>
        </p:nvCxnSpPr>
        <p:spPr>
          <a:xfrm flipV="1">
            <a:off x="2886389" y="5135209"/>
            <a:ext cx="1116665" cy="242427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" idx="5"/>
            <a:endCxn id="137" idx="0"/>
          </p:cNvCxnSpPr>
          <p:nvPr/>
        </p:nvCxnSpPr>
        <p:spPr>
          <a:xfrm flipH="1">
            <a:off x="4297104" y="3990479"/>
            <a:ext cx="121800" cy="850680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083063" y="2053404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Citation graph</a:t>
            </a:r>
            <a:endParaRPr lang="en-US" i="1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6107199" y="4364655"/>
            <a:ext cx="1388613" cy="1120160"/>
            <a:chOff x="1357713" y="5397518"/>
            <a:chExt cx="1388613" cy="1120160"/>
          </a:xfrm>
        </p:grpSpPr>
        <p:pic>
          <p:nvPicPr>
            <p:cNvPr id="155" name="Picture 2" descr="C:\Users\yuan.fang\AppData\Local\Microsoft\Windows\Temporary Internet Files\Content.IE5\TXUL6Y21\MC900432612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19" y="5421371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C:\Users\yuan.fang\AppData\Local\Microsoft\Windows\Temporary Internet Files\Content.IE5\TXUL6Y21\MC900432612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577" y="5397518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C:\Users\yuan.fang\AppData\Local\Microsoft\Windows\Temporary Internet Files\Content.IE5\TXUL6Y21\MC900432612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7713" y="5916890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C:\Users\yuan.fang\AppData\Local\Microsoft\Windows\Temporary Internet Files\Content.IE5\TXUL6Y21\MC900432612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23" y="6229646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2" descr="C:\Users\yuan.fang\AppData\Local\Microsoft\Windows\Temporary Internet Files\Content.IE5\TXUL6Y21\MC900432612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294" y="5733256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1" name="Straight Connector 160"/>
            <p:cNvCxnSpPr>
              <a:stCxn id="155" idx="3"/>
              <a:endCxn id="156" idx="1"/>
            </p:cNvCxnSpPr>
            <p:nvPr/>
          </p:nvCxnSpPr>
          <p:spPr>
            <a:xfrm flipV="1">
              <a:off x="1729451" y="5541534"/>
              <a:ext cx="249126" cy="23853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1622008" y="5724044"/>
              <a:ext cx="387698" cy="313009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56" idx="2"/>
              <a:endCxn id="158" idx="0"/>
            </p:cNvCxnSpPr>
            <p:nvPr/>
          </p:nvCxnSpPr>
          <p:spPr>
            <a:xfrm flipH="1">
              <a:off x="2029539" y="5685550"/>
              <a:ext cx="93054" cy="544096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2079336" y="5899907"/>
              <a:ext cx="381049" cy="296717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 flipV="1">
              <a:off x="2266609" y="5685550"/>
              <a:ext cx="180196" cy="187195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1599419" y="5724044"/>
              <a:ext cx="54277" cy="211076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TextBox 220"/>
          <p:cNvSpPr txBox="1"/>
          <p:nvPr/>
        </p:nvSpPr>
        <p:spPr>
          <a:xfrm>
            <a:off x="6021041" y="3981554"/>
            <a:ext cx="15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Social network</a:t>
            </a:r>
            <a:endParaRPr lang="en-US" i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5942550" y="2053404"/>
            <a:ext cx="169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Query log graph</a:t>
            </a:r>
            <a:endParaRPr lang="en-US" i="1" dirty="0"/>
          </a:p>
        </p:txBody>
      </p:sp>
      <p:grpSp>
        <p:nvGrpSpPr>
          <p:cNvPr id="240" name="Group 239"/>
          <p:cNvGrpSpPr/>
          <p:nvPr/>
        </p:nvGrpSpPr>
        <p:grpSpPr>
          <a:xfrm>
            <a:off x="5769369" y="2443100"/>
            <a:ext cx="1816529" cy="1009702"/>
            <a:chOff x="2262048" y="5374737"/>
            <a:chExt cx="1816529" cy="1009702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3219921" y="5550334"/>
              <a:ext cx="606292" cy="63267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3251871" y="5686394"/>
              <a:ext cx="574342" cy="179898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3251871" y="5913917"/>
              <a:ext cx="574342" cy="181795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V="1">
              <a:off x="3238971" y="6163876"/>
              <a:ext cx="606292" cy="109102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Document"/>
            <p:cNvSpPr>
              <a:spLocks noEditPoints="1" noChangeArrowheads="1"/>
            </p:cNvSpPr>
            <p:nvPr/>
          </p:nvSpPr>
          <p:spPr bwMode="auto">
            <a:xfrm>
              <a:off x="3906358" y="5535370"/>
              <a:ext cx="172219" cy="27314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Document"/>
            <p:cNvSpPr>
              <a:spLocks noEditPoints="1" noChangeArrowheads="1"/>
            </p:cNvSpPr>
            <p:nvPr/>
          </p:nvSpPr>
          <p:spPr bwMode="auto">
            <a:xfrm>
              <a:off x="3906358" y="5966545"/>
              <a:ext cx="172219" cy="273145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575147" y="5374737"/>
              <a:ext cx="6767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“pear”</a:t>
              </a:r>
              <a:endParaRPr lang="en-US" sz="1400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513720" y="5721928"/>
              <a:ext cx="738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“apple”</a:t>
              </a:r>
              <a:endParaRPr lang="en-US" sz="14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262048" y="6076662"/>
              <a:ext cx="989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“apple </a:t>
              </a:r>
              <a:r>
                <a:rPr lang="en-US" sz="1400" dirty="0" err="1" smtClean="0"/>
                <a:t>inc</a:t>
              </a:r>
              <a:r>
                <a:rPr lang="en-US" sz="1400" dirty="0" smtClean="0"/>
                <a:t>”</a:t>
              </a:r>
              <a:endParaRPr lang="en-US" sz="1400" dirty="0"/>
            </a:p>
          </p:txBody>
        </p:sp>
      </p:grpSp>
      <p:cxnSp>
        <p:nvCxnSpPr>
          <p:cNvPr id="265" name="Straight Arrow Connector 264"/>
          <p:cNvCxnSpPr>
            <a:stCxn id="12" idx="3"/>
            <a:endCxn id="14" idx="7"/>
          </p:cNvCxnSpPr>
          <p:nvPr/>
        </p:nvCxnSpPr>
        <p:spPr>
          <a:xfrm flipH="1">
            <a:off x="2886389" y="3990479"/>
            <a:ext cx="1116665" cy="971307"/>
          </a:xfrm>
          <a:prstGeom prst="straightConnector1">
            <a:avLst/>
          </a:prstGeom>
          <a:ln w="1905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21634" y="4773104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+mj-lt"/>
              </a:rPr>
              <a:t>“temporal”</a:t>
            </a:r>
            <a:endParaRPr lang="en-SG" sz="900" dirty="0"/>
          </a:p>
        </p:txBody>
      </p:sp>
      <p:cxnSp>
        <p:nvCxnSpPr>
          <p:cNvPr id="54" name="Straight Connector 53"/>
          <p:cNvCxnSpPr>
            <a:stCxn id="52" idx="6"/>
            <a:endCxn id="14" idx="2"/>
          </p:cNvCxnSpPr>
          <p:nvPr/>
        </p:nvCxnSpPr>
        <p:spPr>
          <a:xfrm>
            <a:off x="1709734" y="5067154"/>
            <a:ext cx="674680" cy="102557"/>
          </a:xfrm>
          <a:prstGeom prst="line">
            <a:avLst/>
          </a:prstGeom>
          <a:noFill/>
          <a:ln w="19050">
            <a:solidFill>
              <a:schemeClr val="tx1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94823" y="278113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?</a:t>
            </a:r>
            <a:endParaRPr lang="en-US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90438" y="422381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?</a:t>
            </a:r>
            <a:endParaRPr lang="en-US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095542" y="2422736"/>
            <a:ext cx="631699" cy="348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875602" y="268759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?</a:t>
            </a:r>
            <a:endParaRPr lang="en-US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27770" y="302788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 Black" pitchFamily="34" charset="0"/>
              </a:rPr>
              <a:t>?</a:t>
            </a:r>
            <a:endParaRPr lang="en-US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4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5B3D7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5B3D7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2" grpId="0"/>
      <p:bldP spid="66" grpId="0"/>
      <p:bldP spid="67" grpId="0"/>
      <p:bldP spid="68" grpId="0" animBg="1"/>
      <p:bldP spid="70" grpId="0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/>
          <p:cNvSpPr/>
          <p:nvPr/>
        </p:nvSpPr>
        <p:spPr>
          <a:xfrm>
            <a:off x="2627784" y="1268760"/>
            <a:ext cx="4964188" cy="4206778"/>
          </a:xfrm>
          <a:prstGeom prst="clou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Is a candidate top-</a:t>
                </a:r>
                <a:r>
                  <a:rPr lang="en-US" sz="3200" i="1" dirty="0" smtClean="0"/>
                  <a:t>K</a:t>
                </a:r>
                <a:r>
                  <a:rPr lang="en-US" sz="3200" dirty="0" smtClean="0"/>
                  <a:t> ranking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SG" sz="3200" dirty="0" smtClean="0"/>
                  <a:t> correct?</a:t>
                </a:r>
                <a:endParaRPr lang="en-SG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20</a:t>
            </a:fld>
            <a:endParaRPr lang="en-US"/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40" y="6001715"/>
            <a:ext cx="4834122" cy="34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76" name="Group 11275"/>
          <p:cNvGrpSpPr/>
          <p:nvPr/>
        </p:nvGrpSpPr>
        <p:grpSpPr>
          <a:xfrm>
            <a:off x="1913141" y="5631019"/>
            <a:ext cx="4792389" cy="361690"/>
            <a:chOff x="1547664" y="5297392"/>
            <a:chExt cx="5775198" cy="435864"/>
          </a:xfrm>
        </p:grpSpPr>
        <p:pic>
          <p:nvPicPr>
            <p:cNvPr id="1127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5297392"/>
              <a:ext cx="5775198" cy="435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75" name="Rectangle 11274"/>
            <p:cNvSpPr/>
            <p:nvPr/>
          </p:nvSpPr>
          <p:spPr>
            <a:xfrm>
              <a:off x="4018738" y="5348954"/>
              <a:ext cx="587222" cy="3356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77" name="TextBox 11276"/>
              <p:cNvSpPr txBox="1"/>
              <p:nvPr/>
            </p:nvSpPr>
            <p:spPr>
              <a:xfrm>
                <a:off x="3848788" y="5628546"/>
                <a:ext cx="576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77" name="TextBox 11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788" y="5628546"/>
                <a:ext cx="57669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6659600" y="5990938"/>
                <a:ext cx="576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00" y="5990938"/>
                <a:ext cx="57669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583858" y="158710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58" y="1587106"/>
                <a:ext cx="360000" cy="360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/>
              <p:cNvSpPr/>
              <p:nvPr/>
            </p:nvSpPr>
            <p:spPr>
              <a:xfrm>
                <a:off x="4583858" y="223517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2" name="Oval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58" y="2235178"/>
                <a:ext cx="360000" cy="360000"/>
              </a:xfrm>
              <a:prstGeom prst="ellipse">
                <a:avLst/>
              </a:prstGeom>
              <a:blipFill rotWithShape="1">
                <a:blip r:embed="rId8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/>
              <p:cNvSpPr/>
              <p:nvPr/>
            </p:nvSpPr>
            <p:spPr>
              <a:xfrm>
                <a:off x="4583858" y="288320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3" name="Oval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58" y="2883202"/>
                <a:ext cx="360000" cy="360000"/>
              </a:xfrm>
              <a:prstGeom prst="ellipse">
                <a:avLst/>
              </a:prstGeom>
              <a:blipFill rotWithShape="1">
                <a:blip r:embed="rId9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/>
              <p:cNvSpPr/>
              <p:nvPr/>
            </p:nvSpPr>
            <p:spPr>
              <a:xfrm>
                <a:off x="4585973" y="36192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4" name="Oval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973" y="3619258"/>
                <a:ext cx="360000" cy="360000"/>
              </a:xfrm>
              <a:prstGeom prst="ellipse">
                <a:avLst/>
              </a:prstGeom>
              <a:blipFill rotWithShape="1">
                <a:blip r:embed="rId10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630378" y="3357604"/>
            <a:ext cx="400110" cy="2157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400" dirty="0" smtClean="0"/>
              <a:t>…</a:t>
            </a:r>
            <a:endParaRPr lang="en-SG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Oval 137"/>
              <p:cNvSpPr/>
              <p:nvPr/>
            </p:nvSpPr>
            <p:spPr>
              <a:xfrm>
                <a:off x="4170468" y="4322237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138" name="Oval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468" y="4322237"/>
                <a:ext cx="360000" cy="360000"/>
              </a:xfrm>
              <a:prstGeom prst="ellipse">
                <a:avLst/>
              </a:prstGeom>
              <a:blipFill rotWithShape="1">
                <a:blip r:embed="rId11"/>
                <a:stretch>
                  <a:fillRect l="-63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Oval 138"/>
              <p:cNvSpPr/>
              <p:nvPr/>
            </p:nvSpPr>
            <p:spPr>
              <a:xfrm>
                <a:off x="4617372" y="482750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139" name="Oval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372" y="4827506"/>
                <a:ext cx="360000" cy="360000"/>
              </a:xfrm>
              <a:prstGeom prst="ellipse">
                <a:avLst/>
              </a:prstGeom>
              <a:blipFill rotWithShape="1">
                <a:blip r:embed="rId12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Oval 139"/>
              <p:cNvSpPr/>
              <p:nvPr/>
            </p:nvSpPr>
            <p:spPr>
              <a:xfrm>
                <a:off x="5443511" y="464005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|</m:t>
                          </m:r>
                        </m:sub>
                      </m:sSub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140" name="Oval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511" y="4640053"/>
                <a:ext cx="360000" cy="360000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 rot="16200000">
            <a:off x="5063259" y="4797213"/>
            <a:ext cx="400110" cy="2157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400" dirty="0" smtClean="0"/>
              <a:t>…</a:t>
            </a:r>
            <a:endParaRPr lang="en-SG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5425" y="1402440"/>
                <a:ext cx="2568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Neighborhood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S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425" y="1402440"/>
                <a:ext cx="2568195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896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809408" y="4620914"/>
            <a:ext cx="187220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3995936" y="4260013"/>
            <a:ext cx="756707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452054" y="4779633"/>
            <a:ext cx="756707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277944" y="4585617"/>
            <a:ext cx="756707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200992" y="2176693"/>
            <a:ext cx="756707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447473" y="2040859"/>
            <a:ext cx="756707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447473" y="2687802"/>
            <a:ext cx="756707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447473" y="3329150"/>
            <a:ext cx="756707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779429" y="4087758"/>
            <a:ext cx="763284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4200992" y="2826748"/>
            <a:ext cx="756707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4200992" y="3573369"/>
            <a:ext cx="756707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34477" y="1852488"/>
                <a:ext cx="7818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accent1"/>
                    </a:solidFill>
                  </a:rPr>
                  <a:t>lb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SG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77" y="1852488"/>
                <a:ext cx="781822" cy="307777"/>
              </a:xfrm>
              <a:prstGeom prst="rect">
                <a:avLst/>
              </a:prstGeom>
              <a:blipFill rotWithShape="1">
                <a:blip r:embed="rId15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911790" y="2027078"/>
                <a:ext cx="7818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rgbClr val="FF0000"/>
                    </a:solidFill>
                  </a:rPr>
                  <a:t>ub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SG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790" y="2027078"/>
                <a:ext cx="781881" cy="307777"/>
              </a:xfrm>
              <a:prstGeom prst="rect">
                <a:avLst/>
              </a:prstGeom>
              <a:blipFill rotWithShape="1">
                <a:blip r:embed="rId16"/>
                <a:stretch>
                  <a:fillRect l="-2344" t="-2000" b="-2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866001" y="4816330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SG" sz="1200" dirty="0"/>
          </a:p>
        </p:txBody>
      </p:sp>
      <p:sp>
        <p:nvSpPr>
          <p:cNvPr id="42" name="Oval 41"/>
          <p:cNvSpPr/>
          <p:nvPr/>
        </p:nvSpPr>
        <p:spPr>
          <a:xfrm>
            <a:off x="1619672" y="5080808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SG" sz="1200" dirty="0"/>
          </a:p>
        </p:txBody>
      </p:sp>
      <p:sp>
        <p:nvSpPr>
          <p:cNvPr id="43" name="Oval 42"/>
          <p:cNvSpPr/>
          <p:nvPr/>
        </p:nvSpPr>
        <p:spPr>
          <a:xfrm>
            <a:off x="2195736" y="4745151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SG" sz="12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308304" y="4282374"/>
            <a:ext cx="108012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380312" y="4460053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SG" sz="1200" dirty="0"/>
          </a:p>
        </p:txBody>
      </p:sp>
      <p:sp>
        <p:nvSpPr>
          <p:cNvPr id="46" name="Oval 45"/>
          <p:cNvSpPr/>
          <p:nvPr/>
        </p:nvSpPr>
        <p:spPr>
          <a:xfrm>
            <a:off x="7830536" y="4742268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791152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277" grpId="0"/>
      <p:bldP spid="131" grpId="0"/>
      <p:bldP spid="8" grpId="0" animBg="1"/>
      <p:bldP spid="132" grpId="0" animBg="1"/>
      <p:bldP spid="133" grpId="0" animBg="1"/>
      <p:bldP spid="134" grpId="0" animBg="1"/>
      <p:bldP spid="10" grpId="0"/>
      <p:bldP spid="138" grpId="0" animBg="1"/>
      <p:bldP spid="139" grpId="0" animBg="1"/>
      <p:bldP spid="140" grpId="0" animBg="1"/>
      <p:bldP spid="136" grpId="0"/>
      <p:bldP spid="7" grpId="0"/>
      <p:bldP spid="17" grpId="0"/>
      <p:bldP spid="160" grpId="0"/>
      <p:bldP spid="41" grpId="0" animBg="1"/>
      <p:bldP spid="42" grpId="0" animBg="1"/>
      <p:bldP spid="43" grpId="0" animBg="1"/>
      <p:bldP spid="45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81065"/>
            <a:ext cx="7848872" cy="145199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Experiments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19854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Experimental Setup</a:t>
            </a:r>
            <a:endParaRPr lang="en-SG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72158" y="2871120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b="0" i="0" dirty="0" smtClean="0">
                <a:solidFill>
                  <a:schemeClr val="tx1"/>
                </a:solidFill>
                <a:latin typeface="+mj-lt"/>
              </a:rPr>
              <a:t>paper</a:t>
            </a:r>
            <a:br>
              <a:rPr lang="en-US" sz="1400" b="0" i="0" dirty="0" smtClean="0">
                <a:solidFill>
                  <a:schemeClr val="tx1"/>
                </a:solidFill>
                <a:latin typeface="+mj-lt"/>
              </a:rPr>
            </a:br>
            <a:r>
              <a:rPr lang="en-US" sz="1400" b="0" i="0" dirty="0" smtClean="0">
                <a:solidFill>
                  <a:schemeClr val="tx1"/>
                </a:solidFill>
                <a:latin typeface="+mj-lt"/>
              </a:rPr>
              <a:t>2</a:t>
            </a:r>
            <a:endParaRPr lang="en-SG" sz="1400" dirty="0"/>
          </a:p>
        </p:txBody>
      </p:sp>
      <p:sp>
        <p:nvSpPr>
          <p:cNvPr id="7" name="Oval 6"/>
          <p:cNvSpPr/>
          <p:nvPr/>
        </p:nvSpPr>
        <p:spPr>
          <a:xfrm>
            <a:off x="5185993" y="1997411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b="0" i="0" dirty="0" smtClean="0">
                <a:solidFill>
                  <a:schemeClr val="tx1"/>
                </a:solidFill>
                <a:latin typeface="+mj-lt"/>
              </a:rPr>
              <a:t>author</a:t>
            </a:r>
            <a:br>
              <a:rPr lang="en-US" sz="1400" b="0" i="0" dirty="0" smtClean="0">
                <a:solidFill>
                  <a:schemeClr val="tx1"/>
                </a:solidFill>
                <a:latin typeface="+mj-lt"/>
              </a:rPr>
            </a:br>
            <a:r>
              <a:rPr lang="en-US" sz="1400" b="0" i="0" dirty="0" smtClean="0">
                <a:solidFill>
                  <a:schemeClr val="tx1"/>
                </a:solidFill>
                <a:latin typeface="+mj-lt"/>
              </a:rPr>
              <a:t>1</a:t>
            </a:r>
            <a:endParaRPr lang="en-SG" sz="1400" dirty="0"/>
          </a:p>
        </p:txBody>
      </p:sp>
      <p:sp>
        <p:nvSpPr>
          <p:cNvPr id="8" name="Oval 7"/>
          <p:cNvSpPr/>
          <p:nvPr/>
        </p:nvSpPr>
        <p:spPr>
          <a:xfrm>
            <a:off x="5352052" y="2757346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b="0" i="0" dirty="0" smtClean="0">
                <a:solidFill>
                  <a:schemeClr val="tx1"/>
                </a:solidFill>
                <a:latin typeface="+mj-lt"/>
              </a:rPr>
              <a:t>author</a:t>
            </a:r>
            <a:br>
              <a:rPr lang="en-US" sz="1400" b="0" i="0" dirty="0" smtClean="0">
                <a:solidFill>
                  <a:schemeClr val="tx1"/>
                </a:solidFill>
                <a:latin typeface="+mj-lt"/>
              </a:rPr>
            </a:br>
            <a:r>
              <a:rPr lang="en-US" sz="1400" b="0" i="0" dirty="0" smtClean="0">
                <a:solidFill>
                  <a:schemeClr val="tx1"/>
                </a:solidFill>
                <a:latin typeface="+mj-lt"/>
              </a:rPr>
              <a:t>2</a:t>
            </a:r>
            <a:endParaRPr lang="en-SG" sz="1400" dirty="0"/>
          </a:p>
        </p:txBody>
      </p:sp>
      <p:cxnSp>
        <p:nvCxnSpPr>
          <p:cNvPr id="9" name="Straight Connector 8"/>
          <p:cNvCxnSpPr>
            <a:stCxn id="6" idx="6"/>
            <a:endCxn id="7" idx="2"/>
          </p:cNvCxnSpPr>
          <p:nvPr/>
        </p:nvCxnSpPr>
        <p:spPr>
          <a:xfrm flipV="1">
            <a:off x="4660258" y="2291461"/>
            <a:ext cx="525735" cy="873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8" idx="2"/>
          </p:cNvCxnSpPr>
          <p:nvPr/>
        </p:nvCxnSpPr>
        <p:spPr>
          <a:xfrm flipV="1">
            <a:off x="4660258" y="3051396"/>
            <a:ext cx="691794" cy="113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4" idx="6"/>
            <a:endCxn id="6" idx="2"/>
          </p:cNvCxnSpPr>
          <p:nvPr/>
        </p:nvCxnSpPr>
        <p:spPr>
          <a:xfrm>
            <a:off x="3344861" y="2759393"/>
            <a:ext cx="727297" cy="4057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06062" y="1806370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venue</a:t>
            </a:r>
            <a:endParaRPr lang="en-SG" sz="1400" dirty="0"/>
          </a:p>
        </p:txBody>
      </p:sp>
      <p:cxnSp>
        <p:nvCxnSpPr>
          <p:cNvPr id="13" name="Straight Connector 12"/>
          <p:cNvCxnSpPr>
            <a:stCxn id="12" idx="6"/>
            <a:endCxn id="6" idx="2"/>
          </p:cNvCxnSpPr>
          <p:nvPr/>
        </p:nvCxnSpPr>
        <p:spPr>
          <a:xfrm>
            <a:off x="3294162" y="2100420"/>
            <a:ext cx="777996" cy="1064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756761" y="2465343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term</a:t>
            </a:r>
            <a:br>
              <a:rPr lang="en-US" sz="1400" dirty="0" smtClean="0">
                <a:solidFill>
                  <a:schemeClr val="tx1"/>
                </a:solidFill>
                <a:latin typeface="+mj-lt"/>
              </a:rPr>
            </a:b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1</a:t>
            </a:r>
            <a:endParaRPr lang="en-SG" sz="1400" dirty="0"/>
          </a:p>
        </p:txBody>
      </p:sp>
      <p:sp>
        <p:nvSpPr>
          <p:cNvPr id="15" name="Oval 14"/>
          <p:cNvSpPr/>
          <p:nvPr/>
        </p:nvSpPr>
        <p:spPr>
          <a:xfrm>
            <a:off x="3000112" y="3087668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+mj-lt"/>
              </a:rPr>
              <a:t>term</a:t>
            </a:r>
            <a:br>
              <a:rPr lang="en-US" sz="1400" dirty="0" smtClean="0">
                <a:solidFill>
                  <a:schemeClr val="tx1"/>
                </a:solidFill>
                <a:latin typeface="+mj-lt"/>
              </a:rPr>
            </a:br>
            <a:r>
              <a:rPr lang="en-US" sz="1400" dirty="0" smtClean="0">
                <a:solidFill>
                  <a:schemeClr val="tx1"/>
                </a:solidFill>
                <a:latin typeface="+mj-lt"/>
              </a:rPr>
              <a:t>2</a:t>
            </a:r>
            <a:endParaRPr lang="en-SG" sz="1400" dirty="0"/>
          </a:p>
        </p:txBody>
      </p:sp>
      <p:cxnSp>
        <p:nvCxnSpPr>
          <p:cNvPr id="16" name="Straight Connector 15"/>
          <p:cNvCxnSpPr>
            <a:stCxn id="15" idx="7"/>
            <a:endCxn id="6" idx="2"/>
          </p:cNvCxnSpPr>
          <p:nvPr/>
        </p:nvCxnSpPr>
        <p:spPr>
          <a:xfrm flipV="1">
            <a:off x="3502087" y="3165170"/>
            <a:ext cx="570071" cy="8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29057" y="1898346"/>
            <a:ext cx="588100" cy="58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b="0" i="0" dirty="0" smtClean="0">
                <a:solidFill>
                  <a:schemeClr val="tx1"/>
                </a:solidFill>
                <a:latin typeface="+mj-lt"/>
              </a:rPr>
              <a:t>paper</a:t>
            </a:r>
            <a:br>
              <a:rPr lang="en-US" sz="1400" b="0" i="0" dirty="0" smtClean="0">
                <a:solidFill>
                  <a:schemeClr val="tx1"/>
                </a:solidFill>
                <a:latin typeface="+mj-lt"/>
              </a:rPr>
            </a:br>
            <a:r>
              <a:rPr lang="en-US" sz="1400" b="0" i="0" dirty="0" smtClean="0">
                <a:solidFill>
                  <a:schemeClr val="tx1"/>
                </a:solidFill>
                <a:latin typeface="+mj-lt"/>
              </a:rPr>
              <a:t>1</a:t>
            </a:r>
            <a:endParaRPr lang="en-SG" sz="1400" dirty="0"/>
          </a:p>
        </p:txBody>
      </p:sp>
      <p:cxnSp>
        <p:nvCxnSpPr>
          <p:cNvPr id="44" name="Straight Connector 43"/>
          <p:cNvCxnSpPr>
            <a:stCxn id="12" idx="6"/>
            <a:endCxn id="43" idx="2"/>
          </p:cNvCxnSpPr>
          <p:nvPr/>
        </p:nvCxnSpPr>
        <p:spPr>
          <a:xfrm>
            <a:off x="3294162" y="2100420"/>
            <a:ext cx="734895" cy="91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3" idx="6"/>
            <a:endCxn id="7" idx="2"/>
          </p:cNvCxnSpPr>
          <p:nvPr/>
        </p:nvCxnSpPr>
        <p:spPr>
          <a:xfrm>
            <a:off x="4617157" y="2192396"/>
            <a:ext cx="568836" cy="99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4"/>
            <a:endCxn id="6" idx="0"/>
          </p:cNvCxnSpPr>
          <p:nvPr/>
        </p:nvCxnSpPr>
        <p:spPr>
          <a:xfrm>
            <a:off x="4323107" y="2486446"/>
            <a:ext cx="43101" cy="38467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43" idx="2"/>
          </p:cNvCxnSpPr>
          <p:nvPr/>
        </p:nvCxnSpPr>
        <p:spPr>
          <a:xfrm flipV="1">
            <a:off x="3344861" y="2192396"/>
            <a:ext cx="684196" cy="566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69760" y="1340768"/>
            <a:ext cx="307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Bibliographic network (BibNet)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6212879" y="1340768"/>
            <a:ext cx="2463577" cy="2310745"/>
            <a:chOff x="5076056" y="1484784"/>
            <a:chExt cx="2463577" cy="2310745"/>
          </a:xfrm>
        </p:grpSpPr>
        <p:grpSp>
          <p:nvGrpSpPr>
            <p:cNvPr id="68" name="Group 67"/>
            <p:cNvGrpSpPr/>
            <p:nvPr/>
          </p:nvGrpSpPr>
          <p:grpSpPr>
            <a:xfrm>
              <a:off x="5076056" y="1924293"/>
              <a:ext cx="2330409" cy="1871236"/>
              <a:chOff x="1968703" y="4651652"/>
              <a:chExt cx="2330409" cy="187123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968703" y="4651652"/>
                <a:ext cx="588100" cy="588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phrase</a:t>
                </a:r>
                <a:b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en-SG" sz="14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968780" y="5291218"/>
                <a:ext cx="588100" cy="588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phrase</a:t>
                </a:r>
                <a:b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2</a:t>
                </a:r>
                <a:endParaRPr lang="en-SG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968703" y="5934788"/>
                <a:ext cx="588100" cy="588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phrase</a:t>
                </a:r>
                <a:b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3</a:t>
                </a:r>
                <a:endParaRPr lang="en-SG" sz="14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711012" y="4892537"/>
                <a:ext cx="588100" cy="588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URL</a:t>
                </a:r>
                <a:b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1</a:t>
                </a:r>
                <a:endParaRPr lang="en-SG" sz="14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711012" y="5704536"/>
                <a:ext cx="588100" cy="588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URL</a:t>
                </a:r>
                <a:b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</a:br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2</a:t>
                </a:r>
                <a:endParaRPr lang="en-SG" sz="1400" dirty="0"/>
              </a:p>
            </p:txBody>
          </p:sp>
          <p:cxnSp>
            <p:nvCxnSpPr>
              <p:cNvPr id="31" name="Straight Connector 30"/>
              <p:cNvCxnSpPr>
                <a:stCxn id="25" idx="6"/>
                <a:endCxn id="28" idx="2"/>
              </p:cNvCxnSpPr>
              <p:nvPr/>
            </p:nvCxnSpPr>
            <p:spPr>
              <a:xfrm>
                <a:off x="2556803" y="4945702"/>
                <a:ext cx="1154209" cy="2408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6" idx="6"/>
                <a:endCxn id="28" idx="2"/>
              </p:cNvCxnSpPr>
              <p:nvPr/>
            </p:nvCxnSpPr>
            <p:spPr>
              <a:xfrm flipV="1">
                <a:off x="2556880" y="5186587"/>
                <a:ext cx="1154132" cy="3986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26" idx="6"/>
                <a:endCxn id="29" idx="2"/>
              </p:cNvCxnSpPr>
              <p:nvPr/>
            </p:nvCxnSpPr>
            <p:spPr>
              <a:xfrm>
                <a:off x="2556880" y="5585268"/>
                <a:ext cx="1154132" cy="41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27" idx="6"/>
                <a:endCxn id="29" idx="2"/>
              </p:cNvCxnSpPr>
              <p:nvPr/>
            </p:nvCxnSpPr>
            <p:spPr>
              <a:xfrm flipV="1">
                <a:off x="2556803" y="5998586"/>
                <a:ext cx="1154209" cy="2302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5117560" y="1484784"/>
              <a:ext cx="24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 log graph (QLog) </a:t>
              </a:r>
              <a:endParaRPr lang="en-US" dirty="0"/>
            </a:p>
          </p:txBody>
        </p:sp>
      </p:grpSp>
      <p:sp>
        <p:nvSpPr>
          <p:cNvPr id="78" name="TextBox 49"/>
          <p:cNvSpPr txBox="1"/>
          <p:nvPr/>
        </p:nvSpPr>
        <p:spPr>
          <a:xfrm>
            <a:off x="467544" y="1412776"/>
            <a:ext cx="18002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91440" rIns="180000" bIns="9144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latin typeface="Book Antiqua" pitchFamily="18" charset="0"/>
              </a:rPr>
              <a:t>Graphs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9" name="TextBox 49"/>
          <p:cNvSpPr txBox="1"/>
          <p:nvPr/>
        </p:nvSpPr>
        <p:spPr>
          <a:xfrm>
            <a:off x="467544" y="4077072"/>
            <a:ext cx="180020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91440" rIns="180000" bIns="9144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latin typeface="Book Antiqua" pitchFamily="18" charset="0"/>
              </a:rPr>
              <a:t>Evaluation methodology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568659" y="5013176"/>
            <a:ext cx="5822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Reserve </a:t>
            </a:r>
            <a:r>
              <a:rPr lang="en-US" dirty="0"/>
              <a:t>nodes with known associations to </a:t>
            </a:r>
            <a:r>
              <a:rPr lang="en-US" dirty="0" smtClean="0"/>
              <a:t>query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Remove </a:t>
            </a:r>
            <a:r>
              <a:rPr lang="en-US" dirty="0"/>
              <a:t>those associations from the </a:t>
            </a:r>
            <a:r>
              <a:rPr lang="en-US" dirty="0" smtClean="0"/>
              <a:t>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Can a proximity </a:t>
            </a:r>
            <a:r>
              <a:rPr lang="en-US" dirty="0">
                <a:solidFill>
                  <a:srgbClr val="FF0000"/>
                </a:solidFill>
              </a:rPr>
              <a:t>measure </a:t>
            </a:r>
            <a:r>
              <a:rPr lang="en-US" dirty="0" smtClean="0">
                <a:solidFill>
                  <a:srgbClr val="FF0000"/>
                </a:solidFill>
              </a:rPr>
              <a:t>still rank </a:t>
            </a:r>
            <a:r>
              <a:rPr lang="en-US" dirty="0">
                <a:solidFill>
                  <a:srgbClr val="FF0000"/>
                </a:solidFill>
              </a:rPr>
              <a:t>those nodes </a:t>
            </a:r>
            <a:r>
              <a:rPr lang="en-US" dirty="0" smtClean="0">
                <a:solidFill>
                  <a:srgbClr val="FF0000"/>
                </a:solidFill>
              </a:rPr>
              <a:t>highly?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725694" y="2391825"/>
            <a:ext cx="413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</a:rPr>
              <a:t>?</a:t>
            </a:r>
            <a:endParaRPr lang="en-SG" sz="32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797702" y="2814081"/>
            <a:ext cx="413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</a:rPr>
              <a:t>?</a:t>
            </a:r>
            <a:endParaRPr lang="en-SG" sz="32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3059832" y="4221088"/>
            <a:ext cx="2710592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/>
              <a:t>Hide-and-rediscover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285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CC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9907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9907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uiExpand="1" build="p"/>
      <p:bldP spid="81" grpId="0"/>
      <p:bldP spid="82" grpId="0"/>
      <p:bldP spid="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Evaluation Tasks</a:t>
            </a:r>
            <a:endParaRPr lang="en-SG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23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331640" y="1393438"/>
            <a:ext cx="6497621" cy="4915882"/>
            <a:chOff x="723760" y="1781571"/>
            <a:chExt cx="6497621" cy="491588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187624" y="1781571"/>
              <a:ext cx="0" cy="45365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177576" y="6299272"/>
              <a:ext cx="59548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04280" y="6328121"/>
              <a:ext cx="1817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importance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73806" y="2431525"/>
              <a:ext cx="1669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specificity</a:t>
              </a:r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3683462" y="3297777"/>
            <a:ext cx="2412268" cy="3639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1. Find </a:t>
            </a:r>
            <a:r>
              <a:rPr lang="en-US" sz="1600" b="1" dirty="0" smtClean="0"/>
              <a:t>authors</a:t>
            </a:r>
            <a:r>
              <a:rPr lang="en-US" sz="1600" dirty="0" smtClean="0"/>
              <a:t> of a paper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4067944" y="3857176"/>
            <a:ext cx="2412268" cy="3639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2. Find </a:t>
            </a:r>
            <a:r>
              <a:rPr lang="en-US" sz="1600" b="1" dirty="0" smtClean="0"/>
              <a:t>venues</a:t>
            </a:r>
            <a:r>
              <a:rPr lang="en-US" sz="1600" dirty="0" smtClean="0"/>
              <a:t> of a paper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5328084" y="4509120"/>
            <a:ext cx="2412268" cy="3639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3. Find </a:t>
            </a:r>
            <a:r>
              <a:rPr lang="en-US" sz="1600" b="1" dirty="0" smtClean="0"/>
              <a:t>URL</a:t>
            </a:r>
            <a:r>
              <a:rPr lang="en-US" sz="1600" dirty="0" smtClean="0"/>
              <a:t> of a phrase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267744" y="1832425"/>
            <a:ext cx="2412268" cy="3639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4. Find equivalent phrase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80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dirty="0" smtClean="0"/>
              <a:t>Both </a:t>
            </a:r>
            <a:r>
              <a:rPr lang="en-US" sz="3200" b="1" dirty="0" smtClean="0"/>
              <a:t>importance &amp; specificity </a:t>
            </a:r>
            <a:r>
              <a:rPr lang="en-US" sz="3200" dirty="0" smtClean="0"/>
              <a:t>are needed</a:t>
            </a:r>
            <a:endParaRPr lang="en-SG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24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036339" y="5206051"/>
            <a:ext cx="1343973" cy="451712"/>
            <a:chOff x="5594800" y="2433079"/>
            <a:chExt cx="1343973" cy="451712"/>
          </a:xfrm>
        </p:grpSpPr>
        <p:sp>
          <p:nvSpPr>
            <p:cNvPr id="16" name="Right Brace 15"/>
            <p:cNvSpPr/>
            <p:nvPr/>
          </p:nvSpPr>
          <p:spPr>
            <a:xfrm>
              <a:off x="5594800" y="2433079"/>
              <a:ext cx="162018" cy="451712"/>
            </a:xfrm>
            <a:prstGeom prst="rightBrace">
              <a:avLst>
                <a:gd name="adj1" fmla="val 56252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01923" y="2483319"/>
              <a:ext cx="1136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+ 8% ~ 10%</a:t>
              </a:r>
              <a:endParaRPr lang="en-SG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49"/>
          <p:cNvSpPr txBox="1"/>
          <p:nvPr/>
        </p:nvSpPr>
        <p:spPr>
          <a:xfrm>
            <a:off x="960440" y="1391940"/>
            <a:ext cx="2967100" cy="69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72000" rIns="180000" bIns="7200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latin typeface="Book Antiqua" pitchFamily="18" charset="0"/>
              </a:rPr>
              <a:t>Venues matching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“spatio temporal data”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 rot="19471469">
            <a:off x="60173" y="422300"/>
            <a:ext cx="1827986" cy="58808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Finding 1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8350" y="3738518"/>
            <a:ext cx="1044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accent1"/>
                </a:solidFill>
              </a:rPr>
              <a:t>important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66963" y="3738518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specific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1099" y="3738518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balanced</a:t>
            </a:r>
            <a:endParaRPr lang="en-US" sz="16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367880" y="4892334"/>
            <a:ext cx="3668459" cy="1530858"/>
            <a:chOff x="2295872" y="4892334"/>
            <a:chExt cx="3668459" cy="1530858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872" y="4892334"/>
              <a:ext cx="3668459" cy="1530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636223" y="4931471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NDCG</a:t>
              </a:r>
              <a:endParaRPr lang="en-US" sz="1400" dirty="0"/>
            </a:p>
          </p:txBody>
        </p:sp>
      </p:grpSp>
      <p:sp>
        <p:nvSpPr>
          <p:cNvPr id="22" name="TextBox 49"/>
          <p:cNvSpPr txBox="1"/>
          <p:nvPr/>
        </p:nvSpPr>
        <p:spPr>
          <a:xfrm>
            <a:off x="1835696" y="4294788"/>
            <a:ext cx="5256584" cy="422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72000" rIns="180000" bIns="7200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latin typeface="Book Antiqua" pitchFamily="18" charset="0"/>
              </a:rPr>
              <a:t>Quantitative evaluation (hide-and-rediscover)</a:t>
            </a:r>
            <a:endParaRPr lang="en-US" sz="1800" dirty="0">
              <a:latin typeface="Book Antiqua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19296"/>
              </p:ext>
            </p:extLst>
          </p:nvPr>
        </p:nvGraphicFramePr>
        <p:xfrm>
          <a:off x="395536" y="2325360"/>
          <a:ext cx="1320211" cy="143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11"/>
              </a:tblGrid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F-Rank/PPR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dell</a:t>
                      </a:r>
                      <a:endParaRPr lang="en-US" sz="1400" dirty="0"/>
                    </a:p>
                  </a:txBody>
                  <a:tcPr/>
                </a:tc>
              </a:tr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dell com</a:t>
                      </a:r>
                      <a:br>
                        <a:rPr lang="en-US" sz="1400" dirty="0" smtClean="0"/>
                      </a:br>
                      <a:endParaRPr lang="en-US" sz="1400" dirty="0"/>
                    </a:p>
                  </a:txBody>
                  <a:tcPr/>
                </a:tc>
              </a:tr>
              <a:tr h="310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dell computers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33916"/>
              </p:ext>
            </p:extLst>
          </p:nvPr>
        </p:nvGraphicFramePr>
        <p:xfrm>
          <a:off x="1754984" y="2325360"/>
          <a:ext cx="1320211" cy="1438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0211"/>
              </a:tblGrid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T-Rank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dell c1295</a:t>
                      </a:r>
                      <a:endParaRPr lang="en-US" sz="1400" dirty="0"/>
                    </a:p>
                  </a:txBody>
                  <a:tcPr/>
                </a:tc>
              </a:tr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battery for dell </a:t>
                      </a:r>
                      <a:r>
                        <a:rPr lang="en-US" sz="1400" dirty="0" err="1" smtClean="0"/>
                        <a:t>inspiron</a:t>
                      </a:r>
                      <a:r>
                        <a:rPr lang="en-US" sz="1400" dirty="0" smtClean="0"/>
                        <a:t> 8000</a:t>
                      </a:r>
                      <a:endParaRPr lang="en-US" sz="1400" dirty="0"/>
                    </a:p>
                  </a:txBody>
                  <a:tcPr/>
                </a:tc>
              </a:tr>
              <a:tr h="310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312 0068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58761"/>
              </p:ext>
            </p:extLst>
          </p:nvPr>
        </p:nvGraphicFramePr>
        <p:xfrm>
          <a:off x="3115184" y="2325360"/>
          <a:ext cx="1320211" cy="143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0211"/>
              </a:tblGrid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RoundTripRank</a:t>
                      </a:r>
                      <a:endParaRPr lang="en-US" sz="1400" dirty="0"/>
                    </a:p>
                  </a:txBody>
                  <a:tcPr/>
                </a:tc>
              </a:tr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dell battery</a:t>
                      </a:r>
                      <a:endParaRPr lang="en-US" sz="1400" dirty="0"/>
                    </a:p>
                  </a:txBody>
                  <a:tcPr/>
                </a:tc>
              </a:tr>
              <a:tr h="2808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battery for dell </a:t>
                      </a:r>
                      <a:r>
                        <a:rPr lang="en-US" sz="1400" dirty="0" err="1" smtClean="0"/>
                        <a:t>inspiron</a:t>
                      </a:r>
                      <a:r>
                        <a:rPr lang="en-US" sz="1400" dirty="0" smtClean="0"/>
                        <a:t> 8000</a:t>
                      </a:r>
                    </a:p>
                  </a:txBody>
                  <a:tcPr/>
                </a:tc>
              </a:tr>
              <a:tr h="310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49"/>
          <p:cNvSpPr txBox="1"/>
          <p:nvPr/>
        </p:nvSpPr>
        <p:spPr>
          <a:xfrm>
            <a:off x="5356956" y="1391940"/>
            <a:ext cx="2967100" cy="69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72000" rIns="180000" bIns="7200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latin typeface="Book Antiqua" pitchFamily="18" charset="0"/>
              </a:rPr>
              <a:t>Phrases similar to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“dell notebook”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6469" y="3738517"/>
            <a:ext cx="1044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accent1"/>
                </a:solidFill>
              </a:rPr>
              <a:t>important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95082" y="3738517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specific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9218" y="3738517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balanced</a:t>
            </a:r>
            <a:endParaRPr lang="en-US" sz="1600" i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85712"/>
              </p:ext>
            </p:extLst>
          </p:nvPr>
        </p:nvGraphicFramePr>
        <p:xfrm>
          <a:off x="4723655" y="2325359"/>
          <a:ext cx="1320211" cy="143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11"/>
              </a:tblGrid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F-Rank/PPR</a:t>
                      </a:r>
                      <a:endParaRPr 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dell</a:t>
                      </a:r>
                      <a:endParaRPr lang="en-US" sz="1400" dirty="0"/>
                    </a:p>
                  </a:txBody>
                  <a:tcPr/>
                </a:tc>
              </a:tr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dell com</a:t>
                      </a:r>
                      <a:br>
                        <a:rPr lang="en-US" sz="1400" dirty="0" smtClean="0"/>
                      </a:br>
                      <a:endParaRPr lang="en-US" sz="1400" dirty="0"/>
                    </a:p>
                  </a:txBody>
                  <a:tcPr/>
                </a:tc>
              </a:tr>
              <a:tr h="310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dell computers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70803"/>
              </p:ext>
            </p:extLst>
          </p:nvPr>
        </p:nvGraphicFramePr>
        <p:xfrm>
          <a:off x="6083103" y="2325359"/>
          <a:ext cx="1320211" cy="1438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0211"/>
              </a:tblGrid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T-Rank</a:t>
                      </a:r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dell c1295</a:t>
                      </a:r>
                      <a:endParaRPr lang="en-US" sz="1400" dirty="0"/>
                    </a:p>
                  </a:txBody>
                  <a:tcPr/>
                </a:tc>
              </a:tr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battery for dell </a:t>
                      </a:r>
                      <a:r>
                        <a:rPr lang="en-US" sz="1400" dirty="0" err="1" smtClean="0"/>
                        <a:t>inspiron</a:t>
                      </a:r>
                      <a:r>
                        <a:rPr lang="en-US" sz="1400" dirty="0" smtClean="0"/>
                        <a:t> 8000</a:t>
                      </a:r>
                      <a:endParaRPr lang="en-US" sz="1400" dirty="0"/>
                    </a:p>
                  </a:txBody>
                  <a:tcPr/>
                </a:tc>
              </a:tr>
              <a:tr h="310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312 0068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4763"/>
              </p:ext>
            </p:extLst>
          </p:nvPr>
        </p:nvGraphicFramePr>
        <p:xfrm>
          <a:off x="7443303" y="2325359"/>
          <a:ext cx="1320211" cy="14383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0211"/>
              </a:tblGrid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RoundTripRank</a:t>
                      </a:r>
                      <a:endParaRPr lang="en-US" sz="1400" dirty="0"/>
                    </a:p>
                  </a:txBody>
                  <a:tcPr/>
                </a:tc>
              </a:tr>
              <a:tr h="28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dell battery</a:t>
                      </a:r>
                      <a:endParaRPr lang="en-US" sz="1400" dirty="0"/>
                    </a:p>
                  </a:txBody>
                  <a:tcPr/>
                </a:tc>
              </a:tr>
              <a:tr h="2808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battery for dell </a:t>
                      </a:r>
                      <a:r>
                        <a:rPr lang="en-US" sz="1400" dirty="0" err="1" smtClean="0"/>
                        <a:t>inspiron</a:t>
                      </a:r>
                      <a:r>
                        <a:rPr lang="en-US" sz="1400" dirty="0" smtClean="0"/>
                        <a:t> 8000</a:t>
                      </a:r>
                    </a:p>
                  </a:txBody>
                  <a:tcPr/>
                </a:tc>
              </a:tr>
              <a:tr h="3105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dell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26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/>
      <p:bldP spid="36" grpId="0"/>
      <p:bldP spid="37" grpId="0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/>
                <a:r>
                  <a:rPr lang="en-US" sz="3200" b="1" dirty="0" smtClean="0"/>
                  <a:t>Optimal trade-offs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b="1" dirty="0" smtClean="0"/>
                  <a:t> vary </a:t>
                </a:r>
                <a:r>
                  <a:rPr lang="en-US" sz="3200" dirty="0" smtClean="0"/>
                  <a:t>task by task</a:t>
                </a:r>
                <a:endParaRPr lang="en-SG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25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19471469">
            <a:off x="60173" y="422300"/>
            <a:ext cx="1827986" cy="58808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Finding 2</a:t>
            </a:r>
            <a:endParaRPr lang="en-US" sz="24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718914" y="1954897"/>
            <a:ext cx="5638036" cy="4292079"/>
            <a:chOff x="84931" y="1781571"/>
            <a:chExt cx="7047541" cy="5365098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187624" y="1781571"/>
              <a:ext cx="0" cy="45365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177576" y="6299272"/>
              <a:ext cx="59548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004017" y="6685004"/>
                  <a:ext cx="25183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Importance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4017" y="6685004"/>
                  <a:ext cx="2518317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417" t="-8197" r="-18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-674346" y="3915272"/>
                  <a:ext cx="19802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Specificity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4346" y="3915272"/>
                  <a:ext cx="198022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197" r="-24590"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3259576" y="3787677"/>
            <a:ext cx="1929814" cy="2911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1. Find </a:t>
            </a:r>
            <a:r>
              <a:rPr lang="en-US" sz="1400" b="1" dirty="0" smtClean="0"/>
              <a:t>authors</a:t>
            </a:r>
            <a:r>
              <a:rPr lang="en-US" sz="1400" dirty="0" smtClean="0"/>
              <a:t> of a paper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2171954" y="2393884"/>
            <a:ext cx="1929814" cy="2911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4. Find equivalent phrase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8078" y="5544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SG" dirty="0"/>
          </a:p>
        </p:txBody>
      </p:sp>
      <p:sp>
        <p:nvSpPr>
          <p:cNvPr id="43" name="TextBox 42"/>
          <p:cNvSpPr txBox="1"/>
          <p:nvPr/>
        </p:nvSpPr>
        <p:spPr>
          <a:xfrm>
            <a:off x="6125868" y="5584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44" name="TextBox 43"/>
          <p:cNvSpPr txBox="1"/>
          <p:nvPr/>
        </p:nvSpPr>
        <p:spPr>
          <a:xfrm>
            <a:off x="1295887" y="1844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grpSp>
        <p:nvGrpSpPr>
          <p:cNvPr id="69" name="Group 68"/>
          <p:cNvGrpSpPr/>
          <p:nvPr/>
        </p:nvGrpSpPr>
        <p:grpSpPr>
          <a:xfrm>
            <a:off x="755576" y="3789040"/>
            <a:ext cx="4040470" cy="2148876"/>
            <a:chOff x="1635952" y="3299140"/>
            <a:chExt cx="4040470" cy="2148876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5132162" y="3616618"/>
              <a:ext cx="0" cy="1460945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2509980" y="3443342"/>
              <a:ext cx="1629972" cy="7951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582603" y="5109462"/>
                  <a:ext cx="10938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𝟓𝟎</m:t>
                        </m:r>
                      </m:oMath>
                    </m:oMathPara>
                  </a14:m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2603" y="5109462"/>
                  <a:ext cx="1093819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635952" y="3299140"/>
                  <a:ext cx="10938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𝟓𝟎</m:t>
                        </m:r>
                      </m:oMath>
                    </m:oMathPara>
                  </a14:m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952" y="3299140"/>
                  <a:ext cx="1093819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55576" y="4835617"/>
            <a:ext cx="5170245" cy="1098864"/>
            <a:chOff x="1635952" y="4274158"/>
            <a:chExt cx="5170245" cy="1098864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264938" y="4584226"/>
              <a:ext cx="0" cy="398658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509979" y="4446612"/>
              <a:ext cx="2782101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712378" y="5034468"/>
                  <a:ext cx="10938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𝟖𝟎</m:t>
                        </m:r>
                      </m:oMath>
                    </m:oMathPara>
                  </a14:m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378" y="5034468"/>
                  <a:ext cx="1093819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635952" y="4274158"/>
                  <a:ext cx="10938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𝟐𝟎</m:t>
                        </m:r>
                      </m:oMath>
                    </m:oMathPara>
                  </a14:m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952" y="4274158"/>
                  <a:ext cx="1093819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755576" y="4313653"/>
            <a:ext cx="4386108" cy="1626945"/>
            <a:chOff x="1635952" y="3823753"/>
            <a:chExt cx="4386108" cy="1626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575783" y="5112144"/>
                  <a:ext cx="4462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6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6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𝟔𝟓</m:t>
                        </m:r>
                      </m:oMath>
                    </m:oMathPara>
                  </a14:m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783" y="5112144"/>
                  <a:ext cx="446277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369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/>
            <p:cNvCxnSpPr/>
            <p:nvPr/>
          </p:nvCxnSpPr>
          <p:spPr>
            <a:xfrm flipH="1">
              <a:off x="2509979" y="4002741"/>
              <a:ext cx="2422061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904898" y="4148306"/>
              <a:ext cx="0" cy="90613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635952" y="3823753"/>
                  <a:ext cx="10938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𝟑𝟓</m:t>
                        </m:r>
                      </m:oMath>
                    </m:oMathPara>
                  </a14:m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952" y="3823753"/>
                  <a:ext cx="1093819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755576" y="2386609"/>
            <a:ext cx="2904447" cy="3548066"/>
            <a:chOff x="1715462" y="1796492"/>
            <a:chExt cx="2904447" cy="3548066"/>
          </a:xfrm>
        </p:grpSpPr>
        <p:cxnSp>
          <p:nvCxnSpPr>
            <p:cNvPr id="65" name="Straight Connector 64"/>
            <p:cNvCxnSpPr/>
            <p:nvPr/>
          </p:nvCxnSpPr>
          <p:spPr>
            <a:xfrm flipH="1">
              <a:off x="2580142" y="1960503"/>
              <a:ext cx="542351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080950" y="2094897"/>
              <a:ext cx="23748" cy="2859329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715462" y="1796492"/>
                  <a:ext cx="10938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𝟕𝟎</m:t>
                        </m:r>
                      </m:oMath>
                    </m:oMathPara>
                  </a14:m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462" y="1796492"/>
                  <a:ext cx="1093819" cy="33855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526090" y="5006004"/>
                  <a:ext cx="10938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𝟑𝟎</m:t>
                        </m:r>
                      </m:oMath>
                    </m:oMathPara>
                  </a14:m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090" y="5006004"/>
                  <a:ext cx="1093819" cy="33855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32"/>
          <p:cNvSpPr/>
          <p:nvPr/>
        </p:nvSpPr>
        <p:spPr>
          <a:xfrm>
            <a:off x="4051664" y="4347076"/>
            <a:ext cx="1929814" cy="2911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2. Find </a:t>
            </a:r>
            <a:r>
              <a:rPr lang="en-US" sz="1400" b="1" dirty="0" smtClean="0"/>
              <a:t>venues</a:t>
            </a:r>
            <a:r>
              <a:rPr lang="en-US" sz="1400" dirty="0" smtClean="0"/>
              <a:t> of a paper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4411704" y="4854555"/>
            <a:ext cx="1929814" cy="2911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3. Find </a:t>
            </a:r>
            <a:r>
              <a:rPr lang="en-US" sz="1400" b="1" dirty="0" smtClean="0"/>
              <a:t>URL</a:t>
            </a:r>
            <a:r>
              <a:rPr lang="en-US" sz="1400" dirty="0" smtClean="0"/>
              <a:t> of a phrase</a:t>
            </a:r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174411" y="1401124"/>
            <a:ext cx="2271713" cy="2898220"/>
            <a:chOff x="6095562" y="1370369"/>
            <a:chExt cx="2271713" cy="2898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6471178" y="1370369"/>
                  <a:ext cx="1520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(1)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=0.50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178" y="1370369"/>
                  <a:ext cx="1520481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3200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562" y="1739701"/>
              <a:ext cx="2271713" cy="2528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6174411" y="1401124"/>
            <a:ext cx="2271713" cy="2898220"/>
            <a:chOff x="3121064" y="1795225"/>
            <a:chExt cx="2271713" cy="2898220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1064" y="2164557"/>
              <a:ext cx="2271713" cy="2528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496680" y="1795225"/>
                  <a:ext cx="1520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(2)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=0.35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680" y="1795225"/>
                  <a:ext cx="1520481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3200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174411" y="1401124"/>
            <a:ext cx="2271713" cy="2898220"/>
            <a:chOff x="1679764" y="1475492"/>
            <a:chExt cx="2271713" cy="2898220"/>
          </a:xfrm>
        </p:grpSpPr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9764" y="1844824"/>
              <a:ext cx="2271713" cy="2528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2055380" y="1475492"/>
                  <a:ext cx="1520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(3)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=0.20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5380" y="1475492"/>
                  <a:ext cx="1520481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3200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6174411" y="1401124"/>
            <a:ext cx="2271713" cy="2898220"/>
            <a:chOff x="568920" y="1415433"/>
            <a:chExt cx="2271713" cy="2898220"/>
          </a:xfrm>
        </p:grpSpPr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920" y="1784765"/>
              <a:ext cx="2271713" cy="2528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944536" y="1415433"/>
                  <a:ext cx="1520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/>
                    <a:t>(4)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=0.70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536" y="1415433"/>
                  <a:ext cx="1520481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3200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344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/>
                <a:r>
                  <a:rPr lang="en-US" sz="3200" b="1" dirty="0"/>
                  <a:t>Optimal trade-offs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𝛽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b="1" dirty="0"/>
                  <a:t> vary </a:t>
                </a:r>
                <a:r>
                  <a:rPr lang="en-US" sz="3200" dirty="0"/>
                  <a:t>task by task</a:t>
                </a:r>
                <a:endParaRPr lang="en-SG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26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19471469">
            <a:off x="60173" y="422300"/>
            <a:ext cx="1827986" cy="58808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Finding 2</a:t>
            </a:r>
            <a:endParaRPr lang="en-US" sz="2400" b="1" dirty="0"/>
          </a:p>
        </p:txBody>
      </p:sp>
      <p:sp>
        <p:nvSpPr>
          <p:cNvPr id="20" name="TextBox 49"/>
          <p:cNvSpPr txBox="1"/>
          <p:nvPr/>
        </p:nvSpPr>
        <p:spPr>
          <a:xfrm>
            <a:off x="2345647" y="1987109"/>
            <a:ext cx="4147863" cy="699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72000" rIns="180000" bIns="7200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latin typeface="Book Antiqua" pitchFamily="18" charset="0"/>
              </a:rPr>
              <a:t>Comparison to non-customizable dual-sensed proximity</a:t>
            </a:r>
            <a:endParaRPr lang="en-US" sz="1800" dirty="0">
              <a:latin typeface="Book Antiqua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7618" y="3654500"/>
            <a:ext cx="1204702" cy="409513"/>
            <a:chOff x="5629876" y="2412360"/>
            <a:chExt cx="1204702" cy="409513"/>
          </a:xfrm>
        </p:grpSpPr>
        <p:sp>
          <p:nvSpPr>
            <p:cNvPr id="25" name="Right Brace 24"/>
            <p:cNvSpPr/>
            <p:nvPr/>
          </p:nvSpPr>
          <p:spPr>
            <a:xfrm>
              <a:off x="5629876" y="2412360"/>
              <a:ext cx="126941" cy="409513"/>
            </a:xfrm>
            <a:prstGeom prst="rightBrace">
              <a:avLst>
                <a:gd name="adj1" fmla="val 56252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16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01923" y="2443127"/>
              <a:ext cx="10326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+ 6% ~ 7%</a:t>
              </a:r>
              <a:endParaRPr lang="en-SG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81453" y="3320337"/>
            <a:ext cx="3762904" cy="1476815"/>
            <a:chOff x="2123728" y="4941168"/>
            <a:chExt cx="3762904" cy="1476815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4941168"/>
              <a:ext cx="3762904" cy="1476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585983" y="4991759"/>
              <a:ext cx="619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NDCG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96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dirty="0" smtClean="0"/>
              <a:t>Our top-</a:t>
            </a:r>
            <a:r>
              <a:rPr lang="en-US" sz="3200" i="1" dirty="0" smtClean="0"/>
              <a:t>K</a:t>
            </a:r>
            <a:r>
              <a:rPr lang="en-US" sz="3200" dirty="0" smtClean="0"/>
              <a:t> method is efficient &amp; scalable</a:t>
            </a:r>
            <a:endParaRPr lang="en-SG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27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19471469">
            <a:off x="60173" y="422300"/>
            <a:ext cx="1827986" cy="588082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 smtClean="0"/>
              <a:t>Finding 3</a:t>
            </a:r>
            <a:endParaRPr lang="en-US" sz="2400" b="1" dirty="0"/>
          </a:p>
        </p:txBody>
      </p:sp>
      <p:sp>
        <p:nvSpPr>
          <p:cNvPr id="19" name="TextBox 49"/>
          <p:cNvSpPr txBox="1"/>
          <p:nvPr/>
        </p:nvSpPr>
        <p:spPr>
          <a:xfrm>
            <a:off x="1835696" y="1668587"/>
            <a:ext cx="1512168" cy="422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72000" rIns="180000" bIns="7200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latin typeface="Book Antiqua" pitchFamily="18" charset="0"/>
              </a:rPr>
              <a:t>Efficiency</a:t>
            </a:r>
            <a:endParaRPr lang="en-US" sz="1800" dirty="0">
              <a:latin typeface="Book Antiqua" pitchFamily="18" charset="0"/>
            </a:endParaRPr>
          </a:p>
        </p:txBody>
      </p:sp>
      <p:sp>
        <p:nvSpPr>
          <p:cNvPr id="20" name="TextBox 49"/>
          <p:cNvSpPr txBox="1"/>
          <p:nvPr/>
        </p:nvSpPr>
        <p:spPr>
          <a:xfrm>
            <a:off x="5878193" y="1668587"/>
            <a:ext cx="1512168" cy="422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72000" rIns="180000" bIns="7200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1800" b="1" dirty="0" smtClean="0">
                <a:latin typeface="Book Antiqua" pitchFamily="18" charset="0"/>
              </a:rPr>
              <a:t>Scalability</a:t>
            </a:r>
            <a:endParaRPr lang="en-US" sz="1800" dirty="0">
              <a:latin typeface="Book Antiqua" pitchFamily="18" charset="0"/>
            </a:endParaRPr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782732622"/>
              </p:ext>
            </p:extLst>
          </p:nvPr>
        </p:nvGraphicFramePr>
        <p:xfrm>
          <a:off x="539552" y="2420888"/>
          <a:ext cx="360529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59383" y="3803399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300 </a:t>
            </a:r>
            <a:r>
              <a:rPr lang="en-US" sz="1200" dirty="0" err="1">
                <a:solidFill>
                  <a:srgbClr val="FF0000"/>
                </a:solidFill>
              </a:rPr>
              <a:t>ms</a:t>
            </a:r>
            <a:r>
              <a:rPr lang="en-US" sz="1200" dirty="0">
                <a:solidFill>
                  <a:srgbClr val="FF0000"/>
                </a:solidFill>
              </a:rPr>
              <a:t/>
            </a:r>
            <a:br>
              <a:rPr lang="en-US" sz="1200" dirty="0">
                <a:solidFill>
                  <a:srgbClr val="FF0000"/>
                </a:solidFill>
              </a:rPr>
            </a:br>
            <a:endParaRPr 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4085009712"/>
              </p:ext>
            </p:extLst>
          </p:nvPr>
        </p:nvGraphicFramePr>
        <p:xfrm>
          <a:off x="4572000" y="2427544"/>
          <a:ext cx="5156952" cy="3846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850881" y="2512992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x 7.4</a:t>
            </a:r>
            <a:endParaRPr lang="en-US" sz="1200" dirty="0">
              <a:solidFill>
                <a:srgbClr val="FF0000"/>
              </a:solidFill>
            </a:endParaRP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57294" y="4365104"/>
            <a:ext cx="482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x 1.9</a:t>
            </a:r>
            <a:endParaRPr lang="en-US" sz="1200" dirty="0">
              <a:solidFill>
                <a:srgbClr val="FF0000"/>
              </a:solidFill>
            </a:endParaRPr>
          </a:p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6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Graphic spid="11" grpId="0">
        <p:bldAsOne/>
      </p:bldGraphic>
      <p:bldP spid="13" grpId="0"/>
      <p:bldGraphic spid="28" grpId="0">
        <p:bldAsOne/>
      </p:bldGraphic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308401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Importance as “Reachability” </a:t>
            </a:r>
            <a:r>
              <a:rPr lang="en-US" sz="2400" dirty="0" smtClean="0">
                <a:sym typeface="Wingdings" pitchFamily="2" charset="2"/>
              </a:rPr>
              <a:t> Specificity as “</a:t>
            </a:r>
            <a:r>
              <a:rPr lang="en-US" sz="2400" dirty="0" err="1" smtClean="0">
                <a:sym typeface="Wingdings" pitchFamily="2" charset="2"/>
              </a:rPr>
              <a:t>Returnability</a:t>
            </a:r>
            <a:r>
              <a:rPr lang="en-US" sz="2400" dirty="0" smtClean="0">
                <a:sym typeface="Wingdings" pitchFamily="2" charset="2"/>
              </a:rPr>
              <a:t>”</a:t>
            </a:r>
          </a:p>
          <a:p>
            <a:pPr algn="ctr"/>
            <a:endParaRPr lang="en-US" sz="2400" dirty="0" smtClean="0">
              <a:sym typeface="Wingdings" pitchFamily="2" charset="2"/>
            </a:endParaRPr>
          </a:p>
        </p:txBody>
      </p:sp>
      <p:sp>
        <p:nvSpPr>
          <p:cNvPr id="6" name="Oval 5"/>
          <p:cNvSpPr/>
          <p:nvPr/>
        </p:nvSpPr>
        <p:spPr>
          <a:xfrm>
            <a:off x="2411760" y="1220906"/>
            <a:ext cx="4856747" cy="983958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 smtClean="0"/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3791463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400" dirty="0"/>
              <a:t>“Reachability” + “</a:t>
            </a:r>
            <a:r>
              <a:rPr lang="en-SG" sz="2400" dirty="0" err="1"/>
              <a:t>Returnability</a:t>
            </a:r>
            <a:r>
              <a:rPr lang="en-SG" sz="2400" dirty="0" smtClean="0"/>
              <a:t>” </a:t>
            </a:r>
            <a:r>
              <a:rPr lang="en-SG" sz="2400" dirty="0" smtClean="0">
                <a:sym typeface="Wingdings" pitchFamily="2" charset="2"/>
              </a:rPr>
              <a:t></a:t>
            </a:r>
            <a:r>
              <a:rPr lang="en-SG" sz="2400" dirty="0" smtClean="0"/>
              <a:t> </a:t>
            </a:r>
            <a:r>
              <a:rPr lang="en-SG" sz="2400" dirty="0"/>
              <a:t>a Round Trip</a:t>
            </a:r>
          </a:p>
          <a:p>
            <a:pPr algn="ctr"/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123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3200" dirty="0" smtClean="0"/>
              <a:t>Although various applications involve different needs, ranking by existing graph proximity is limited</a:t>
            </a:r>
            <a:endParaRPr lang="en-SG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476647"/>
              </p:ext>
            </p:extLst>
          </p:nvPr>
        </p:nvGraphicFramePr>
        <p:xfrm>
          <a:off x="3615121" y="3759702"/>
          <a:ext cx="3240360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790"/>
                <a:gridCol w="1610570"/>
              </a:tblGrid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SIGMOD</a:t>
                      </a:r>
                      <a:endParaRPr lang="en-SG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 smtClean="0">
                          <a:solidFill>
                            <a:schemeClr val="tx2"/>
                          </a:solidFill>
                          <a:latin typeface="Century" pitchFamily="18" charset="0"/>
                        </a:rPr>
                        <a:t>Intl Conference</a:t>
                      </a:r>
                      <a:endParaRPr lang="en-SG" sz="1400" b="1" i="0" dirty="0">
                        <a:solidFill>
                          <a:schemeClr val="tx2"/>
                        </a:solidFill>
                        <a:latin typeface="Century" pitchFamily="18" charset="0"/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VLDB</a:t>
                      </a:r>
                      <a:endParaRPr lang="en-SG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dirty="0" smtClean="0">
                          <a:solidFill>
                            <a:schemeClr val="tx2"/>
                          </a:solidFill>
                          <a:latin typeface="Century" pitchFamily="18" charset="0"/>
                        </a:rPr>
                        <a:t>Intl Conference</a:t>
                      </a:r>
                      <a:endParaRPr lang="en-SG" sz="1400" i="0" dirty="0">
                        <a:solidFill>
                          <a:schemeClr val="tx2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ICDE</a:t>
                      </a:r>
                      <a:endParaRPr lang="en-SG" sz="1800" dirty="0"/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dirty="0" smtClean="0">
                          <a:solidFill>
                            <a:schemeClr val="tx2"/>
                          </a:solidFill>
                          <a:latin typeface="Century" pitchFamily="18" charset="0"/>
                        </a:rPr>
                        <a:t>Intl Conference</a:t>
                      </a:r>
                      <a:endParaRPr lang="en-SG" sz="1400" i="0" dirty="0">
                        <a:solidFill>
                          <a:schemeClr val="tx2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6919148" y="3723699"/>
            <a:ext cx="180020" cy="1368152"/>
          </a:xfrm>
          <a:prstGeom prst="rightBrace">
            <a:avLst>
              <a:gd name="adj1" fmla="val 5853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70342" y="4084609"/>
            <a:ext cx="1722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Looks reasonable?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What’s missing?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96937" y="2132856"/>
            <a:ext cx="3240360" cy="504056"/>
          </a:xfrm>
          <a:prstGeom prst="rect">
            <a:avLst/>
          </a:prstGeom>
          <a:solidFill>
            <a:srgbClr val="FFC30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spatio</a:t>
            </a:r>
            <a:r>
              <a:rPr lang="en-US" dirty="0" smtClean="0">
                <a:solidFill>
                  <a:schemeClr val="tx1"/>
                </a:solidFill>
              </a:rPr>
              <a:t>”, “temporal”, “data”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073101" y="2780928"/>
            <a:ext cx="288032" cy="43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9811" y="5445224"/>
            <a:ext cx="2699204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favor very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popular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important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venues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0120" y="1773755"/>
            <a:ext cx="77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Query</a:t>
            </a:r>
            <a:endParaRPr lang="en-SG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96937" y="3379599"/>
            <a:ext cx="330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Matching venues by P-PageRank</a:t>
            </a:r>
            <a:endParaRPr lang="en-SG" b="1" dirty="0"/>
          </a:p>
        </p:txBody>
      </p:sp>
      <p:sp>
        <p:nvSpPr>
          <p:cNvPr id="13" name="Oval 12"/>
          <p:cNvSpPr/>
          <p:nvPr/>
        </p:nvSpPr>
        <p:spPr>
          <a:xfrm>
            <a:off x="3190730" y="5445224"/>
            <a:ext cx="2699204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only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categorically related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as data topics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49260" y="5445224"/>
            <a:ext cx="2699204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“schema”, “matching”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2485269" cy="185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23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 animBg="1"/>
      <p:bldP spid="15" grpId="0" animBg="1"/>
      <p:bldP spid="17" grpId="0" animBg="1"/>
      <p:bldP spid="3" grpId="0"/>
      <p:bldP spid="12" grpId="0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 smtClean="0"/>
              <a:t>Other venues are needed for different purposes</a:t>
            </a:r>
            <a:endParaRPr lang="en-SG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766087"/>
              </p:ext>
            </p:extLst>
          </p:nvPr>
        </p:nvGraphicFramePr>
        <p:xfrm>
          <a:off x="2626453" y="2728983"/>
          <a:ext cx="5832252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285"/>
                <a:gridCol w="1831967"/>
              </a:tblGrid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ysClr val="windowText" lastClr="000000"/>
                          </a:solidFill>
                        </a:rPr>
                        <a:t>Spatio</a:t>
                      </a:r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-Temporal Databases</a:t>
                      </a: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entury" pitchFamily="18" charset="0"/>
                        </a:rPr>
                        <a:t>Springer Book</a:t>
                      </a:r>
                      <a:endParaRPr lang="en-SG" sz="1400" b="1" dirty="0">
                        <a:solidFill>
                          <a:schemeClr val="tx2"/>
                        </a:solidFill>
                        <a:latin typeface="Century" pitchFamily="18" charset="0"/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Spatio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-Temporal Data Mining</a:t>
                      </a:r>
                      <a:endParaRPr lang="en-SG" sz="1800" dirty="0"/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entury" pitchFamily="18" charset="0"/>
                        </a:rPr>
                        <a:t>Intl Workshop</a:t>
                      </a:r>
                      <a:endParaRPr lang="en-SG" sz="1400" dirty="0">
                        <a:solidFill>
                          <a:schemeClr val="tx2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SG" sz="1800" dirty="0" smtClean="0"/>
                        <a:t>Temporal Aspects in Information Systems</a:t>
                      </a:r>
                      <a:endParaRPr lang="en-SG" sz="1800" dirty="0"/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entury" pitchFamily="18" charset="0"/>
                        </a:rPr>
                        <a:t>Working Conference</a:t>
                      </a:r>
                      <a:endParaRPr lang="en-SG" sz="1400" dirty="0">
                        <a:solidFill>
                          <a:schemeClr val="tx2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498737" y="2348880"/>
            <a:ext cx="581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More </a:t>
            </a:r>
            <a:r>
              <a:rPr lang="en-US" b="1" i="1" dirty="0" smtClean="0"/>
              <a:t>specific</a:t>
            </a:r>
            <a:r>
              <a:rPr lang="en-US" b="1" dirty="0" smtClean="0"/>
              <a:t> venues?</a:t>
            </a:r>
            <a:endParaRPr lang="en-SG" b="1" dirty="0"/>
          </a:p>
        </p:txBody>
      </p:sp>
      <p:sp>
        <p:nvSpPr>
          <p:cNvPr id="26" name="Rectangle 25"/>
          <p:cNvSpPr/>
          <p:nvPr/>
        </p:nvSpPr>
        <p:spPr>
          <a:xfrm>
            <a:off x="530505" y="1706186"/>
            <a:ext cx="3240360" cy="504056"/>
          </a:xfrm>
          <a:prstGeom prst="rect">
            <a:avLst/>
          </a:prstGeom>
          <a:solidFill>
            <a:srgbClr val="FFC30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spatio</a:t>
            </a:r>
            <a:r>
              <a:rPr lang="en-US" dirty="0" smtClean="0">
                <a:solidFill>
                  <a:schemeClr val="tx1"/>
                </a:solidFill>
              </a:rPr>
              <a:t>”, “temporal”, “data”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63688" y="1347085"/>
            <a:ext cx="77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Query</a:t>
            </a:r>
            <a:endParaRPr lang="en-SG" b="1" dirty="0"/>
          </a:p>
        </p:txBody>
      </p:sp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53325"/>
              </p:ext>
            </p:extLst>
          </p:nvPr>
        </p:nvGraphicFramePr>
        <p:xfrm>
          <a:off x="2626452" y="4639607"/>
          <a:ext cx="5832253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0746"/>
                <a:gridCol w="1761507"/>
              </a:tblGrid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ysClr val="windowText" lastClr="000000"/>
                          </a:solidFill>
                        </a:rPr>
                        <a:t>VLDB</a:t>
                      </a: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entury" pitchFamily="18" charset="0"/>
                        </a:rPr>
                        <a:t>Intl Conference</a:t>
                      </a:r>
                      <a:endParaRPr lang="en-SG" sz="1400" b="1" dirty="0">
                        <a:solidFill>
                          <a:schemeClr val="tx2"/>
                        </a:solidFill>
                        <a:latin typeface="Century" pitchFamily="18" charset="0"/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Spatio</a:t>
                      </a:r>
                      <a:r>
                        <a:rPr lang="en-S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-Temporal Databases</a:t>
                      </a:r>
                      <a:endParaRPr lang="en-SG" sz="1800" dirty="0"/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entury" pitchFamily="18" charset="0"/>
                        </a:rPr>
                        <a:t>Springer Book</a:t>
                      </a:r>
                      <a:endParaRPr lang="en-SG" sz="1400" dirty="0">
                        <a:solidFill>
                          <a:schemeClr val="tx2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ACM SIGSPATIAL/GIS</a:t>
                      </a:r>
                      <a:endParaRPr lang="en-SG" sz="1800" dirty="0"/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Century" pitchFamily="18" charset="0"/>
                        </a:rPr>
                        <a:t>Intl Conference</a:t>
                      </a:r>
                      <a:endParaRPr lang="en-SG" sz="1400" dirty="0">
                        <a:solidFill>
                          <a:schemeClr val="tx2"/>
                        </a:solidFill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498736" y="4259504"/>
            <a:ext cx="581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</a:t>
            </a:r>
            <a:r>
              <a:rPr lang="en-US" b="1" i="1" dirty="0" smtClean="0"/>
              <a:t>balanced</a:t>
            </a:r>
            <a:r>
              <a:rPr lang="en-US" b="1" dirty="0" smtClean="0"/>
              <a:t> mixture of venues?</a:t>
            </a:r>
            <a:endParaRPr lang="en-SG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690349" y="4693245"/>
            <a:ext cx="6840760" cy="328492"/>
            <a:chOff x="1757530" y="4435544"/>
            <a:chExt cx="4664221" cy="328492"/>
          </a:xfrm>
        </p:grpSpPr>
        <p:sp>
          <p:nvSpPr>
            <p:cNvPr id="16" name="TextBox 15"/>
            <p:cNvSpPr txBox="1"/>
            <p:nvPr/>
          </p:nvSpPr>
          <p:spPr>
            <a:xfrm>
              <a:off x="1757531" y="4444170"/>
              <a:ext cx="9198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important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757530" y="4435544"/>
              <a:ext cx="4664221" cy="3284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90349" y="5114660"/>
            <a:ext cx="6840760" cy="328492"/>
            <a:chOff x="1305762" y="4777716"/>
            <a:chExt cx="4664221" cy="328492"/>
          </a:xfrm>
        </p:grpSpPr>
        <p:sp>
          <p:nvSpPr>
            <p:cNvPr id="18" name="TextBox 17"/>
            <p:cNvSpPr txBox="1"/>
            <p:nvPr/>
          </p:nvSpPr>
          <p:spPr>
            <a:xfrm>
              <a:off x="1310729" y="4787907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specific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05762" y="4777716"/>
              <a:ext cx="4664221" cy="3284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90349" y="5549131"/>
            <a:ext cx="6840760" cy="328492"/>
            <a:chOff x="1302894" y="5127984"/>
            <a:chExt cx="4669157" cy="328492"/>
          </a:xfrm>
        </p:grpSpPr>
        <p:sp>
          <p:nvSpPr>
            <p:cNvPr id="20" name="TextBox 19"/>
            <p:cNvSpPr txBox="1"/>
            <p:nvPr/>
          </p:nvSpPr>
          <p:spPr>
            <a:xfrm>
              <a:off x="1312797" y="5132195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balanced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02894" y="5127984"/>
              <a:ext cx="4669157" cy="3284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0505" y="2772977"/>
            <a:ext cx="8000604" cy="328492"/>
            <a:chOff x="1757530" y="4435544"/>
            <a:chExt cx="4664221" cy="328492"/>
          </a:xfrm>
        </p:grpSpPr>
        <p:sp>
          <p:nvSpPr>
            <p:cNvPr id="32" name="TextBox 31"/>
            <p:cNvSpPr txBox="1"/>
            <p:nvPr/>
          </p:nvSpPr>
          <p:spPr>
            <a:xfrm>
              <a:off x="1757531" y="4444170"/>
              <a:ext cx="12851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quick background study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57530" y="4435544"/>
              <a:ext cx="4664221" cy="3284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30505" y="3212271"/>
            <a:ext cx="8001935" cy="328492"/>
            <a:chOff x="1757530" y="4435544"/>
            <a:chExt cx="4664221" cy="328492"/>
          </a:xfrm>
        </p:grpSpPr>
        <p:sp>
          <p:nvSpPr>
            <p:cNvPr id="35" name="TextBox 34"/>
            <p:cNvSpPr txBox="1"/>
            <p:nvPr/>
          </p:nvSpPr>
          <p:spPr>
            <a:xfrm>
              <a:off x="1757531" y="4444170"/>
              <a:ext cx="121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report preliminary results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57530" y="4435544"/>
              <a:ext cx="4664221" cy="3284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1657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Specificity</a:t>
            </a:r>
            <a:r>
              <a:rPr lang="en-US" sz="3200" dirty="0" smtClean="0"/>
              <a:t> has been traditionally ignored</a:t>
            </a:r>
            <a:endParaRPr lang="en-SG" sz="3200" b="1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06637"/>
              </p:ext>
            </p:extLst>
          </p:nvPr>
        </p:nvGraphicFramePr>
        <p:xfrm>
          <a:off x="752428" y="1631800"/>
          <a:ext cx="3652913" cy="43850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3421"/>
                <a:gridCol w="2219492"/>
              </a:tblGrid>
              <a:tr h="422665">
                <a:tc>
                  <a:txBody>
                    <a:bodyPr/>
                    <a:lstStyle/>
                    <a:p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Closeness</a:t>
                      </a:r>
                      <a:endParaRPr lang="en-SG" dirty="0" smtClean="0"/>
                    </a:p>
                  </a:txBody>
                  <a:tcPr/>
                </a:tc>
              </a:tr>
              <a:tr h="422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neighbor</a:t>
                      </a:r>
                      <a:endParaRPr lang="en-SG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err="1" smtClean="0"/>
                        <a:t>Jaccard</a:t>
                      </a:r>
                      <a:r>
                        <a:rPr lang="en-SG" sz="1400" dirty="0" smtClean="0"/>
                        <a:t> coefﬁcient</a:t>
                      </a:r>
                      <a:r>
                        <a:rPr lang="en-SG" sz="1600" dirty="0" smtClean="0"/>
                        <a:t/>
                      </a:r>
                      <a:br>
                        <a:rPr lang="en-SG" sz="1600" dirty="0" smtClean="0"/>
                      </a:br>
                      <a:r>
                        <a:rPr lang="en-SG" sz="1200" dirty="0" smtClean="0"/>
                        <a:t>[Jaccard1901]</a:t>
                      </a:r>
                      <a:r>
                        <a:rPr lang="en-SG" sz="1600" dirty="0" smtClean="0"/>
                        <a:t/>
                      </a:r>
                      <a:br>
                        <a:rPr lang="en-SG" sz="1600" dirty="0" smtClean="0"/>
                      </a:br>
                      <a:r>
                        <a:rPr lang="en-SG" sz="1400" dirty="0" err="1" smtClean="0"/>
                        <a:t>AdamicAdar</a:t>
                      </a:r>
                      <a:r>
                        <a:rPr lang="en-SG" sz="1400" dirty="0" smtClean="0"/>
                        <a:t/>
                      </a:r>
                      <a:br>
                        <a:rPr lang="en-SG" sz="1400" dirty="0" smtClean="0"/>
                      </a:br>
                      <a:r>
                        <a:rPr lang="en-SG" sz="1200" dirty="0" smtClean="0"/>
                        <a:t>[Adamic2003]</a:t>
                      </a:r>
                      <a:endParaRPr lang="en-SG" sz="1200" dirty="0"/>
                    </a:p>
                  </a:txBody>
                  <a:tcPr anchor="ctr"/>
                </a:tc>
              </a:tr>
              <a:tr h="422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Hitting time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smtClean="0"/>
                        <a:t>Escape probability</a:t>
                      </a:r>
                      <a:r>
                        <a:rPr lang="en-SG" sz="1600" dirty="0" smtClean="0"/>
                        <a:t/>
                      </a:r>
                      <a:br>
                        <a:rPr lang="en-SG" sz="1600" dirty="0" smtClean="0"/>
                      </a:br>
                      <a:r>
                        <a:rPr lang="en-SG" sz="1200" dirty="0" smtClean="0"/>
                        <a:t>[Koren2006, Tong2007]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 err="1" smtClean="0"/>
                        <a:t>SimRank</a:t>
                      </a:r>
                      <a:endParaRPr lang="en-SG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[Jeh2002]</a:t>
                      </a:r>
                    </a:p>
                  </a:txBody>
                  <a:tcPr anchor="ctr"/>
                </a:tc>
              </a:tr>
              <a:tr h="422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Reachability</a:t>
                      </a:r>
                      <a:endParaRPr lang="en-SG" dirty="0" smtClean="0"/>
                    </a:p>
                    <a:p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b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SG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226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Ad-hoc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Katz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 smtClean="0"/>
                        <a:t>[Katz1953]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/>
                        <a:t> </a:t>
                      </a:r>
                      <a:endParaRPr lang="en-US" sz="1600" b="0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08192" y="1196752"/>
            <a:ext cx="1238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Semantics</a:t>
            </a:r>
            <a:endParaRPr lang="en-SG" sz="2000" i="1" dirty="0"/>
          </a:p>
        </p:txBody>
      </p:sp>
      <p:sp>
        <p:nvSpPr>
          <p:cNvPr id="6" name="TextBox 5"/>
          <p:cNvSpPr txBox="1"/>
          <p:nvPr/>
        </p:nvSpPr>
        <p:spPr>
          <a:xfrm rot="10800000">
            <a:off x="203366" y="3242751"/>
            <a:ext cx="492443" cy="14823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i="1" dirty="0" smtClean="0"/>
              <a:t>Methodology</a:t>
            </a:r>
            <a:endParaRPr lang="en-SG" sz="2000" i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72334"/>
              </p:ext>
            </p:extLst>
          </p:nvPr>
        </p:nvGraphicFramePr>
        <p:xfrm>
          <a:off x="6612078" y="1631800"/>
          <a:ext cx="2219492" cy="43850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9492"/>
              </a:tblGrid>
              <a:tr h="4226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Specificity</a:t>
                      </a:r>
                      <a:endParaRPr lang="en-SG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22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b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SG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22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</a:t>
                      </a:r>
                      <a: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</a:t>
                      </a:r>
                      <a:b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SG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22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b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SG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7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22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InvObjectRank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Inverse global </a:t>
                      </a:r>
                      <a:r>
                        <a:rPr lang="en-US" sz="1400" dirty="0" err="1" smtClean="0"/>
                        <a:t>ObjectRank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Inverse node degree</a:t>
                      </a:r>
                      <a:endParaRPr lang="en-US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[Hristidis2008]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55650"/>
              </p:ext>
            </p:extLst>
          </p:nvPr>
        </p:nvGraphicFramePr>
        <p:xfrm>
          <a:off x="4392586" y="1631800"/>
          <a:ext cx="2219492" cy="4385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92"/>
              </a:tblGrid>
              <a:tr h="4226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Importance</a:t>
                      </a:r>
                      <a:endParaRPr lang="en-SG" dirty="0"/>
                    </a:p>
                  </a:txBody>
                  <a:tcPr/>
                </a:tc>
              </a:tr>
              <a:tr h="422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b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SG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542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/>
                      </a:r>
                      <a:br>
                        <a:rPr kumimoji="0" lang="en-SG" sz="16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br>
                        <a:rPr kumimoji="0" lang="en-SG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SG" sz="12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SG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22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P-PageRank</a:t>
                      </a:r>
                      <a:br>
                        <a:rPr lang="en-US" sz="1400" dirty="0" smtClean="0"/>
                      </a:br>
                      <a:r>
                        <a:rPr lang="en-US" sz="1200" dirty="0" smtClean="0"/>
                        <a:t>[Page1999]</a:t>
                      </a:r>
                      <a:endParaRPr lang="en-US" sz="1400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 smtClean="0"/>
                        <a:t>ObjectRank</a:t>
                      </a:r>
                      <a:endParaRPr lang="en-US" sz="1400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[Balmin2004]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 err="1" smtClean="0"/>
                        <a:t>PopRank</a:t>
                      </a:r>
                      <a:endParaRPr lang="en-US" sz="1400" dirty="0" smtClean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[Nie2005]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22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 </a:t>
                      </a:r>
                    </a:p>
                    <a:p>
                      <a:pPr algn="ctr"/>
                      <a:r>
                        <a:rPr lang="en-US" sz="1400" dirty="0" smtClean="0"/>
                        <a:t> </a:t>
                      </a:r>
                      <a:endParaRPr lang="en-US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</a:t>
                      </a:r>
                      <a:endParaRPr kumimoji="0" lang="en-SG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4739870" y="3717032"/>
            <a:ext cx="1512168" cy="151216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ounded Rectangle 52"/>
          <p:cNvSpPr/>
          <p:nvPr/>
        </p:nvSpPr>
        <p:spPr>
          <a:xfrm>
            <a:off x="6695712" y="4995924"/>
            <a:ext cx="2050728" cy="11176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038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Applications require </a:t>
            </a:r>
            <a:r>
              <a:rPr lang="en-US" sz="3200" b="1" dirty="0" smtClean="0"/>
              <a:t>varying degrees of trade-off</a:t>
            </a:r>
            <a:r>
              <a:rPr lang="en-US" sz="3200" dirty="0" smtClean="0"/>
              <a:t> between importance and specificity </a:t>
            </a:r>
            <a:endParaRPr lang="en-SG" sz="3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49"/>
          <p:cNvSpPr txBox="1"/>
          <p:nvPr/>
        </p:nvSpPr>
        <p:spPr>
          <a:xfrm>
            <a:off x="1118546" y="1556792"/>
            <a:ext cx="6621805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91440" rIns="180000" bIns="9144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 b="1" dirty="0" smtClean="0">
                <a:latin typeface="Book Antiqua" pitchFamily="18" charset="0"/>
              </a:rPr>
              <a:t>Observation 1</a:t>
            </a:r>
            <a:br>
              <a:rPr lang="en-US" sz="2000" b="1" dirty="0" smtClean="0">
                <a:latin typeface="Book Antiqua" pitchFamily="18" charset="0"/>
              </a:rPr>
            </a:br>
            <a:r>
              <a:rPr lang="en-US" sz="2000" dirty="0" smtClean="0">
                <a:latin typeface="Book Antiqua" pitchFamily="18" charset="0"/>
              </a:rPr>
              <a:t>Most Tasks Require Both Importance and Specificity.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7" name="TextBox 49"/>
          <p:cNvSpPr txBox="1"/>
          <p:nvPr/>
        </p:nvSpPr>
        <p:spPr>
          <a:xfrm>
            <a:off x="1118547" y="4005064"/>
            <a:ext cx="6621805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91440" rIns="180000" bIns="9144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 b="1" dirty="0" smtClean="0">
                <a:latin typeface="Book Antiqua" pitchFamily="18" charset="0"/>
              </a:rPr>
              <a:t>Observation 2</a:t>
            </a:r>
            <a:br>
              <a:rPr lang="en-US" sz="2000" b="1" dirty="0" smtClean="0">
                <a:latin typeface="Book Antiqua" pitchFamily="18" charset="0"/>
              </a:rPr>
            </a:br>
            <a:r>
              <a:rPr lang="en-US" sz="2000" dirty="0" smtClean="0">
                <a:latin typeface="Book Antiqua" pitchFamily="18" charset="0"/>
              </a:rPr>
              <a:t>The Desirable Trade-off Varies from Task to Task.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43608" y="2893586"/>
            <a:ext cx="1512168" cy="64807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Finding a Reviewer</a:t>
            </a:r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627784" y="2821578"/>
            <a:ext cx="432048" cy="36004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27784" y="3181618"/>
            <a:ext cx="432048" cy="3600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5821" y="2636912"/>
            <a:ext cx="477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Overly </a:t>
            </a:r>
            <a:r>
              <a:rPr lang="en-US" sz="1600" b="1" dirty="0" smtClean="0">
                <a:solidFill>
                  <a:srgbClr val="0070C0"/>
                </a:solidFill>
              </a:rPr>
              <a:t>important</a:t>
            </a:r>
            <a:r>
              <a:rPr lang="en-US" sz="1600" dirty="0" smtClean="0">
                <a:solidFill>
                  <a:srgbClr val="0070C0"/>
                </a:solidFill>
              </a:rPr>
              <a:t>: maybe too broad, unaware of details</a:t>
            </a: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0000" y="3377291"/>
            <a:ext cx="4927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Overly </a:t>
            </a:r>
            <a:r>
              <a:rPr lang="en-US" sz="1600" b="1" dirty="0" smtClean="0">
                <a:solidFill>
                  <a:srgbClr val="FF0000"/>
                </a:solidFill>
              </a:rPr>
              <a:t>specific</a:t>
            </a:r>
            <a:r>
              <a:rPr lang="en-US" sz="1600" dirty="0" smtClean="0">
                <a:solidFill>
                  <a:srgbClr val="FF0000"/>
                </a:solidFill>
              </a:rPr>
              <a:t>: maybe a student, lack authoritativeness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43608" y="5302395"/>
            <a:ext cx="1512168" cy="64807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Choosing a Venue</a:t>
            </a:r>
            <a:endParaRPr lang="en-SG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611795" y="5271037"/>
            <a:ext cx="432048" cy="36004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11795" y="5631077"/>
            <a:ext cx="432048" cy="3600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59832" y="5086371"/>
            <a:ext cx="432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(to submit best work)    </a:t>
            </a:r>
            <a:r>
              <a:rPr lang="en-US" sz="1600" b="1" dirty="0" smtClean="0">
                <a:solidFill>
                  <a:srgbClr val="0070C0"/>
                </a:solidFill>
              </a:rPr>
              <a:t>important</a:t>
            </a:r>
            <a:r>
              <a:rPr lang="en-US" sz="1600" dirty="0" smtClean="0">
                <a:solidFill>
                  <a:srgbClr val="0070C0"/>
                </a:solidFill>
              </a:rPr>
              <a:t> conferences ++</a:t>
            </a: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74011" y="5826750"/>
            <a:ext cx="4274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(to build background)    </a:t>
            </a:r>
            <a:r>
              <a:rPr lang="en-US" sz="1600" b="1" dirty="0" smtClean="0">
                <a:solidFill>
                  <a:srgbClr val="FF0000"/>
                </a:solidFill>
              </a:rPr>
              <a:t>specific</a:t>
            </a:r>
            <a:r>
              <a:rPr lang="en-US" sz="1600" dirty="0" smtClean="0">
                <a:solidFill>
                  <a:srgbClr val="FF0000"/>
                </a:solidFill>
              </a:rPr>
              <a:t> book chapters ++</a:t>
            </a:r>
            <a:endParaRPr lang="en-SG" sz="1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9129" y="542182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Purpose?</a:t>
            </a:r>
            <a:endParaRPr lang="en-SG" b="1" i="1" dirty="0"/>
          </a:p>
        </p:txBody>
      </p:sp>
    </p:spTree>
    <p:extLst>
      <p:ext uri="{BB962C8B-B14F-4D97-AF65-F5344CB8AC3E}">
        <p14:creationId xmlns:p14="http://schemas.microsoft.com/office/powerpoint/2010/main" val="27083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 animBg="1"/>
      <p:bldP spid="13" grpId="0"/>
      <p:bldP spid="14" grpId="0"/>
      <p:bldP spid="15" grpId="0" animBg="1"/>
      <p:bldP spid="18" grpId="0"/>
      <p:bldP spid="19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Addressing the two observations is challenging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49"/>
          <p:cNvSpPr txBox="1"/>
          <p:nvPr/>
        </p:nvSpPr>
        <p:spPr>
          <a:xfrm>
            <a:off x="1118547" y="1404645"/>
            <a:ext cx="6621805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365760" bIns="9144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 b="1" dirty="0" smtClean="0">
                <a:latin typeface="Book Antiqua" pitchFamily="18" charset="0"/>
              </a:rPr>
              <a:t>Challenge 1:  </a:t>
            </a:r>
            <a:r>
              <a:rPr lang="en-US" sz="2000" dirty="0" smtClean="0">
                <a:latin typeface="Book Antiqua" pitchFamily="18" charset="0"/>
              </a:rPr>
              <a:t>How do we unify importance &amp; specificity into a single proximity measure?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7" name="TextBox 49"/>
          <p:cNvSpPr txBox="1"/>
          <p:nvPr/>
        </p:nvSpPr>
        <p:spPr>
          <a:xfrm>
            <a:off x="1118547" y="3429000"/>
            <a:ext cx="6621805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365760" bIns="9144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 b="1" dirty="0" smtClean="0">
                <a:latin typeface="Book Antiqua" pitchFamily="18" charset="0"/>
              </a:rPr>
              <a:t>Challenge 2:  </a:t>
            </a:r>
            <a:r>
              <a:rPr lang="en-US" sz="2000" dirty="0" smtClean="0">
                <a:latin typeface="Book Antiqua" pitchFamily="18" charset="0"/>
              </a:rPr>
              <a:t>How do we generalize our unified model to accommodate flexible trade-offs?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7800" y="2420888"/>
            <a:ext cx="2649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Generalize random walk based importance to integrate specificity. </a:t>
            </a:r>
            <a:endParaRPr lang="en-US" sz="16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59071"/>
            <a:ext cx="3779208" cy="103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31640" y="4447964"/>
            <a:ext cx="1994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more importance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661511" y="4458598"/>
            <a:ext cx="2138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more specificity</a:t>
            </a:r>
            <a:endParaRPr lang="en-US" sz="1600" dirty="0"/>
          </a:p>
        </p:txBody>
      </p:sp>
      <p:sp>
        <p:nvSpPr>
          <p:cNvPr id="14" name="Can 13"/>
          <p:cNvSpPr/>
          <p:nvPr/>
        </p:nvSpPr>
        <p:spPr>
          <a:xfrm rot="5400000">
            <a:off x="4403618" y="3578673"/>
            <a:ext cx="171310" cy="2123424"/>
          </a:xfrm>
          <a:prstGeom prst="can">
            <a:avLst>
              <a:gd name="adj" fmla="val 4753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88024" y="4517071"/>
            <a:ext cx="144016" cy="24836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49"/>
          <p:cNvSpPr txBox="1"/>
          <p:nvPr/>
        </p:nvSpPr>
        <p:spPr>
          <a:xfrm>
            <a:off x="1118546" y="5065178"/>
            <a:ext cx="6621805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365760" bIns="91440" rtlCol="0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8700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2000" b="1" dirty="0" smtClean="0">
                <a:latin typeface="Book Antiqua" pitchFamily="18" charset="0"/>
              </a:rPr>
              <a:t>Challenge 3:  </a:t>
            </a:r>
            <a:r>
              <a:rPr lang="en-US" sz="2000" dirty="0" smtClean="0">
                <a:latin typeface="Book Antiqua" pitchFamily="18" charset="0"/>
              </a:rPr>
              <a:t>How do we efficiently compute the proximity measure?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09330" y="6042774"/>
            <a:ext cx="4689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Real-time search is indispensable.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824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2" grpId="0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81065"/>
            <a:ext cx="7848872" cy="145199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Challenge 1</a:t>
            </a:r>
            <a:br>
              <a:rPr lang="en-US" sz="3200" b="1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How do we </a:t>
            </a:r>
            <a:r>
              <a:rPr lang="en-US" sz="3200" i="1" dirty="0"/>
              <a:t>unify importance &amp; specificity 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200" dirty="0" smtClean="0"/>
              <a:t>into </a:t>
            </a:r>
            <a:r>
              <a:rPr lang="en-US" sz="3200" dirty="0"/>
              <a:t>a single proximity measure</a:t>
            </a:r>
            <a:r>
              <a:rPr lang="en-US" sz="3200" dirty="0" smtClean="0"/>
              <a:t>?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0874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Let’s first review </a:t>
            </a:r>
            <a:r>
              <a:rPr lang="en-US" sz="3200" b="1" dirty="0" smtClean="0"/>
              <a:t>reachability-based importance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for generalization to specificity</a:t>
            </a:r>
            <a:endParaRPr lang="en-SG" sz="3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0773-479C-495D-8955-C0A4C2AC061E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42422" y="4424815"/>
                <a:ext cx="456182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 smtClean="0"/>
                  <a:t> is likely to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cite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 smtClean="0"/>
                  <a:t>, directly or indirectly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000" dirty="0" smtClean="0"/>
                  <a:t>Reachability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𝑣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422" y="4424815"/>
                <a:ext cx="4561826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1203" t="-4310" r="-80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67744" y="3870343"/>
                <a:ext cx="45885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If </a:t>
                </a:r>
                <a:r>
                  <a:rPr lang="en-US" sz="2400" b="1" u="sng" dirty="0" smtClean="0"/>
                  <a:t>node </a:t>
                </a:r>
                <a14:m>
                  <m:oMath xmlns:m="http://schemas.openxmlformats.org/officeDocument/2006/math">
                    <m:r>
                      <a:rPr lang="en-US" sz="2400" b="1" i="1" u="sng" smtClean="0">
                        <a:latin typeface="Cambria Math"/>
                      </a:rPr>
                      <m:t>𝒗</m:t>
                    </m:r>
                  </m:oMath>
                </a14:m>
                <a:r>
                  <a:rPr lang="en-US" sz="2400" b="1" dirty="0" smtClean="0"/>
                  <a:t> is important to </a:t>
                </a:r>
                <a:r>
                  <a:rPr lang="en-US" sz="2400" b="1" u="sng" dirty="0" smtClean="0"/>
                  <a:t>query </a:t>
                </a:r>
                <a14:m>
                  <m:oMath xmlns:m="http://schemas.openxmlformats.org/officeDocument/2006/math">
                    <m:r>
                      <a:rPr lang="en-US" sz="2400" b="1" i="1" u="sng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870343"/>
                <a:ext cx="4588564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992" t="-10526" r="-11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73" name="Group 2072"/>
          <p:cNvGrpSpPr/>
          <p:nvPr/>
        </p:nvGrpSpPr>
        <p:grpSpPr>
          <a:xfrm>
            <a:off x="3327383" y="1693991"/>
            <a:ext cx="2409107" cy="626790"/>
            <a:chOff x="4860032" y="1556792"/>
            <a:chExt cx="2409107" cy="626790"/>
          </a:xfrm>
        </p:grpSpPr>
        <p:sp>
          <p:nvSpPr>
            <p:cNvPr id="39" name="Oval 38"/>
            <p:cNvSpPr/>
            <p:nvPr/>
          </p:nvSpPr>
          <p:spPr>
            <a:xfrm>
              <a:off x="4860032" y="1595482"/>
              <a:ext cx="588100" cy="588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paper</a:t>
              </a:r>
              <a:br>
                <a:rPr lang="en-US" sz="14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SG" sz="14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6681039" y="1595482"/>
              <a:ext cx="588100" cy="588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paper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j-lt"/>
                </a:rPr>
                <a:t>2</a:t>
              </a:r>
              <a:endParaRPr lang="en-SG" sz="1400" dirty="0"/>
            </a:p>
          </p:txBody>
        </p:sp>
        <p:cxnSp>
          <p:nvCxnSpPr>
            <p:cNvPr id="81" name="Straight Arrow Connector 80"/>
            <p:cNvCxnSpPr>
              <a:stCxn id="39" idx="6"/>
              <a:endCxn id="42" idx="2"/>
            </p:cNvCxnSpPr>
            <p:nvPr/>
          </p:nvCxnSpPr>
          <p:spPr>
            <a:xfrm>
              <a:off x="5448132" y="1889532"/>
              <a:ext cx="12329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5" name="TextBox 2064"/>
            <p:cNvSpPr txBox="1"/>
            <p:nvPr/>
          </p:nvSpPr>
          <p:spPr>
            <a:xfrm>
              <a:off x="5747878" y="1556792"/>
              <a:ext cx="614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cites</a:t>
              </a:r>
              <a:endParaRPr lang="en-US" dirty="0"/>
            </a:p>
          </p:txBody>
        </p:sp>
      </p:grpSp>
      <p:grpSp>
        <p:nvGrpSpPr>
          <p:cNvPr id="2074" name="Group 2073"/>
          <p:cNvGrpSpPr/>
          <p:nvPr/>
        </p:nvGrpSpPr>
        <p:grpSpPr>
          <a:xfrm>
            <a:off x="3336601" y="2382370"/>
            <a:ext cx="2409107" cy="764414"/>
            <a:chOff x="4869250" y="2245171"/>
            <a:chExt cx="2409107" cy="764414"/>
          </a:xfrm>
        </p:grpSpPr>
        <p:sp>
          <p:nvSpPr>
            <p:cNvPr id="89" name="TextBox 88"/>
            <p:cNvSpPr txBox="1"/>
            <p:nvPr/>
          </p:nvSpPr>
          <p:spPr>
            <a:xfrm>
              <a:off x="5401296" y="2245171"/>
              <a:ext cx="1329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published in</a:t>
              </a:r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869250" y="2338121"/>
              <a:ext cx="588100" cy="588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paper</a:t>
              </a:r>
              <a:br>
                <a:rPr lang="en-US" sz="1400" dirty="0" smtClean="0">
                  <a:solidFill>
                    <a:schemeClr val="tx1"/>
                  </a:solidFill>
                  <a:latin typeface="+mj-lt"/>
                </a:rPr>
              </a:br>
              <a:r>
                <a:rPr lang="en-US" sz="1400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SG" sz="1400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6690257" y="2338121"/>
              <a:ext cx="588100" cy="5881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SG" sz="1400" dirty="0" smtClean="0">
                  <a:solidFill>
                    <a:schemeClr val="tx1"/>
                  </a:solidFill>
                </a:rPr>
                <a:t>ICDE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5481188" y="2596546"/>
              <a:ext cx="12051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615737" y="2640253"/>
              <a:ext cx="893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accepts</a:t>
              </a:r>
              <a:endParaRPr lang="en-US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>
              <a:off x="5443676" y="2680638"/>
              <a:ext cx="12344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5" name="Group 2074"/>
          <p:cNvGrpSpPr/>
          <p:nvPr/>
        </p:nvGrpSpPr>
        <p:grpSpPr>
          <a:xfrm>
            <a:off x="3075734" y="1601520"/>
            <a:ext cx="3240360" cy="2023841"/>
            <a:chOff x="4608383" y="1454779"/>
            <a:chExt cx="3240360" cy="2023841"/>
          </a:xfrm>
        </p:grpSpPr>
        <p:sp>
          <p:nvSpPr>
            <p:cNvPr id="2071" name="Rectangle 2070"/>
            <p:cNvSpPr/>
            <p:nvPr/>
          </p:nvSpPr>
          <p:spPr>
            <a:xfrm>
              <a:off x="4686387" y="1454779"/>
              <a:ext cx="2752892" cy="15858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TextBox 2071"/>
            <p:cNvSpPr txBox="1"/>
            <p:nvPr/>
          </p:nvSpPr>
          <p:spPr>
            <a:xfrm>
              <a:off x="4608383" y="3109288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“citations” or “endorsements”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928" y="5119255"/>
            <a:ext cx="4867344" cy="133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7231</TotalTime>
  <Words>1515</Words>
  <Application>Microsoft Office PowerPoint</Application>
  <PresentationFormat>On-screen Show (4:3)</PresentationFormat>
  <Paragraphs>429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Wingdings</vt:lpstr>
      <vt:lpstr>Cambria Math</vt:lpstr>
      <vt:lpstr>Book Antiqua</vt:lpstr>
      <vt:lpstr>Arial Black</vt:lpstr>
      <vt:lpstr>新細明體</vt:lpstr>
      <vt:lpstr>Century</vt:lpstr>
      <vt:lpstr>Bookman Old Style</vt:lpstr>
      <vt:lpstr>Office Theme</vt:lpstr>
      <vt:lpstr>RoundTripRank Graph-based Proximity with  Importance and Speciﬁcity</vt:lpstr>
      <vt:lpstr>Graph-based proximity has many applications with different ranking needs</vt:lpstr>
      <vt:lpstr>Although various applications involve different needs, ranking by existing graph proximity is limited</vt:lpstr>
      <vt:lpstr>Other venues are needed for different purposes</vt:lpstr>
      <vt:lpstr>Specificity has been traditionally ignored</vt:lpstr>
      <vt:lpstr>Applications require varying degrees of trade-off between importance and specificity </vt:lpstr>
      <vt:lpstr>Addressing the two observations is challenging</vt:lpstr>
      <vt:lpstr>Challenge 1  How do we unify importance &amp; specificity  into a single proximity measure?</vt:lpstr>
      <vt:lpstr>Let’s first review reachability-based importance  for generalization to specificity</vt:lpstr>
      <vt:lpstr>Generalize importance to specificity  based on the same citation analogy</vt:lpstr>
      <vt:lpstr>Unify forward and backward walks into a round trip for both importance &amp; specificity</vt:lpstr>
      <vt:lpstr>Challenge 2  How do we generalize our unified model  to accommodate flexible trade-offs?</vt:lpstr>
      <vt:lpstr>Further generalize RoundTripRank using  hybrid random surfers of different goals</vt:lpstr>
      <vt:lpstr>Generalize the behaviors of hybrid random surfers for customizable trade-offs</vt:lpstr>
      <vt:lpstr>Challenge 3  How do we efficiently compute  the proximity measure?</vt:lpstr>
      <vt:lpstr>Compute RoundTripRank by “divide &amp; conquer”</vt:lpstr>
      <vt:lpstr>Compute RoundTripRank by “divide &amp; conquer”</vt:lpstr>
      <vt:lpstr>Top-K ranking is more practical &amp; scalable</vt:lpstr>
      <vt:lpstr>Branch-and-bound algorithm</vt:lpstr>
      <vt:lpstr>Is a candidate top-K ranking v_1,…,v_K correct?</vt:lpstr>
      <vt:lpstr>Experiments</vt:lpstr>
      <vt:lpstr>Experimental Setup</vt:lpstr>
      <vt:lpstr>Evaluation Tasks</vt:lpstr>
      <vt:lpstr>Both importance &amp; specificity are needed</vt:lpstr>
      <vt:lpstr>Optimal trade-offs β^∗ vary task by task</vt:lpstr>
      <vt:lpstr>Optimal trade-offs β^∗ vary task by task</vt:lpstr>
      <vt:lpstr>Our top-K method is efficient &amp; scalable</vt:lpstr>
      <vt:lpstr>PowerPoint Presentation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Understanding Graph Searching and Mining</dc:title>
  <dc:creator>fangyuan</dc:creator>
  <cp:lastModifiedBy>fangyuan</cp:lastModifiedBy>
  <cp:revision>516</cp:revision>
  <dcterms:created xsi:type="dcterms:W3CDTF">2013-03-07T11:22:29Z</dcterms:created>
  <dcterms:modified xsi:type="dcterms:W3CDTF">2013-04-13T12:36:04Z</dcterms:modified>
</cp:coreProperties>
</file>