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513" r:id="rId1"/>
  </p:sldMasterIdLst>
  <p:notesMasterIdLst>
    <p:notesMasterId r:id="rId23"/>
  </p:notesMasterIdLst>
  <p:handoutMasterIdLst>
    <p:handoutMasterId r:id="rId24"/>
  </p:handoutMasterIdLst>
  <p:sldIdLst>
    <p:sldId id="256" r:id="rId2"/>
    <p:sldId id="476" r:id="rId3"/>
    <p:sldId id="459" r:id="rId4"/>
    <p:sldId id="379" r:id="rId5"/>
    <p:sldId id="487" r:id="rId6"/>
    <p:sldId id="494" r:id="rId7"/>
    <p:sldId id="495" r:id="rId8"/>
    <p:sldId id="496" r:id="rId9"/>
    <p:sldId id="497" r:id="rId10"/>
    <p:sldId id="490" r:id="rId11"/>
    <p:sldId id="498" r:id="rId12"/>
    <p:sldId id="499" r:id="rId13"/>
    <p:sldId id="491" r:id="rId14"/>
    <p:sldId id="500" r:id="rId15"/>
    <p:sldId id="501" r:id="rId16"/>
    <p:sldId id="502" r:id="rId17"/>
    <p:sldId id="503" r:id="rId18"/>
    <p:sldId id="504" r:id="rId19"/>
    <p:sldId id="505" r:id="rId20"/>
    <p:sldId id="492" r:id="rId21"/>
    <p:sldId id="474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00"/>
    <a:srgbClr val="0070C0"/>
    <a:srgbClr val="0000FF"/>
    <a:srgbClr val="CCECFF"/>
    <a:srgbClr val="D6EDBD"/>
    <a:srgbClr val="D2A000"/>
    <a:srgbClr val="F6BB00"/>
    <a:srgbClr val="FFC91D"/>
    <a:srgbClr val="A7D971"/>
    <a:srgbClr val="95D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3" autoAdjust="0"/>
    <p:restoredTop sz="82047" autoAdjust="0"/>
  </p:normalViewPr>
  <p:slideViewPr>
    <p:cSldViewPr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56" d="100"/>
          <a:sy n="56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A155430E-C58D-4766-922A-3BD5ABB622A4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A5FFB61-148D-4CAC-A5F0-28EED427F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15595FE4-8180-40D2-A842-38AAB2FCB46D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2395591-5F67-4F91-8A4D-66B9A021C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5591-5F67-4F91-8A4D-66B9A021C9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3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5BA8F-047A-4BA7-8A30-2AF1DFA73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5591-5F67-4F91-8A4D-66B9A021C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5591-5F67-4F91-8A4D-66B9A021C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00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41775890-3E71-4E9F-975F-98A2BBCB56EA}" type="datetime1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BDC-59CE-4F7B-9863-4C0C204B60B1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95503F1-F30B-4B30-90B2-92C048B4E1E4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B55-F1B0-4A86-AD47-10F784180837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E77-A40A-41D2-9D36-4850D39E0326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9FE1-58AB-4A89-AAAB-E756D5FF6EBD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30F4D1-0041-4D57-BD50-A7C3C1A5A685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5F80F1-ADE4-4E75-98D7-0CFC51FD204A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5BFF-F30B-42F1-99F4-1A21AC1867EF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EB7B-1457-4603-B739-94E2D192A366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9B8-C982-4C22-B90C-B3A979A6A6B9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5117C3-7010-479E-BE9E-325CA0A3D5EE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3DA110-B0D4-4BE7-871C-6D0D40E61EC2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12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onstantia" pitchFamily="18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152400"/>
            <a:ext cx="9144000" cy="1878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SG" sz="3600" b="1" dirty="0">
                <a:latin typeface="Calibri"/>
              </a:rPr>
              <a:t>Learning to Query:</a:t>
            </a:r>
          </a:p>
          <a:p>
            <a:pPr lvl="0">
              <a:defRPr/>
            </a:pPr>
            <a:r>
              <a:rPr lang="en-SG" sz="3200" b="1" dirty="0">
                <a:latin typeface="Calibri"/>
              </a:rPr>
              <a:t>Focused Web Page Harvesting for Entity Aspects</a:t>
            </a:r>
            <a:endParaRPr lang="en-US" sz="3200" b="1" dirty="0">
              <a:latin typeface="Calibri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14400" y="3124200"/>
            <a:ext cx="7239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Yuan Fang</a:t>
            </a:r>
            <a:r>
              <a:rPr kumimoji="0" lang="en-US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Vincent Zheng</a:t>
            </a:r>
            <a:r>
              <a:rPr kumimoji="0" lang="en-US" altLang="zh-CN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zh-CN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Kevin Chang</a:t>
            </a:r>
            <a:r>
              <a:rPr kumimoji="0" lang="en-US" altLang="zh-CN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23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dirty="0" smtClean="0">
                <a:latin typeface="Calibri"/>
              </a:rPr>
              <a:t>ICDE 2016 @ Helsinki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30000" dirty="0" smtClean="0">
                <a:latin typeface="Calibri"/>
              </a:rPr>
              <a:t>1</a:t>
            </a:r>
            <a:r>
              <a:rPr lang="en-US" sz="2400" dirty="0" smtClean="0">
                <a:latin typeface="Calibri"/>
              </a:rPr>
              <a:t> Institute for </a:t>
            </a:r>
            <a:r>
              <a:rPr lang="en-US" sz="2400" dirty="0" err="1" smtClean="0">
                <a:latin typeface="Calibri"/>
              </a:rPr>
              <a:t>Infocomm</a:t>
            </a:r>
            <a:r>
              <a:rPr lang="en-US" sz="2400" dirty="0" smtClean="0">
                <a:latin typeface="Calibri"/>
              </a:rPr>
              <a:t> Research, Singapore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2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 Advanced Digital Sciences Center, Singapore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30000" dirty="0" smtClean="0">
                <a:latin typeface="Calibri"/>
              </a:rPr>
              <a:t>3</a:t>
            </a:r>
            <a:r>
              <a:rPr lang="en-US" sz="2400" dirty="0" smtClean="0">
                <a:latin typeface="Calibri"/>
              </a:rPr>
              <a:t> University of Illinois at Urbana-Champaign, USA</a:t>
            </a:r>
            <a:r>
              <a:rPr kumimoji="0" lang="en-SG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 </a:t>
            </a:r>
            <a:endParaRPr kumimoji="0" lang="en-US" sz="11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1" name="AutoShape 6" descr="data:image/jpeg;base64,/9j/4AAQSkZJRgABAQAAAQABAAD/2wCEAAkGBhIREBQQEhMWFRUWGR0YGRgVGB8XGxwbExgYGRcgHhwaIicqHhskJR4dIC8gJictLCwtFiA1NTAsNicrLSkBCQoKDgwNGQ4PGTQfHh41NSk1MjUyNTU1MjU1NTA0NDUwLiwsNjU1NTY0Ki80NTUpNTUsNTU1LCwvLCwvLDUwLP/AABEIADwBKAMBIgACEQEDEQH/xAAcAAACAgMBAQAAAAAAAAAAAAAABgUHAwQIAQL/xABFEAACAQMBBQUEBQcKBwAAAAABAgMABBESBQYTITEHIkFRYRQycaEVI3KBkRZCUmKxwdEzNDVTVHODkpOyCCREgsLS8P/EABoBAQACAwEAAAAAAAAAAAAAAAACBQEDBAb/xAAtEQEAAQMDAgMGBwAAAAAAAAAAAQIDEQQSITFRBUHwExQicbHxQmGBkaHB0f/aAAwDAQACEQMRAD8AvAmtH6etv7RD/qL/ABrYvf5J/st+w1xdYbOedmSMZZUZ8ekSl2/AAn7qDtaKUMAykEHmCDkH4EV5LKqgsxCgcyScAfEmqr/4fN6uPZPZOe/bHK58Y5CSP8rZHwK15/xCb0cGySyU9+4bLekcRBP4tpH3NQWT9PW39oh/1F/jWaTaUKnDSoD5FwOvTqa4uvbF4WCSDDFVfHpIoZfkQfvrpDbPZT7dItz7Rw9UcY08PVjRGq9dQ8qxMz5OjT0Wq6sXatsd8ZP/ANLwf10f+df40fS8H9dH/nX+Nc876bq/R1wLficTKB9WnT7xYYxk+Xzpo2B2P+1WsVz7Vo4ihtPCzjPhnUM1r3znGFrX4bp6LcXarvw1dOFxG/iwG4iYPQ6hg464OedZIplYZUhh5g5Hyqp98dg+xWlla69eji97TpzqZW6ZPn503dmP8w/xH/dW2FLXFMVTFM5g20UUUQFFUB2u9rtz7VJY2chhjiOh5E5O7j3gG/NUHly6kHnjFV7srtC2jbSCSO7mJHg7mRT6FXJBFB2DRS5uBviu1LFLoLpbJSRRzCumMgehBDD0YUo9qPaHLBL7FatoYAGSQe8NQyFXy5YJPqPWsTOIy6dNpq9Tc9nQtGiuZbbe29jfWt1Nq9ZGYfeCSD+FXh2e74/SFsWcASxkLIB0ORkMPIHny8wajTXE8OzWeF3NNRvzmDVRSbv/AL3vahYITiRxqLddK9Bj1PPn4YNVwNv3WrX7RLq8+I37M4+VTVS+aKUtwd7Gu0aKXHFjAOempTyzjzHQ/EU20BRRRQFFFFAUUUUBRRRQFFFFAUUUUBRRRQFFFFBgvf5J/st+w1y52LIDtq3BGQRICD4gxNmupLtSY3A6lT8wa557JtxtoW21reae0mjjXXlmXAGY2A+dBqbFl+gd4zEx0w6+GSf6mfBQk/q5Uk/qmja7nb28giBJh18MY8IYCS5B8NWGI9XFO/bxuBNdmC7tYWlkGYpFQZOnmyHHkDqB+0PKjsI3AntDPd3UTRSNiKNXGCF5M5x5E6QPsmgrHtjQDbV0AMAFAAPACJMCupNl/wAhF9hf9ornrtU3E2hcbXuZobSaSNiullXIOI1BwfjXQ+z0KwxqRghFBHqFGaClu2r+kU/uE/3yVaPZ/wD0Zaf3QpB7WN2bu4vlkggkkURKupRkZDOSPmPxqw9yrR4tn20cilXWMBlbkQfWtVMfHK81ldM6C1TE8x/hW7W/+m/xP/Cpfsx/mP8AiP8AurT7TNkTT8DgxtJp150jOM6Mfspc2bFte3ThwxzIuScaFPM9eoNbVGtyiqtN/tzym/01/wDWrKsCxijL516F1Z5HVgZ+dByR2i7FktdqXUcgIzI0ik/nJKxZSPMc/wAQR4Ut12LvXuRZ7SQJdRaiudLqdLrnrhh4ehyPSlbY/YLsuCQSMJZ8HIWZwV5eYVV1fA8vSgxdgGxJINlmSQFePKZEB/QCqinHqQT6jB8aS+1bZbxbSldgdMuHQ+BGkBh8QQfl51f6IAAAMAcgByAArQ23sCC8j4VxGHXqPAg+YI5g1GqndCw8P1fut7fMZieJcv1cHYfst1inuGBCyFVX14edR/E4z6HyqVtexrZ6OGPGcfos40/fpUH50729ssaLGihVUYCqMAAeAAqFFExOZWfiPitu9a9lajr1Vh2p2LLdJNjuOgUH9ZC2R+BB/GkqugL/AGfHPGYpUDoeoPp0I8j6ilgdl9nq1Zlx+jrGPhnGfnn1ra84gOymwYzyz4OhU0Z8CzFW+QHzqzqwWVjHCgjiUIg6Af8A3X1rPQFFFFAUUUUBRRRQFFFFAUUUUBRRRQFFFFAUUUUAaqKz392q9tZ3eu103Nz7KI+C4wWZ1DltfgV90fjVu1prsa3CoghiCo2tFCLhXyTqUY5NzJyOfOgrG83sujKbS54Ur2+0rSLWgeIFZ8tnSsnVceJKnxBrd2Zv3dzRi9a5soUM5i9llVg4CuVwXUk8UgZA0Y6VYL7HtyxcwxFiyyElFJLx+4xOObL4HqPCsX5O2nG9p9mg42c8XhJxM+evGc/fQJMe9+0WG0LocAwWM06cMI3ElEMepQW1EKBlSWAOefIY5/Oy99rtZNntLcWtwt9yMUKFXiymvIOttSr0bIFWHb2UcerQirrYs2lQupiACzY6scDmefKtSx3dtIHMsNtBE7dXjiRGOeuSoBNBW2ye0a+eW3E7xItzKYUZYRLBqYlY9E0cxLHOM6lA+z1re2X2jXc7rbBIlnt0ne91grGvAysYVie6HODqOcLk07fk/Ywu10Le3jcZYyiJFYeZ1gZ+/NQO7w2bZGeX2xZZZmBllmkUsxAIUd0AYAzyA8aBf3d3+vpZoIZ3SNrlH4ZMAaLWqEqY5Ip21qDjIYDIB5jIqJ2Fvvf29hajirO9zcSxhimt49Dy5B1yqHZ+WgFlACn3qse3TZVrNmNLSGU4yyIiN3+mWUePqeea8W32UWktxHaZlb6xOHH33TJOoYwzDJ65IyaBLn7RdoxwSApFxEuYIVeRVGoXGrUHjilfQ6kDmG5g9B0rLdb1bWSTaUHGtSbCITl+Aw1houLoC8Tu9MaiSf3ONnLsvhmKMWojT63QqoqjSffC4xyP5wrMNobPdZ5dUBDKBMxC95SNKh8jvKRyAORigQtqdpN/qLxiNYltopzwkW4YGSMO/FVpkZEGeRAJIwefSnW/2q8+yGuoJFVnt+IHCsBjRqOkEgqSM4JPI464rV2ncbJfgvJDbSrnhK5jjYR8NSwBLDugY5AVPWu1LaRVSOSNldTpVSCCqcmwPIdKJUVbaoq7Ea03rvEisYA4kaaHiGRUDthQuExJKoaQZyzE+I7tbMW+12ywxNwonlneLjuAUCxpqB0q5AkPu6dZGcefKcll2UsaxMLURnvhSiaO8dOrGMDJGM+lbE9zs8AWjez6RgcIhdIJ5r3cYBNQ2z3WFWpsz+D1z6x04KW3dr3D+zILiCSRL6OMPDqCnIOBIueueoDHI8qy3u+V7AtxETC8sNxDEH0MqstwpbmurkRy8alvym2ZGmkJGFil0qqxoMMPz1HgB+kOfKpM32z3lMZMDSOy5BCks6ju9RzYDp4im2e7HvVriJozEfLv9+CztHfK8tGuoZTDI8fB0yBCiL7QxUlxqPdX4+IrzbW37hVu7R5op/8AkpJhJCugoV5YYBm5HOQc55U1bQvLaOYrKkYMkZLuwTBVCFAbPMjLcuRHOtazutmJFKIvZVj92QIqBTqyAGAHPPMY+NNs92KdTajE7Of0/L9uk9O5fst5blw8STwQC2gib65S7SF4Q5OdS4TwyMmvuDfaedrddcNmJLfjl5l1Bm1ldKZZRjlq65wwqW2htPZbmHiLBLluGhKI+jT8R3QOQ+8Vo3+0LW6lhHHeBsMFX6qSMBGwCVYMoY47pAzypiUov2Kp5px/XHy5zPPPRH7O7QpxEl1ccJrfjywSNGpGNKgxMMse6xyDy8qath3txNY8e4Cq8is4VQRpVgSgOSe9jBPx9KhLvYNglokbXDmE6rhlDr9edStluXe56eQwOlT6702fDRjMiq65AYgHHQ5HhjoazTE+bXqblmqMW6cc/wAeX1+hX2PvBMILeGN+9wWlclQ7Y4jAZaR0ULy8ya8i27NcTWMvESJpI5QSclMqxXOnUMk45c/HxpuurSzWNZZEgEaDKsyrpUE5Gk45A+nnUVtDbWzVg4mmGVQdAVFQ83IJGDgAc8mpOFoxb3Ttoh1QqzTyQmcg8MiIAgqNXvHOMZxXtxvZcosyAxSPFPFEJACEYTeBAPJh0OCevSpfaO0bOG3hEsaCKUgKmlSo1DOcdMDPMjzrLFe2AItlMAOoYjAXGscxgYxq+dBGX217qKRLYyo0hVpGMcQGFBwuOJIqgDnklifQVEvvBdTpZSiVIi0rIcA6SVzgthuaY/Nz18aZL7a9hISHMMrxhiFIV27gywXPjWK02vs64gweBoCiRo3CHRq6ll6A8+Z9aCMn3ruOFPciSFRDIyCBlOtghxzbVyY+GBW9BtW7nuZokMcccXDJ1IS5EiaivJgAevPw8q2/btnSF7jVbMY8apMISvgO91r6G8FrlXiKScaVYmaPTnUVYjWeuAAfxoFnZe88/Dt4Y106o2kJVeITiRlwvFkHIdSSxPp5bn5VXbJCAqBmMgbRpd2EeNJRDIB8RqOMfDMyl3s6b6gG2fRkhMIQMc2IBGPU4rG+1tmOgjL2zImcKQpVcdcAjAFBs7sbXNzb8RiCwZlbClOanppJbB+BIqXrVtJIVJgi0AoASiYGkN05DpmtqgKKKKAooooCiiigKKKKDV2pY8aCSHOniIVzjONQxnFQsm5wOr6zGq1Ft7nTH5/X5fOmSigTrjcF3DKbnKnRgFGJXhgAAYkC45eKk+tZBuMwnMon0qZGkKqhGdfUHvlSP+3nTbRQJkHZ/IilVuyoMegaEYD3gckGQ+WMLjrX0ez8lmczjWdBUhCQGhbIJDuxYHxGf4U40UC7Hus5ljmmmV2SXiYWJUBwhQDkSfHOST05YrWi3JeNxJFcBWDSnnFqGmcqSANQwRjr8qa6KBLfs7OlVS40kRiPVoIbkScgq48+hzWSXs/y7/XkpIwdgysSSOvMOBzPPJUkU4UUCvd7mu4mUTgCSYTrmPJVweYJ1d5fTlXwu5Ti443tGPrOKwRCpJ8R7+nB+zmmuigX9490xdvr4mj6oxY06vedHz1H6OMetYdqbliZnYSBdSxKAY8gcDVz5MDz1eBBGOvhTNRQKsO5kiogFxlkn4wLIWUcsaQC+cepavbbclo+FpnHc4obMedSznJA73Ijz5/CmmigVLTcp1CK9wHWOF4EAi04WQYyTqOSP3Vhk3Dc6T7QNQiELfVsAVTkvJZBzxyOSQfKnGighb3dlXtI7VXK8PQUbGecRyMqeo9K033OZzI8swaSR4mJWPSoFu2oALqPM88nNM1FBGbe2ObhEVXEbJIsisV1jKZwCMjI5+dQi7g/WZM2YzLxSuls5zqwDr09fHTn1puooFaHcyRUEPtC8FdZVeCuv6wHq5J6Z6gAnzry63FV4kjEunTbmDITrqIOrr6dPXrTVRQLW1NyxNK0ok0HEWgBAQrQMSpIz3gc4xyr4O5ZeQyyzanaRHbRHoUiKORAoGo4PfJ1ZPQcqaKKBQG4zaI43mEkcIfhoEEbEupA1Pk+f6NR9pu7ds0XGi1RwwvGEJjBYOulVBU8z+scdOnm/wBFBAbm7Ce2g+t5zOQXOc4CDSi58QAPman6KKAooooP/9k="/>
          <p:cNvSpPr>
            <a:spLocks noChangeAspect="1" noChangeArrowheads="1"/>
          </p:cNvSpPr>
          <p:nvPr/>
        </p:nvSpPr>
        <p:spPr bwMode="auto">
          <a:xfrm>
            <a:off x="155575" y="-274638"/>
            <a:ext cx="2819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jpeg;base64,/9j/4AAQSkZJRgABAQAAAQABAAD/2wCEAAkGBhIREBQQEhMWFRUWGR0YGRgVGB8XGxwbExgYGRcgHhwaIicqHhskJR4dIC8gJictLCwtFiA1NTAsNicrLSkBCQoKDgwNGQ4PGTQfHh41NSk1MjUyNTU1MjU1NTA0NDUwLiwsNjU1NTY0Ki80NTUpNTUsNTU1LCwvLCwvLDUwLP/AABEIADwBKAMBIgACEQEDEQH/xAAcAAACAgMBAQAAAAAAAAAAAAAABgUHAwQIAQL/xABFEAACAQMBBQUEBQcKBwAAAAABAgMABBESBQYTITEHIkFRYRQycaEVI3KBkRZCUmKxwdEzNDVTVHODkpOyCCREgsLS8P/EABoBAQACAwEAAAAAAAAAAAAAAAACBQEDBAb/xAAtEQEAAQMDAgMGBwAAAAAAAAAAAQIDEQQSITFRBUHwExQicbHxQmGBkaHB0f/aAAwDAQACEQMRAD8AvAmtH6etv7RD/qL/ABrYvf5J/st+w1xdYbOedmSMZZUZ8ekSl2/AAn7qDtaKUMAykEHmCDkH4EV5LKqgsxCgcyScAfEmqr/4fN6uPZPZOe/bHK58Y5CSP8rZHwK15/xCb0cGySyU9+4bLekcRBP4tpH3NQWT9PW39oh/1F/jWaTaUKnDSoD5FwOvTqa4uvbF4WCSDDFVfHpIoZfkQfvrpDbPZT7dItz7Rw9UcY08PVjRGq9dQ8qxMz5OjT0Wq6sXatsd8ZP/ANLwf10f+df40fS8H9dH/nX+Nc876bq/R1wLficTKB9WnT7xYYxk+Xzpo2B2P+1WsVz7Vo4ihtPCzjPhnUM1r3znGFrX4bp6LcXarvw1dOFxG/iwG4iYPQ6hg464OedZIplYZUhh5g5Hyqp98dg+xWlla69eji97TpzqZW6ZPn503dmP8w/xH/dW2FLXFMVTFM5g20UUUQFFUB2u9rtz7VJY2chhjiOh5E5O7j3gG/NUHly6kHnjFV7srtC2jbSCSO7mJHg7mRT6FXJBFB2DRS5uBviu1LFLoLpbJSRRzCumMgehBDD0YUo9qPaHLBL7FatoYAGSQe8NQyFXy5YJPqPWsTOIy6dNpq9Tc9nQtGiuZbbe29jfWt1Nq9ZGYfeCSD+FXh2e74/SFsWcASxkLIB0ORkMPIHny8wajTXE8OzWeF3NNRvzmDVRSbv/AL3vahYITiRxqLddK9Bj1PPn4YNVwNv3WrX7RLq8+I37M4+VTVS+aKUtwd7Gu0aKXHFjAOempTyzjzHQ/EU20BRRRQFFFFAUUUUBRRRQFFFFAUUUUBRRRQFFFFBgvf5J/st+w1y52LIDtq3BGQRICD4gxNmupLtSY3A6lT8wa557JtxtoW21reae0mjjXXlmXAGY2A+dBqbFl+gd4zEx0w6+GSf6mfBQk/q5Uk/qmja7nb28giBJh18MY8IYCS5B8NWGI9XFO/bxuBNdmC7tYWlkGYpFQZOnmyHHkDqB+0PKjsI3AntDPd3UTRSNiKNXGCF5M5x5E6QPsmgrHtjQDbV0AMAFAAPACJMCupNl/wAhF9hf9ornrtU3E2hcbXuZobSaSNiullXIOI1BwfjXQ+z0KwxqRghFBHqFGaClu2r+kU/uE/3yVaPZ/wD0Zaf3QpB7WN2bu4vlkggkkURKupRkZDOSPmPxqw9yrR4tn20cilXWMBlbkQfWtVMfHK81ldM6C1TE8x/hW7W/+m/xP/Cpfsx/mP8AiP8AurT7TNkTT8DgxtJp150jOM6Mfspc2bFte3ThwxzIuScaFPM9eoNbVGtyiqtN/tzym/01/wDWrKsCxijL516F1Z5HVgZ+dByR2i7FktdqXUcgIzI0ik/nJKxZSPMc/wAQR4Ut12LvXuRZ7SQJdRaiudLqdLrnrhh4ehyPSlbY/YLsuCQSMJZ8HIWZwV5eYVV1fA8vSgxdgGxJINlmSQFePKZEB/QCqinHqQT6jB8aS+1bZbxbSldgdMuHQ+BGkBh8QQfl51f6IAAAMAcgByAArQ23sCC8j4VxGHXqPAg+YI5g1GqndCw8P1fut7fMZieJcv1cHYfst1inuGBCyFVX14edR/E4z6HyqVtexrZ6OGPGcfos40/fpUH50729ssaLGihVUYCqMAAeAAqFFExOZWfiPitu9a9lajr1Vh2p2LLdJNjuOgUH9ZC2R+BB/GkqugL/AGfHPGYpUDoeoPp0I8j6ilgdl9nq1Zlx+jrGPhnGfnn1ra84gOymwYzyz4OhU0Z8CzFW+QHzqzqwWVjHCgjiUIg6Af8A3X1rPQFFFFAUUUUBRRRQFFFFAUUUUBRRRQFFFFAUUUUAaqKz392q9tZ3eu103Nz7KI+C4wWZ1DltfgV90fjVu1prsa3CoghiCo2tFCLhXyTqUY5NzJyOfOgrG83sujKbS54Ur2+0rSLWgeIFZ8tnSsnVceJKnxBrd2Zv3dzRi9a5soUM5i9llVg4CuVwXUk8UgZA0Y6VYL7HtyxcwxFiyyElFJLx+4xOObL4HqPCsX5O2nG9p9mg42c8XhJxM+evGc/fQJMe9+0WG0LocAwWM06cMI3ElEMepQW1EKBlSWAOefIY5/Oy99rtZNntLcWtwt9yMUKFXiymvIOttSr0bIFWHb2UcerQirrYs2lQupiACzY6scDmefKtSx3dtIHMsNtBE7dXjiRGOeuSoBNBW2ye0a+eW3E7xItzKYUZYRLBqYlY9E0cxLHOM6lA+z1re2X2jXc7rbBIlnt0ne91grGvAysYVie6HODqOcLk07fk/Ywu10Le3jcZYyiJFYeZ1gZ+/NQO7w2bZGeX2xZZZmBllmkUsxAIUd0AYAzyA8aBf3d3+vpZoIZ3SNrlH4ZMAaLWqEqY5Ip21qDjIYDIB5jIqJ2Fvvf29hajirO9zcSxhimt49Dy5B1yqHZ+WgFlACn3qse3TZVrNmNLSGU4yyIiN3+mWUePqeea8W32UWktxHaZlb6xOHH33TJOoYwzDJ65IyaBLn7RdoxwSApFxEuYIVeRVGoXGrUHjilfQ6kDmG5g9B0rLdb1bWSTaUHGtSbCITl+Aw1houLoC8Tu9MaiSf3ONnLsvhmKMWojT63QqoqjSffC4xyP5wrMNobPdZ5dUBDKBMxC95SNKh8jvKRyAORigQtqdpN/qLxiNYltopzwkW4YGSMO/FVpkZEGeRAJIwefSnW/2q8+yGuoJFVnt+IHCsBjRqOkEgqSM4JPI464rV2ncbJfgvJDbSrnhK5jjYR8NSwBLDugY5AVPWu1LaRVSOSNldTpVSCCqcmwPIdKJUVbaoq7Ea03rvEisYA4kaaHiGRUDthQuExJKoaQZyzE+I7tbMW+12ywxNwonlneLjuAUCxpqB0q5AkPu6dZGcefKcll2UsaxMLURnvhSiaO8dOrGMDJGM+lbE9zs8AWjez6RgcIhdIJ5r3cYBNQ2z3WFWpsz+D1z6x04KW3dr3D+zILiCSRL6OMPDqCnIOBIueueoDHI8qy3u+V7AtxETC8sNxDEH0MqstwpbmurkRy8alvym2ZGmkJGFil0qqxoMMPz1HgB+kOfKpM32z3lMZMDSOy5BCks6ju9RzYDp4im2e7HvVriJozEfLv9+CztHfK8tGuoZTDI8fB0yBCiL7QxUlxqPdX4+IrzbW37hVu7R5op/8AkpJhJCugoV5YYBm5HOQc55U1bQvLaOYrKkYMkZLuwTBVCFAbPMjLcuRHOtazutmJFKIvZVj92QIqBTqyAGAHPPMY+NNs92KdTajE7Of0/L9uk9O5fst5blw8STwQC2gib65S7SF4Q5OdS4TwyMmvuDfaedrddcNmJLfjl5l1Bm1ldKZZRjlq65wwqW2htPZbmHiLBLluGhKI+jT8R3QOQ+8Vo3+0LW6lhHHeBsMFX6qSMBGwCVYMoY47pAzypiUov2Kp5px/XHy5zPPPRH7O7QpxEl1ccJrfjywSNGpGNKgxMMse6xyDy8qath3txNY8e4Cq8is4VQRpVgSgOSe9jBPx9KhLvYNglokbXDmE6rhlDr9edStluXe56eQwOlT6702fDRjMiq65AYgHHQ5HhjoazTE+bXqblmqMW6cc/wAeX1+hX2PvBMILeGN+9wWlclQ7Y4jAZaR0ULy8ya8i27NcTWMvESJpI5QSclMqxXOnUMk45c/HxpuurSzWNZZEgEaDKsyrpUE5Gk45A+nnUVtDbWzVg4mmGVQdAVFQ83IJGDgAc8mpOFoxb3Ttoh1QqzTyQmcg8MiIAgqNXvHOMZxXtxvZcosyAxSPFPFEJACEYTeBAPJh0OCevSpfaO0bOG3hEsaCKUgKmlSo1DOcdMDPMjzrLFe2AItlMAOoYjAXGscxgYxq+dBGX217qKRLYyo0hVpGMcQGFBwuOJIqgDnklifQVEvvBdTpZSiVIi0rIcA6SVzgthuaY/Nz18aZL7a9hISHMMrxhiFIV27gywXPjWK02vs64gweBoCiRo3CHRq6ll6A8+Z9aCMn3ruOFPciSFRDIyCBlOtghxzbVyY+GBW9BtW7nuZokMcccXDJ1IS5EiaivJgAevPw8q2/btnSF7jVbMY8apMISvgO91r6G8FrlXiKScaVYmaPTnUVYjWeuAAfxoFnZe88/Dt4Y106o2kJVeITiRlwvFkHIdSSxPp5bn5VXbJCAqBmMgbRpd2EeNJRDIB8RqOMfDMyl3s6b6gG2fRkhMIQMc2IBGPU4rG+1tmOgjL2zImcKQpVcdcAjAFBs7sbXNzb8RiCwZlbClOanppJbB+BIqXrVtJIVJgi0AoASiYGkN05DpmtqgKKKKAooooCiiigKKKKDV2pY8aCSHOniIVzjONQxnFQsm5wOr6zGq1Ft7nTH5/X5fOmSigTrjcF3DKbnKnRgFGJXhgAAYkC45eKk+tZBuMwnMon0qZGkKqhGdfUHvlSP+3nTbRQJkHZ/IilVuyoMegaEYD3gckGQ+WMLjrX0ez8lmczjWdBUhCQGhbIJDuxYHxGf4U40UC7Hus5ljmmmV2SXiYWJUBwhQDkSfHOST05YrWi3JeNxJFcBWDSnnFqGmcqSANQwRjr8qa6KBLfs7OlVS40kRiPVoIbkScgq48+hzWSXs/y7/XkpIwdgysSSOvMOBzPPJUkU4UUCvd7mu4mUTgCSYTrmPJVweYJ1d5fTlXwu5Ti443tGPrOKwRCpJ8R7+nB+zmmuigX9490xdvr4mj6oxY06vedHz1H6OMetYdqbliZnYSBdSxKAY8gcDVz5MDz1eBBGOvhTNRQKsO5kiogFxlkn4wLIWUcsaQC+cepavbbclo+FpnHc4obMedSznJA73Ijz5/CmmigVLTcp1CK9wHWOF4EAi04WQYyTqOSP3Vhk3Dc6T7QNQiELfVsAVTkvJZBzxyOSQfKnGighb3dlXtI7VXK8PQUbGecRyMqeo9K033OZzI8swaSR4mJWPSoFu2oALqPM88nNM1FBGbe2ObhEVXEbJIsisV1jKZwCMjI5+dQi7g/WZM2YzLxSuls5zqwDr09fHTn1puooFaHcyRUEPtC8FdZVeCuv6wHq5J6Z6gAnzry63FV4kjEunTbmDITrqIOrr6dPXrTVRQLW1NyxNK0ok0HEWgBAQrQMSpIz3gc4xyr4O5ZeQyyzanaRHbRHoUiKORAoGo4PfJ1ZPQcqaKKBQG4zaI43mEkcIfhoEEbEupA1Pk+f6NR9pu7ds0XGi1RwwvGEJjBYOulVBU8z+scdOnm/wBFBAbm7Ce2g+t5zOQXOc4CDSi58QAPman6KKAooooP/9k="/>
          <p:cNvSpPr>
            <a:spLocks noChangeAspect="1" noChangeArrowheads="1"/>
          </p:cNvSpPr>
          <p:nvPr/>
        </p:nvSpPr>
        <p:spPr bwMode="auto">
          <a:xfrm>
            <a:off x="307975" y="-122238"/>
            <a:ext cx="2819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4" descr="data:image/jpeg;base64,/9j/4AAQSkZJRgABAQAAAQABAAD/2wCEAAkGBggSBQkUExIKFBUVDSAYGRgVDSMcHhchHyMcHh0dJR8dHyYqHBwjHSYcJDAiIzMpLCwuHiI3NTAtNSc3LCkBCQoKDQsNGQ4OGTUkHiQ1NTU1NTQ1KTU1NTU1NTUyNTU1LDU0LDY0KS00NDI1NC4vNDQrNC80NCksLCwsLTUuLP/AABEIACwAiQMBIgACEQEDEQH/xAAcAAACAgMBAQAAAAAAAAAAAAAGBwUIAQMEAgD/xABCEAABAgQDAgYOCQUBAAAAAAABAgMABAURBhIhBzETFUFhcZQXIjI3UVJUgZGhsrPR4hYzQnJzdHWisRQ0NTaC4f/EABoBAAMBAQEBAAAAAAAAAAAAAAABAgMEBQb/xAAwEQACAgECBAIHCQAAAAAAAAABAgARAxIhBAUxQWFxEyIzUZGhwRQVIzI0UoGx0f/aAAwDAQACEQMRAD8AJNoGP6zJ4oLTJlwjgEq7Zq5ub31vzQN9lzEvjSfV/mjO10E48IAuTLIAHhJKrCJl3AmFJGlypqLz5cc07VagAeWwQL2TfVR/8jE3Zn0ONeHTChdLJHusyF7LmJfGk+r/ADQWnHFW7E6Zy7HDGYy/V9rbPl3X8ECGPMCsyctLvy7inJdwgDMq5SSLpIUO6Socu8c94lZVpKthkqk3sqoJBtzvAQWRdwyJw7ojooosO3ykZ2XMS+NJ9X+aPuy5iXxpPq/zRN4u2WUyWwtOPMKnSttOay3QQQCM2gSPs3gY2fYUYn62+hwvBttjMShVjcmyRcg88HrXU0T7G+M5QooeEMNn+P6zOYpDLxlyjgFK7VqxuMttb88QlT2q4iRWJ1CTKZUTC0i7HICQPteCCSi4TkZDabIoZVMELkHVHhFg7lIGlgIVddI+kVT/ADjntGAkiRgx4MuUlVFUO3iYT9lzEvjSfV/mjyva9iYNqOaT3eT/ADQR4f2S017DMk46udS64wFkJdASCoXGmU7hblhUzDa0pdSoWUklJ6RcH1wiWE2wpwmZiEUbeEcuP8a1WUk6KpksXeaUV5m76gIItrpvMB/ZcxL40n1f5okdr5tSsNnwS6/ZaiQn9nOD5eRl1zEzONBY0KpgAE2vbuIo3c5cI4dMKHIlk32voYPdlzEvjSfV/mgtwpjirTGEMQPOFjOwglFm7DuCrUX11gSxhs9RLUdE1LPF+XNrk2ukK0SoFOik3sNwIv6O3AHe7xd+EfdmECb3l5cfDvh141HUdvEThG13Eth20n1f5oz2XMS+NJ9X+aOPBdHw0/JzJnZlTKkrAQA+EZhbU6g31gyndmmDmZJpx2Zm0IWRlUqaSAq4uLHJ4NYBqPeXkPCY30Nj38pF4Z2m19/FFOacMrkcfCVWZsbWPLeG/CHpcpT2trVPRLOFxlM2nIvOFXum51AF7KuPND4i0nm8xRFZSgoERIbW1KGPrjeJdsjpBUR64KkzuHq7SpdtxZZmkAkDNZSSbZst9HEGw036DdAvtXLXZDRnz5OAbzZTrlurNbnte0SGINlyVSMg7TCXElNzmmNTexSsKOgtuNrW0iN7M7/w/Q4tR0mtj/sF8X4UqkjNMpeUpxsjK04FEpsPs2JOQgfZ3eCCqnd5OR/Uke/ESG0x1TezinMvuIXMlTevKopHbq6OS/PzxH0/vJyP6kj34gIq4HK2XCjN+749d4bzc0F4ympRfcPUrNbnC1oV+1Q9EBWE5d2Q2b1146OqmCynpSeCH7yo+aO/F9T4DbDh5d9CxkV0LWtP8kRnbFPIRTaYwnKOEm+EUAPFNyfOpV+mKPczlxKfUxjo9E/xcn53vq0n9Nd9pEJmcklPY2mWhvdqSkelZB9V4c0731qV+mve0iF/gincLtem1EaMvvOHpzFKfWfVEsLM14R/Roz+5fqYcVOuoa2n0KWBskyiwRfS6rZNP+DbphVbRadwONqsnkUvhB/2Ln914YFa2k4daxJMBcm444y7l4UIQTdPKCTfQ39EQm22RT/W099NrOMKQSOXL2yfUT6IG3BlcHqx5UDLVj495nbD/h8O/ll+y1BfjbCE1UKFTENuMILago5wde1tyQIbYf8AD4d/LL9lqJjarPTDNDoDjalJWiZChY8oTcX8Ih++QoYrhCGjbTXjBUnT9lyJAuhx5bYSAN9irMpdvsoGoHPaInAPe7xf+GfdmJLaXKMzmDKdUGh3KQVfcXa9/uLt6VRG4A73eLvwz7swj+aWn6Uk9S2/nYi6X9Qfuw19pve3oX4jfulQqF/UH7sNfab3t6F+I37pUIdDOzifbYvMwGwR/vdG/ND+DFiorrgj/e6N+aH8GLFRadJ5nNvaL5fWI7a8ofTtWo/tUcv3oGadiGpy7SkszMy0km+VDth023A84ixsxS5Fx3MtqXWq1rqaBPpIjXxFS/J5Pq6fhAU3uVi5iiYxjZLqVsm5552ZUt1xxxZ3qW5mPpPJzQfBwjYC0QbEToIIO6zsNXiKl+TyfV0/CNvFsn/ScHwTGS98nBDL4d1rb4NEWXmKvpAXoQfhK2T9YnX5lC3nnXFpFgpa7ka308+sZn6xOvvIU8886pIsCtdyNb6efWLG8RUvyeT6un4R9xFS/J5Pq6fhC0TUc0xjon9RT7MaxPTG0FovPPOlMm4AVrvbVEC85WZ2XxPViy860VTawShdr2UqwMWEl6XItu5kNS6FWtdLQB9IEeFUSmFaiWJQkm5JYTr6oeiYjmGMZC2jYgCpWdx3MtZUblRJJJ3k6knpMdNRrtQdp6W3X33EIHapUu4TYWFvNpFjuIqX5PJ9XT8IxxDSvJ5Pq6fhC9HN/vVNjoiv2ulPFmGr2+oX7LUAtQr1RfZbS9MPupSbpC13AO6480WRmKdJuJQFtMLyjTM2DbouNOSNPEVL8nk+rp+EMpcwwcwTEgUrZFyurOIKkimqZTMPpaIILYX2pCt4t4DrBps/I7HWLt31R92Ya3EVL8nk+rp+EbWqbJpZcSlphKVd0A0AFdIA188ASoZuYJkXSErcH5ysIUjINRu8Md05Xqi7JttuzD7iEEFKVOXCbCwsOYXEWK4hpfk8n1dPwjPEVL8nk+rp+ELRNzzVDuUiCwQofTujaj+6HLzGLFxxtUanJdSpLEqkg3BDKQR5wI7ItRU87jOJHEsGAqp//9k="/>
          <p:cNvSpPr>
            <a:spLocks noChangeAspect="1" noChangeArrowheads="1"/>
          </p:cNvSpPr>
          <p:nvPr/>
        </p:nvSpPr>
        <p:spPr bwMode="auto">
          <a:xfrm>
            <a:off x="155575" y="-198438"/>
            <a:ext cx="13049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6" descr="data:image/jpeg;base64,/9j/4AAQSkZJRgABAQAAAQABAAD/2wCEAAkGBggSBQkUExIKFBUVDSAYGRgVDSMcHhchHyMcHh0dJR8dHyYqHBwjHSYcJDAiIzMpLCwuHiI3NTAtNSc3LCkBCQoKDQsNGQ4OGTUkHiQ1NTU1NTQ1KTU1NTU1NTUyNTU1LDU0LDY0KS00NDI1NC4vNDQrNC80NCksLCwsLTUuLP/AABEIACwAiQMBIgACEQEDEQH/xAAcAAACAgMBAQAAAAAAAAAAAAAGBwUIAQMEAgD/xABCEAABAgQDAgYOCQUBAAAAAAABAgMABAURBhIhBzETFUFhcZQXIjI3UVJUgZGhsrPR4hYzQnJzdHWisRQ0NTaC4f/EABoBAAMBAQEBAAAAAAAAAAAAAAABAgMEBQb/xAAwEQACAgECBAIHCQAAAAAAAAABAgARAxIhBAUxQWFxEyIzUZGhwRQVIzI0UoGx0f/aAAwDAQACEQMRAD8AJNoGP6zJ4oLTJlwjgEq7Zq5ub31vzQN9lzEvjSfV/mjO10E48IAuTLIAHhJKrCJl3AmFJGlypqLz5cc07VagAeWwQL2TfVR/8jE3Zn0ONeHTChdLJHusyF7LmJfGk+r/ADQWnHFW7E6Zy7HDGYy/V9rbPl3X8ECGPMCsyctLvy7inJdwgDMq5SSLpIUO6Socu8c94lZVpKthkqk3sqoJBtzvAQWRdwyJw7ojooosO3ykZ2XMS+NJ9X+aPuy5iXxpPq/zRN4u2WUyWwtOPMKnSttOay3QQQCM2gSPs3gY2fYUYn62+hwvBttjMShVjcmyRcg88HrXU0T7G+M5QooeEMNn+P6zOYpDLxlyjgFK7VqxuMttb88QlT2q4iRWJ1CTKZUTC0i7HICQPteCCSi4TkZDabIoZVMELkHVHhFg7lIGlgIVddI+kVT/ADjntGAkiRgx4MuUlVFUO3iYT9lzEvjSfV/mjyva9iYNqOaT3eT/ADQR4f2S017DMk46udS64wFkJdASCoXGmU7hblhUzDa0pdSoWUklJ6RcH1wiWE2wpwmZiEUbeEcuP8a1WUk6KpksXeaUV5m76gIItrpvMB/ZcxL40n1f5okdr5tSsNnwS6/ZaiQn9nOD5eRl1zEzONBY0KpgAE2vbuIo3c5cI4dMKHIlk32voYPdlzEvjSfV/mgtwpjirTGEMQPOFjOwglFm7DuCrUX11gSxhs9RLUdE1LPF+XNrk2ukK0SoFOik3sNwIv6O3AHe7xd+EfdmECb3l5cfDvh141HUdvEThG13Eth20n1f5oz2XMS+NJ9X+aOPBdHw0/JzJnZlTKkrAQA+EZhbU6g31gyndmmDmZJpx2Zm0IWRlUqaSAq4uLHJ4NYBqPeXkPCY30Nj38pF4Z2m19/FFOacMrkcfCVWZsbWPLeG/CHpcpT2trVPRLOFxlM2nIvOFXum51AF7KuPND4i0nm8xRFZSgoERIbW1KGPrjeJdsjpBUR64KkzuHq7SpdtxZZmkAkDNZSSbZst9HEGw036DdAvtXLXZDRnz5OAbzZTrlurNbnte0SGINlyVSMg7TCXElNzmmNTexSsKOgtuNrW0iN7M7/w/Q4tR0mtj/sF8X4UqkjNMpeUpxsjK04FEpsPs2JOQgfZ3eCCqnd5OR/Uke/ESG0x1TezinMvuIXMlTevKopHbq6OS/PzxH0/vJyP6kj34gIq4HK2XCjN+749d4bzc0F4ympRfcPUrNbnC1oV+1Q9EBWE5d2Q2b1146OqmCynpSeCH7yo+aO/F9T4DbDh5d9CxkV0LWtP8kRnbFPIRTaYwnKOEm+EUAPFNyfOpV+mKPczlxKfUxjo9E/xcn53vq0n9Nd9pEJmcklPY2mWhvdqSkelZB9V4c0731qV+mve0iF/gincLtem1EaMvvOHpzFKfWfVEsLM14R/Roz+5fqYcVOuoa2n0KWBskyiwRfS6rZNP+DbphVbRadwONqsnkUvhB/2Ln914YFa2k4daxJMBcm444y7l4UIQTdPKCTfQ39EQm22RT/W099NrOMKQSOXL2yfUT6IG3BlcHqx5UDLVj495nbD/h8O/ll+y1BfjbCE1UKFTENuMILago5wde1tyQIbYf8AD4d/LL9lqJjarPTDNDoDjalJWiZChY8oTcX8Ih++QoYrhCGjbTXjBUnT9lyJAuhx5bYSAN9irMpdvsoGoHPaInAPe7xf+GfdmJLaXKMzmDKdUGh3KQVfcXa9/uLt6VRG4A73eLvwz7swj+aWn6Uk9S2/nYi6X9Qfuw19pve3oX4jfulQqF/UH7sNfab3t6F+I37pUIdDOzifbYvMwGwR/vdG/ND+DFiorrgj/e6N+aH8GLFRadJ5nNvaL5fWI7a8ofTtWo/tUcv3oGadiGpy7SkszMy0km+VDth023A84ixsxS5Fx3MtqXWq1rqaBPpIjXxFS/J5Pq6fhAU3uVi5iiYxjZLqVsm5552ZUt1xxxZ3qW5mPpPJzQfBwjYC0QbEToIIO6zsNXiKl+TyfV0/CNvFsn/ScHwTGS98nBDL4d1rb4NEWXmKvpAXoQfhK2T9YnX5lC3nnXFpFgpa7ka308+sZn6xOvvIU8886pIsCtdyNb6efWLG8RUvyeT6un4R9xFS/J5Pq6fhC0TUc0xjon9RT7MaxPTG0FovPPOlMm4AVrvbVEC85WZ2XxPViy860VTawShdr2UqwMWEl6XItu5kNS6FWtdLQB9IEeFUSmFaiWJQkm5JYTr6oeiYjmGMZC2jYgCpWdx3MtZUblRJJJ3k6knpMdNRrtQdp6W3X33EIHapUu4TYWFvNpFjuIqX5PJ9XT8IxxDSvJ5Pq6fhC9HN/vVNjoiv2ulPFmGr2+oX7LUAtQr1RfZbS9MPupSbpC13AO6480WRmKdJuJQFtMLyjTM2DbouNOSNPEVL8nk+rp+EMpcwwcwTEgUrZFyurOIKkimqZTMPpaIILYX2pCt4t4DrBps/I7HWLt31R92Ya3EVL8nk+rp+EbWqbJpZcSlphKVd0A0AFdIA188ASoZuYJkXSErcH5ysIUjINRu8Md05Xqi7JttuzD7iEEFKVOXCbCwsOYXEWK4hpfk8n1dPwjPEVL8nk+rp+ELRNzzVDuUiCwQofTujaj+6HLzGLFxxtUanJdSpLEqkg3BDKQR5wI7ItRU87jOJHEsGAqp//9k="/>
          <p:cNvSpPr>
            <a:spLocks noChangeAspect="1" noChangeArrowheads="1"/>
          </p:cNvSpPr>
          <p:nvPr/>
        </p:nvSpPr>
        <p:spPr bwMode="auto">
          <a:xfrm>
            <a:off x="307975" y="-46038"/>
            <a:ext cx="13049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2" descr="data:image/jpeg;base64,/9j/4AAQSkZJRgABAQAAAQABAAD/2wCEAAkGBhIQEBMSEBEVFBQVFhsYGRUYDRoaHRwcHhUhGx4aHR8kJCggGiEvJRwfIDEhJyoqLC0tGyM9NTA2QScrLSkBCQoKDgwOGQ8PFzQkHSQqNTE1NSw0NTEvKjUwNCktMDU1NTU1NS0wKS0sLjQ0NS0vNTQsNjQ1MCwsNSw1LC42Nf/AABEIADgBQAMBIgACEQEDEQH/xAAbAAACAwEBAQAAAAAAAAAAAAAABwQFBgMCAf/EAEQQAAEDAwIEBAQCBgcGBwAAAAECAwQABRESIQYTMUEHIlGRFDJhcVKBFSNCcqGxU2KDs8HR8DQ1Q5TS4RYXJCUzVFX/xAAaAQEAAgMBAAAAAAAAAAAAAAAAAgUDBAcB/8QALhEAAgIBAgMGBAcAAAAAAAAAAAECAxEEIQUxURIyQWFxsRORocEUIjM0U3KB/9oADAMBAAIRAxEAPwDNq6n718r6rqfvXeNbnXQpTbTiwnqUtKUBtncgbetUh2lyUVlvBHqXabcqS+2yghKnFaQT0G3evttsz8kkMMrcx10p2H3PQV6uFkkRsF5lxv0JQQPyPT+NepPnjYxztg264zSn9fkW/EvAT0BkOuOtqBWE4TqzkgnuPpWapk8Yn/2OF/Zf3RpbVO2KjLY0eFai2+lyteWpNdOQUV1ixFurCGkKWo9EpSSfYVcOcC3BKdRiLx9Ckn2Bz/CoKLfJG9ZqKqmlOaT82kUVcpXyK/dP8q7KSQSCCCNiCMEH0rjK+RX7p/lXi5k7O4/QW9FFbzwc4WjXGc4zLQVoDClgBxSfMFpAOQQe5q7OLmDops8V8CQv0Q5ObiSLe624Ehp90nmAkDYK377Yx8p69auJ3AEBiPDWizypinmELWpmS5hKihJOdzjOSaAR1FOHgrw/hSkXCSqG66th4obt/wAVoUkAA4WrIJVuRuf2T1PSttfDVvlXqNF+BkRkqSvnR3nVZCgklJSrZWNqAWFFNbjThmJGZlBuxzGuXqSmUqQstjC8BeDsQe33r14YcAQXofxV0CtL8hMeOA4pPmORnYjOTtv000Ap6K3dj4FQjiBNtlpKmw6pJ8xTqTyypKsjBGRg7Vtbx4aW9bFx0wpMIxEqLchx5Rbd0gnyhXUHAG34hv2oBH0UzLHwdb4VtauV35rvPOGYzatORvuo7HtnqAAR1zUGT+hpj8JEKM+wpcltt1pbxUktqVglKskg9u3WgMDRTF478MH2rk43AgSFRho0lLTixukavNvnfPeonjDwvHt1wSxEQUNllK8FxStypQJyST2FAYWit7P4VjI4cjzkoPxDkgoUvmKwUgr205wPlG+Ky/C1iVOmMRUdXVhJPonqpX5AE/lQFVRTZ8UPD6CzEMq1hWI76mJALilYVsM7k4wcDb8X0qVwpwJBXZ40xy3PzHnHFIUll9YIGtQ1YyAAMAdutAJyimdxJ4Xsm+t22C6QhxAWvUdRa6lQz+15QCB/WAJqTKTw0xJMJceSvQvlrl/EEYUDpKsZAIB76fyNAKiinDYPCNhu+uwJeXmPhy80dZQSNYAzpI3HmB7HGa4cU8CQv0Q7ObhyLc604Ehp90nmAkDYK377EfhPXrQClopteGHh9AehiTdArEiQliOA6pO+4zsRnJyN/wAP1rHrtke2XJ+Pco65DbRUkJS8WyehQvI7Y3x9aAytFOS9WmxRbfEnG2vKTKJAQLgsFOM9TnfpVPYOELc3Cdu1xS78Mt1SI8VDnmI1HAUrYnoR1Hyk98UAs6KaSuFLXdoUl+0tuxpEVOtTC3NaVowTkEkkHY9+o3G+aubNwDb/ANHW55dtkynJWA4pl9zyb/OoA4A9htQCUr218w+4/nTQkcL2mDfHIEvLkdwJCHPiClTK1DYKKSAR2yRtkE98yLv4cwrLEfduP/qH3HSiI2l5SAQOjitJB75UOgwAOtAQldT96ZnhOzrjS05xqUBn0y2RmlmrqfvTH8L/APY53+v+EaqqO+jqHHf2UsdY+6Idy4/EQCLbEIS015eYpOorI6qA6b+pzmqLiDjWROaQ09oASrVlKSNRxgZGcbb+9Z8dBX2oO2T2zsbdPDdNU1JQzJb5fNvrkZPGP+44X9l/dGlrTK4x/wBxwv7L+6NLYfXpU7+8vRGrwX9CX95e40ELTZLahxKEmU/jJUO5GrB/qpHbufvWSi+Is5DocL+sZ3QoJ0kemANvypjcdcSJhoZUYyH0rKgNRGE4AIxseo/lWP8A/Mxv/wDMY9x/0VmsxF9lSxgp+Hqd9Urp6b4jm3ltx9MLO6SJfiBb2pMRm5Mp0lYTrHqFbAn6g+XPfP0FLaV8iv3T/KttffEUyoqowioaSrGClzphQVsNIHasTK+RX7p/lWGxxc8xLrh1V1OllXcsYbxvn8vhv5C3rd+DvFMa3TnHpayhBYUgENqV5itJAwAT2NYStT4dcEm6yy0XOW02guOuY6JBAwO2Tnv9T2q1OWGiTx2xPsz8O5vqMlpfMjOqbUsnbOkqAOO6cnsoelX9240t8uPCQm8SYamGEtrS1FdIUrQkHOMZxgjvVVbbZw3NkCEwJbS1nQ3JU4ClSu2U9gT02H5V44J8MmVXC4RJ6FuGK3qTy1lJVuCCPuCNvrQEDh6Zb23n1C7S4z3OJRLSyoh1sgH9Yj5tWrJ323rUz/FOA5d7c9zFqbitOJclKjkKcUpGB5AM4yM9Bus7VheNIMRtlBjW2bEUV7rkKJSoaT5Rkde/2BqZ4QcIRrlIkIlIWtLbHMSEOFJyFgduvWgLHi67QZCZKm75Lc5hUpMZUZ0N7r1BBJONI+3ap1+8T7eyzEhxIjcxiM2khbocbw5vlQT1z3z/AFqznGVsiNRss2udFWVgBx9R0YwSU7jqf8K+eLnCce2y2WoqVJQuOlwhThV5itQ6n7CgNbM8Q7bIuVsuallp1CVIkt8lZx+rVpIIGFYJI9cFPpXJnxNiynLpEuL61QpBUqO4WlKLZz5cDGoDooDoCn61W+HnBcOTapMyRGfkONPaEtsuEKUNKDgAdfmJ+1Vd14UakzYkSFBkw1vEg/EqJyM/ONugAVn12oC1tHF9tm21u23VTjRjKPJktIKhjJxkYyNjjGNxjoRVa8bNDehqhyH31olNuOurZKUJaSckJTgEnOD36Va3i3cOW54xHkTJLrZ0uvIcCQFdwkZAOPTf7mqC2OWVEh5txiTIbU8AwsPhshBwPMMDfJoCx478TXnrk45BnPpjEo0hK1oGyQFeXY9c9qieMXFEe43BL8RZW2GUoyW1J3ClEjBAPcVdeJFjs1rdcipiyS8WdSHPi/KFKB0kg7nBG9XEHw6toj2wrhS3lzW063GXSUtkpTlSh0A82fsDQFLbL7a5Fij2+XMXHcbeU4dMNbn7SsDbborPWvXBt4tFnkPympa5S0x8MpVDW3lwk6hncJGAkZ/rK9Kht+EyXb49bmn/ANQyOYt04KkowDp9NWVBP8fpU2DbuG5cgQmRMbWtXLblFwFKlZwNvQnp5R+VASuHvFWA6mVFmQm4keUhRcW1rWS4ehIxnO5OR3AosnF8AWZiCq5vRHWnlqLjMZwlSdasdMbEEHrtUTgnwuZVdpsC4ZUmO0VhaXCjI1Jwv7aVZwaLP4SpbvbcOXl2K62txp1C9IcSE5G47jbIH07EUBJ4m8XGE3C3yIYW+IjZbcdcTpU8FAJI6ZzsVZIHmUdq4SlcNPyTOXJkp1L5i4nw53UTqKQrGACe2rv1FQbBwRFejXtxaVaoZVyf1pGMa8Z/F8o60cP8EQI1tRcrwt0oeUQzHaIClddyfyJ6jA774oC6sHi5Hcvrs+Xllj4cstjQVkDWCM6c7nzH0FVTfHcefaH4VzfVz2164zy21LP2UQCfVOT2UPSqe7sWeUY6bf8AERnFvobcS8oKQEKOOYDk9DjYn/OthxlwHbLaC27BnlGjach0KTr07ak9AM9cgfSgON/8Urey1EiRIjcxmM2kpcdC28ODqoJwDn9rPqo1QeKvE8K6fCy2FaZJb0SGuWrYjcEKIwrG4+2n0pf1vGOBGlWgvalfHFCpSWsneKlfLJx65yv7JoD1xXxXGfsltiNLJeYKi4nlqAGQe5GD17VI4U4ygvWw2q68xDSV8xl9tOooOScEbnqT2Oysds1U8BNQJDzESVEccceeCOcmaUABRAHl0nOPvULi16EFqZiRFsrbdUlS1TC5qCSU9CkY3GaA1/8A4rtlohSWLU47JkSk6FPrb0JQnBHlBAOdz+Z67AV1X4qpjW61Nwn1c6Mf17WlSUqT+BRxhQP0zjNUPA3CEWbClrkOFp1LjLbLhV5AtzVgLH4SQBq7ZqbbPDRLMWWu46kSkx3XWY4VggNkJLq8dio4SP2sE0BVeKNxgypxk29eUvJ1OILSklLn7XUYOdjt3zU/xT4rjT3IJiuFYajpbXltScKz03G/3FQJNuhxGLa+9HW8JDDqnECSUZUHlISQcHGAOnerO+NWpiPEdRb3dUplTic3JXkIcUgfs+bdOe1ASldT96Y/hh/sc7/X/CNKld9j5P61PX613j8WpbBS3KUgK6hLqkg7Y3A61VVqUJZwdS186NVQ6ldFcvFeDT6nYdBX2oH6dj/0qf40fp2P/Sp/jWPsS6G/+N038sfmh03SwOzbPDaYCSoJaV5lY2DZH+NZJfhdOAJKW8Af0/8A2rHt8caQEpmuJSBgAPrAA9AM7V6PHav/ALzn/MOf51nliW7iyi0/xNOnGvU19ltvfnv/AKNCwXBi7QBCkL0PtgaT3OkYStPrtsR9/Ws5J8L56VlKUIWOyg8kD2OCKwgvzA3DwGPqatG/Ed1KdKbg6B6c9Ved5LtxefImktNOT0mogoyeezJ5Sflh/Qub/wAGSILSHH9GFq06UrJIOM77Y7ds1nJXyK/dP8q5yuKm3TqdklZ9VOKUf41FkXtgoUA6nJB9fSoODztFlhDV1qlq26LlvyaX3MLWv8M+Nk2uWpbqC4w8gtOpHXSTnUPUjHTuCayFFWxygbFrjcOwJCZyJ7z4bVzG4wjHVqG6QpRABx9cdOtfeDfExk3C5zZbnIMhkhoBKlYI2QkEA7gAbnvSmooC3vHFkyYlKJUp15KTqCVuEgHGM/fetb4L8TxoEiSqW/yUuMaEr0KV5isHbSCfr+VLuigGDxxNZci4Tfnp6gtJDDjLoHQjXlW2R/jWk48kWW7PtPqu/JKGUt6RBcV0JOc4H4v4UmqKAcHA/EkCLb50L9KKjqXKJakIYc1FASgBYAG2dJGM1S3TipMOfCmM3Ry5qaKtQcbWjSnYFIKvxAq+xApc0UA177F4euLy5v6Rdil063GDFUpWo9dOARk/QqGaX05cZE0mKV/DpcToLg82kEbnH5mqmigN14ycRR59y50RzmN8lCdWhQ3BORggHvWpf8WkRY9mESQVchsIlMhJAI0oGDkYJGFYI6Gk5RQDXPHMG231yZDVz4klBDyEoUCkqVlWAoDPmSFemFEV9t0ThyJJTORPedS2rmNxfhlatQOUpKiBkA+uOm5pT0UA2eEPEthd2uE2asMJkR1IbTpUrG6QlOwO+E9eldPCXxZaipTFuR/VN5LDxQVFrbBRsCdJBIBHTOOnRRUUAz+HeLojUW+treAVKK+SOWrz55mO3l+Ydcda+2Piu3T7W1bbq4uOqOSWZCWyoY32IGexxjGDgbilfRQGzv8Aa7NHS0mNMelrLyeaoM6EhrfUE5xlfTHUUwrBxzAt7Luq7uzo5bKW4bkNRWD+EqUMYx5cbJ3pFUUBMtjLbj7aXlhppSwFrwTpTnc4AJOB0rfu+LobnBbUOKY7Z5SCYg5vw48mjWTkZRnb60tKKA1tpkxIl7acbeCojclK0uaFf/HqyMgjVkDY7dqz96fS5JeWg5Sp1agcdQVkg1CooDT2q7sotE6OpeHXXo6kI0ncI1ajnGBjI6134Z4n809cx9SluwHGEKWVKJV5AhGd8bJ77VkaKA0vE12aehWxptepbDDiXBpI0kvqUBuMHYg7V64jurT0a2Ntr1KZYUhwYI0qL6lAbjfYg7VmK9tfMPuP50B6daOo7Hqe31qz4V4fVNmMx90ha/MrHyoG61fkkE0UUBofEThthhbEqE2j4Z7UnQiRzUpcbVukrB/aTpX1zufSvHFzcdMKEtmC00uS0pxS0qeJSUvqRhIUsjBCRnIPWiigMZyj6H2puq4OtHOU2EO88QdfJ35ev4Pnc/XnPXy6Pxb9K+UUBhuHrO27BuTrjZK2W2i2ckaSp8JJ+u229TuCGWFsTefCadVHjKfStSnQSoOISEnSsDThRPTP1oooDIvgqUpQRpBJISAcDJ6DOTgdNzXjlK9D7UUUAco+h9qOUfQ+1FFAHKPofajlH0PtRRQByj6H2o5R9D7UUUAco+h9qOUfQ+1FFAHKPofajlH0PtRRQByj6H2o5R9D7UUUAco+h9qOUfQ+1FFAHKPofajlH0PtRRQByj6H2o5R9D7UUUAco+h9qOUfQ+1FFAHKPofajlH0PtRRQByj6H2o5R9D7UUUAco+h9qOUfQ+1FFAHKPofajlH0PtRRQByj6H2r000dQ2PUdvrRRQH//Z"/>
          <p:cNvSpPr>
            <a:spLocks noChangeAspect="1" noChangeArrowheads="1"/>
          </p:cNvSpPr>
          <p:nvPr/>
        </p:nvSpPr>
        <p:spPr bwMode="auto">
          <a:xfrm>
            <a:off x="155575" y="-250825"/>
            <a:ext cx="3048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7394" name="Picture 2" descr="http://www.natcom.org/uploadedImages/More_Scholarly_Resources/Doctoral_Program_Resource_Guide/Illinois%20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6127153"/>
            <a:ext cx="4412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wiki.smu.edu.sg/is480/img_auth.php/4/48/ADSC_LOGO_F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43" y="6072064"/>
            <a:ext cx="1793890" cy="68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csd.i2r.a-star.edu.sg/images/i2r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62681"/>
            <a:ext cx="1514475" cy="7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Problem: L2Q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Challenges and solution</a:t>
            </a:r>
            <a:endParaRPr lang="en-SG" b="1" dirty="0" smtClean="0">
              <a:solidFill>
                <a:srgbClr val="C00000"/>
              </a:solidFill>
            </a:endParaRPr>
          </a:p>
          <a:p>
            <a:pPr lvl="1"/>
            <a:r>
              <a:rPr lang="en-SG" dirty="0" smtClean="0"/>
              <a:t>Domain-awareness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Context-awareness</a:t>
            </a:r>
            <a:endParaRPr lang="en-SG" b="1" dirty="0" smtClean="0">
              <a:solidFill>
                <a:srgbClr val="C00000"/>
              </a:solidFill>
            </a:endParaRPr>
          </a:p>
          <a:p>
            <a:r>
              <a:rPr lang="en-SG" dirty="0" smtClean="0"/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Subproblem</a:t>
            </a:r>
            <a:r>
              <a:rPr lang="en-US" dirty="0" smtClean="0"/>
              <a:t> #2:</a:t>
            </a:r>
            <a:br>
              <a:rPr lang="en-US" dirty="0" smtClean="0"/>
            </a:br>
            <a:r>
              <a:rPr lang="en-US" dirty="0" smtClean="0"/>
              <a:t>Context-aware L2Q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In iteration-</a:t>
                </a:r>
                <a:r>
                  <a:rPr lang="en-US" sz="2000" i="1" dirty="0" err="1" smtClean="0"/>
                  <a:t>i</a:t>
                </a:r>
                <a:r>
                  <a:rPr lang="en-US" sz="2000" dirty="0" smtClean="0"/>
                  <a:t>, a context of already fired queries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Φ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r>
                  <a:rPr lang="en-US" sz="2000" dirty="0" smtClean="0"/>
                  <a:t>Queries can retrieve redundant pages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 </a:t>
                </a:r>
                <a:endParaRPr lang="en-SG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62236" y="2934970"/>
            <a:ext cx="4333564" cy="3832860"/>
            <a:chOff x="162236" y="2934970"/>
            <a:chExt cx="4333564" cy="3832860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" y="2934970"/>
              <a:ext cx="3954780" cy="3832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659087" y="4669423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Marc </a:t>
              </a:r>
              <a:r>
                <a:rPr lang="en-US" sz="1600" b="1" dirty="0" err="1" smtClean="0"/>
                <a:t>Snir</a:t>
              </a:r>
              <a:r>
                <a:rPr lang="en-US" sz="1600" b="1" dirty="0" smtClean="0"/>
                <a:t> HPC</a:t>
              </a:r>
              <a:endParaRPr lang="en-SG" sz="1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3002280"/>
            <a:ext cx="4349214" cy="3672840"/>
            <a:chOff x="5105400" y="3002280"/>
            <a:chExt cx="4349214" cy="3672840"/>
          </a:xfrm>
        </p:grpSpPr>
        <p:sp>
          <p:nvSpPr>
            <p:cNvPr id="9" name="TextBox 8"/>
            <p:cNvSpPr txBox="1"/>
            <p:nvPr/>
          </p:nvSpPr>
          <p:spPr>
            <a:xfrm rot="16200000">
              <a:off x="4284077" y="4669424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Marc </a:t>
              </a:r>
              <a:r>
                <a:rPr lang="en-US" sz="1600" b="1" dirty="0" err="1" smtClean="0"/>
                <a:t>Snir</a:t>
              </a:r>
              <a:r>
                <a:rPr lang="en-US" sz="1600" b="1" dirty="0" smtClean="0"/>
                <a:t> Parallel</a:t>
              </a:r>
              <a:endParaRPr lang="en-SG" sz="1600" b="1" dirty="0"/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354" y="3002280"/>
              <a:ext cx="3985260" cy="36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78099" y="2921000"/>
            <a:ext cx="4017701" cy="342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4979713" y="4457700"/>
            <a:ext cx="4017701" cy="342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478099" y="4406900"/>
            <a:ext cx="4017701" cy="330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979712" y="3708400"/>
            <a:ext cx="4017701" cy="342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5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Subproblem</a:t>
            </a:r>
            <a:r>
              <a:rPr lang="en-US" dirty="0" smtClean="0"/>
              <a:t> #2:</a:t>
            </a:r>
            <a:br>
              <a:rPr lang="en-US" dirty="0" smtClean="0"/>
            </a:br>
            <a:r>
              <a:rPr lang="en-US" dirty="0" smtClean="0"/>
              <a:t>Accounting for redundancy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71294" y="1944044"/>
            <a:ext cx="3937000" cy="1663617"/>
            <a:chOff x="381000" y="2222583"/>
            <a:chExt cx="3937000" cy="1663617"/>
          </a:xfrm>
        </p:grpSpPr>
        <p:sp>
          <p:nvSpPr>
            <p:cNvPr id="11" name="Oval 10"/>
            <p:cNvSpPr/>
            <p:nvPr/>
          </p:nvSpPr>
          <p:spPr>
            <a:xfrm>
              <a:off x="736600" y="2222583"/>
              <a:ext cx="3581400" cy="166361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81000" y="2592726"/>
                  <a:ext cx="23876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rgbClr val="0070C0"/>
                      </a:solidFill>
                    </a:rPr>
                    <a:t>pages for </a:t>
                  </a:r>
                </a:p>
                <a:p>
                  <a:pPr algn="ctr"/>
                  <a:r>
                    <a:rPr lang="en-US" i="1" dirty="0" smtClean="0">
                      <a:solidFill>
                        <a:srgbClr val="0070C0"/>
                      </a:solidFill>
                    </a:rPr>
                    <a:t>target aspect </a:t>
                  </a:r>
                  <a:br>
                    <a:rPr lang="en-US" i="1" dirty="0" smtClean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SG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592726"/>
                  <a:ext cx="2387600" cy="9233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3311" b="-529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5181600"/>
                <a:ext cx="6419267" cy="154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Collective precision	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⋃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⋂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⋃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Φ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900" dirty="0"/>
                  <a:t> </a:t>
                </a:r>
                <a:r>
                  <a:rPr lang="en-US" sz="900" dirty="0" smtClean="0"/>
                  <a:t> </a:t>
                </a:r>
              </a:p>
              <a:p>
                <a:r>
                  <a:rPr lang="en-US" dirty="0" smtClean="0"/>
                  <a:t>Collective recall		: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/>
                                  </a:rPr>
                                  <m:t>⋃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⋂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81600"/>
                <a:ext cx="6419267" cy="1544975"/>
              </a:xfrm>
              <a:prstGeom prst="rect">
                <a:avLst/>
              </a:prstGeom>
              <a:blipFill rotWithShape="1">
                <a:blip r:embed="rId3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 rot="1070726">
            <a:off x="3751734" y="2152499"/>
            <a:ext cx="3702426" cy="1663617"/>
            <a:chOff x="4191000" y="2647491"/>
            <a:chExt cx="3702426" cy="1663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50038">
                  <a:off x="5193210" y="2951576"/>
                  <a:ext cx="270021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rgbClr val="00C400"/>
                      </a:solidFill>
                    </a:rPr>
                    <a:t>pages harvested </a:t>
                  </a:r>
                </a:p>
                <a:p>
                  <a:pPr algn="ctr"/>
                  <a:r>
                    <a:rPr lang="en-US" i="1" dirty="0" smtClean="0">
                      <a:solidFill>
                        <a:srgbClr val="00C400"/>
                      </a:solidFill>
                    </a:rPr>
                    <a:t>in previous iterations</a:t>
                  </a:r>
                  <a:br>
                    <a:rPr lang="en-US" i="1" dirty="0" smtClean="0">
                      <a:solidFill>
                        <a:srgbClr val="00C40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C40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00C4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C400"/>
                            </a:solidFill>
                            <a:latin typeface="Cambria Math"/>
                          </a:rPr>
                          <m:t>Φ</m:t>
                        </m:r>
                        <m:r>
                          <a:rPr lang="en-US" b="0" i="1" smtClean="0">
                            <a:solidFill>
                              <a:srgbClr val="00C4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SG" i="1" dirty="0">
                    <a:solidFill>
                      <a:srgbClr val="00C4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0038">
                  <a:off x="5193210" y="2951576"/>
                  <a:ext cx="2700216" cy="92333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4191000" y="2647491"/>
              <a:ext cx="3581400" cy="1663617"/>
            </a:xfrm>
            <a:prstGeom prst="ellipse">
              <a:avLst/>
            </a:prstGeom>
            <a:noFill/>
            <a:ln w="38100">
              <a:solidFill>
                <a:srgbClr val="00C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0594" y="2895600"/>
            <a:ext cx="2400300" cy="1663617"/>
            <a:chOff x="4178300" y="4191000"/>
            <a:chExt cx="2400300" cy="1663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178300" y="5022808"/>
                  <a:ext cx="24003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solidFill>
                        <a:srgbClr val="C00000"/>
                      </a:solidFill>
                    </a:rPr>
                    <a:t>pages of candidate query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SG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300" y="5022808"/>
                  <a:ext cx="2400300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4178300" y="4191000"/>
              <a:ext cx="2324100" cy="166361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20494" y="4792696"/>
            <a:ext cx="2489200" cy="38890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Collective Utilities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8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Problem: L2Q</a:t>
            </a:r>
          </a:p>
          <a:p>
            <a:r>
              <a:rPr lang="en-US" dirty="0" smtClean="0"/>
              <a:t>Challenges and solution</a:t>
            </a:r>
            <a:endParaRPr lang="en-SG" dirty="0" smtClean="0"/>
          </a:p>
          <a:p>
            <a:pPr lvl="1"/>
            <a:r>
              <a:rPr lang="en-SG" dirty="0" smtClean="0"/>
              <a:t>Domain-awareness</a:t>
            </a:r>
          </a:p>
          <a:p>
            <a:pPr lvl="1"/>
            <a:r>
              <a:rPr lang="en-US" dirty="0" smtClean="0"/>
              <a:t>Context-awareness</a:t>
            </a:r>
            <a:endParaRPr lang="en-SG" dirty="0" smtClean="0"/>
          </a:p>
          <a:p>
            <a:r>
              <a:rPr lang="en-SG" b="1" dirty="0" smtClean="0">
                <a:solidFill>
                  <a:srgbClr val="C00000"/>
                </a:solidFill>
              </a:rPr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Datasets: </a:t>
            </a:r>
            <a:r>
              <a:rPr lang="en-US" dirty="0" smtClean="0"/>
              <a:t>two domains</a:t>
            </a:r>
          </a:p>
          <a:p>
            <a:pPr lvl="1"/>
            <a:r>
              <a:rPr lang="en-US" dirty="0" smtClean="0"/>
              <a:t>996 researchers &amp; 143 car models</a:t>
            </a:r>
          </a:p>
          <a:p>
            <a:pPr lvl="1"/>
            <a:r>
              <a:rPr lang="en-US" dirty="0" smtClean="0"/>
              <a:t>Pre-collected pages to simulate the corpus</a:t>
            </a:r>
          </a:p>
          <a:p>
            <a:r>
              <a:rPr lang="en-US" b="1" dirty="0" smtClean="0"/>
              <a:t>Search engine: </a:t>
            </a:r>
            <a:r>
              <a:rPr lang="en-US" dirty="0" smtClean="0"/>
              <a:t>language model</a:t>
            </a:r>
          </a:p>
          <a:p>
            <a:r>
              <a:rPr lang="en-US" b="1" dirty="0" smtClean="0"/>
              <a:t>Dictionaries</a:t>
            </a:r>
            <a:r>
              <a:rPr lang="en-US" dirty="0" smtClean="0"/>
              <a:t> for templates</a:t>
            </a:r>
          </a:p>
          <a:p>
            <a:pPr lvl="1"/>
            <a:r>
              <a:rPr lang="en-US" dirty="0" smtClean="0"/>
              <a:t>Gathered from existing knowledge base</a:t>
            </a:r>
          </a:p>
          <a:p>
            <a:pPr lvl="1"/>
            <a:r>
              <a:rPr lang="en-US" dirty="0" smtClean="0"/>
              <a:t>Manually compiled</a:t>
            </a:r>
          </a:p>
          <a:p>
            <a:r>
              <a:rPr lang="en-US" b="1" dirty="0" smtClean="0"/>
              <a:t>Entity aspects</a:t>
            </a:r>
          </a:p>
          <a:p>
            <a:pPr lvl="1"/>
            <a:r>
              <a:rPr lang="en-US" dirty="0" smtClean="0"/>
              <a:t>7 attributes for each domain</a:t>
            </a:r>
          </a:p>
          <a:p>
            <a:pPr lvl="1"/>
            <a:r>
              <a:rPr lang="en-US" dirty="0" smtClean="0"/>
              <a:t>Pre-trained aspect classifier with high accuracy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55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methodology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Utilities</a:t>
            </a:r>
            <a:r>
              <a:rPr lang="en-US" dirty="0" smtClean="0"/>
              <a:t> of two forms: precision &amp; recall</a:t>
            </a:r>
          </a:p>
          <a:p>
            <a:r>
              <a:rPr lang="en-US" b="1" dirty="0" smtClean="0"/>
              <a:t>Evaluation metrics</a:t>
            </a:r>
          </a:p>
          <a:p>
            <a:pPr lvl="1"/>
            <a:r>
              <a:rPr lang="en-US" dirty="0" smtClean="0"/>
              <a:t>Precision, recall</a:t>
            </a:r>
          </a:p>
          <a:p>
            <a:pPr lvl="1"/>
            <a:r>
              <a:rPr lang="en-US" dirty="0" smtClean="0"/>
              <a:t>Combined F-score</a:t>
            </a:r>
          </a:p>
          <a:p>
            <a:r>
              <a:rPr lang="en-US" dirty="0" smtClean="0"/>
              <a:t>Metrics reported are </a:t>
            </a:r>
            <a:r>
              <a:rPr lang="en-US" b="1" dirty="0" smtClean="0"/>
              <a:t>normalized</a:t>
            </a:r>
            <a:endParaRPr lang="en-US" dirty="0"/>
          </a:p>
          <a:p>
            <a:pPr lvl="1"/>
            <a:r>
              <a:rPr lang="en-US" dirty="0" smtClean="0"/>
              <a:t>Against ideal precision/recall</a:t>
            </a:r>
          </a:p>
          <a:p>
            <a:pPr lvl="1"/>
            <a:r>
              <a:rPr lang="en-US" dirty="0" smtClean="0"/>
              <a:t>Ideal metrics computed by “peeking” at un-retrieved pages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86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#1:</a:t>
            </a:r>
            <a:br>
              <a:rPr lang="en-US" dirty="0" smtClean="0"/>
            </a:br>
            <a:r>
              <a:rPr lang="en-US" dirty="0" smtClean="0"/>
              <a:t>Effect of domain and context-awareness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5168900"/>
            <a:ext cx="8153400" cy="16764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RND</a:t>
            </a:r>
            <a:r>
              <a:rPr lang="en-US" dirty="0" smtClean="0"/>
              <a:t>: select query randomly</a:t>
            </a:r>
          </a:p>
          <a:p>
            <a:r>
              <a:rPr lang="en-US" b="1" dirty="0" smtClean="0"/>
              <a:t>P/R</a:t>
            </a:r>
            <a:r>
              <a:rPr lang="en-US" dirty="0" smtClean="0"/>
              <a:t>: optimize precision/recall without domain and context-awareness</a:t>
            </a:r>
          </a:p>
          <a:p>
            <a:r>
              <a:rPr lang="en-US" b="1" dirty="0" smtClean="0"/>
              <a:t>P/</a:t>
            </a:r>
            <a:r>
              <a:rPr lang="en-US" b="1" dirty="0" err="1" smtClean="0"/>
              <a:t>R+q</a:t>
            </a:r>
            <a:r>
              <a:rPr lang="en-US" dirty="0" smtClean="0"/>
              <a:t>: with domain pages, but do not employ templates, and without context</a:t>
            </a:r>
          </a:p>
          <a:p>
            <a:r>
              <a:rPr lang="en-US" b="1" dirty="0" smtClean="0"/>
              <a:t>P/</a:t>
            </a:r>
            <a:r>
              <a:rPr lang="en-US" b="1" dirty="0" err="1" smtClean="0"/>
              <a:t>R+t</a:t>
            </a:r>
            <a:r>
              <a:rPr lang="en-US" dirty="0" smtClean="0"/>
              <a:t>: with domain pages and templates, without context</a:t>
            </a:r>
          </a:p>
          <a:p>
            <a:r>
              <a:rPr lang="en-US" b="1" dirty="0" smtClean="0"/>
              <a:t>L2QP/L2QR</a:t>
            </a:r>
            <a:r>
              <a:rPr lang="en-US" dirty="0" smtClean="0"/>
              <a:t>: full approaches optimizing precision/recall</a:t>
            </a:r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399"/>
            <a:ext cx="7010400" cy="325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#2(a):</a:t>
            </a:r>
            <a:br>
              <a:rPr lang="en-US" dirty="0" smtClean="0"/>
            </a:br>
            <a:r>
              <a:rPr lang="en-US" dirty="0" smtClean="0"/>
              <a:t>Comparing precision with </a:t>
            </a:r>
            <a:r>
              <a:rPr lang="en-US" dirty="0" err="1" smtClean="0"/>
              <a:t>indep</a:t>
            </a:r>
            <a:r>
              <a:rPr lang="en-US" dirty="0" smtClean="0"/>
              <a:t>. baselines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5410200"/>
            <a:ext cx="8153400" cy="13716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LM</a:t>
            </a:r>
            <a:r>
              <a:rPr lang="en-US" sz="1600" dirty="0" smtClean="0"/>
              <a:t>: language feedback model</a:t>
            </a:r>
          </a:p>
          <a:p>
            <a:r>
              <a:rPr lang="en-US" sz="1600" b="1" dirty="0" smtClean="0"/>
              <a:t>AQ</a:t>
            </a:r>
            <a:r>
              <a:rPr lang="en-US" sz="1600" dirty="0" smtClean="0"/>
              <a:t>: adaptive querying for text databases</a:t>
            </a:r>
          </a:p>
          <a:p>
            <a:r>
              <a:rPr lang="en-US" sz="1600" b="1" dirty="0" smtClean="0"/>
              <a:t>HR</a:t>
            </a:r>
            <a:r>
              <a:rPr lang="en-US" sz="1600" dirty="0" smtClean="0"/>
              <a:t>: harvest rate for hidden structured databases</a:t>
            </a:r>
          </a:p>
          <a:p>
            <a:r>
              <a:rPr lang="en-US" sz="1600" b="1" dirty="0" smtClean="0"/>
              <a:t>MQ</a:t>
            </a:r>
            <a:r>
              <a:rPr lang="en-US" sz="1600" dirty="0" smtClean="0"/>
              <a:t>: manually designed queries</a:t>
            </a:r>
            <a:endParaRPr lang="en-SG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1"/>
            <a:ext cx="6594158" cy="34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3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9" y="1600200"/>
            <a:ext cx="6634163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#2(b):</a:t>
            </a:r>
            <a:br>
              <a:rPr lang="en-US" dirty="0" smtClean="0"/>
            </a:br>
            <a:r>
              <a:rPr lang="en-US" dirty="0" smtClean="0"/>
              <a:t>Comparing recall with </a:t>
            </a:r>
            <a:r>
              <a:rPr lang="en-US" dirty="0" err="1" smtClean="0"/>
              <a:t>indep</a:t>
            </a:r>
            <a:r>
              <a:rPr lang="en-US" dirty="0" smtClean="0"/>
              <a:t>. baselines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5410200"/>
            <a:ext cx="8153400" cy="13716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LM</a:t>
            </a:r>
            <a:r>
              <a:rPr lang="en-US" sz="1600" dirty="0" smtClean="0"/>
              <a:t>: language feedback model</a:t>
            </a:r>
          </a:p>
          <a:p>
            <a:r>
              <a:rPr lang="en-US" sz="1600" b="1" dirty="0" smtClean="0"/>
              <a:t>AQ</a:t>
            </a:r>
            <a:r>
              <a:rPr lang="en-US" sz="1600" dirty="0" smtClean="0"/>
              <a:t>: adaptive querying for text databases</a:t>
            </a:r>
          </a:p>
          <a:p>
            <a:r>
              <a:rPr lang="en-US" sz="1600" b="1" dirty="0" smtClean="0"/>
              <a:t>HR</a:t>
            </a:r>
            <a:r>
              <a:rPr lang="en-US" sz="1600" dirty="0" smtClean="0"/>
              <a:t>: harvest rate for hidden structured databases</a:t>
            </a:r>
          </a:p>
          <a:p>
            <a:r>
              <a:rPr lang="en-US" sz="1600" b="1" dirty="0" smtClean="0"/>
              <a:t>MQ</a:t>
            </a:r>
            <a:r>
              <a:rPr lang="en-US" sz="1600" dirty="0" smtClean="0"/>
              <a:t>: manually designed queries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727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#2(c):</a:t>
            </a:r>
            <a:br>
              <a:rPr lang="en-US" dirty="0" smtClean="0"/>
            </a:br>
            <a:r>
              <a:rPr lang="en-US" dirty="0" smtClean="0"/>
              <a:t>Comparing F-score with </a:t>
            </a:r>
            <a:r>
              <a:rPr lang="en-US" dirty="0" err="1" smtClean="0"/>
              <a:t>indep</a:t>
            </a:r>
            <a:r>
              <a:rPr lang="en-US" dirty="0" smtClean="0"/>
              <a:t>. baselines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5105400"/>
            <a:ext cx="8153400" cy="13716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L2QBAL</a:t>
            </a:r>
            <a:r>
              <a:rPr lang="en-US" sz="1600" dirty="0" smtClean="0"/>
              <a:t>: optimize for F-score, balancing L2QP &amp; L2QR</a:t>
            </a:r>
            <a:endParaRPr lang="en-US" sz="1600" b="1" dirty="0" smtClean="0"/>
          </a:p>
          <a:p>
            <a:r>
              <a:rPr lang="en-US" sz="1600" b="1" dirty="0" smtClean="0"/>
              <a:t>LM</a:t>
            </a:r>
            <a:r>
              <a:rPr lang="en-US" sz="1600" dirty="0" smtClean="0"/>
              <a:t>: language feedback model</a:t>
            </a:r>
          </a:p>
          <a:p>
            <a:r>
              <a:rPr lang="en-US" sz="1600" b="1" dirty="0" smtClean="0"/>
              <a:t>AQ</a:t>
            </a:r>
            <a:r>
              <a:rPr lang="en-US" sz="1600" dirty="0" smtClean="0"/>
              <a:t>: adaptive querying for text databases</a:t>
            </a:r>
          </a:p>
          <a:p>
            <a:r>
              <a:rPr lang="en-US" sz="1600" b="1" dirty="0" smtClean="0"/>
              <a:t>HR</a:t>
            </a:r>
            <a:r>
              <a:rPr lang="en-US" sz="1600" dirty="0" smtClean="0"/>
              <a:t>: harvest rate for hidden structured databases</a:t>
            </a:r>
          </a:p>
          <a:p>
            <a:r>
              <a:rPr lang="en-US" sz="1600" b="1" dirty="0" smtClean="0"/>
              <a:t>MQ</a:t>
            </a:r>
            <a:r>
              <a:rPr lang="en-US" sz="1600" dirty="0" smtClean="0"/>
              <a:t>: manually designed queries</a:t>
            </a:r>
            <a:endParaRPr lang="en-SG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667500" cy="341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b="1" dirty="0" smtClean="0">
                <a:solidFill>
                  <a:srgbClr val="C00000"/>
                </a:solidFill>
              </a:rPr>
              <a:t>Problem: L2Q</a:t>
            </a:r>
          </a:p>
          <a:p>
            <a:r>
              <a:rPr lang="en-US" dirty="0" smtClean="0"/>
              <a:t>Challenges and solution</a:t>
            </a:r>
            <a:endParaRPr lang="en-SG" dirty="0" smtClean="0"/>
          </a:p>
          <a:p>
            <a:pPr lvl="1"/>
            <a:r>
              <a:rPr lang="en-SG" dirty="0" smtClean="0"/>
              <a:t>Domain-awareness</a:t>
            </a:r>
          </a:p>
          <a:p>
            <a:pPr lvl="1"/>
            <a:r>
              <a:rPr lang="en-US" dirty="0" smtClean="0"/>
              <a:t>Context-awareness</a:t>
            </a:r>
            <a:endParaRPr lang="en-SG" dirty="0" smtClean="0"/>
          </a:p>
          <a:p>
            <a:r>
              <a:rPr lang="en-SG" dirty="0" smtClean="0"/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Problem: L2Q</a:t>
            </a:r>
          </a:p>
          <a:p>
            <a:r>
              <a:rPr lang="en-US" dirty="0" smtClean="0"/>
              <a:t>Challenges and solution</a:t>
            </a:r>
            <a:endParaRPr lang="en-SG" dirty="0" smtClean="0"/>
          </a:p>
          <a:p>
            <a:pPr lvl="1"/>
            <a:r>
              <a:rPr lang="en-SG" dirty="0" smtClean="0"/>
              <a:t>Domain-awareness</a:t>
            </a:r>
          </a:p>
          <a:p>
            <a:pPr lvl="1"/>
            <a:r>
              <a:rPr lang="en-US" dirty="0" smtClean="0"/>
              <a:t>Context-awareness</a:t>
            </a:r>
            <a:endParaRPr lang="en-SG" dirty="0" smtClean="0"/>
          </a:p>
          <a:p>
            <a:r>
              <a:rPr lang="en-SG" dirty="0" smtClean="0"/>
              <a:t>Experimental Study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L2Q: a novel paradigm of crawling</a:t>
            </a:r>
          </a:p>
          <a:p>
            <a:r>
              <a:rPr lang="en-SG" dirty="0" smtClean="0"/>
              <a:t>Domain-aware L2Q</a:t>
            </a:r>
          </a:p>
          <a:p>
            <a:pPr lvl="1"/>
            <a:r>
              <a:rPr lang="en-SG" dirty="0" smtClean="0"/>
              <a:t>Templates to handle vocabulary variations</a:t>
            </a:r>
          </a:p>
          <a:p>
            <a:r>
              <a:rPr lang="en-US" dirty="0" smtClean="0"/>
              <a:t>Context-aware L2Q</a:t>
            </a:r>
          </a:p>
          <a:p>
            <a:pPr lvl="1"/>
            <a:r>
              <a:rPr lang="en-US" dirty="0" smtClean="0"/>
              <a:t>Collective utilities to account for page redundancy</a:t>
            </a:r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Entities and their aspects are abundant, but scattered, on the Web</a:t>
            </a:r>
            <a:endParaRPr lang="en-US" sz="3200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E48496-6061-4952-8C25-B8E1BA644B9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888010"/>
            <a:ext cx="8754291" cy="258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50413"/>
              </p:ext>
            </p:extLst>
          </p:nvPr>
        </p:nvGraphicFramePr>
        <p:xfrm>
          <a:off x="457200" y="2039620"/>
          <a:ext cx="5638800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5846"/>
                <a:gridCol w="41929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r>
                        <a:rPr lang="en-US" baseline="0" dirty="0" smtClean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aspects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celebrity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spouse, age, net worth, …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safety, cost,</a:t>
                      </a:r>
                      <a:r>
                        <a:rPr lang="en-US" baseline="0" dirty="0" smtClean="0"/>
                        <a:t> interior, …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address,</a:t>
                      </a:r>
                      <a:r>
                        <a:rPr lang="en-US" baseline="0" dirty="0" smtClean="0"/>
                        <a:t> opening hour, phone no., … 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loud 6"/>
          <p:cNvSpPr/>
          <p:nvPr/>
        </p:nvSpPr>
        <p:spPr>
          <a:xfrm>
            <a:off x="6375400" y="1892300"/>
            <a:ext cx="2582091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People entities alone: 10% of Bing’s search volume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 smtClean="0"/>
              <a:t>Motivation: </a:t>
            </a:r>
            <a:br>
              <a:rPr lang="en-SG" sz="3200" dirty="0" smtClean="0"/>
            </a:br>
            <a:r>
              <a:rPr lang="en-SG" sz="3200" dirty="0" smtClean="0"/>
              <a:t>Focused Web Page Harvesting for Entity Aspects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4" y="1752600"/>
            <a:ext cx="3593974" cy="200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09843" y="3961110"/>
            <a:ext cx="3962311" cy="1533730"/>
            <a:chOff x="469900" y="4396978"/>
            <a:chExt cx="3962311" cy="1533730"/>
          </a:xfrm>
        </p:grpSpPr>
        <p:pic>
          <p:nvPicPr>
            <p:cNvPr id="2050" name="Picture 2" descr="C:\Users\YUHH\AppData\Local\Microsoft\Windows\Temporary Internet Files\Content.IE5\XLK4YC8Q\محركات-البحث-للمدرسين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00" y="4396978"/>
              <a:ext cx="2209800" cy="1173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YUHH\AppData\Local\Microsoft\Windows\Temporary Internet Files\Content.IE5\L86BHXEW\pag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190" y="4626966"/>
              <a:ext cx="508006" cy="50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YUHH\AppData\Local\Microsoft\Windows\Temporary Internet Files\Content.IE5\L86BHXEW\pag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697" y="4626966"/>
              <a:ext cx="508006" cy="50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YUHH\AppData\Local\Microsoft\Windows\Temporary Internet Files\Content.IE5\L86BHXEW\pag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05" y="4626966"/>
              <a:ext cx="508006" cy="50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YUHH\AppData\Local\Microsoft\Windows\Temporary Internet Files\Content.IE5\L86BHXEW\pag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190" y="5422702"/>
              <a:ext cx="508006" cy="50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YUHH\AppData\Local\Microsoft\Windows\Temporary Internet Files\Content.IE5\L86BHXEW\pag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697" y="5422702"/>
              <a:ext cx="508006" cy="50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YUHH\AppData\Local\Microsoft\Windows\Temporary Internet Files\Content.IE5\L86BHXEW\pag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05" y="5422702"/>
              <a:ext cx="508006" cy="50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876800" y="3483641"/>
            <a:ext cx="3733800" cy="2375941"/>
            <a:chOff x="4876800" y="2646837"/>
            <a:chExt cx="3733800" cy="2375941"/>
          </a:xfrm>
        </p:grpSpPr>
        <p:sp>
          <p:nvSpPr>
            <p:cNvPr id="27" name="Rounded Rectangle 26"/>
            <p:cNvSpPr/>
            <p:nvPr/>
          </p:nvSpPr>
          <p:spPr>
            <a:xfrm>
              <a:off x="6477000" y="2646837"/>
              <a:ext cx="2133600" cy="972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Business Analytics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77000" y="4050778"/>
              <a:ext cx="2133600" cy="972000"/>
            </a:xfrm>
            <a:prstGeom prst="roundRect">
              <a:avLst/>
            </a:prstGeom>
            <a:solidFill>
              <a:srgbClr val="D2A000"/>
            </a:solidFill>
            <a:ln>
              <a:solidFill>
                <a:srgbClr val="D2A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Vertical portal or search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Striped Right Arrow 10"/>
            <p:cNvSpPr/>
            <p:nvPr/>
          </p:nvSpPr>
          <p:spPr>
            <a:xfrm>
              <a:off x="4876800" y="3483641"/>
              <a:ext cx="1219200" cy="863883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7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problem: </a:t>
            </a:r>
            <a:br>
              <a:rPr lang="en-US" dirty="0" smtClean="0"/>
            </a:br>
            <a:r>
              <a:rPr lang="en-US" dirty="0" smtClean="0"/>
              <a:t>Learning to query (L2Q)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4800"/>
            <a:ext cx="8267700" cy="27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38200" y="4660900"/>
            <a:ext cx="7696200" cy="388904"/>
            <a:chOff x="838200" y="4660900"/>
            <a:chExt cx="7696200" cy="388904"/>
          </a:xfrm>
        </p:grpSpPr>
        <p:sp>
          <p:nvSpPr>
            <p:cNvPr id="5" name="TextBox 4"/>
            <p:cNvSpPr txBox="1"/>
            <p:nvPr/>
          </p:nvSpPr>
          <p:spPr>
            <a:xfrm>
              <a:off x="2971800" y="4670686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Keywords (uniquely) identifying the entity</a:t>
              </a:r>
              <a:endParaRPr lang="en-SG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8200" y="4660900"/>
              <a:ext cx="1828800" cy="3889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Seed query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5197075"/>
            <a:ext cx="7696200" cy="646331"/>
            <a:chOff x="838200" y="5287032"/>
            <a:chExt cx="7696200" cy="646331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5415745"/>
              <a:ext cx="1828800" cy="388904"/>
            </a:xfrm>
            <a:prstGeom prst="roundRect">
              <a:avLst/>
            </a:prstGeom>
            <a:solidFill>
              <a:srgbClr val="D2A000"/>
            </a:solidFill>
            <a:ln>
              <a:solidFill>
                <a:srgbClr val="D2A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Target aspect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971800" y="5287032"/>
                  <a:ext cx="5562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 pre-trained classifier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SG" dirty="0" smtClean="0"/>
                    <a:t>, mapping each page to </a:t>
                  </a:r>
                  <a:br>
                    <a:rPr lang="en-SG" dirty="0" smtClean="0"/>
                  </a:br>
                  <a:r>
                    <a:rPr lang="en-SG" dirty="0" smtClean="0"/>
                    <a:t>“relevant” or “not relevant” to the target aspect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287032"/>
                  <a:ext cx="55626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87" t="-4717" b="-141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38200" y="6000512"/>
            <a:ext cx="7696200" cy="552688"/>
            <a:chOff x="838200" y="6000512"/>
            <a:chExt cx="7696200" cy="552688"/>
          </a:xfrm>
        </p:grpSpPr>
        <p:sp>
          <p:nvSpPr>
            <p:cNvPr id="9" name="Rounded Rectangle 8"/>
            <p:cNvSpPr/>
            <p:nvPr/>
          </p:nvSpPr>
          <p:spPr>
            <a:xfrm>
              <a:off x="838200" y="6000512"/>
              <a:ext cx="1828800" cy="552688"/>
            </a:xfrm>
            <a:prstGeom prst="roundRect">
              <a:avLst/>
            </a:prstGeom>
            <a:solidFill>
              <a:srgbClr val="00C400"/>
            </a:solidFill>
            <a:ln>
              <a:solidFill>
                <a:srgbClr val="00C4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Utility </a:t>
              </a:r>
              <a:br>
                <a:rPr lang="en-US" b="1" dirty="0" smtClean="0">
                  <a:solidFill>
                    <a:schemeClr val="bg1"/>
                  </a:solidFill>
                  <a:latin typeface="+mj-lt"/>
                </a:rPr>
              </a:br>
              <a:r>
                <a:rPr lang="en-US" sz="1400" b="1" dirty="0" smtClean="0">
                  <a:solidFill>
                    <a:schemeClr val="bg1"/>
                  </a:solidFill>
                  <a:latin typeface="+mj-lt"/>
                </a:rPr>
                <a:t>(precision/recall)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971800" y="6069010"/>
                  <a:ext cx="5562600" cy="41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In each iteration,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𝒰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069010"/>
                  <a:ext cx="5562600" cy="4156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87" t="-1471" b="-176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9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Problem: L2Q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Challenges and solution</a:t>
            </a:r>
            <a:endParaRPr lang="en-SG" b="1" dirty="0" smtClean="0">
              <a:solidFill>
                <a:srgbClr val="C00000"/>
              </a:solidFill>
            </a:endParaRPr>
          </a:p>
          <a:p>
            <a:pPr lvl="1"/>
            <a:r>
              <a:rPr lang="en-SG" b="1" dirty="0" smtClean="0">
                <a:solidFill>
                  <a:srgbClr val="C00000"/>
                </a:solidFill>
              </a:rPr>
              <a:t>Domain-awareness</a:t>
            </a:r>
          </a:p>
          <a:p>
            <a:pPr lvl="1"/>
            <a:r>
              <a:rPr lang="en-US" dirty="0" smtClean="0"/>
              <a:t>Context-awareness</a:t>
            </a:r>
            <a:endParaRPr lang="en-SG" dirty="0" smtClean="0"/>
          </a:p>
          <a:p>
            <a:r>
              <a:rPr lang="en-SG" dirty="0" smtClean="0"/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Subproblem</a:t>
            </a:r>
            <a:r>
              <a:rPr lang="en-US" dirty="0" smtClean="0"/>
              <a:t> #1: </a:t>
            </a:r>
            <a:br>
              <a:rPr lang="en-US" dirty="0" smtClean="0"/>
            </a:br>
            <a:r>
              <a:rPr lang="en-US" dirty="0" smtClean="0"/>
              <a:t>Domain-aware L2Q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 rot="5400000">
            <a:off x="6474741" y="3393159"/>
            <a:ext cx="690317" cy="762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4978400" y="4219881"/>
            <a:ext cx="3606800" cy="1342719"/>
            <a:chOff x="5156200" y="4359581"/>
            <a:chExt cx="3606800" cy="1342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5156200" y="4359581"/>
                  <a:ext cx="3606800" cy="1342719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b="1" i="1" dirty="0" smtClean="0">
                      <a:solidFill>
                        <a:srgbClr val="C00000"/>
                      </a:solidFill>
                    </a:rPr>
                    <a:t>domain pages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a14:m>
                  <a:endParaRPr lang="en-SG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200" y="4359581"/>
                  <a:ext cx="3606800" cy="1342719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44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5308600" y="4655164"/>
              <a:ext cx="308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dirty="0" smtClean="0"/>
                <a:t>Pre-collected / previously harvested pages</a:t>
              </a:r>
              <a:endParaRPr lang="en-SG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3455" y="1752600"/>
            <a:ext cx="3340345" cy="1600200"/>
            <a:chOff x="393455" y="1752600"/>
            <a:chExt cx="3340345" cy="1600200"/>
          </a:xfrm>
        </p:grpSpPr>
        <p:sp>
          <p:nvSpPr>
            <p:cNvPr id="9" name="TextBox 8"/>
            <p:cNvSpPr txBox="1"/>
            <p:nvPr/>
          </p:nvSpPr>
          <p:spPr>
            <a:xfrm>
              <a:off x="1066800" y="18288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</a:rPr>
                <a:t>Target Entity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2351613"/>
              <a:ext cx="2819400" cy="100118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rgbClr val="0000FF"/>
                  </a:solidFill>
                </a:rPr>
                <a:t>Marc </a:t>
              </a:r>
              <a:r>
                <a:rPr lang="en-SG" dirty="0" err="1" smtClean="0">
                  <a:solidFill>
                    <a:srgbClr val="0000FF"/>
                  </a:solidFill>
                </a:rPr>
                <a:t>Snir</a:t>
              </a:r>
              <a:endParaRPr lang="en-SG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4100" name="Picture 4" descr="C:\Users\YUHH\AppData\Local\Microsoft\Windows\Temporary Internet Files\Content.IE5\1IN009Z3\scientist_430[1]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5" t="5180" r="15349" b="6627"/>
            <a:stretch/>
          </p:blipFill>
          <p:spPr bwMode="auto">
            <a:xfrm>
              <a:off x="393455" y="1752600"/>
              <a:ext cx="825746" cy="1064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902200" y="1752600"/>
            <a:ext cx="3327400" cy="1600200"/>
            <a:chOff x="4902200" y="1752600"/>
            <a:chExt cx="3327400" cy="1600200"/>
          </a:xfrm>
        </p:grpSpPr>
        <p:sp>
          <p:nvSpPr>
            <p:cNvPr id="13" name="TextBox 12"/>
            <p:cNvSpPr txBox="1"/>
            <p:nvPr/>
          </p:nvSpPr>
          <p:spPr>
            <a:xfrm>
              <a:off x="5562600" y="18288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Peer Entities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351613"/>
              <a:ext cx="2819400" cy="100118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rgbClr val="C00000"/>
                  </a:solidFill>
                </a:rPr>
                <a:t>Philips Yu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Andrew Ng</a:t>
              </a:r>
              <a:endParaRPr lang="en-SG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……</a:t>
              </a:r>
              <a:endParaRPr lang="en-SG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4" descr="C:\Users\YUHH\AppData\Local\Microsoft\Windows\Temporary Internet Files\Content.IE5\1IN009Z3\scientist_430[1]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5" t="5180" r="15349" b="6627"/>
            <a:stretch/>
          </p:blipFill>
          <p:spPr bwMode="auto">
            <a:xfrm>
              <a:off x="4902200" y="1752600"/>
              <a:ext cx="825746" cy="1064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482600" y="4167269"/>
            <a:ext cx="3606800" cy="1342719"/>
            <a:chOff x="5156200" y="4359581"/>
            <a:chExt cx="3606800" cy="1342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5156200" y="4359581"/>
                  <a:ext cx="3606800" cy="1342719"/>
                </a:xfrm>
                <a:prstGeom prst="ellipse">
                  <a:avLst/>
                </a:prstGeom>
                <a:solidFill>
                  <a:srgbClr val="CCEC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b="1" i="1" dirty="0" smtClean="0">
                      <a:solidFill>
                        <a:srgbClr val="0000FF"/>
                      </a:solidFill>
                    </a:rPr>
                    <a:t>entity pages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SG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200" y="4359581"/>
                  <a:ext cx="3606800" cy="1342719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b="-44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5448300" y="4629764"/>
              <a:ext cx="285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ü"/>
              </a:pPr>
              <a:r>
                <a:rPr lang="en-US" dirty="0" smtClean="0"/>
                <a:t>Gradually harvested</a:t>
              </a:r>
              <a:br>
                <a:rPr lang="en-US" dirty="0" smtClean="0"/>
              </a:br>
              <a:r>
                <a:rPr lang="en-US" dirty="0" smtClean="0"/>
                <a:t>in earlier iterations</a:t>
              </a:r>
            </a:p>
          </p:txBody>
        </p:sp>
      </p:grpSp>
      <p:sp>
        <p:nvSpPr>
          <p:cNvPr id="28" name="Striped Right Arrow 27"/>
          <p:cNvSpPr/>
          <p:nvPr/>
        </p:nvSpPr>
        <p:spPr>
          <a:xfrm rot="5400000">
            <a:off x="1940841" y="3393160"/>
            <a:ext cx="690317" cy="762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Cross 20"/>
          <p:cNvSpPr/>
          <p:nvPr/>
        </p:nvSpPr>
        <p:spPr>
          <a:xfrm>
            <a:off x="4216400" y="4562096"/>
            <a:ext cx="609600" cy="553064"/>
          </a:xfrm>
          <a:prstGeom prst="plus">
            <a:avLst>
              <a:gd name="adj" fmla="val 38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55800" y="5867400"/>
                <a:ext cx="5257800" cy="75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𝒰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00" y="5867400"/>
                <a:ext cx="5257800" cy="7501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9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Subproblem</a:t>
            </a:r>
            <a:r>
              <a:rPr lang="en-US" dirty="0"/>
              <a:t> #1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Vocabulary variations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458200" cy="145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311900" y="1955801"/>
            <a:ext cx="2286000" cy="14503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3600" y="3962400"/>
            <a:ext cx="1828800" cy="1809929"/>
            <a:chOff x="863600" y="3962400"/>
            <a:chExt cx="1828800" cy="1809929"/>
          </a:xfrm>
        </p:grpSpPr>
        <p:sp>
          <p:nvSpPr>
            <p:cNvPr id="7" name="Rounded Rectangle 6"/>
            <p:cNvSpPr/>
            <p:nvPr/>
          </p:nvSpPr>
          <p:spPr>
            <a:xfrm>
              <a:off x="863600" y="3962400"/>
              <a:ext cx="1828800" cy="38890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topics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9350" y="4572000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70C0"/>
                  </a:solidFill>
                </a:rPr>
                <a:t>hpc</a:t>
              </a:r>
              <a:endParaRPr lang="en-US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data mining</a:t>
              </a:r>
            </a:p>
            <a:p>
              <a:pPr algn="ctr"/>
              <a:r>
                <a:rPr lang="en-US" dirty="0" err="1" smtClean="0">
                  <a:solidFill>
                    <a:srgbClr val="0070C0"/>
                  </a:solidFill>
                </a:rPr>
                <a:t>ai</a:t>
              </a:r>
              <a:endParaRPr lang="en-US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…</a:t>
              </a:r>
              <a:endParaRPr lang="en-S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48000" y="3962400"/>
            <a:ext cx="1828800" cy="1809929"/>
            <a:chOff x="863600" y="3962400"/>
            <a:chExt cx="1828800" cy="1809929"/>
          </a:xfrm>
        </p:grpSpPr>
        <p:sp>
          <p:nvSpPr>
            <p:cNvPr id="11" name="Rounded Rectangle 10"/>
            <p:cNvSpPr/>
            <p:nvPr/>
          </p:nvSpPr>
          <p:spPr>
            <a:xfrm>
              <a:off x="863600" y="3962400"/>
              <a:ext cx="1828800" cy="3889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journal</a:t>
              </a:r>
              <a:r>
                <a:rPr lang="en-US" b="1" dirty="0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84302" y="4572000"/>
              <a:ext cx="7873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ijhpca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tkde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jmlr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…</a:t>
              </a:r>
              <a:endParaRPr lang="en-SG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Down Arrow 8"/>
          <p:cNvSpPr/>
          <p:nvPr/>
        </p:nvSpPr>
        <p:spPr>
          <a:xfrm>
            <a:off x="7239000" y="3636574"/>
            <a:ext cx="457200" cy="651652"/>
          </a:xfrm>
          <a:prstGeom prst="down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6159500" y="44766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&lt;topic&gt; &lt;journal&gt;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9550" y="498749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(template)</a:t>
            </a:r>
            <a:endParaRPr lang="en-S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Subproblem</a:t>
            </a:r>
            <a:r>
              <a:rPr lang="en-US" dirty="0" smtClean="0"/>
              <a:t> #1:</a:t>
            </a:r>
            <a:br>
              <a:rPr lang="en-US" dirty="0" smtClean="0"/>
            </a:br>
            <a:r>
              <a:rPr lang="en-US" dirty="0" smtClean="0"/>
              <a:t>Bridging domain and entity phases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" y="2267493"/>
            <a:ext cx="4013835" cy="281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67220"/>
            <a:ext cx="4687253" cy="28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1866" y="18149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Phase</a:t>
            </a:r>
            <a:endParaRPr lang="en-S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18149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Entity Phase</a:t>
            </a:r>
            <a:endParaRPr lang="en-SG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697666" y="5511800"/>
            <a:ext cx="3810000" cy="584775"/>
            <a:chOff x="2514600" y="5479534"/>
            <a:chExt cx="3810000" cy="5847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5511800"/>
              <a:ext cx="3619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857500" y="5479534"/>
              <a:ext cx="3467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Utility regularization </a:t>
              </a:r>
              <a:br>
                <a:rPr lang="en-US" sz="1600" dirty="0" smtClean="0"/>
              </a:br>
              <a:r>
                <a:rPr lang="en-US" sz="1600" dirty="0" smtClean="0"/>
                <a:t>(i.e. supervision on target aspect)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5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rgbClr val="000000"/>
      </a:dk1>
      <a:lt1>
        <a:srgbClr val="FFFFFF"/>
      </a:lt1>
      <a:dk2>
        <a:srgbClr val="D2533C"/>
      </a:dk2>
      <a:lt2>
        <a:srgbClr val="F3F2DC"/>
      </a:lt2>
      <a:accent1>
        <a:srgbClr val="CBCBFF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17109</TotalTime>
  <Words>583</Words>
  <Application>Microsoft Office PowerPoint</Application>
  <PresentationFormat>On-screen Show (4:3)</PresentationFormat>
  <Paragraphs>184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Constantia</vt:lpstr>
      <vt:lpstr>Wingdings</vt:lpstr>
      <vt:lpstr>Wingdings 2</vt:lpstr>
      <vt:lpstr>Median</vt:lpstr>
      <vt:lpstr>PowerPoint Presentation</vt:lpstr>
      <vt:lpstr>In this talk</vt:lpstr>
      <vt:lpstr>Entities and their aspects are abundant, but scattered, on the Web</vt:lpstr>
      <vt:lpstr>Motivation:  Focused Web Page Harvesting for Entity Aspects</vt:lpstr>
      <vt:lpstr>High level problem:  Learning to query (L2Q)</vt:lpstr>
      <vt:lpstr>In this talk</vt:lpstr>
      <vt:lpstr>Subproblem #1:  Domain-aware L2Q</vt:lpstr>
      <vt:lpstr>Subproblem #1: Vocabulary variations</vt:lpstr>
      <vt:lpstr>Subproblem #1: Bridging domain and entity phases</vt:lpstr>
      <vt:lpstr>In this talk</vt:lpstr>
      <vt:lpstr>Subproblem #2: Context-aware L2Q</vt:lpstr>
      <vt:lpstr>Subproblem #2: Accounting for redundancy</vt:lpstr>
      <vt:lpstr>In this talk</vt:lpstr>
      <vt:lpstr>Experiment setup</vt:lpstr>
      <vt:lpstr>Experiment methodology</vt:lpstr>
      <vt:lpstr>Finding #1: Effect of domain and context-awareness</vt:lpstr>
      <vt:lpstr>Finding #2(a): Comparing precision with indep. baselines</vt:lpstr>
      <vt:lpstr>Finding #2(b): Comparing recall with indep. baselines</vt:lpstr>
      <vt:lpstr>Finding #2(c): Comparing F-score with indep. baselines</vt:lpstr>
      <vt:lpstr>In this talk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forward and backward: Graph-based searching and mining</dc:title>
  <dc:creator>Yuan Fang</dc:creator>
  <cp:lastModifiedBy>sha huang</cp:lastModifiedBy>
  <cp:revision>693</cp:revision>
  <cp:lastPrinted>2014-06-24T14:57:44Z</cp:lastPrinted>
  <dcterms:created xsi:type="dcterms:W3CDTF">2012-01-25T19:44:51Z</dcterms:created>
  <dcterms:modified xsi:type="dcterms:W3CDTF">2016-05-19T07:31:00Z</dcterms:modified>
</cp:coreProperties>
</file>