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7">
  <p:sldMasterIdLst>
    <p:sldMasterId id="2147484513" r:id="rId1"/>
  </p:sldMasterIdLst>
  <p:notesMasterIdLst>
    <p:notesMasterId r:id="rId26"/>
  </p:notesMasterIdLst>
  <p:handoutMasterIdLst>
    <p:handoutMasterId r:id="rId27"/>
  </p:handoutMasterIdLst>
  <p:sldIdLst>
    <p:sldId id="256" r:id="rId2"/>
    <p:sldId id="476" r:id="rId3"/>
    <p:sldId id="459" r:id="rId4"/>
    <p:sldId id="379" r:id="rId5"/>
    <p:sldId id="465" r:id="rId6"/>
    <p:sldId id="477" r:id="rId7"/>
    <p:sldId id="466" r:id="rId8"/>
    <p:sldId id="478" r:id="rId9"/>
    <p:sldId id="467" r:id="rId10"/>
    <p:sldId id="479" r:id="rId11"/>
    <p:sldId id="480" r:id="rId12"/>
    <p:sldId id="468" r:id="rId13"/>
    <p:sldId id="469" r:id="rId14"/>
    <p:sldId id="481" r:id="rId15"/>
    <p:sldId id="482" r:id="rId16"/>
    <p:sldId id="483" r:id="rId17"/>
    <p:sldId id="484" r:id="rId18"/>
    <p:sldId id="470" r:id="rId19"/>
    <p:sldId id="486" r:id="rId20"/>
    <p:sldId id="487" r:id="rId21"/>
    <p:sldId id="471" r:id="rId22"/>
    <p:sldId id="472" r:id="rId23"/>
    <p:sldId id="485" r:id="rId24"/>
    <p:sldId id="474" r:id="rId2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A000"/>
    <a:srgbClr val="0000FF"/>
    <a:srgbClr val="F6BB00"/>
    <a:srgbClr val="00C400"/>
    <a:srgbClr val="FFC91D"/>
    <a:srgbClr val="A7D971"/>
    <a:srgbClr val="95D153"/>
    <a:srgbClr val="FFA7A7"/>
    <a:srgbClr val="D6EDBD"/>
    <a:srgbClr val="FFEE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63" autoAdjust="0"/>
    <p:restoredTop sz="82047" autoAdjust="0"/>
  </p:normalViewPr>
  <p:slideViewPr>
    <p:cSldViewPr>
      <p:cViewPr varScale="1">
        <p:scale>
          <a:sx n="61" d="100"/>
          <a:sy n="61" d="100"/>
        </p:scale>
        <p:origin x="157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398"/>
    </p:cViewPr>
  </p:sorterViewPr>
  <p:notesViewPr>
    <p:cSldViewPr>
      <p:cViewPr varScale="1">
        <p:scale>
          <a:sx n="56" d="100"/>
          <a:sy n="56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1429" tIns="45714" rIns="91429" bIns="457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1429" tIns="45714" rIns="91429" bIns="45714" rtlCol="0"/>
          <a:lstStyle>
            <a:lvl1pPr algn="r">
              <a:defRPr sz="1200"/>
            </a:lvl1pPr>
          </a:lstStyle>
          <a:p>
            <a:fld id="{A155430E-C58D-4766-922A-3BD5ABB622A4}" type="datetimeFigureOut">
              <a:rPr lang="en-US" smtClean="0"/>
              <a:pPr/>
              <a:t>5/17/2016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1429" tIns="45714" rIns="91429" bIns="457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1429" tIns="45714" rIns="91429" bIns="45714" rtlCol="0" anchor="b"/>
          <a:lstStyle>
            <a:lvl1pPr algn="r">
              <a:defRPr sz="1200"/>
            </a:lvl1pPr>
          </a:lstStyle>
          <a:p>
            <a:fld id="{0A5FFB61-148D-4CAC-A5F0-28EED427FE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584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1429" tIns="45714" rIns="91429" bIns="457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1429" tIns="45714" rIns="91429" bIns="45714" rtlCol="0"/>
          <a:lstStyle>
            <a:lvl1pPr algn="r">
              <a:defRPr sz="1200"/>
            </a:lvl1pPr>
          </a:lstStyle>
          <a:p>
            <a:fld id="{15595FE4-8180-40D2-A842-38AAB2FCB46D}" type="datetimeFigureOut">
              <a:rPr lang="en-US" smtClean="0"/>
              <a:pPr/>
              <a:t>5/17/2016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6913"/>
            <a:ext cx="4646612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9" tIns="45714" rIns="91429" bIns="457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1429" tIns="45714" rIns="91429" bIns="4571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1429" tIns="45714" rIns="91429" bIns="457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1429" tIns="45714" rIns="91429" bIns="45714" rtlCol="0" anchor="b"/>
          <a:lstStyle>
            <a:lvl1pPr algn="r">
              <a:defRPr sz="1200"/>
            </a:lvl1pPr>
          </a:lstStyle>
          <a:p>
            <a:fld id="{02395591-5F67-4F91-8A4D-66B9A021C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762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95591-5F67-4F91-8A4D-66B9A021C96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234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5BA8F-047A-4BA7-8A30-2AF1DFA73A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076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95591-5F67-4F91-8A4D-66B9A021C96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330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95591-5F67-4F91-8A4D-66B9A021C96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42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000000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000000"/>
                </a:solidFill>
              </a:defRPr>
            </a:lvl1pPr>
          </a:lstStyle>
          <a:p>
            <a:fld id="{41775890-3E71-4E9F-975F-98A2BBCB56EA}" type="datetime1">
              <a:rPr lang="en-US" smtClean="0"/>
              <a:pPr/>
              <a:t>5/17/2016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5D1DC8-8064-43AB-B370-2AFC9A864C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B8BDC-59CE-4F7B-9863-4C0C204B60B1}" type="datetime1">
              <a:rPr lang="en-US" smtClean="0"/>
              <a:pPr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D1DC8-8064-43AB-B370-2AFC9A864C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495503F1-F30B-4B30-90B2-92C048B4E1E4}" type="datetime1">
              <a:rPr lang="en-US" smtClean="0"/>
              <a:pPr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25D1DC8-8064-43AB-B370-2AFC9A864C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4B55-F1B0-4A86-AD47-10F784180837}" type="datetime1">
              <a:rPr lang="en-US" smtClean="0"/>
              <a:pPr/>
              <a:t>5/17/2016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D1DC8-8064-43AB-B370-2AFC9A864C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233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>
            <a:lvl1pPr>
              <a:defRPr sz="4000">
                <a:latin typeface="Calibri" panose="020F0502020204030204" pitchFamily="34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77E77-A40A-41D2-9D36-4850D39E0326}" type="datetime1">
              <a:rPr lang="en-US" smtClean="0"/>
              <a:pPr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25D1DC8-8064-43AB-B370-2AFC9A864C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99FE1-58AB-4A89-AAAB-E756D5FF6EBD}" type="datetime1">
              <a:rPr lang="en-US" smtClean="0"/>
              <a:pPr/>
              <a:t>5/17/2016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25D1DC8-8064-43AB-B370-2AFC9A864C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930F4D1-0041-4D57-BD50-A7C3C1A5A685}" type="datetime1">
              <a:rPr lang="en-US" smtClean="0"/>
              <a:pPr/>
              <a:t>5/17/2016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25D1DC8-8064-43AB-B370-2AFC9A864C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55F80F1-ADE4-4E75-98D7-0CFC51FD204A}" type="datetime1">
              <a:rPr lang="en-US" smtClean="0"/>
              <a:pPr/>
              <a:t>5/17/2016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25D1DC8-8064-43AB-B370-2AFC9A864C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F5BFF-F30B-42F1-99F4-1A21AC1867EF}" type="datetime1">
              <a:rPr lang="en-US" smtClean="0"/>
              <a:pPr/>
              <a:t>5/17/2016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25D1DC8-8064-43AB-B370-2AFC9A864C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8EB7B-1457-4603-B739-94E2D192A366}" type="datetime1">
              <a:rPr lang="en-US" smtClean="0"/>
              <a:pPr/>
              <a:t>5/17/2016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5D1DC8-8064-43AB-B370-2AFC9A864C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AB9B8-C982-4C22-B90C-B3A979A6A6B9}" type="datetime1">
              <a:rPr lang="en-US" smtClean="0"/>
              <a:pPr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25D1DC8-8064-43AB-B370-2AFC9A864C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65117C3-7010-479E-BE9E-325CA0A3D5EE}" type="datetime1">
              <a:rPr lang="en-US" smtClean="0"/>
              <a:pPr/>
              <a:t>5/17/2016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25D1DC8-8064-43AB-B370-2AFC9A864C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03DA110-B0D4-4BE7-871C-6D0D40E61EC2}" type="datetime1">
              <a:rPr lang="en-US" smtClean="0"/>
              <a:pPr/>
              <a:t>5/17/2016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25D1DC8-8064-43AB-B370-2AFC9A864C1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14" r:id="rId1"/>
    <p:sldLayoutId id="2147484515" r:id="rId2"/>
    <p:sldLayoutId id="2147484516" r:id="rId3"/>
    <p:sldLayoutId id="2147484517" r:id="rId4"/>
    <p:sldLayoutId id="2147484518" r:id="rId5"/>
    <p:sldLayoutId id="2147484519" r:id="rId6"/>
    <p:sldLayoutId id="2147484520" r:id="rId7"/>
    <p:sldLayoutId id="2147484521" r:id="rId8"/>
    <p:sldLayoutId id="2147484522" r:id="rId9"/>
    <p:sldLayoutId id="2147484523" r:id="rId10"/>
    <p:sldLayoutId id="2147484524" r:id="rId11"/>
    <p:sldLayoutId id="2147484128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Constantia" pitchFamily="18" charset="0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Constantia" pitchFamily="18" charset="0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Constantia" pitchFamily="18" charset="0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Constantia" pitchFamily="18" charset="0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Constantia" pitchFamily="18" charset="0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Constantia" pitchFamily="18" charset="0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0" y="152400"/>
            <a:ext cx="9144000" cy="18789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3600" b="1" dirty="0">
                <a:latin typeface="Calibri"/>
              </a:rPr>
              <a:t>Semantic Proximity Search on </a:t>
            </a:r>
            <a:r>
              <a:rPr lang="en-US" sz="3600" b="1" dirty="0" smtClean="0">
                <a:latin typeface="Calibri"/>
              </a:rPr>
              <a:t>Graphs</a:t>
            </a:r>
          </a:p>
          <a:p>
            <a:pPr lvl="0">
              <a:defRPr/>
            </a:pPr>
            <a:r>
              <a:rPr lang="en-US" sz="3600" b="1" dirty="0" smtClean="0">
                <a:latin typeface="Calibri"/>
              </a:rPr>
              <a:t>with </a:t>
            </a:r>
            <a:r>
              <a:rPr lang="en-US" sz="3600" b="1" dirty="0" err="1">
                <a:latin typeface="Calibri"/>
              </a:rPr>
              <a:t>Metagraph</a:t>
            </a:r>
            <a:r>
              <a:rPr lang="en-US" sz="3600" b="1" dirty="0">
                <a:latin typeface="Calibri"/>
              </a:rPr>
              <a:t>-based Learning</a:t>
            </a: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914400" y="3124200"/>
            <a:ext cx="7239000" cy="2743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Yuan Fang</a:t>
            </a:r>
            <a:r>
              <a:rPr kumimoji="0" lang="en-US" sz="3000" b="1" i="0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altLang="zh-CN" sz="30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Wenqing</a:t>
            </a:r>
            <a:r>
              <a:rPr kumimoji="0" lang="en-US" altLang="zh-CN" sz="3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 Lin</a:t>
            </a:r>
            <a:r>
              <a:rPr kumimoji="0" lang="en-US" altLang="zh-CN" sz="3000" b="1" i="0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altLang="zh-CN" sz="3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, Vincent Zheng</a:t>
            </a:r>
            <a:r>
              <a:rPr kumimoji="0" lang="en-US" altLang="zh-CN" sz="3000" b="1" i="0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altLang="zh-CN" sz="3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3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Min Wu</a:t>
            </a:r>
            <a:r>
              <a:rPr kumimoji="0" lang="en-US" altLang="zh-CN" sz="3000" b="1" i="0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altLang="zh-CN" sz="3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, Kevin Chang</a:t>
            </a:r>
            <a:r>
              <a:rPr kumimoji="0" lang="en-US" altLang="zh-CN" sz="3000" b="1" i="0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23</a:t>
            </a:r>
            <a:r>
              <a:rPr kumimoji="0" lang="en-US" altLang="zh-CN" sz="3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, Xiao-Li Li</a:t>
            </a:r>
            <a:r>
              <a:rPr kumimoji="0" lang="en-US" altLang="zh-CN" sz="3000" b="1" i="0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CN" sz="2800" dirty="0" smtClean="0">
                <a:latin typeface="Calibri"/>
              </a:rPr>
              <a:t>ICDE 2016 @ Helsinki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baseline="30000" dirty="0" smtClean="0">
                <a:latin typeface="Calibri"/>
              </a:rPr>
              <a:t>1</a:t>
            </a:r>
            <a:r>
              <a:rPr lang="en-US" sz="2400" dirty="0" smtClean="0">
                <a:latin typeface="Calibri"/>
              </a:rPr>
              <a:t> Institute for </a:t>
            </a:r>
            <a:r>
              <a:rPr lang="en-US" sz="2400" dirty="0" err="1" smtClean="0">
                <a:latin typeface="Calibri"/>
              </a:rPr>
              <a:t>Infocomm</a:t>
            </a:r>
            <a:r>
              <a:rPr lang="en-US" sz="2400" dirty="0" smtClean="0">
                <a:latin typeface="Calibri"/>
              </a:rPr>
              <a:t> Research, Singapore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i="0" u="none" strike="noStrike" kern="1200" cap="none" spc="0" normalizeH="0" baseline="30000" noProof="0" dirty="0" smtClean="0">
                <a:ln>
                  <a:noFill/>
                </a:ln>
                <a:effectLst/>
                <a:uLnTx/>
                <a:uFillTx/>
                <a:latin typeface="Calibri"/>
              </a:rPr>
              <a:t>2</a:t>
            </a: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</a:rPr>
              <a:t> Advanced Digital Sciences Center, Singapore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baseline="30000" dirty="0" smtClean="0">
                <a:latin typeface="Calibri"/>
              </a:rPr>
              <a:t>3</a:t>
            </a:r>
            <a:r>
              <a:rPr lang="en-US" sz="2400" dirty="0" smtClean="0">
                <a:latin typeface="Calibri"/>
              </a:rPr>
              <a:t> University of Illinois at Urbana-Champaign, USA</a:t>
            </a:r>
            <a:r>
              <a:rPr kumimoji="0" lang="en-SG" sz="11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</a:rPr>
              <a:t> </a:t>
            </a:r>
            <a:endParaRPr kumimoji="0" lang="en-US" sz="11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alibri"/>
            </a:endParaRPr>
          </a:p>
        </p:txBody>
      </p:sp>
      <p:sp>
        <p:nvSpPr>
          <p:cNvPr id="11" name="AutoShape 6" descr="data:image/jpeg;base64,/9j/4AAQSkZJRgABAQAAAQABAAD/2wCEAAkGBhIREBQQEhMWFRUWGR0YGRgVGB8XGxwbExgYGRcgHhwaIicqHhskJR4dIC8gJictLCwtFiA1NTAsNicrLSkBCQoKDgwNGQ4PGTQfHh41NSk1MjUyNTU1MjU1NTA0NDUwLiwsNjU1NTY0Ki80NTUpNTUsNTU1LCwvLCwvLDUwLP/AABEIADwBKAMBIgACEQEDEQH/xAAcAAACAgMBAQAAAAAAAAAAAAAABgUHAwQIAQL/xABFEAACAQMBBQUEBQcKBwAAAAABAgMABBESBQYTITEHIkFRYRQycaEVI3KBkRZCUmKxwdEzNDVTVHODkpOyCCREgsLS8P/EABoBAQACAwEAAAAAAAAAAAAAAAACBQEDBAb/xAAtEQEAAQMDAgMGBwAAAAAAAAAAAQIDEQQSITFRBUHwExQicbHxQmGBkaHB0f/aAAwDAQACEQMRAD8AvAmtH6etv7RD/qL/ABrYvf5J/st+w1xdYbOedmSMZZUZ8ekSl2/AAn7qDtaKUMAykEHmCDkH4EV5LKqgsxCgcyScAfEmqr/4fN6uPZPZOe/bHK58Y5CSP8rZHwK15/xCb0cGySyU9+4bLekcRBP4tpH3NQWT9PW39oh/1F/jWaTaUKnDSoD5FwOvTqa4uvbF4WCSDDFVfHpIoZfkQfvrpDbPZT7dItz7Rw9UcY08PVjRGq9dQ8qxMz5OjT0Wq6sXatsd8ZP/ANLwf10f+df40fS8H9dH/nX+Nc876bq/R1wLficTKB9WnT7xYYxk+Xzpo2B2P+1WsVz7Vo4ihtPCzjPhnUM1r3znGFrX4bp6LcXarvw1dOFxG/iwG4iYPQ6hg464OedZIplYZUhh5g5Hyqp98dg+xWlla69eji97TpzqZW6ZPn503dmP8w/xH/dW2FLXFMVTFM5g20UUUQFFUB2u9rtz7VJY2chhjiOh5E5O7j3gG/NUHly6kHnjFV7srtC2jbSCSO7mJHg7mRT6FXJBFB2DRS5uBviu1LFLoLpbJSRRzCumMgehBDD0YUo9qPaHLBL7FatoYAGSQe8NQyFXy5YJPqPWsTOIy6dNpq9Tc9nQtGiuZbbe29jfWt1Nq9ZGYfeCSD+FXh2e74/SFsWcASxkLIB0ORkMPIHny8wajTXE8OzWeF3NNRvzmDVRSbv/AL3vahYITiRxqLddK9Bj1PPn4YNVwNv3WrX7RLq8+I37M4+VTVS+aKUtwd7Gu0aKXHFjAOempTyzjzHQ/EU20BRRRQFFFFAUUUUBRRRQFFFFAUUUUBRRRQFFFFBgvf5J/st+w1y52LIDtq3BGQRICD4gxNmupLtSY3A6lT8wa557JtxtoW21reae0mjjXXlmXAGY2A+dBqbFl+gd4zEx0w6+GSf6mfBQk/q5Uk/qmja7nb28giBJh18MY8IYCS5B8NWGI9XFO/bxuBNdmC7tYWlkGYpFQZOnmyHHkDqB+0PKjsI3AntDPd3UTRSNiKNXGCF5M5x5E6QPsmgrHtjQDbV0AMAFAAPACJMCupNl/wAhF9hf9ornrtU3E2hcbXuZobSaSNiullXIOI1BwfjXQ+z0KwxqRghFBHqFGaClu2r+kU/uE/3yVaPZ/wD0Zaf3QpB7WN2bu4vlkggkkURKupRkZDOSPmPxqw9yrR4tn20cilXWMBlbkQfWtVMfHK81ldM6C1TE8x/hW7W/+m/xP/Cpfsx/mP8AiP8AurT7TNkTT8DgxtJp150jOM6Mfspc2bFte3ThwxzIuScaFPM9eoNbVGtyiqtN/tzym/01/wDWrKsCxijL516F1Z5HVgZ+dByR2i7FktdqXUcgIzI0ik/nJKxZSPMc/wAQR4Ut12LvXuRZ7SQJdRaiudLqdLrnrhh4ehyPSlbY/YLsuCQSMJZ8HIWZwV5eYVV1fA8vSgxdgGxJINlmSQFePKZEB/QCqinHqQT6jB8aS+1bZbxbSldgdMuHQ+BGkBh8QQfl51f6IAAAMAcgByAArQ23sCC8j4VxGHXqPAg+YI5g1GqndCw8P1fut7fMZieJcv1cHYfst1inuGBCyFVX14edR/E4z6HyqVtexrZ6OGPGcfos40/fpUH50729ssaLGihVUYCqMAAeAAqFFExOZWfiPitu9a9lajr1Vh2p2LLdJNjuOgUH9ZC2R+BB/GkqugL/AGfHPGYpUDoeoPp0I8j6ilgdl9nq1Zlx+jrGPhnGfnn1ra84gOymwYzyz4OhU0Z8CzFW+QHzqzqwWVjHCgjiUIg6Af8A3X1rPQFFFFAUUUUBRRRQFFFFAUUUUBRRRQFFFFAUUUUAaqKz392q9tZ3eu103Nz7KI+C4wWZ1DltfgV90fjVu1prsa3CoghiCo2tFCLhXyTqUY5NzJyOfOgrG83sujKbS54Ur2+0rSLWgeIFZ8tnSsnVceJKnxBrd2Zv3dzRi9a5soUM5i9llVg4CuVwXUk8UgZA0Y6VYL7HtyxcwxFiyyElFJLx+4xOObL4HqPCsX5O2nG9p9mg42c8XhJxM+evGc/fQJMe9+0WG0LocAwWM06cMI3ElEMepQW1EKBlSWAOefIY5/Oy99rtZNntLcWtwt9yMUKFXiymvIOttSr0bIFWHb2UcerQirrYs2lQupiACzY6scDmefKtSx3dtIHMsNtBE7dXjiRGOeuSoBNBW2ye0a+eW3E7xItzKYUZYRLBqYlY9E0cxLHOM6lA+z1re2X2jXc7rbBIlnt0ne91grGvAysYVie6HODqOcLk07fk/Ywu10Le3jcZYyiJFYeZ1gZ+/NQO7w2bZGeX2xZZZmBllmkUsxAIUd0AYAzyA8aBf3d3+vpZoIZ3SNrlH4ZMAaLWqEqY5Ip21qDjIYDIB5jIqJ2Fvvf29hajirO9zcSxhimt49Dy5B1yqHZ+WgFlACn3qse3TZVrNmNLSGU4yyIiN3+mWUePqeea8W32UWktxHaZlb6xOHH33TJOoYwzDJ65IyaBLn7RdoxwSApFxEuYIVeRVGoXGrUHjilfQ6kDmG5g9B0rLdb1bWSTaUHGtSbCITl+Aw1houLoC8Tu9MaiSf3ONnLsvhmKMWojT63QqoqjSffC4xyP5wrMNobPdZ5dUBDKBMxC95SNKh8jvKRyAORigQtqdpN/qLxiNYltopzwkW4YGSMO/FVpkZEGeRAJIwefSnW/2q8+yGuoJFVnt+IHCsBjRqOkEgqSM4JPI464rV2ncbJfgvJDbSrnhK5jjYR8NSwBLDugY5AVPWu1LaRVSOSNldTpVSCCqcmwPIdKJUVbaoq7Ea03rvEisYA4kaaHiGRUDthQuExJKoaQZyzE+I7tbMW+12ywxNwonlneLjuAUCxpqB0q5AkPu6dZGcefKcll2UsaxMLURnvhSiaO8dOrGMDJGM+lbE9zs8AWjez6RgcIhdIJ5r3cYBNQ2z3WFWpsz+D1z6x04KW3dr3D+zILiCSRL6OMPDqCnIOBIueueoDHI8qy3u+V7AtxETC8sNxDEH0MqstwpbmurkRy8alvym2ZGmkJGFil0qqxoMMPz1HgB+kOfKpM32z3lMZMDSOy5BCks6ju9RzYDp4im2e7HvVriJozEfLv9+CztHfK8tGuoZTDI8fB0yBCiL7QxUlxqPdX4+IrzbW37hVu7R5op/8AkpJhJCugoV5YYBm5HOQc55U1bQvLaOYrKkYMkZLuwTBVCFAbPMjLcuRHOtazutmJFKIvZVj92QIqBTqyAGAHPPMY+NNs92KdTajE7Of0/L9uk9O5fst5blw8STwQC2gib65S7SF4Q5OdS4TwyMmvuDfaedrddcNmJLfjl5l1Bm1ldKZZRjlq65wwqW2htPZbmHiLBLluGhKI+jT8R3QOQ+8Vo3+0LW6lhHHeBsMFX6qSMBGwCVYMoY47pAzypiUov2Kp5px/XHy5zPPPRH7O7QpxEl1ccJrfjywSNGpGNKgxMMse6xyDy8qath3txNY8e4Cq8is4VQRpVgSgOSe9jBPx9KhLvYNglokbXDmE6rhlDr9edStluXe56eQwOlT6702fDRjMiq65AYgHHQ5HhjoazTE+bXqblmqMW6cc/wAeX1+hX2PvBMILeGN+9wWlclQ7Y4jAZaR0ULy8ya8i27NcTWMvESJpI5QSclMqxXOnUMk45c/HxpuurSzWNZZEgEaDKsyrpUE5Gk45A+nnUVtDbWzVg4mmGVQdAVFQ83IJGDgAc8mpOFoxb3Ttoh1QqzTyQmcg8MiIAgqNXvHOMZxXtxvZcosyAxSPFPFEJACEYTeBAPJh0OCevSpfaO0bOG3hEsaCKUgKmlSo1DOcdMDPMjzrLFe2AItlMAOoYjAXGscxgYxq+dBGX217qKRLYyo0hVpGMcQGFBwuOJIqgDnklifQVEvvBdTpZSiVIi0rIcA6SVzgthuaY/Nz18aZL7a9hISHMMrxhiFIV27gywXPjWK02vs64gweBoCiRo3CHRq6ll6A8+Z9aCMn3ruOFPciSFRDIyCBlOtghxzbVyY+GBW9BtW7nuZokMcccXDJ1IS5EiaivJgAevPw8q2/btnSF7jVbMY8apMISvgO91r6G8FrlXiKScaVYmaPTnUVYjWeuAAfxoFnZe88/Dt4Y106o2kJVeITiRlwvFkHIdSSxPp5bn5VXbJCAqBmMgbRpd2EeNJRDIB8RqOMfDMyl3s6b6gG2fRkhMIQMc2IBGPU4rG+1tmOgjL2zImcKQpVcdcAjAFBs7sbXNzb8RiCwZlbClOanppJbB+BIqXrVtJIVJgi0AoASiYGkN05DpmtqgKKKKAooooCiiigKKKKDV2pY8aCSHOniIVzjONQxnFQsm5wOr6zGq1Ft7nTH5/X5fOmSigTrjcF3DKbnKnRgFGJXhgAAYkC45eKk+tZBuMwnMon0qZGkKqhGdfUHvlSP+3nTbRQJkHZ/IilVuyoMegaEYD3gckGQ+WMLjrX0ez8lmczjWdBUhCQGhbIJDuxYHxGf4U40UC7Hus5ljmmmV2SXiYWJUBwhQDkSfHOST05YrWi3JeNxJFcBWDSnnFqGmcqSANQwRjr8qa6KBLfs7OlVS40kRiPVoIbkScgq48+hzWSXs/y7/XkpIwdgysSSOvMOBzPPJUkU4UUCvd7mu4mUTgCSYTrmPJVweYJ1d5fTlXwu5Ti443tGPrOKwRCpJ8R7+nB+zmmuigX9490xdvr4mj6oxY06vedHz1H6OMetYdqbliZnYSBdSxKAY8gcDVz5MDz1eBBGOvhTNRQKsO5kiogFxlkn4wLIWUcsaQC+cepavbbclo+FpnHc4obMedSznJA73Ijz5/CmmigVLTcp1CK9wHWOF4EAi04WQYyTqOSP3Vhk3Dc6T7QNQiELfVsAVTkvJZBzxyOSQfKnGighb3dlXtI7VXK8PQUbGecRyMqeo9K033OZzI8swaSR4mJWPSoFu2oALqPM88nNM1FBGbe2ObhEVXEbJIsisV1jKZwCMjI5+dQi7g/WZM2YzLxSuls5zqwDr09fHTn1puooFaHcyRUEPtC8FdZVeCuv6wHq5J6Z6gAnzry63FV4kjEunTbmDITrqIOrr6dPXrTVRQLW1NyxNK0ok0HEWgBAQrQMSpIz3gc4xyr4O5ZeQyyzanaRHbRHoUiKORAoGo4PfJ1ZPQcqaKKBQG4zaI43mEkcIfhoEEbEupA1Pk+f6NR9pu7ds0XGi1RwwvGEJjBYOulVBU8z+scdOnm/wBFBAbm7Ce2g+t5zOQXOc4CDSi58QAPman6KKAooooP/9k="/>
          <p:cNvSpPr>
            <a:spLocks noChangeAspect="1" noChangeArrowheads="1"/>
          </p:cNvSpPr>
          <p:nvPr/>
        </p:nvSpPr>
        <p:spPr bwMode="auto">
          <a:xfrm>
            <a:off x="155575" y="-274638"/>
            <a:ext cx="28194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8" descr="data:image/jpeg;base64,/9j/4AAQSkZJRgABAQAAAQABAAD/2wCEAAkGBhIREBQQEhMWFRUWGR0YGRgVGB8XGxwbExgYGRcgHhwaIicqHhskJR4dIC8gJictLCwtFiA1NTAsNicrLSkBCQoKDgwNGQ4PGTQfHh41NSk1MjUyNTU1MjU1NTA0NDUwLiwsNjU1NTY0Ki80NTUpNTUsNTU1LCwvLCwvLDUwLP/AABEIADwBKAMBIgACEQEDEQH/xAAcAAACAgMBAQAAAAAAAAAAAAAABgUHAwQIAQL/xABFEAACAQMBBQUEBQcKBwAAAAABAgMABBESBQYTITEHIkFRYRQycaEVI3KBkRZCUmKxwdEzNDVTVHODkpOyCCREgsLS8P/EABoBAQACAwEAAAAAAAAAAAAAAAACBQEDBAb/xAAtEQEAAQMDAgMGBwAAAAAAAAAAAQIDEQQSITFRBUHwExQicbHxQmGBkaHB0f/aAAwDAQACEQMRAD8AvAmtH6etv7RD/qL/ABrYvf5J/st+w1xdYbOedmSMZZUZ8ekSl2/AAn7qDtaKUMAykEHmCDkH4EV5LKqgsxCgcyScAfEmqr/4fN6uPZPZOe/bHK58Y5CSP8rZHwK15/xCb0cGySyU9+4bLekcRBP4tpH3NQWT9PW39oh/1F/jWaTaUKnDSoD5FwOvTqa4uvbF4WCSDDFVfHpIoZfkQfvrpDbPZT7dItz7Rw9UcY08PVjRGq9dQ8qxMz5OjT0Wq6sXatsd8ZP/ANLwf10f+df40fS8H9dH/nX+Nc876bq/R1wLficTKB9WnT7xYYxk+Xzpo2B2P+1WsVz7Vo4ihtPCzjPhnUM1r3znGFrX4bp6LcXarvw1dOFxG/iwG4iYPQ6hg464OedZIplYZUhh5g5Hyqp98dg+xWlla69eji97TpzqZW6ZPn503dmP8w/xH/dW2FLXFMVTFM5g20UUUQFFUB2u9rtz7VJY2chhjiOh5E5O7j3gG/NUHly6kHnjFV7srtC2jbSCSO7mJHg7mRT6FXJBFB2DRS5uBviu1LFLoLpbJSRRzCumMgehBDD0YUo9qPaHLBL7FatoYAGSQe8NQyFXy5YJPqPWsTOIy6dNpq9Tc9nQtGiuZbbe29jfWt1Nq9ZGYfeCSD+FXh2e74/SFsWcASxkLIB0ORkMPIHny8wajTXE8OzWeF3NNRvzmDVRSbv/AL3vahYITiRxqLddK9Bj1PPn4YNVwNv3WrX7RLq8+I37M4+VTVS+aKUtwd7Gu0aKXHFjAOempTyzjzHQ/EU20BRRRQFFFFAUUUUBRRRQFFFFAUUUUBRRRQFFFFBgvf5J/st+w1y52LIDtq3BGQRICD4gxNmupLtSY3A6lT8wa557JtxtoW21reae0mjjXXlmXAGY2A+dBqbFl+gd4zEx0w6+GSf6mfBQk/q5Uk/qmja7nb28giBJh18MY8IYCS5B8NWGI9XFO/bxuBNdmC7tYWlkGYpFQZOnmyHHkDqB+0PKjsI3AntDPd3UTRSNiKNXGCF5M5x5E6QPsmgrHtjQDbV0AMAFAAPACJMCupNl/wAhF9hf9ornrtU3E2hcbXuZobSaSNiullXIOI1BwfjXQ+z0KwxqRghFBHqFGaClu2r+kU/uE/3yVaPZ/wD0Zaf3QpB7WN2bu4vlkggkkURKupRkZDOSPmPxqw9yrR4tn20cilXWMBlbkQfWtVMfHK81ldM6C1TE8x/hW7W/+m/xP/Cpfsx/mP8AiP8AurT7TNkTT8DgxtJp150jOM6Mfspc2bFte3ThwxzIuScaFPM9eoNbVGtyiqtN/tzym/01/wDWrKsCxijL516F1Z5HVgZ+dByR2i7FktdqXUcgIzI0ik/nJKxZSPMc/wAQR4Ut12LvXuRZ7SQJdRaiudLqdLrnrhh4ehyPSlbY/YLsuCQSMJZ8HIWZwV5eYVV1fA8vSgxdgGxJINlmSQFePKZEB/QCqinHqQT6jB8aS+1bZbxbSldgdMuHQ+BGkBh8QQfl51f6IAAAMAcgByAArQ23sCC8j4VxGHXqPAg+YI5g1GqndCw8P1fut7fMZieJcv1cHYfst1inuGBCyFVX14edR/E4z6HyqVtexrZ6OGPGcfos40/fpUH50729ssaLGihVUYCqMAAeAAqFFExOZWfiPitu9a9lajr1Vh2p2LLdJNjuOgUH9ZC2R+BB/GkqugL/AGfHPGYpUDoeoPp0I8j6ilgdl9nq1Zlx+jrGPhnGfnn1ra84gOymwYzyz4OhU0Z8CzFW+QHzqzqwWVjHCgjiUIg6Af8A3X1rPQFFFFAUUUUBRRRQFFFFAUUUUBRRRQFFFFAUUUUAaqKz392q9tZ3eu103Nz7KI+C4wWZ1DltfgV90fjVu1prsa3CoghiCo2tFCLhXyTqUY5NzJyOfOgrG83sujKbS54Ur2+0rSLWgeIFZ8tnSsnVceJKnxBrd2Zv3dzRi9a5soUM5i9llVg4CuVwXUk8UgZA0Y6VYL7HtyxcwxFiyyElFJLx+4xOObL4HqPCsX5O2nG9p9mg42c8XhJxM+evGc/fQJMe9+0WG0LocAwWM06cMI3ElEMepQW1EKBlSWAOefIY5/Oy99rtZNntLcWtwt9yMUKFXiymvIOttSr0bIFWHb2UcerQirrYs2lQupiACzY6scDmefKtSx3dtIHMsNtBE7dXjiRGOeuSoBNBW2ye0a+eW3E7xItzKYUZYRLBqYlY9E0cxLHOM6lA+z1re2X2jXc7rbBIlnt0ne91grGvAysYVie6HODqOcLk07fk/Ywu10Le3jcZYyiJFYeZ1gZ+/NQO7w2bZGeX2xZZZmBllmkUsxAIUd0AYAzyA8aBf3d3+vpZoIZ3SNrlH4ZMAaLWqEqY5Ip21qDjIYDIB5jIqJ2Fvvf29hajirO9zcSxhimt49Dy5B1yqHZ+WgFlACn3qse3TZVrNmNLSGU4yyIiN3+mWUePqeea8W32UWktxHaZlb6xOHH33TJOoYwzDJ65IyaBLn7RdoxwSApFxEuYIVeRVGoXGrUHjilfQ6kDmG5g9B0rLdb1bWSTaUHGtSbCITl+Aw1houLoC8Tu9MaiSf3ONnLsvhmKMWojT63QqoqjSffC4xyP5wrMNobPdZ5dUBDKBMxC95SNKh8jvKRyAORigQtqdpN/qLxiNYltopzwkW4YGSMO/FVpkZEGeRAJIwefSnW/2q8+yGuoJFVnt+IHCsBjRqOkEgqSM4JPI464rV2ncbJfgvJDbSrnhK5jjYR8NSwBLDugY5AVPWu1LaRVSOSNldTpVSCCqcmwPIdKJUVbaoq7Ea03rvEisYA4kaaHiGRUDthQuExJKoaQZyzE+I7tbMW+12ywxNwonlneLjuAUCxpqB0q5AkPu6dZGcefKcll2UsaxMLURnvhSiaO8dOrGMDJGM+lbE9zs8AWjez6RgcIhdIJ5r3cYBNQ2z3WFWpsz+D1z6x04KW3dr3D+zILiCSRL6OMPDqCnIOBIueueoDHI8qy3u+V7AtxETC8sNxDEH0MqstwpbmurkRy8alvym2ZGmkJGFil0qqxoMMPz1HgB+kOfKpM32z3lMZMDSOy5BCks6ju9RzYDp4im2e7HvVriJozEfLv9+CztHfK8tGuoZTDI8fB0yBCiL7QxUlxqPdX4+IrzbW37hVu7R5op/8AkpJhJCugoV5YYBm5HOQc55U1bQvLaOYrKkYMkZLuwTBVCFAbPMjLcuRHOtazutmJFKIvZVj92QIqBTqyAGAHPPMY+NNs92KdTajE7Of0/L9uk9O5fst5blw8STwQC2gib65S7SF4Q5OdS4TwyMmvuDfaedrddcNmJLfjl5l1Bm1ldKZZRjlq65wwqW2htPZbmHiLBLluGhKI+jT8R3QOQ+8Vo3+0LW6lhHHeBsMFX6qSMBGwCVYMoY47pAzypiUov2Kp5px/XHy5zPPPRH7O7QpxEl1ccJrfjywSNGpGNKgxMMse6xyDy8qath3txNY8e4Cq8is4VQRpVgSgOSe9jBPx9KhLvYNglokbXDmE6rhlDr9edStluXe56eQwOlT6702fDRjMiq65AYgHHQ5HhjoazTE+bXqblmqMW6cc/wAeX1+hX2PvBMILeGN+9wWlclQ7Y4jAZaR0ULy8ya8i27NcTWMvESJpI5QSclMqxXOnUMk45c/HxpuurSzWNZZEgEaDKsyrpUE5Gk45A+nnUVtDbWzVg4mmGVQdAVFQ83IJGDgAc8mpOFoxb3Ttoh1QqzTyQmcg8MiIAgqNXvHOMZxXtxvZcosyAxSPFPFEJACEYTeBAPJh0OCevSpfaO0bOG3hEsaCKUgKmlSo1DOcdMDPMjzrLFe2AItlMAOoYjAXGscxgYxq+dBGX217qKRLYyo0hVpGMcQGFBwuOJIqgDnklifQVEvvBdTpZSiVIi0rIcA6SVzgthuaY/Nz18aZL7a9hISHMMrxhiFIV27gywXPjWK02vs64gweBoCiRo3CHRq6ll6A8+Z9aCMn3ruOFPciSFRDIyCBlOtghxzbVyY+GBW9BtW7nuZokMcccXDJ1IS5EiaivJgAevPw8q2/btnSF7jVbMY8apMISvgO91r6G8FrlXiKScaVYmaPTnUVYjWeuAAfxoFnZe88/Dt4Y106o2kJVeITiRlwvFkHIdSSxPp5bn5VXbJCAqBmMgbRpd2EeNJRDIB8RqOMfDMyl3s6b6gG2fRkhMIQMc2IBGPU4rG+1tmOgjL2zImcKQpVcdcAjAFBs7sbXNzb8RiCwZlbClOanppJbB+BIqXrVtJIVJgi0AoASiYGkN05DpmtqgKKKKAooooCiiigKKKKDV2pY8aCSHOniIVzjONQxnFQsm5wOr6zGq1Ft7nTH5/X5fOmSigTrjcF3DKbnKnRgFGJXhgAAYkC45eKk+tZBuMwnMon0qZGkKqhGdfUHvlSP+3nTbRQJkHZ/IilVuyoMegaEYD3gckGQ+WMLjrX0ez8lmczjWdBUhCQGhbIJDuxYHxGf4U40UC7Hus5ljmmmV2SXiYWJUBwhQDkSfHOST05YrWi3JeNxJFcBWDSnnFqGmcqSANQwRjr8qa6KBLfs7OlVS40kRiPVoIbkScgq48+hzWSXs/y7/XkpIwdgysSSOvMOBzPPJUkU4UUCvd7mu4mUTgCSYTrmPJVweYJ1d5fTlXwu5Ti443tGPrOKwRCpJ8R7+nB+zmmuigX9490xdvr4mj6oxY06vedHz1H6OMetYdqbliZnYSBdSxKAY8gcDVz5MDz1eBBGOvhTNRQKsO5kiogFxlkn4wLIWUcsaQC+cepavbbclo+FpnHc4obMedSznJA73Ijz5/CmmigVLTcp1CK9wHWOF4EAi04WQYyTqOSP3Vhk3Dc6T7QNQiELfVsAVTkvJZBzxyOSQfKnGighb3dlXtI7VXK8PQUbGecRyMqeo9K033OZzI8swaSR4mJWPSoFu2oALqPM88nNM1FBGbe2ObhEVXEbJIsisV1jKZwCMjI5+dQi7g/WZM2YzLxSuls5zqwDr09fHTn1puooFaHcyRUEPtC8FdZVeCuv6wHq5J6Z6gAnzry63FV4kjEunTbmDITrqIOrr6dPXrTVRQLW1NyxNK0ok0HEWgBAQrQMSpIz3gc4xyr4O5ZeQyyzanaRHbRHoUiKORAoGo4PfJ1ZPQcqaKKBQG4zaI43mEkcIfhoEEbEupA1Pk+f6NR9pu7ds0XGi1RwwvGEJjBYOulVBU8z+scdOnm/wBFBAbm7Ce2g+t5zOQXOc4CDSi58QAPman6KKAooooP/9k="/>
          <p:cNvSpPr>
            <a:spLocks noChangeAspect="1" noChangeArrowheads="1"/>
          </p:cNvSpPr>
          <p:nvPr/>
        </p:nvSpPr>
        <p:spPr bwMode="auto">
          <a:xfrm>
            <a:off x="307975" y="-122238"/>
            <a:ext cx="28194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14" descr="data:image/jpeg;base64,/9j/4AAQSkZJRgABAQAAAQABAAD/2wCEAAkGBggSBQkUExIKFBUVDSAYGRgVDSMcHhchHyMcHh0dJR8dHyYqHBwjHSYcJDAiIzMpLCwuHiI3NTAtNSc3LCkBCQoKDQsNGQ4OGTUkHiQ1NTU1NTQ1KTU1NTU1NTUyNTU1LDU0LDY0KS00NDI1NC4vNDQrNC80NCksLCwsLTUuLP/AABEIACwAiQMBIgACEQEDEQH/xAAcAAACAgMBAQAAAAAAAAAAAAAGBwUIAQMEAgD/xABCEAABAgQDAgYOCQUBAAAAAAABAgMABAURBhIhBzETFUFhcZQXIjI3UVJUgZGhsrPR4hYzQnJzdHWisRQ0NTaC4f/EABoBAAMBAQEBAAAAAAAAAAAAAAABAgMEBQb/xAAwEQACAgECBAIHCQAAAAAAAAABAgARAxIhBAUxQWFxEyIzUZGhwRQVIzI0UoGx0f/aAAwDAQACEQMRAD8AJNoGP6zJ4oLTJlwjgEq7Zq5ub31vzQN9lzEvjSfV/mjO10E48IAuTLIAHhJKrCJl3AmFJGlypqLz5cc07VagAeWwQL2TfVR/8jE3Zn0ONeHTChdLJHusyF7LmJfGk+r/ADQWnHFW7E6Zy7HDGYy/V9rbPl3X8ECGPMCsyctLvy7inJdwgDMq5SSLpIUO6Socu8c94lZVpKthkqk3sqoJBtzvAQWRdwyJw7ojooosO3ykZ2XMS+NJ9X+aPuy5iXxpPq/zRN4u2WUyWwtOPMKnSttOay3QQQCM2gSPs3gY2fYUYn62+hwvBttjMShVjcmyRcg88HrXU0T7G+M5QooeEMNn+P6zOYpDLxlyjgFK7VqxuMttb88QlT2q4iRWJ1CTKZUTC0i7HICQPteCCSi4TkZDabIoZVMELkHVHhFg7lIGlgIVddI+kVT/ADjntGAkiRgx4MuUlVFUO3iYT9lzEvjSfV/mjyva9iYNqOaT3eT/ADQR4f2S017DMk46udS64wFkJdASCoXGmU7hblhUzDa0pdSoWUklJ6RcH1wiWE2wpwmZiEUbeEcuP8a1WUk6KpksXeaUV5m76gIItrpvMB/ZcxL40n1f5okdr5tSsNnwS6/ZaiQn9nOD5eRl1zEzONBY0KpgAE2vbuIo3c5cI4dMKHIlk32voYPdlzEvjSfV/mgtwpjirTGEMQPOFjOwglFm7DuCrUX11gSxhs9RLUdE1LPF+XNrk2ukK0SoFOik3sNwIv6O3AHe7xd+EfdmECb3l5cfDvh141HUdvEThG13Eth20n1f5oz2XMS+NJ9X+aOPBdHw0/JzJnZlTKkrAQA+EZhbU6g31gyndmmDmZJpx2Zm0IWRlUqaSAq4uLHJ4NYBqPeXkPCY30Nj38pF4Z2m19/FFOacMrkcfCVWZsbWPLeG/CHpcpT2trVPRLOFxlM2nIvOFXum51AF7KuPND4i0nm8xRFZSgoERIbW1KGPrjeJdsjpBUR64KkzuHq7SpdtxZZmkAkDNZSSbZst9HEGw036DdAvtXLXZDRnz5OAbzZTrlurNbnte0SGINlyVSMg7TCXElNzmmNTexSsKOgtuNrW0iN7M7/w/Q4tR0mtj/sF8X4UqkjNMpeUpxsjK04FEpsPs2JOQgfZ3eCCqnd5OR/Uke/ESG0x1TezinMvuIXMlTevKopHbq6OS/PzxH0/vJyP6kj34gIq4HK2XCjN+749d4bzc0F4ympRfcPUrNbnC1oV+1Q9EBWE5d2Q2b1146OqmCynpSeCH7yo+aO/F9T4DbDh5d9CxkV0LWtP8kRnbFPIRTaYwnKOEm+EUAPFNyfOpV+mKPczlxKfUxjo9E/xcn53vq0n9Nd9pEJmcklPY2mWhvdqSkelZB9V4c0731qV+mve0iF/gincLtem1EaMvvOHpzFKfWfVEsLM14R/Roz+5fqYcVOuoa2n0KWBskyiwRfS6rZNP+DbphVbRadwONqsnkUvhB/2Ln914YFa2k4daxJMBcm444y7l4UIQTdPKCTfQ39EQm22RT/W099NrOMKQSOXL2yfUT6IG3BlcHqx5UDLVj495nbD/h8O/ll+y1BfjbCE1UKFTENuMILago5wde1tyQIbYf8AD4d/LL9lqJjarPTDNDoDjalJWiZChY8oTcX8Ih++QoYrhCGjbTXjBUnT9lyJAuhx5bYSAN9irMpdvsoGoHPaInAPe7xf+GfdmJLaXKMzmDKdUGh3KQVfcXa9/uLt6VRG4A73eLvwz7swj+aWn6Uk9S2/nYi6X9Qfuw19pve3oX4jfulQqF/UH7sNfab3t6F+I37pUIdDOzifbYvMwGwR/vdG/ND+DFiorrgj/e6N+aH8GLFRadJ5nNvaL5fWI7a8ofTtWo/tUcv3oGadiGpy7SkszMy0km+VDth023A84ixsxS5Fx3MtqXWq1rqaBPpIjXxFS/J5Pq6fhAU3uVi5iiYxjZLqVsm5552ZUt1xxxZ3qW5mPpPJzQfBwjYC0QbEToIIO6zsNXiKl+TyfV0/CNvFsn/ScHwTGS98nBDL4d1rb4NEWXmKvpAXoQfhK2T9YnX5lC3nnXFpFgpa7ka308+sZn6xOvvIU8886pIsCtdyNb6efWLG8RUvyeT6un4R9xFS/J5Pq6fhC0TUc0xjon9RT7MaxPTG0FovPPOlMm4AVrvbVEC85WZ2XxPViy860VTawShdr2UqwMWEl6XItu5kNS6FWtdLQB9IEeFUSmFaiWJQkm5JYTr6oeiYjmGMZC2jYgCpWdx3MtZUblRJJJ3k6knpMdNRrtQdp6W3X33EIHapUu4TYWFvNpFjuIqX5PJ9XT8IxxDSvJ5Pq6fhC9HN/vVNjoiv2ulPFmGr2+oX7LUAtQr1RfZbS9MPupSbpC13AO6480WRmKdJuJQFtMLyjTM2DbouNOSNPEVL8nk+rp+EMpcwwcwTEgUrZFyurOIKkimqZTMPpaIILYX2pCt4t4DrBps/I7HWLt31R92Ya3EVL8nk+rp+EbWqbJpZcSlphKVd0A0AFdIA188ASoZuYJkXSErcH5ysIUjINRu8Md05Xqi7JttuzD7iEEFKVOXCbCwsOYXEWK4hpfk8n1dPwjPEVL8nk+rp+ELRNzzVDuUiCwQofTujaj+6HLzGLFxxtUanJdSpLEqkg3BDKQR5wI7ItRU87jOJHEsGAqp//9k="/>
          <p:cNvSpPr>
            <a:spLocks noChangeAspect="1" noChangeArrowheads="1"/>
          </p:cNvSpPr>
          <p:nvPr/>
        </p:nvSpPr>
        <p:spPr bwMode="auto">
          <a:xfrm>
            <a:off x="155575" y="-198438"/>
            <a:ext cx="1304925" cy="41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6" descr="data:image/jpeg;base64,/9j/4AAQSkZJRgABAQAAAQABAAD/2wCEAAkGBggSBQkUExIKFBUVDSAYGRgVDSMcHhchHyMcHh0dJR8dHyYqHBwjHSYcJDAiIzMpLCwuHiI3NTAtNSc3LCkBCQoKDQsNGQ4OGTUkHiQ1NTU1NTQ1KTU1NTU1NTUyNTU1LDU0LDY0KS00NDI1NC4vNDQrNC80NCksLCwsLTUuLP/AABEIACwAiQMBIgACEQEDEQH/xAAcAAACAgMBAQAAAAAAAAAAAAAGBwUIAQMEAgD/xABCEAABAgQDAgYOCQUBAAAAAAABAgMABAURBhIhBzETFUFhcZQXIjI3UVJUgZGhsrPR4hYzQnJzdHWisRQ0NTaC4f/EABoBAAMBAQEBAAAAAAAAAAAAAAABAgMEBQb/xAAwEQACAgECBAIHCQAAAAAAAAABAgARAxIhBAUxQWFxEyIzUZGhwRQVIzI0UoGx0f/aAAwDAQACEQMRAD8AJNoGP6zJ4oLTJlwjgEq7Zq5ub31vzQN9lzEvjSfV/mjO10E48IAuTLIAHhJKrCJl3AmFJGlypqLz5cc07VagAeWwQL2TfVR/8jE3Zn0ONeHTChdLJHusyF7LmJfGk+r/ADQWnHFW7E6Zy7HDGYy/V9rbPl3X8ECGPMCsyctLvy7inJdwgDMq5SSLpIUO6Socu8c94lZVpKthkqk3sqoJBtzvAQWRdwyJw7ojooosO3ykZ2XMS+NJ9X+aPuy5iXxpPq/zRN4u2WUyWwtOPMKnSttOay3QQQCM2gSPs3gY2fYUYn62+hwvBttjMShVjcmyRcg88HrXU0T7G+M5QooeEMNn+P6zOYpDLxlyjgFK7VqxuMttb88QlT2q4iRWJ1CTKZUTC0i7HICQPteCCSi4TkZDabIoZVMELkHVHhFg7lIGlgIVddI+kVT/ADjntGAkiRgx4MuUlVFUO3iYT9lzEvjSfV/mjyva9iYNqOaT3eT/ADQR4f2S017DMk46udS64wFkJdASCoXGmU7hblhUzDa0pdSoWUklJ6RcH1wiWE2wpwmZiEUbeEcuP8a1WUk6KpksXeaUV5m76gIItrpvMB/ZcxL40n1f5okdr5tSsNnwS6/ZaiQn9nOD5eRl1zEzONBY0KpgAE2vbuIo3c5cI4dMKHIlk32voYPdlzEvjSfV/mgtwpjirTGEMQPOFjOwglFm7DuCrUX11gSxhs9RLUdE1LPF+XNrk2ukK0SoFOik3sNwIv6O3AHe7xd+EfdmECb3l5cfDvh141HUdvEThG13Eth20n1f5oz2XMS+NJ9X+aOPBdHw0/JzJnZlTKkrAQA+EZhbU6g31gyndmmDmZJpx2Zm0IWRlUqaSAq4uLHJ4NYBqPeXkPCY30Nj38pF4Z2m19/FFOacMrkcfCVWZsbWPLeG/CHpcpT2trVPRLOFxlM2nIvOFXum51AF7KuPND4i0nm8xRFZSgoERIbW1KGPrjeJdsjpBUR64KkzuHq7SpdtxZZmkAkDNZSSbZst9HEGw036DdAvtXLXZDRnz5OAbzZTrlurNbnte0SGINlyVSMg7TCXElNzmmNTexSsKOgtuNrW0iN7M7/w/Q4tR0mtj/sF8X4UqkjNMpeUpxsjK04FEpsPs2JOQgfZ3eCCqnd5OR/Uke/ESG0x1TezinMvuIXMlTevKopHbq6OS/PzxH0/vJyP6kj34gIq4HK2XCjN+749d4bzc0F4ympRfcPUrNbnC1oV+1Q9EBWE5d2Q2b1146OqmCynpSeCH7yo+aO/F9T4DbDh5d9CxkV0LWtP8kRnbFPIRTaYwnKOEm+EUAPFNyfOpV+mKPczlxKfUxjo9E/xcn53vq0n9Nd9pEJmcklPY2mWhvdqSkelZB9V4c0731qV+mve0iF/gincLtem1EaMvvOHpzFKfWfVEsLM14R/Roz+5fqYcVOuoa2n0KWBskyiwRfS6rZNP+DbphVbRadwONqsnkUvhB/2Ln914YFa2k4daxJMBcm444y7l4UIQTdPKCTfQ39EQm22RT/W099NrOMKQSOXL2yfUT6IG3BlcHqx5UDLVj495nbD/h8O/ll+y1BfjbCE1UKFTENuMILago5wde1tyQIbYf8AD4d/LL9lqJjarPTDNDoDjalJWiZChY8oTcX8Ih++QoYrhCGjbTXjBUnT9lyJAuhx5bYSAN9irMpdvsoGoHPaInAPe7xf+GfdmJLaXKMzmDKdUGh3KQVfcXa9/uLt6VRG4A73eLvwz7swj+aWn6Uk9S2/nYi6X9Qfuw19pve3oX4jfulQqF/UH7sNfab3t6F+I37pUIdDOzifbYvMwGwR/vdG/ND+DFiorrgj/e6N+aH8GLFRadJ5nNvaL5fWI7a8ofTtWo/tUcv3oGadiGpy7SkszMy0km+VDth023A84ixsxS5Fx3MtqXWq1rqaBPpIjXxFS/J5Pq6fhAU3uVi5iiYxjZLqVsm5552ZUt1xxxZ3qW5mPpPJzQfBwjYC0QbEToIIO6zsNXiKl+TyfV0/CNvFsn/ScHwTGS98nBDL4d1rb4NEWXmKvpAXoQfhK2T9YnX5lC3nnXFpFgpa7ka308+sZn6xOvvIU8886pIsCtdyNb6efWLG8RUvyeT6un4R9xFS/J5Pq6fhC0TUc0xjon9RT7MaxPTG0FovPPOlMm4AVrvbVEC85WZ2XxPViy860VTawShdr2UqwMWEl6XItu5kNS6FWtdLQB9IEeFUSmFaiWJQkm5JYTr6oeiYjmGMZC2jYgCpWdx3MtZUblRJJJ3k6knpMdNRrtQdp6W3X33EIHapUu4TYWFvNpFjuIqX5PJ9XT8IxxDSvJ5Pq6fhC9HN/vVNjoiv2ulPFmGr2+oX7LUAtQr1RfZbS9MPupSbpC13AO6480WRmKdJuJQFtMLyjTM2DbouNOSNPEVL8nk+rp+EMpcwwcwTEgUrZFyurOIKkimqZTMPpaIILYX2pCt4t4DrBps/I7HWLt31R92Ya3EVL8nk+rp+EbWqbJpZcSlphKVd0A0AFdIA188ASoZuYJkXSErcH5ysIUjINRu8Md05Xqi7JttuzD7iEEFKVOXCbCwsOYXEWK4hpfk8n1dPwjPEVL8nk+rp+ELRNzzVDuUiCwQofTujaj+6HLzGLFxxtUanJdSpLEqkg3BDKQR5wI7ItRU87jOJHEsGAqp//9k="/>
          <p:cNvSpPr>
            <a:spLocks noChangeAspect="1" noChangeArrowheads="1"/>
          </p:cNvSpPr>
          <p:nvPr/>
        </p:nvSpPr>
        <p:spPr bwMode="auto">
          <a:xfrm>
            <a:off x="307975" y="-46038"/>
            <a:ext cx="1304925" cy="41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22" descr="data:image/jpeg;base64,/9j/4AAQSkZJRgABAQAAAQABAAD/2wCEAAkGBhIQEBMSEBEVFBQVFhsYGRUYDRoaHRwcHhUhGx4aHR8kJCggGiEvJRwfIDEhJyoqLC0tGyM9NTA2QScrLSkBCQoKDgwOGQ8PFzQkHSQqNTE1NSw0NTEvKjUwNCktMDU1NTU1NS0wKS0sLjQ0NS0vNTQsNjQ1MCwsNSw1LC42Nf/AABEIADgBQAMBIgACEQEDEQH/xAAbAAACAwEBAQAAAAAAAAAAAAAABwQFBgMCAf/EAEQQAAEDAwIEBAQCBgcGBwAAAAECAwQABRESIQYTMUEHIlGRFDJhcVKBFSNCcqGxU2KDs8HR8DQ1Q5TS4RYXJCUzVFX/xAAaAQEAAgMBAAAAAAAAAAAAAAAAAgUDBAcB/8QALhEAAgIBAgMGBAcAAAAAAAAAAAECAxEEIQUxURIyQWFxsRORocEUIjM0U3KB/9oADAMBAAIRAxEAPwDNq6n718r6rqfvXeNbnXQpTbTiwnqUtKUBtncgbetUh2lyUVlvBHqXabcqS+2yghKnFaQT0G3evttsz8kkMMrcx10p2H3PQV6uFkkRsF5lxv0JQQPyPT+NepPnjYxztg264zSn9fkW/EvAT0BkOuOtqBWE4TqzkgnuPpWapk8Yn/2OF/Zf3RpbVO2KjLY0eFai2+lyteWpNdOQUV1ixFurCGkKWo9EpSSfYVcOcC3BKdRiLx9Ckn2Bz/CoKLfJG9ZqKqmlOaT82kUVcpXyK/dP8q7KSQSCCCNiCMEH0rjK+RX7p/lXi5k7O4/QW9FFbzwc4WjXGc4zLQVoDClgBxSfMFpAOQQe5q7OLmDops8V8CQv0Q5ObiSLe624Ehp90nmAkDYK377Yx8p69auJ3AEBiPDWizypinmELWpmS5hKihJOdzjOSaAR1FOHgrw/hSkXCSqG66th4obt/wAVoUkAA4WrIJVuRuf2T1PSttfDVvlXqNF+BkRkqSvnR3nVZCgklJSrZWNqAWFFNbjThmJGZlBuxzGuXqSmUqQstjC8BeDsQe33r14YcAQXofxV0CtL8hMeOA4pPmORnYjOTtv000Ap6K3dj4FQjiBNtlpKmw6pJ8xTqTyypKsjBGRg7Vtbx4aW9bFx0wpMIxEqLchx5Rbd0gnyhXUHAG34hv2oBH0UzLHwdb4VtauV35rvPOGYzatORvuo7HtnqAAR1zUGT+hpj8JEKM+wpcltt1pbxUktqVglKskg9u3WgMDRTF478MH2rk43AgSFRho0lLTixukavNvnfPeonjDwvHt1wSxEQUNllK8FxStypQJyST2FAYWit7P4VjI4cjzkoPxDkgoUvmKwUgr205wPlG+Ky/C1iVOmMRUdXVhJPonqpX5AE/lQFVRTZ8UPD6CzEMq1hWI76mJALilYVsM7k4wcDb8X0qVwpwJBXZ40xy3PzHnHFIUll9YIGtQ1YyAAMAdutAJyimdxJ4Xsm+t22C6QhxAWvUdRa6lQz+15QCB/WAJqTKTw0xJMJceSvQvlrl/EEYUDpKsZAIB76fyNAKiinDYPCNhu+uwJeXmPhy80dZQSNYAzpI3HmB7HGa4cU8CQv0Q7ObhyLc604Ehp90nmAkDYK377EfhPXrQClopteGHh9AehiTdArEiQliOA6pO+4zsRnJyN/wAP1rHrtke2XJ+Pco65DbRUkJS8WyehQvI7Y3x9aAytFOS9WmxRbfEnG2vKTKJAQLgsFOM9TnfpVPYOELc3Cdu1xS78Mt1SI8VDnmI1HAUrYnoR1Hyk98UAs6KaSuFLXdoUl+0tuxpEVOtTC3NaVowTkEkkHY9+o3G+aubNwDb/ANHW55dtkynJWA4pl9zyb/OoA4A9htQCUr218w+4/nTQkcL2mDfHIEvLkdwJCHPiClTK1DYKKSAR2yRtkE98yLv4cwrLEfduP/qH3HSiI2l5SAQOjitJB75UOgwAOtAQldT96ZnhOzrjS05xqUBn0y2RmlmrqfvTH8L/APY53+v+EaqqO+jqHHf2UsdY+6Idy4/EQCLbEIS015eYpOorI6qA6b+pzmqLiDjWROaQ09oASrVlKSNRxgZGcbb+9Z8dBX2oO2T2zsbdPDdNU1JQzJb5fNvrkZPGP+44X9l/dGlrTK4x/wBxwv7L+6NLYfXpU7+8vRGrwX9CX95e40ELTZLahxKEmU/jJUO5GrB/qpHbufvWSi+Is5DocL+sZ3QoJ0kemANvypjcdcSJhoZUYyH0rKgNRGE4AIxseo/lWP8A/Mxv/wDMY9x/0VmsxF9lSxgp+Hqd9Urp6b4jm3ltx9MLO6SJfiBb2pMRm5Mp0lYTrHqFbAn6g+XPfP0FLaV8iv3T/KttffEUyoqowioaSrGClzphQVsNIHasTK+RX7p/lWGxxc8xLrh1V1OllXcsYbxvn8vhv5C3rd+DvFMa3TnHpayhBYUgENqV5itJAwAT2NYStT4dcEm6yy0XOW02guOuY6JBAwO2Tnv9T2q1OWGiTx2xPsz8O5vqMlpfMjOqbUsnbOkqAOO6cnsoelX9240t8uPCQm8SYamGEtrS1FdIUrQkHOMZxgjvVVbbZw3NkCEwJbS1nQ3JU4ClSu2U9gT02H5V44J8MmVXC4RJ6FuGK3qTy1lJVuCCPuCNvrQEDh6Zb23n1C7S4z3OJRLSyoh1sgH9Yj5tWrJ323rUz/FOA5d7c9zFqbitOJclKjkKcUpGB5AM4yM9Bus7VheNIMRtlBjW2bEUV7rkKJSoaT5Rkde/2BqZ4QcIRrlIkIlIWtLbHMSEOFJyFgduvWgLHi67QZCZKm75Lc5hUpMZUZ0N7r1BBJONI+3ap1+8T7eyzEhxIjcxiM2khbocbw5vlQT1z3z/AFqznGVsiNRss2udFWVgBx9R0YwSU7jqf8K+eLnCce2y2WoqVJQuOlwhThV5itQ6n7CgNbM8Q7bIuVsuallp1CVIkt8lZx+rVpIIGFYJI9cFPpXJnxNiynLpEuL61QpBUqO4WlKLZz5cDGoDooDoCn61W+HnBcOTapMyRGfkONPaEtsuEKUNKDgAdfmJ+1Vd14UakzYkSFBkw1vEg/EqJyM/ONugAVn12oC1tHF9tm21u23VTjRjKPJktIKhjJxkYyNjjGNxjoRVa8bNDehqhyH31olNuOurZKUJaSckJTgEnOD36Va3i3cOW54xHkTJLrZ0uvIcCQFdwkZAOPTf7mqC2OWVEh5txiTIbU8AwsPhshBwPMMDfJoCx478TXnrk45BnPpjEo0hK1oGyQFeXY9c9qieMXFEe43BL8RZW2GUoyW1J3ClEjBAPcVdeJFjs1rdcipiyS8WdSHPi/KFKB0kg7nBG9XEHw6toj2wrhS3lzW063GXSUtkpTlSh0A82fsDQFLbL7a5Fij2+XMXHcbeU4dMNbn7SsDbborPWvXBt4tFnkPympa5S0x8MpVDW3lwk6hncJGAkZ/rK9Kht+EyXb49bmn/ANQyOYt04KkowDp9NWVBP8fpU2DbuG5cgQmRMbWtXLblFwFKlZwNvQnp5R+VASuHvFWA6mVFmQm4keUhRcW1rWS4ehIxnO5OR3AosnF8AWZiCq5vRHWnlqLjMZwlSdasdMbEEHrtUTgnwuZVdpsC4ZUmO0VhaXCjI1Jwv7aVZwaLP4SpbvbcOXl2K62txp1C9IcSE5G47jbIH07EUBJ4m8XGE3C3yIYW+IjZbcdcTpU8FAJI6ZzsVZIHmUdq4SlcNPyTOXJkp1L5i4nw53UTqKQrGACe2rv1FQbBwRFejXtxaVaoZVyf1pGMa8Z/F8o60cP8EQI1tRcrwt0oeUQzHaIClddyfyJ6jA774oC6sHi5Hcvrs+Xllj4cstjQVkDWCM6c7nzH0FVTfHcefaH4VzfVz2164zy21LP2UQCfVOT2UPSqe7sWeUY6bf8AERnFvobcS8oKQEKOOYDk9DjYn/OthxlwHbLaC27BnlGjach0KTr07ak9AM9cgfSgON/8Urey1EiRIjcxmM2kpcdC28ODqoJwDn9rPqo1QeKvE8K6fCy2FaZJb0SGuWrYjcEKIwrG4+2n0pf1vGOBGlWgvalfHFCpSWsneKlfLJx65yv7JoD1xXxXGfsltiNLJeYKi4nlqAGQe5GD17VI4U4ygvWw2q68xDSV8xl9tOooOScEbnqT2Oysds1U8BNQJDzESVEccceeCOcmaUABRAHl0nOPvULi16EFqZiRFsrbdUlS1TC5qCSU9CkY3GaA1/8A4rtlohSWLU47JkSk6FPrb0JQnBHlBAOdz+Z67AV1X4qpjW61Nwn1c6Mf17WlSUqT+BRxhQP0zjNUPA3CEWbClrkOFp1LjLbLhV5AtzVgLH4SQBq7ZqbbPDRLMWWu46kSkx3XWY4VggNkJLq8dio4SP2sE0BVeKNxgypxk29eUvJ1OILSklLn7XUYOdjt3zU/xT4rjT3IJiuFYajpbXltScKz03G/3FQJNuhxGLa+9HW8JDDqnECSUZUHlISQcHGAOnerO+NWpiPEdRb3dUplTic3JXkIcUgfs+bdOe1ASldT96Y/hh/sc7/X/CNKld9j5P61PX613j8WpbBS3KUgK6hLqkg7Y3A61VVqUJZwdS186NVQ6ldFcvFeDT6nYdBX2oH6dj/0qf40fp2P/Sp/jWPsS6G/+N038sfmh03SwOzbPDaYCSoJaV5lY2DZH+NZJfhdOAJKW8Af0/8A2rHt8caQEpmuJSBgAPrAA9AM7V6PHav/ALzn/MOf51nliW7iyi0/xNOnGvU19ltvfnv/AKNCwXBi7QBCkL0PtgaT3OkYStPrtsR9/Ws5J8L56VlKUIWOyg8kD2OCKwgvzA3DwGPqatG/Ed1KdKbg6B6c9Ved5LtxefImktNOT0mogoyeezJ5Sflh/Qub/wAGSILSHH9GFq06UrJIOM77Y7ds1nJXyK/dP8q5yuKm3TqdklZ9VOKUf41FkXtgoUA6nJB9fSoODztFlhDV1qlq26LlvyaX3MLWv8M+Nk2uWpbqC4w8gtOpHXSTnUPUjHTuCayFFWxygbFrjcOwJCZyJ7z4bVzG4wjHVqG6QpRABx9cdOtfeDfExk3C5zZbnIMhkhoBKlYI2QkEA7gAbnvSmooC3vHFkyYlKJUp15KTqCVuEgHGM/fetb4L8TxoEiSqW/yUuMaEr0KV5isHbSCfr+VLuigGDxxNZci4Tfnp6gtJDDjLoHQjXlW2R/jWk48kWW7PtPqu/JKGUt6RBcV0JOc4H4v4UmqKAcHA/EkCLb50L9KKjqXKJakIYc1FASgBYAG2dJGM1S3TipMOfCmM3Ry5qaKtQcbWjSnYFIKvxAq+xApc0UA177F4euLy5v6Rdil063GDFUpWo9dOARk/QqGaX05cZE0mKV/DpcToLg82kEbnH5mqmigN14ycRR59y50RzmN8lCdWhQ3BORggHvWpf8WkRY9mESQVchsIlMhJAI0oGDkYJGFYI6Gk5RQDXPHMG231yZDVz4klBDyEoUCkqVlWAoDPmSFemFEV9t0ThyJJTORPedS2rmNxfhlatQOUpKiBkA+uOm5pT0UA2eEPEthd2uE2asMJkR1IbTpUrG6QlOwO+E9eldPCXxZaipTFuR/VN5LDxQVFrbBRsCdJBIBHTOOnRRUUAz+HeLojUW+treAVKK+SOWrz55mO3l+Ydcda+2Piu3T7W1bbq4uOqOSWZCWyoY32IGexxjGDgbilfRQGzv8Aa7NHS0mNMelrLyeaoM6EhrfUE5xlfTHUUwrBxzAt7Luq7uzo5bKW4bkNRWD+EqUMYx5cbJ3pFUUBMtjLbj7aXlhppSwFrwTpTnc4AJOB0rfu+LobnBbUOKY7Z5SCYg5vw48mjWTkZRnb60tKKA1tpkxIl7acbeCojclK0uaFf/HqyMgjVkDY7dqz96fS5JeWg5Sp1agcdQVkg1CooDT2q7sotE6OpeHXXo6kI0ncI1ajnGBjI6134Z4n809cx9SluwHGEKWVKJV5AhGd8bJ77VkaKA0vE12aehWxptepbDDiXBpI0kvqUBuMHYg7V64jurT0a2Ntr1KZYUhwYI0qL6lAbjfYg7VmK9tfMPuP50B6daOo7Hqe31qz4V4fVNmMx90ha/MrHyoG61fkkE0UUBofEThthhbEqE2j4Z7UnQiRzUpcbVukrB/aTpX1zufSvHFzcdMKEtmC00uS0pxS0qeJSUvqRhIUsjBCRnIPWiigMZyj6H2puq4OtHOU2EO88QdfJ35ev4Pnc/XnPXy6Pxb9K+UUBhuHrO27BuTrjZK2W2i2ckaSp8JJ+u229TuCGWFsTefCadVHjKfStSnQSoOISEnSsDThRPTP1oooDIvgqUpQRpBJISAcDJ6DOTgdNzXjlK9D7UUUAco+h9qOUfQ+1FFAHKPofajlH0PtRRQByj6H2o5R9D7UUUAco+h9qOUfQ+1FFAHKPofajlH0PtRRQByj6H2o5R9D7UUUAco+h9qOUfQ+1FFAHKPofajlH0PtRRQByj6H2o5R9D7UUUAco+h9qOUfQ+1FFAHKPofajlH0PtRRQByj6H2o5R9D7UUUAco+h9qOUfQ+1FFAHKPofajlH0PtRRQByj6H2r000dQ2PUdvrRRQH//Z"/>
          <p:cNvSpPr>
            <a:spLocks noChangeAspect="1" noChangeArrowheads="1"/>
          </p:cNvSpPr>
          <p:nvPr/>
        </p:nvSpPr>
        <p:spPr bwMode="auto">
          <a:xfrm>
            <a:off x="155575" y="-250825"/>
            <a:ext cx="30480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87394" name="Picture 2" descr="http://www.natcom.org/uploadedImages/More_Scholarly_Resources/Doctoral_Program_Resource_Guide/Illinois%20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900" y="6127153"/>
            <a:ext cx="44125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https://wiki.smu.edu.sg/is480/img_auth.php/4/48/ADSC_LOGO_Fina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3043" y="6072064"/>
            <a:ext cx="1793890" cy="681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icsd.i2r.a-star.edu.sg/images/i2rlogo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6062681"/>
            <a:ext cx="1514475" cy="700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540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In this talk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25D1DC8-8064-43AB-B370-2AFC9A864C1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SG" dirty="0" smtClean="0"/>
              <a:t>Problem and Motivation</a:t>
            </a:r>
          </a:p>
          <a:p>
            <a:r>
              <a:rPr lang="en-SG" dirty="0" smtClean="0"/>
              <a:t>Insights and Overall Framework</a:t>
            </a:r>
          </a:p>
          <a:p>
            <a:r>
              <a:rPr lang="en-SG" b="1" dirty="0" smtClean="0">
                <a:solidFill>
                  <a:schemeClr val="tx2"/>
                </a:solidFill>
              </a:rPr>
              <a:t>Challenges and Solution</a:t>
            </a:r>
          </a:p>
          <a:p>
            <a:r>
              <a:rPr lang="en-SG" dirty="0" smtClean="0"/>
              <a:t>Experimental Study</a:t>
            </a:r>
          </a:p>
          <a:p>
            <a:r>
              <a:rPr lang="en-SG" dirty="0" smtClean="0"/>
              <a:t>Conclusion</a:t>
            </a:r>
          </a:p>
          <a:p>
            <a:endParaRPr lang="en-SG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0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Challenges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25D1DC8-8064-43AB-B370-2AFC9A864C1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SG" dirty="0" smtClean="0"/>
              <a:t>Challenge #1: </a:t>
            </a:r>
            <a:r>
              <a:rPr lang="en-SG" dirty="0" err="1" smtClean="0"/>
              <a:t>Metagraph</a:t>
            </a:r>
            <a:r>
              <a:rPr lang="en-SG" dirty="0" smtClean="0"/>
              <a:t>-based proximity</a:t>
            </a:r>
          </a:p>
          <a:p>
            <a:pPr lvl="1"/>
            <a:r>
              <a:rPr lang="en-SG" dirty="0" smtClean="0"/>
              <a:t>Definition</a:t>
            </a:r>
          </a:p>
          <a:p>
            <a:pPr lvl="1"/>
            <a:r>
              <a:rPr lang="en-SG" dirty="0" smtClean="0"/>
              <a:t>Learning with efficiency</a:t>
            </a:r>
          </a:p>
          <a:p>
            <a:r>
              <a:rPr lang="en-SG" dirty="0" smtClean="0"/>
              <a:t>Challenge #2: </a:t>
            </a:r>
            <a:r>
              <a:rPr lang="en-SG" dirty="0" err="1" smtClean="0"/>
              <a:t>Metagraph</a:t>
            </a:r>
            <a:r>
              <a:rPr lang="en-SG" dirty="0" smtClean="0"/>
              <a:t> matching</a:t>
            </a:r>
          </a:p>
          <a:p>
            <a:pPr lvl="1"/>
            <a:r>
              <a:rPr lang="en-SG" dirty="0" smtClean="0"/>
              <a:t>Efficiency</a:t>
            </a:r>
          </a:p>
          <a:p>
            <a:pPr lvl="1"/>
            <a:endParaRPr lang="en-SG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99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Challenge #1: Meta-graph based proximity</a:t>
            </a:r>
            <a:br>
              <a:rPr lang="en-US" dirty="0" smtClean="0"/>
            </a:br>
            <a:r>
              <a:rPr lang="en-US" dirty="0" smtClean="0"/>
              <a:t>(Definition of proximity)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25D1DC8-8064-43AB-B370-2AFC9A864C1D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100" y="2945927"/>
            <a:ext cx="4495800" cy="10232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62000" y="1851731"/>
                <a:ext cx="51316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Proximity of two nodes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 smtClean="0"/>
                  <a:t> on graph</a:t>
                </a:r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851731"/>
                <a:ext cx="5131661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1781" t="-9333" r="-831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854242" y="5975267"/>
                <a:ext cx="5486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]= </m:t>
                    </m:r>
                  </m:oMath>
                </a14:m>
                <a:r>
                  <a:rPr lang="en-US" sz="2400" dirty="0" smtClean="0"/>
                  <a:t>weight for </a:t>
                </a:r>
                <a:r>
                  <a:rPr lang="en-US" sz="2400" dirty="0" err="1" smtClean="0"/>
                  <a:t>metagraph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242" y="5975267"/>
                <a:ext cx="5486400" cy="461665"/>
              </a:xfrm>
              <a:prstGeom prst="rect">
                <a:avLst/>
              </a:prstGeom>
              <a:blipFill rotWithShape="0">
                <a:blip r:embed="rId4"/>
                <a:stretch>
                  <a:fillRect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33400" y="4892672"/>
                <a:ext cx="8348953" cy="490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SG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b="1" i="0" smtClean="0">
                            <a:latin typeface="Cambria Math" panose="02040503050406030204" pitchFamily="18" charset="0"/>
                          </a:rPr>
                          <m:t>𝐦</m:t>
                        </m:r>
                      </m:e>
                      <m:sub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SG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SG" sz="2400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</m:d>
                    <m:r>
                      <a:rPr lang="en-SG" sz="2400" b="0" i="0" smtClean="0">
                        <a:latin typeface="Cambria Math" panose="02040503050406030204" pitchFamily="18" charset="0"/>
                      </a:rPr>
                      <m:t>=#</m:t>
                    </m:r>
                  </m:oMath>
                </a14:m>
                <a:r>
                  <a:rPr lang="en-SG" sz="2400" dirty="0" smtClean="0"/>
                  <a:t> times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SG" sz="2400" dirty="0" smtClean="0"/>
                  <a:t> co-occur in instances of </a:t>
                </a:r>
                <a:r>
                  <a:rPr lang="en-SG" sz="2400" dirty="0" err="1" smtClean="0"/>
                  <a:t>metagraph</a:t>
                </a:r>
                <a:r>
                  <a:rPr lang="en-SG" sz="2400" dirty="0" smtClean="0"/>
                  <a:t>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SG" sz="2400" dirty="0" smtClean="0"/>
                  <a:t>   </a:t>
                </a:r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892672"/>
                <a:ext cx="8348953" cy="490840"/>
              </a:xfrm>
              <a:prstGeom prst="rect">
                <a:avLst/>
              </a:prstGeom>
              <a:blipFill rotWithShape="0">
                <a:blip r:embed="rId5"/>
                <a:stretch>
                  <a:fillRect t="-10000" b="-2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81077" y="5448557"/>
                <a:ext cx="75914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SG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b="1" i="0" smtClean="0">
                            <a:latin typeface="Cambria Math" panose="02040503050406030204" pitchFamily="18" charset="0"/>
                          </a:rPr>
                          <m:t>𝐦</m:t>
                        </m:r>
                      </m:e>
                      <m:sub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SG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SG" sz="2400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</m:d>
                    <m:r>
                      <a:rPr lang="en-SG" sz="2400" b="0" i="0" smtClean="0">
                        <a:latin typeface="Cambria Math" panose="02040503050406030204" pitchFamily="18" charset="0"/>
                      </a:rPr>
                      <m:t>=#</m:t>
                    </m:r>
                  </m:oMath>
                </a14:m>
                <a:r>
                  <a:rPr lang="en-SG" sz="2400" dirty="0" smtClean="0"/>
                  <a:t> times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SG" sz="2400" dirty="0" smtClean="0"/>
                  <a:t> occurs in instances of </a:t>
                </a:r>
                <a:r>
                  <a:rPr lang="en-SG" sz="2400" dirty="0" err="1" smtClean="0"/>
                  <a:t>metagraph</a:t>
                </a:r>
                <a:r>
                  <a:rPr lang="en-SG" sz="2400" dirty="0" smtClean="0"/>
                  <a:t>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SG" sz="2400" dirty="0" smtClean="0"/>
                  <a:t>   </a:t>
                </a:r>
                <a:endParaRPr 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077" y="5448557"/>
                <a:ext cx="7591425" cy="461665"/>
              </a:xfrm>
              <a:prstGeom prst="rect">
                <a:avLst/>
              </a:prstGeom>
              <a:blipFill rotWithShape="0">
                <a:blip r:embed="rId6"/>
                <a:stretch>
                  <a:fillRect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/>
          <p:cNvGrpSpPr/>
          <p:nvPr/>
        </p:nvGrpSpPr>
        <p:grpSpPr>
          <a:xfrm>
            <a:off x="2382812" y="2629678"/>
            <a:ext cx="5165197" cy="818513"/>
            <a:chOff x="2382812" y="2629678"/>
            <a:chExt cx="5165197" cy="818513"/>
          </a:xfrm>
        </p:grpSpPr>
        <p:sp>
          <p:nvSpPr>
            <p:cNvPr id="19" name="Oval 18"/>
            <p:cNvSpPr/>
            <p:nvPr/>
          </p:nvSpPr>
          <p:spPr>
            <a:xfrm>
              <a:off x="3967374" y="3050158"/>
              <a:ext cx="1953126" cy="398033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382812" y="2629678"/>
              <a:ext cx="51651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dirty="0" smtClean="0">
                  <a:solidFill>
                    <a:srgbClr val="FF0000"/>
                  </a:solidFill>
                </a:rPr>
                <a:t>x, y co-occur in many important </a:t>
              </a:r>
              <a:r>
                <a:rPr lang="en-SG" sz="2000" dirty="0" err="1" smtClean="0">
                  <a:solidFill>
                    <a:srgbClr val="FF0000"/>
                  </a:solidFill>
                </a:rPr>
                <a:t>metagraphs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229723" y="3539048"/>
            <a:ext cx="3474028" cy="815302"/>
            <a:chOff x="3647710" y="3002376"/>
            <a:chExt cx="3474028" cy="815302"/>
          </a:xfrm>
        </p:grpSpPr>
        <p:sp>
          <p:nvSpPr>
            <p:cNvPr id="23" name="Oval 22"/>
            <p:cNvSpPr/>
            <p:nvPr/>
          </p:nvSpPr>
          <p:spPr>
            <a:xfrm>
              <a:off x="3967373" y="3002376"/>
              <a:ext cx="2699013" cy="398033"/>
            </a:xfrm>
            <a:prstGeom prst="ellipse">
              <a:avLst/>
            </a:prstGeom>
            <a:noFill/>
            <a:ln w="762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647710" y="3417568"/>
              <a:ext cx="34740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dirty="0" smtClean="0">
                  <a:solidFill>
                    <a:srgbClr val="0000FF"/>
                  </a:solidFill>
                </a:rPr>
                <a:t>co-occurrence not by chance</a:t>
              </a:r>
              <a:endParaRPr lang="en-US" sz="2000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9990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Challenge #1: </a:t>
            </a:r>
            <a:r>
              <a:rPr lang="en-US" dirty="0"/>
              <a:t>Meta-graph based proximity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(Basic learning model)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25D1DC8-8064-43AB-B370-2AFC9A864C1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SG" dirty="0" smtClean="0"/>
              <a:t>Pairwise learning to rank</a:t>
            </a:r>
          </a:p>
          <a:p>
            <a:endParaRPr lang="en-SG" dirty="0"/>
          </a:p>
          <a:p>
            <a:endParaRPr lang="en-SG" dirty="0" smtClean="0"/>
          </a:p>
          <a:p>
            <a:endParaRPr lang="en-SG" dirty="0"/>
          </a:p>
          <a:p>
            <a:endParaRPr lang="en-SG" dirty="0" smtClean="0"/>
          </a:p>
          <a:p>
            <a:r>
              <a:rPr lang="en-SG" dirty="0" smtClean="0"/>
              <a:t>Objective function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209800"/>
            <a:ext cx="6267450" cy="800362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990600" y="2410964"/>
            <a:ext cx="5029200" cy="1208798"/>
            <a:chOff x="990600" y="2410964"/>
            <a:chExt cx="5029200" cy="1208798"/>
          </a:xfrm>
        </p:grpSpPr>
        <p:sp>
          <p:nvSpPr>
            <p:cNvPr id="7" name="Oval 6"/>
            <p:cNvSpPr/>
            <p:nvPr/>
          </p:nvSpPr>
          <p:spPr>
            <a:xfrm>
              <a:off x="1828800" y="2410964"/>
              <a:ext cx="1066800" cy="398033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990600" y="2911876"/>
                  <a:ext cx="50292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2000" dirty="0" smtClean="0">
                      <a:solidFill>
                        <a:srgbClr val="FF0000"/>
                      </a:solidFill>
                    </a:rPr>
                    <a:t>Each example is a triplet: </a:t>
                  </a:r>
                </a:p>
                <a:p>
                  <a:r>
                    <a:rPr lang="en-SG" sz="2000" dirty="0" smtClean="0">
                      <a:solidFill>
                        <a:srgbClr val="FF0000"/>
                      </a:solidFill>
                    </a:rPr>
                    <a:t>for query </a:t>
                  </a:r>
                  <a14:m>
                    <m:oMath xmlns:m="http://schemas.openxmlformats.org/officeDocument/2006/math">
                      <m:r>
                        <a:rPr lang="en-SG" sz="2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a14:m>
                  <a:r>
                    <a:rPr lang="en-SG" sz="2000" dirty="0" smtClean="0">
                      <a:solidFill>
                        <a:srgbClr val="FF0000"/>
                      </a:solidFill>
                    </a:rPr>
                    <a:t>, </a:t>
                  </a:r>
                  <a14:m>
                    <m:oMath xmlns:m="http://schemas.openxmlformats.org/officeDocument/2006/math">
                      <m:r>
                        <a:rPr lang="en-SG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SG" sz="2000" dirty="0" smtClean="0">
                      <a:solidFill>
                        <a:srgbClr val="FF0000"/>
                      </a:solidFill>
                    </a:rPr>
                    <a:t> is ranked before </a:t>
                  </a:r>
                  <a:r>
                    <a:rPr lang="en-SG" sz="2000" i="1" dirty="0" smtClean="0">
                      <a:solidFill>
                        <a:srgbClr val="FF0000"/>
                      </a:solidFill>
                    </a:rPr>
                    <a:t>y.</a:t>
                  </a:r>
                  <a:r>
                    <a:rPr lang="en-SG" sz="2000" dirty="0" smtClean="0">
                      <a:solidFill>
                        <a:srgbClr val="FF0000"/>
                      </a:solidFill>
                    </a:rPr>
                    <a:t> </a:t>
                  </a:r>
                  <a:endParaRPr 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2911876"/>
                  <a:ext cx="5029200" cy="70788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333" t="-4310" b="-155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4263" y="4915396"/>
            <a:ext cx="5714524" cy="76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94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Challenge #1: </a:t>
            </a:r>
            <a:r>
              <a:rPr lang="en-US" dirty="0"/>
              <a:t>Meta-graph based proximity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(Need for efficient training)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25D1DC8-8064-43AB-B370-2AFC9A864C1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SG" dirty="0" smtClean="0"/>
              <a:t>Expensive to process &amp; match all </a:t>
            </a:r>
            <a:r>
              <a:rPr lang="en-SG" dirty="0" err="1" smtClean="0"/>
              <a:t>metagraphs</a:t>
            </a:r>
            <a:endParaRPr lang="en-SG" dirty="0" smtClean="0"/>
          </a:p>
          <a:p>
            <a:r>
              <a:rPr lang="en-SG" dirty="0" smtClean="0"/>
              <a:t>Yet not all </a:t>
            </a:r>
            <a:r>
              <a:rPr lang="en-SG" dirty="0" err="1" smtClean="0"/>
              <a:t>metagraphs</a:t>
            </a:r>
            <a:r>
              <a:rPr lang="en-SG" dirty="0" smtClean="0"/>
              <a:t> are useful</a:t>
            </a:r>
            <a:endParaRPr lang="en-SG" dirty="0"/>
          </a:p>
          <a:p>
            <a:endParaRPr lang="en-SG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2971800"/>
            <a:ext cx="7767637" cy="335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10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Challenge #1: </a:t>
            </a:r>
            <a:r>
              <a:rPr lang="en-US" dirty="0"/>
              <a:t>Meta-graph based proximity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(Dual-stage training)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25D1DC8-8064-43AB-B370-2AFC9A864C1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84574" y="2080649"/>
            <a:ext cx="1930856" cy="972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+mj-lt"/>
              </a:rPr>
              <a:t>Identify seed </a:t>
            </a:r>
            <a:r>
              <a:rPr lang="en-US" sz="2000" b="1" dirty="0" err="1" smtClean="0">
                <a:solidFill>
                  <a:schemeClr val="bg1"/>
                </a:solidFill>
                <a:latin typeface="+mj-lt"/>
              </a:rPr>
              <a:t>metagraphs</a:t>
            </a:r>
            <a:endParaRPr lang="en-US" sz="20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667828" y="2080649"/>
            <a:ext cx="2895604" cy="972000"/>
            <a:chOff x="2975523" y="1852050"/>
            <a:chExt cx="2895604" cy="972000"/>
          </a:xfrm>
        </p:grpSpPr>
        <p:sp>
          <p:nvSpPr>
            <p:cNvPr id="11" name="Right Arrow 10"/>
            <p:cNvSpPr/>
            <p:nvPr/>
          </p:nvSpPr>
          <p:spPr>
            <a:xfrm>
              <a:off x="2975523" y="2147550"/>
              <a:ext cx="457200" cy="381000"/>
            </a:xfrm>
            <a:prstGeom prst="rightArrow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585124" y="1852050"/>
              <a:ext cx="2286003" cy="972000"/>
            </a:xfrm>
            <a:prstGeom prst="roundRect">
              <a:avLst/>
            </a:prstGeom>
            <a:solidFill>
              <a:srgbClr val="F6BB00"/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+mj-lt"/>
                </a:rPr>
                <a:t>Learn with seed </a:t>
              </a:r>
              <a:r>
                <a:rPr lang="en-US" sz="2000" b="1" dirty="0" err="1" smtClean="0">
                  <a:solidFill>
                    <a:schemeClr val="bg1"/>
                  </a:solidFill>
                  <a:latin typeface="+mj-lt"/>
                </a:rPr>
                <a:t>metagraphs</a:t>
              </a:r>
              <a:endParaRPr lang="en-US" sz="20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563432" y="4952999"/>
            <a:ext cx="2895604" cy="972000"/>
            <a:chOff x="5871127" y="4724400"/>
            <a:chExt cx="2895604" cy="972000"/>
          </a:xfrm>
        </p:grpSpPr>
        <p:sp>
          <p:nvSpPr>
            <p:cNvPr id="24" name="Right Arrow 23"/>
            <p:cNvSpPr/>
            <p:nvPr/>
          </p:nvSpPr>
          <p:spPr>
            <a:xfrm>
              <a:off x="5871127" y="5019900"/>
              <a:ext cx="457200" cy="381000"/>
            </a:xfrm>
            <a:prstGeom prst="rightArrow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6480728" y="4724400"/>
              <a:ext cx="2286003" cy="972000"/>
            </a:xfrm>
            <a:prstGeom prst="roundRect">
              <a:avLst/>
            </a:prstGeom>
            <a:solidFill>
              <a:srgbClr val="F6BB00"/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+mj-lt"/>
                </a:rPr>
                <a:t>Re-learn with seed + selected </a:t>
              </a:r>
              <a:r>
                <a:rPr lang="en-US" sz="2000" b="1" dirty="0" err="1" smtClean="0">
                  <a:solidFill>
                    <a:schemeClr val="bg1"/>
                  </a:solidFill>
                  <a:latin typeface="+mj-lt"/>
                </a:rPr>
                <a:t>metagraphs</a:t>
              </a:r>
              <a:endParaRPr lang="en-US" sz="20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945823" y="3200400"/>
            <a:ext cx="5418126" cy="2724599"/>
            <a:chOff x="2253518" y="2971801"/>
            <a:chExt cx="5418126" cy="2724599"/>
          </a:xfrm>
        </p:grpSpPr>
        <p:sp>
          <p:nvSpPr>
            <p:cNvPr id="23" name="Rounded Rectangle 22"/>
            <p:cNvSpPr/>
            <p:nvPr/>
          </p:nvSpPr>
          <p:spPr>
            <a:xfrm>
              <a:off x="3787873" y="4724400"/>
              <a:ext cx="1930856" cy="972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+mj-lt"/>
                </a:rPr>
                <a:t>Select more </a:t>
              </a:r>
              <a:r>
                <a:rPr lang="en-US" sz="2000" b="1" dirty="0" err="1" smtClean="0">
                  <a:solidFill>
                    <a:schemeClr val="bg1"/>
                  </a:solidFill>
                  <a:latin typeface="+mj-lt"/>
                </a:rPr>
                <a:t>metagraphs</a:t>
              </a:r>
              <a:endParaRPr lang="en-US" sz="2000" b="1" dirty="0">
                <a:solidFill>
                  <a:schemeClr val="bg1"/>
                </a:solidFill>
                <a:latin typeface="+mj-lt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2253518" y="2971801"/>
              <a:ext cx="5418126" cy="1600201"/>
              <a:chOff x="2253518" y="2971801"/>
              <a:chExt cx="5418126" cy="1600201"/>
            </a:xfrm>
          </p:grpSpPr>
          <p:sp>
            <p:nvSpPr>
              <p:cNvPr id="28" name="Right Arrow 27"/>
              <p:cNvSpPr/>
              <p:nvPr/>
            </p:nvSpPr>
            <p:spPr>
              <a:xfrm rot="5400000">
                <a:off x="3953200" y="3562622"/>
                <a:ext cx="1600201" cy="418560"/>
              </a:xfrm>
              <a:prstGeom prst="rightArrow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2253518" y="3415050"/>
                <a:ext cx="5418126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SG" dirty="0" smtClean="0"/>
                  <a:t>Based on weights of seed </a:t>
                </a:r>
                <a:r>
                  <a:rPr lang="en-SG" dirty="0" err="1" smtClean="0"/>
                  <a:t>metagraphs</a:t>
                </a:r>
                <a:r>
                  <a:rPr lang="en-SG" dirty="0" smtClean="0"/>
                  <a:t> and their structural relationship with other </a:t>
                </a:r>
                <a:r>
                  <a:rPr lang="en-SG" dirty="0" err="1" smtClean="0"/>
                  <a:t>metagraphs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14792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Challenge #2: </a:t>
            </a:r>
            <a:r>
              <a:rPr lang="en-US" dirty="0" err="1" smtClean="0"/>
              <a:t>Metagraph</a:t>
            </a:r>
            <a:r>
              <a:rPr lang="en-US" dirty="0" smtClean="0"/>
              <a:t> matching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25D1DC8-8064-43AB-B370-2AFC9A864C1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SG" dirty="0" smtClean="0"/>
              <a:t>Existing method: backtracking</a:t>
            </a:r>
          </a:p>
          <a:p>
            <a:pPr lvl="1"/>
            <a:r>
              <a:rPr lang="en-SG" dirty="0" smtClean="0"/>
              <a:t>DFS search node by node until an entire matched instance is found</a:t>
            </a:r>
          </a:p>
          <a:p>
            <a:pPr lvl="1"/>
            <a:r>
              <a:rPr lang="en-SG" dirty="0" smtClean="0"/>
              <a:t>Fail to leverage symmetric components </a:t>
            </a:r>
          </a:p>
          <a:p>
            <a:r>
              <a:rPr lang="en-SG" dirty="0" smtClean="0"/>
              <a:t>Symmetry-based matching</a:t>
            </a:r>
          </a:p>
          <a:p>
            <a:pPr lvl="1"/>
            <a:r>
              <a:rPr lang="en-US" dirty="0" smtClean="0"/>
              <a:t>Many </a:t>
            </a:r>
            <a:r>
              <a:rPr lang="en-US" dirty="0" err="1" smtClean="0"/>
              <a:t>metagraphs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are symmetric</a:t>
            </a:r>
          </a:p>
          <a:p>
            <a:pPr lvl="1"/>
            <a:r>
              <a:rPr lang="en-US" dirty="0" smtClean="0"/>
              <a:t>Avoid redundant</a:t>
            </a:r>
            <a:br>
              <a:rPr lang="en-US" dirty="0" smtClean="0"/>
            </a:br>
            <a:r>
              <a:rPr lang="en-US" dirty="0" smtClean="0"/>
              <a:t>computation</a:t>
            </a:r>
            <a:endParaRPr lang="en-SG" dirty="0" smtClean="0"/>
          </a:p>
          <a:p>
            <a:pPr lvl="1"/>
            <a:endParaRPr lang="en-SG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4164931"/>
            <a:ext cx="3797667" cy="2272200"/>
          </a:xfrm>
          <a:prstGeom prst="rect">
            <a:avLst/>
          </a:prstGeom>
        </p:spPr>
      </p:pic>
      <p:sp>
        <p:nvSpPr>
          <p:cNvPr id="18" name="Oval 17"/>
          <p:cNvSpPr/>
          <p:nvPr/>
        </p:nvSpPr>
        <p:spPr>
          <a:xfrm>
            <a:off x="4979219" y="4038600"/>
            <a:ext cx="1219200" cy="252486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188416" y="4038600"/>
            <a:ext cx="1219803" cy="2524863"/>
          </a:xfrm>
          <a:prstGeom prst="ellipse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358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8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In this talk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25D1DC8-8064-43AB-B370-2AFC9A864C1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SG" dirty="0" smtClean="0"/>
              <a:t>Problem and Motivation</a:t>
            </a:r>
          </a:p>
          <a:p>
            <a:r>
              <a:rPr lang="en-SG" dirty="0" smtClean="0"/>
              <a:t>Insights and Overall Framework</a:t>
            </a:r>
          </a:p>
          <a:p>
            <a:r>
              <a:rPr lang="en-SG" dirty="0" smtClean="0"/>
              <a:t>Challenges and Solution</a:t>
            </a:r>
          </a:p>
          <a:p>
            <a:r>
              <a:rPr lang="en-SG" b="1" dirty="0" smtClean="0">
                <a:solidFill>
                  <a:schemeClr val="tx2"/>
                </a:solidFill>
              </a:rPr>
              <a:t>Experimental Study</a:t>
            </a:r>
          </a:p>
          <a:p>
            <a:r>
              <a:rPr lang="en-SG" dirty="0" smtClean="0"/>
              <a:t>Conclusion</a:t>
            </a:r>
          </a:p>
          <a:p>
            <a:endParaRPr lang="en-SG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95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setup - datasets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25D1DC8-8064-43AB-B370-2AFC9A864C1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02752" cy="4495800"/>
          </a:xfrm>
        </p:spPr>
        <p:txBody>
          <a:bodyPr>
            <a:normAutofit/>
          </a:bodyPr>
          <a:lstStyle/>
          <a:p>
            <a:r>
              <a:rPr lang="en-SG" dirty="0" smtClean="0"/>
              <a:t>LinkedIn ego networks</a:t>
            </a:r>
          </a:p>
          <a:p>
            <a:pPr lvl="1"/>
            <a:r>
              <a:rPr lang="en-SG" dirty="0" smtClean="0"/>
              <a:t>Join all into one bigger graph</a:t>
            </a:r>
          </a:p>
          <a:p>
            <a:pPr lvl="1"/>
            <a:r>
              <a:rPr lang="en-SG" dirty="0" smtClean="0"/>
              <a:t>Labelled relationships as semantic classes</a:t>
            </a:r>
          </a:p>
          <a:p>
            <a:pPr lvl="2"/>
            <a:r>
              <a:rPr lang="en-SG" dirty="0" smtClean="0"/>
              <a:t>“College” and “</a:t>
            </a:r>
            <a:r>
              <a:rPr lang="en-SG" dirty="0" err="1" smtClean="0"/>
              <a:t>Coworker</a:t>
            </a:r>
            <a:r>
              <a:rPr lang="en-SG" dirty="0" smtClean="0"/>
              <a:t>”</a:t>
            </a:r>
          </a:p>
          <a:p>
            <a:r>
              <a:rPr lang="en-SG" dirty="0" smtClean="0"/>
              <a:t>Facebook ego networks</a:t>
            </a:r>
          </a:p>
          <a:p>
            <a:pPr lvl="1"/>
            <a:r>
              <a:rPr lang="en-SG" dirty="0" smtClean="0"/>
              <a:t>Join all into one bigger graph</a:t>
            </a:r>
          </a:p>
          <a:p>
            <a:pPr lvl="1"/>
            <a:r>
              <a:rPr lang="en-SG" dirty="0" smtClean="0"/>
              <a:t>Rules to simulate circles</a:t>
            </a:r>
          </a:p>
          <a:p>
            <a:pPr lvl="2"/>
            <a:r>
              <a:rPr lang="en-SG" dirty="0" smtClean="0"/>
              <a:t>“Classmates”: same school, and same degree or major</a:t>
            </a:r>
          </a:p>
          <a:p>
            <a:pPr lvl="2"/>
            <a:r>
              <a:rPr lang="en-SG" dirty="0" smtClean="0"/>
              <a:t>“Family”: same surname, and same location or hometown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202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setup - methodology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25D1DC8-8064-43AB-B370-2AFC9A864C1D}" type="slidenum">
              <a:rPr lang="en-US" smtClean="0"/>
              <a:pPr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302752" cy="44958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SG" dirty="0" smtClean="0"/>
                  <a:t>Some restrictions on </a:t>
                </a:r>
                <a:r>
                  <a:rPr lang="en-SG" dirty="0" err="1" smtClean="0"/>
                  <a:t>metagraphs</a:t>
                </a:r>
                <a:endParaRPr lang="en-SG" dirty="0" smtClean="0"/>
              </a:p>
              <a:p>
                <a:pPr lvl="1"/>
                <a:r>
                  <a:rPr lang="en-SG" dirty="0" smtClean="0"/>
                  <a:t>Only consider symmetric </a:t>
                </a:r>
                <a:r>
                  <a:rPr lang="en-SG" dirty="0" err="1" smtClean="0"/>
                  <a:t>metagraphs</a:t>
                </a:r>
                <a:endParaRPr lang="en-SG" dirty="0" smtClean="0"/>
              </a:p>
              <a:p>
                <a:pPr lvl="1"/>
                <a:r>
                  <a:rPr lang="en-SG" dirty="0"/>
                  <a:t>Contains at least 2 users in symmetric positions</a:t>
                </a:r>
                <a:endParaRPr lang="en-US" dirty="0"/>
              </a:p>
              <a:p>
                <a:pPr lvl="1"/>
                <a:r>
                  <a:rPr lang="en-SG" dirty="0" smtClean="0"/>
                  <a:t>Number of nodes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≤5</m:t>
                    </m:r>
                  </m:oMath>
                </a14:m>
                <a:endParaRPr lang="en-SG" dirty="0" smtClean="0"/>
              </a:p>
              <a:p>
                <a:pPr lvl="1"/>
                <a:r>
                  <a:rPr lang="en-SG" dirty="0" smtClean="0"/>
                  <a:t>Ignore </a:t>
                </a:r>
                <a:r>
                  <a:rPr lang="en-SG" dirty="0" err="1" smtClean="0"/>
                  <a:t>metagraphs</a:t>
                </a:r>
                <a:r>
                  <a:rPr lang="en-SG" dirty="0" smtClean="0"/>
                  <a:t>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&gt;10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SG" dirty="0" smtClean="0"/>
                  <a:t> instances </a:t>
                </a:r>
              </a:p>
              <a:p>
                <a:r>
                  <a:rPr lang="en-SG" dirty="0" smtClean="0"/>
                  <a:t>Training and testing</a:t>
                </a:r>
              </a:p>
              <a:p>
                <a:pPr lvl="1"/>
                <a:r>
                  <a:rPr lang="en-SG" dirty="0" smtClean="0"/>
                  <a:t>20% queries as training, 80% as testing</a:t>
                </a:r>
              </a:p>
              <a:p>
                <a:pPr lvl="1"/>
                <a:r>
                  <a:rPr lang="en-SG" dirty="0" smtClean="0"/>
                  <a:t>Randomly repeat the split 10 times</a:t>
                </a:r>
              </a:p>
              <a:p>
                <a:r>
                  <a:rPr lang="en-SG" dirty="0" smtClean="0"/>
                  <a:t>Ranking metrics</a:t>
                </a:r>
              </a:p>
              <a:p>
                <a:pPr lvl="1"/>
                <a:r>
                  <a:rPr lang="en-SG" dirty="0" smtClean="0"/>
                  <a:t>NDCG and MAP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302752" cy="4495800"/>
              </a:xfrm>
              <a:blipFill rotWithShape="0">
                <a:blip r:embed="rId2"/>
                <a:stretch>
                  <a:fillRect l="-441" t="-2442" b="-3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6323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In this talk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25D1DC8-8064-43AB-B370-2AFC9A864C1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SG" b="1" dirty="0" smtClean="0">
                <a:solidFill>
                  <a:srgbClr val="C00000"/>
                </a:solidFill>
              </a:rPr>
              <a:t>Problem and Motivation</a:t>
            </a:r>
          </a:p>
          <a:p>
            <a:r>
              <a:rPr lang="en-SG" dirty="0" smtClean="0"/>
              <a:t>Insights and Overall Framework</a:t>
            </a:r>
          </a:p>
          <a:p>
            <a:r>
              <a:rPr lang="en-SG" dirty="0" smtClean="0"/>
              <a:t>Challenges and Solution</a:t>
            </a:r>
          </a:p>
          <a:p>
            <a:r>
              <a:rPr lang="en-SG" dirty="0" smtClean="0"/>
              <a:t>Experimental Study</a:t>
            </a:r>
          </a:p>
          <a:p>
            <a:r>
              <a:rPr lang="en-SG" dirty="0" smtClean="0"/>
              <a:t>Conclusion</a:t>
            </a:r>
          </a:p>
          <a:p>
            <a:endParaRPr lang="en-SG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72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Experiment setup – baselines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25D1DC8-8064-43AB-B370-2AFC9A864C1D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Content Placeholder 5"/>
          <p:cNvSpPr txBox="1">
            <a:spLocks noGrp="1"/>
          </p:cNvSpPr>
          <p:nvPr>
            <p:ph sz="quarter" idx="1"/>
          </p:nvPr>
        </p:nvSpPr>
        <p:spPr>
          <a:xfrm>
            <a:off x="612775" y="1600200"/>
            <a:ext cx="8302625" cy="3218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smtClean="0">
                <a:solidFill>
                  <a:srgbClr val="0000FF"/>
                </a:solidFill>
              </a:rPr>
              <a:t>MGP</a:t>
            </a:r>
            <a:r>
              <a:rPr lang="en-SG" dirty="0" smtClean="0">
                <a:solidFill>
                  <a:srgbClr val="0000FF"/>
                </a:solidFill>
              </a:rPr>
              <a:t>: </a:t>
            </a:r>
            <a:r>
              <a:rPr lang="en-SG" dirty="0" err="1" smtClean="0">
                <a:solidFill>
                  <a:srgbClr val="0000FF"/>
                </a:solidFill>
              </a:rPr>
              <a:t>metagraph</a:t>
            </a:r>
            <a:r>
              <a:rPr lang="en-SG" dirty="0" smtClean="0">
                <a:solidFill>
                  <a:srgbClr val="0000FF"/>
                </a:solidFill>
              </a:rPr>
              <a:t>-based proximity (our method)</a:t>
            </a:r>
          </a:p>
          <a:p>
            <a:r>
              <a:rPr lang="en-SG" dirty="0" smtClean="0"/>
              <a:t>MPP: </a:t>
            </a:r>
            <a:r>
              <a:rPr lang="en-SG" dirty="0" err="1" smtClean="0"/>
              <a:t>metapath</a:t>
            </a:r>
            <a:r>
              <a:rPr lang="en-SG" dirty="0" smtClean="0"/>
              <a:t>-based proximity</a:t>
            </a:r>
          </a:p>
          <a:p>
            <a:r>
              <a:rPr lang="en-SG" dirty="0" smtClean="0"/>
              <a:t>MGP-U: all </a:t>
            </a:r>
            <a:r>
              <a:rPr lang="en-SG" dirty="0" err="1" smtClean="0"/>
              <a:t>metagraphs</a:t>
            </a:r>
            <a:r>
              <a:rPr lang="en-SG" dirty="0" smtClean="0"/>
              <a:t> have uniform weights</a:t>
            </a:r>
          </a:p>
          <a:p>
            <a:r>
              <a:rPr lang="en-SG" dirty="0" smtClean="0"/>
              <a:t>MGP-B: only use the best </a:t>
            </a:r>
            <a:r>
              <a:rPr lang="en-SG" dirty="0" err="1" smtClean="0"/>
              <a:t>metagraph</a:t>
            </a:r>
            <a:endParaRPr lang="en-SG" dirty="0" smtClean="0"/>
          </a:p>
          <a:p>
            <a:r>
              <a:rPr lang="en-SG" dirty="0" smtClean="0"/>
              <a:t>SRW: supervised random walk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4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Finding #1: </a:t>
            </a:r>
            <a:r>
              <a:rPr lang="en-US" dirty="0" err="1" smtClean="0"/>
              <a:t>Metagraphs</a:t>
            </a:r>
            <a:r>
              <a:rPr lang="en-US" dirty="0" smtClean="0"/>
              <a:t> are powerful representations for semantic proximity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25D1DC8-8064-43AB-B370-2AFC9A864C1D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8126" y="1777382"/>
            <a:ext cx="9174133" cy="21850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4441914"/>
            <a:ext cx="9144001" cy="211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012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#2 &amp; #3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25D1DC8-8064-43AB-B370-2AFC9A864C1D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SG" dirty="0" smtClean="0"/>
              <a:t>Dual-Stage training</a:t>
            </a:r>
          </a:p>
          <a:p>
            <a:pPr lvl="1"/>
            <a:r>
              <a:rPr lang="en-SG" dirty="0" smtClean="0"/>
              <a:t>reduce overall cost of </a:t>
            </a:r>
            <a:r>
              <a:rPr lang="en-SG" dirty="0" err="1" smtClean="0"/>
              <a:t>metagraph</a:t>
            </a:r>
            <a:r>
              <a:rPr lang="en-SG" dirty="0" smtClean="0"/>
              <a:t> matching by 83%</a:t>
            </a:r>
          </a:p>
          <a:p>
            <a:pPr lvl="1"/>
            <a:r>
              <a:rPr lang="en-SG" dirty="0" smtClean="0"/>
              <a:t>negligible compromise on accuracy</a:t>
            </a:r>
          </a:p>
          <a:p>
            <a:endParaRPr lang="en-SG" dirty="0" smtClean="0"/>
          </a:p>
          <a:p>
            <a:r>
              <a:rPr lang="en-SG" dirty="0" smtClean="0"/>
              <a:t>Symmetry-based matching</a:t>
            </a:r>
          </a:p>
          <a:p>
            <a:pPr lvl="1"/>
            <a:r>
              <a:rPr lang="en-SG" dirty="0" smtClean="0"/>
              <a:t>Reduce matching time for individual </a:t>
            </a:r>
            <a:r>
              <a:rPr lang="en-SG" dirty="0" err="1" smtClean="0"/>
              <a:t>metagraphs</a:t>
            </a:r>
            <a:r>
              <a:rPr lang="en-SG" dirty="0" smtClean="0"/>
              <a:t> by 52%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30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In this talk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25D1DC8-8064-43AB-B370-2AFC9A864C1D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SG" dirty="0" smtClean="0"/>
              <a:t>Problem and Motivation</a:t>
            </a:r>
          </a:p>
          <a:p>
            <a:r>
              <a:rPr lang="en-SG" dirty="0" smtClean="0"/>
              <a:t>Insights and Overall Framework</a:t>
            </a:r>
          </a:p>
          <a:p>
            <a:r>
              <a:rPr lang="en-SG" dirty="0" smtClean="0"/>
              <a:t>Challenges and Solution</a:t>
            </a:r>
          </a:p>
          <a:p>
            <a:r>
              <a:rPr lang="en-SG" dirty="0" smtClean="0"/>
              <a:t>Experimental Study</a:t>
            </a:r>
          </a:p>
          <a:p>
            <a:r>
              <a:rPr lang="en-SG" b="1" dirty="0" smtClean="0">
                <a:solidFill>
                  <a:schemeClr val="tx2"/>
                </a:solidFill>
              </a:rPr>
              <a:t>Conclusion</a:t>
            </a:r>
          </a:p>
          <a:p>
            <a:endParaRPr lang="en-SG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04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25D1DC8-8064-43AB-B370-2AFC9A864C1D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SG" dirty="0" err="1" smtClean="0"/>
              <a:t>Metagraphs</a:t>
            </a:r>
            <a:r>
              <a:rPr lang="en-SG" dirty="0" smtClean="0"/>
              <a:t> are powerful </a:t>
            </a:r>
          </a:p>
          <a:p>
            <a:pPr lvl="1"/>
            <a:r>
              <a:rPr lang="en-SG" dirty="0" smtClean="0"/>
              <a:t>May be extended to other tasks on graph</a:t>
            </a:r>
          </a:p>
          <a:p>
            <a:pPr marL="365760" lvl="1" indent="0">
              <a:buNone/>
            </a:pPr>
            <a:endParaRPr lang="en-SG" dirty="0" smtClean="0"/>
          </a:p>
          <a:p>
            <a:r>
              <a:rPr lang="en-SG" dirty="0" smtClean="0"/>
              <a:t>Matching </a:t>
            </a:r>
            <a:r>
              <a:rPr lang="en-SG" dirty="0" err="1" smtClean="0"/>
              <a:t>metagraphs</a:t>
            </a:r>
            <a:r>
              <a:rPr lang="en-SG" dirty="0" smtClean="0"/>
              <a:t> are expensive</a:t>
            </a:r>
          </a:p>
          <a:p>
            <a:pPr lvl="1"/>
            <a:r>
              <a:rPr lang="en-SG" dirty="0" smtClean="0"/>
              <a:t>Improving its efficiency is crucial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32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Objects and attributes can often be organized as a heterogeneous graph</a:t>
            </a:r>
            <a:endParaRPr lang="en-US" sz="3200" u="sn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8E48496-6061-4952-8C25-B8E1BA644B92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1479331" y="1981200"/>
            <a:ext cx="7279107" cy="4448175"/>
            <a:chOff x="1479331" y="1981200"/>
            <a:chExt cx="7279107" cy="444817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79331" y="2895600"/>
              <a:ext cx="7279107" cy="3533775"/>
            </a:xfrm>
            <a:prstGeom prst="rect">
              <a:avLst/>
            </a:prstGeom>
          </p:spPr>
        </p:pic>
        <p:sp>
          <p:nvSpPr>
            <p:cNvPr id="111" name="TextBox 110"/>
            <p:cNvSpPr txBox="1"/>
            <p:nvPr/>
          </p:nvSpPr>
          <p:spPr>
            <a:xfrm>
              <a:off x="2818980" y="1981200"/>
              <a:ext cx="5029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“Typed” object graph: </a:t>
              </a:r>
              <a:r>
                <a:rPr lang="en-US" sz="2000" dirty="0" smtClean="0"/>
                <a:t>capturing users and their attributes on a social network</a:t>
              </a:r>
              <a:endParaRPr lang="en-US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37886" y="3071040"/>
            <a:ext cx="2155845" cy="1449228"/>
            <a:chOff x="237886" y="3071040"/>
            <a:chExt cx="2155845" cy="1449228"/>
          </a:xfrm>
        </p:grpSpPr>
        <p:cxnSp>
          <p:nvCxnSpPr>
            <p:cNvPr id="91" name="Straight Arrow Connector 90"/>
            <p:cNvCxnSpPr/>
            <p:nvPr/>
          </p:nvCxnSpPr>
          <p:spPr>
            <a:xfrm flipV="1">
              <a:off x="1675555" y="3982522"/>
              <a:ext cx="718176" cy="168414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237886" y="4150936"/>
              <a:ext cx="17748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Object/Attribute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7" name="Straight Arrow Connector 116"/>
            <p:cNvCxnSpPr/>
            <p:nvPr/>
          </p:nvCxnSpPr>
          <p:spPr>
            <a:xfrm flipV="1">
              <a:off x="1479331" y="3071040"/>
              <a:ext cx="621982" cy="1079896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1011753" y="4267200"/>
            <a:ext cx="1381978" cy="847159"/>
            <a:chOff x="1011753" y="4267200"/>
            <a:chExt cx="1381978" cy="847159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1675555" y="4267200"/>
              <a:ext cx="718176" cy="640645"/>
            </a:xfrm>
            <a:prstGeom prst="straightConnector1">
              <a:avLst/>
            </a:prstGeom>
            <a:ln w="50800">
              <a:solidFill>
                <a:srgbClr val="0000FF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011753" y="4745027"/>
              <a:ext cx="684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Type</a:t>
              </a:r>
              <a:endParaRPr lang="en-US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179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SG" sz="3200" dirty="0" smtClean="0"/>
              <a:t>Problem: Semantic Proximity Search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25D1DC8-8064-43AB-B370-2AFC9A864C1D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331" y="2895600"/>
            <a:ext cx="7279107" cy="353377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4506654" y="4651977"/>
            <a:ext cx="1066800" cy="8382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8488" y="1656536"/>
            <a:ext cx="5212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Which users are close to /related to Bob?</a:t>
            </a:r>
            <a:endParaRPr lang="en-US" b="1" dirty="0"/>
          </a:p>
        </p:txBody>
      </p:sp>
      <p:grpSp>
        <p:nvGrpSpPr>
          <p:cNvPr id="16" name="Group 15"/>
          <p:cNvGrpSpPr/>
          <p:nvPr/>
        </p:nvGrpSpPr>
        <p:grpSpPr>
          <a:xfrm>
            <a:off x="2590800" y="1661788"/>
            <a:ext cx="1484376" cy="360722"/>
            <a:chOff x="533400" y="2025868"/>
            <a:chExt cx="3657600" cy="369332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533400" y="2025868"/>
              <a:ext cx="3657600" cy="36263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533400" y="2057400"/>
              <a:ext cx="3657600" cy="3378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2420112" y="2015970"/>
            <a:ext cx="182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Family</a:t>
            </a:r>
            <a:r>
              <a:rPr lang="en-SG" altLang="zh-CN" b="1" dirty="0" smtClean="0">
                <a:solidFill>
                  <a:srgbClr val="0000FF"/>
                </a:solidFill>
              </a:rPr>
              <a:t>?</a:t>
            </a:r>
            <a:endParaRPr lang="en-US" b="1" dirty="0" smtClean="0">
              <a:solidFill>
                <a:srgbClr val="0000FF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2173566" y="3698912"/>
            <a:ext cx="1066800" cy="838200"/>
          </a:xfrm>
          <a:prstGeom prst="ellipse">
            <a:avLst/>
          </a:prstGeom>
          <a:noFill/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546079" y="2339353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Classmates?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4499323" y="5591175"/>
            <a:ext cx="1066800" cy="838200"/>
          </a:xfrm>
          <a:prstGeom prst="ellipse">
            <a:avLst/>
          </a:prstGeom>
          <a:noFill/>
          <a:ln w="76200">
            <a:solidFill>
              <a:srgbClr val="00C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77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6" grpId="0" animBg="1"/>
      <p:bldP spid="18" grpId="0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SG" sz="3200" dirty="0" smtClean="0"/>
              <a:t>Key Criteria of Solution: </a:t>
            </a:r>
            <a:br>
              <a:rPr lang="en-SG" sz="3200" dirty="0" smtClean="0"/>
            </a:br>
            <a:r>
              <a:rPr lang="en-SG" sz="3200" dirty="0" smtClean="0"/>
              <a:t>Semantic differentiation + Online Search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25D1DC8-8064-43AB-B370-2AFC9A864C1D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758261" y="2162382"/>
            <a:ext cx="4048344" cy="3397534"/>
            <a:chOff x="623158" y="1784066"/>
            <a:chExt cx="4048344" cy="3397534"/>
          </a:xfrm>
        </p:grpSpPr>
        <p:sp>
          <p:nvSpPr>
            <p:cNvPr id="7" name="Oval 6"/>
            <p:cNvSpPr/>
            <p:nvPr/>
          </p:nvSpPr>
          <p:spPr>
            <a:xfrm>
              <a:off x="1090102" y="2133600"/>
              <a:ext cx="3581400" cy="3048000"/>
            </a:xfrm>
            <a:prstGeom prst="ellipse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3158" y="1784066"/>
              <a:ext cx="1447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b="1" dirty="0" smtClean="0">
                  <a:solidFill>
                    <a:srgbClr val="FFC000"/>
                  </a:solidFill>
                </a:rPr>
                <a:t>Online Search</a:t>
              </a:r>
              <a:endParaRPr lang="en-US" sz="2000" b="1" dirty="0">
                <a:solidFill>
                  <a:srgbClr val="FFC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524000" y="2812318"/>
              <a:ext cx="2209800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000" dirty="0" smtClean="0"/>
                <a:t>Existing graph proximity</a:t>
              </a:r>
              <a:r>
                <a:rPr lang="en-US" sz="2000" dirty="0"/>
                <a:t> </a:t>
              </a:r>
              <a:r>
                <a:rPr lang="en-US" sz="2000" dirty="0" smtClean="0"/>
                <a:t>(personalized PageRank, </a:t>
              </a:r>
              <a:r>
                <a:rPr lang="en-US" sz="2000" dirty="0" err="1" smtClean="0"/>
                <a:t>SimRank</a:t>
              </a:r>
              <a:r>
                <a:rPr lang="en-US" sz="2000" dirty="0" smtClean="0"/>
                <a:t>, …)</a:t>
              </a:r>
              <a:endParaRPr lang="en-SG" sz="2000" dirty="0" smtClean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716503" y="2816716"/>
            <a:ext cx="4817897" cy="3264639"/>
            <a:chOff x="3757102" y="2624847"/>
            <a:chExt cx="4817897" cy="3264639"/>
          </a:xfrm>
        </p:grpSpPr>
        <p:sp>
          <p:nvSpPr>
            <p:cNvPr id="14" name="Oval 13"/>
            <p:cNvSpPr/>
            <p:nvPr/>
          </p:nvSpPr>
          <p:spPr>
            <a:xfrm>
              <a:off x="3757102" y="2624847"/>
              <a:ext cx="3581400" cy="3048000"/>
            </a:xfrm>
            <a:prstGeom prst="ellipse">
              <a:avLst/>
            </a:prstGeom>
            <a:noFill/>
            <a:ln w="762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574092" y="5181600"/>
              <a:ext cx="200090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b="1" dirty="0" smtClean="0">
                  <a:solidFill>
                    <a:srgbClr val="0000FF"/>
                  </a:solidFill>
                </a:rPr>
                <a:t>Semantic differentiation</a:t>
              </a:r>
              <a:endParaRPr lang="en-US" sz="2000" b="1" dirty="0">
                <a:solidFill>
                  <a:srgbClr val="0000FF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52502" y="3548682"/>
              <a:ext cx="21336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SG" sz="2000" dirty="0" smtClean="0"/>
                <a:t>Social circle learning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SG" sz="2000" dirty="0" smtClean="0"/>
                <a:t>Relationship profiling</a:t>
              </a:r>
              <a:endParaRPr lang="en-US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754542" y="3338060"/>
            <a:ext cx="67682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500" b="1" dirty="0" smtClean="0">
                <a:solidFill>
                  <a:srgbClr val="FF0000"/>
                </a:solidFill>
              </a:rPr>
              <a:t>?</a:t>
            </a:r>
            <a:endParaRPr lang="en-US" sz="11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478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In this talk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25D1DC8-8064-43AB-B370-2AFC9A864C1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SG" dirty="0" smtClean="0"/>
              <a:t>Problem and Motivation</a:t>
            </a:r>
          </a:p>
          <a:p>
            <a:r>
              <a:rPr lang="en-SG" b="1" dirty="0" smtClean="0">
                <a:solidFill>
                  <a:srgbClr val="C00000"/>
                </a:solidFill>
              </a:rPr>
              <a:t>Insights and Overall Framework</a:t>
            </a:r>
          </a:p>
          <a:p>
            <a:r>
              <a:rPr lang="en-SG" dirty="0" smtClean="0"/>
              <a:t>Challenges and Solution</a:t>
            </a:r>
          </a:p>
          <a:p>
            <a:r>
              <a:rPr lang="en-SG" dirty="0" smtClean="0"/>
              <a:t>Experimental Study</a:t>
            </a:r>
          </a:p>
          <a:p>
            <a:r>
              <a:rPr lang="en-SG" dirty="0" smtClean="0"/>
              <a:t>Conclusion</a:t>
            </a:r>
          </a:p>
          <a:p>
            <a:endParaRPr lang="en-SG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59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 smtClean="0"/>
              <a:t>Each semantic class can often be explained by some underlying reasons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25D1DC8-8064-43AB-B370-2AFC9A864C1D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704459"/>
            <a:ext cx="6278476" cy="304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400" y="4837608"/>
            <a:ext cx="7734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Family: [Bob &amp; Alice / same surname &amp; address]</a:t>
            </a:r>
          </a:p>
        </p:txBody>
      </p:sp>
      <p:sp>
        <p:nvSpPr>
          <p:cNvPr id="7" name="Rectangle 6"/>
          <p:cNvSpPr/>
          <p:nvPr/>
        </p:nvSpPr>
        <p:spPr>
          <a:xfrm>
            <a:off x="533400" y="5287771"/>
            <a:ext cx="75075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Classmates: [Kate &amp; Jay, Bob &amp; Tom / same school &amp; major]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400" y="5737934"/>
            <a:ext cx="679557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D2A000"/>
                </a:solidFill>
              </a:rPr>
              <a:t>Close friends: [Kate &amp; Alice / same employer &amp; hobby]</a:t>
            </a:r>
          </a:p>
          <a:p>
            <a:r>
              <a:rPr lang="en-US" sz="2000" b="1" dirty="0" smtClean="0">
                <a:solidFill>
                  <a:srgbClr val="D2A000"/>
                </a:solidFill>
              </a:rPr>
              <a:t>	            [Kate &amp; Jay / roommate]</a:t>
            </a:r>
            <a:endParaRPr lang="en-US" sz="2000" b="1" dirty="0">
              <a:solidFill>
                <a:srgbClr val="D2A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065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 smtClean="0"/>
              <a:t>Insight: common substructures, or </a:t>
            </a:r>
            <a:r>
              <a:rPr lang="en-SG" i="1" dirty="0" err="1" smtClean="0"/>
              <a:t>metagraphs</a:t>
            </a:r>
            <a:r>
              <a:rPr lang="en-SG" dirty="0" smtClean="0"/>
              <a:t>, to “explain” semantic classes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25D1DC8-8064-43AB-B370-2AFC9A864C1D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958450" y="1706174"/>
            <a:ext cx="4456387" cy="2460914"/>
            <a:chOff x="228600" y="1910132"/>
            <a:chExt cx="4456387" cy="2460914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6251" y="2610826"/>
              <a:ext cx="2771299" cy="176022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28600" y="1910132"/>
              <a:ext cx="445638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0000FF"/>
                  </a:solidFill>
                </a:rPr>
                <a:t>Family</a:t>
              </a:r>
            </a:p>
            <a:p>
              <a:r>
                <a:rPr lang="en-US" sz="2000" b="1" dirty="0" smtClean="0">
                  <a:solidFill>
                    <a:srgbClr val="0000FF"/>
                  </a:solidFill>
                </a:rPr>
                <a:t>[same surname &amp; address]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984704" y="1706174"/>
            <a:ext cx="2940096" cy="2466153"/>
            <a:chOff x="220717" y="3316814"/>
            <a:chExt cx="2940096" cy="2466153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0717" y="4017508"/>
              <a:ext cx="2860358" cy="1765459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228600" y="3316814"/>
              <a:ext cx="2932213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 smtClean="0">
                  <a:solidFill>
                    <a:srgbClr val="00B050"/>
                  </a:solidFill>
                </a:rPr>
                <a:t>Classmates</a:t>
              </a:r>
            </a:p>
            <a:p>
              <a:r>
                <a:rPr lang="en-US" sz="2000" b="1" dirty="0" smtClean="0">
                  <a:solidFill>
                    <a:srgbClr val="00B050"/>
                  </a:solidFill>
                </a:rPr>
                <a:t>[same school &amp; major]</a:t>
              </a:r>
              <a:endParaRPr lang="en-US" sz="2000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958450" y="4406891"/>
            <a:ext cx="6127104" cy="2419577"/>
            <a:chOff x="3547137" y="3649564"/>
            <a:chExt cx="6127104" cy="241957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19122" y="4995097"/>
              <a:ext cx="2855119" cy="612934"/>
            </a:xfrm>
            <a:prstGeom prst="rect">
              <a:avLst/>
            </a:prstGeom>
          </p:spPr>
        </p:pic>
        <p:grpSp>
          <p:nvGrpSpPr>
            <p:cNvPr id="14" name="Group 13"/>
            <p:cNvGrpSpPr/>
            <p:nvPr/>
          </p:nvGrpSpPr>
          <p:grpSpPr>
            <a:xfrm>
              <a:off x="3547137" y="3649564"/>
              <a:ext cx="3318537" cy="2419577"/>
              <a:chOff x="3547137" y="3649564"/>
              <a:chExt cx="3318537" cy="2419577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47137" y="4597052"/>
                <a:ext cx="2944178" cy="1472089"/>
              </a:xfrm>
              <a:prstGeom prst="rect">
                <a:avLst/>
              </a:prstGeom>
            </p:spPr>
          </p:pic>
          <p:sp>
            <p:nvSpPr>
              <p:cNvPr id="7" name="Rectangle 6"/>
              <p:cNvSpPr/>
              <p:nvPr/>
            </p:nvSpPr>
            <p:spPr>
              <a:xfrm>
                <a:off x="3547137" y="3649564"/>
                <a:ext cx="3318537" cy="1015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D2A000"/>
                    </a:solidFill>
                  </a:rPr>
                  <a:t>Close friends</a:t>
                </a:r>
              </a:p>
              <a:p>
                <a:r>
                  <a:rPr lang="en-US" sz="2000" b="1" dirty="0" smtClean="0">
                    <a:solidFill>
                      <a:srgbClr val="D2A000"/>
                    </a:solidFill>
                  </a:rPr>
                  <a:t>[same employer &amp; hobby]</a:t>
                </a:r>
              </a:p>
              <a:p>
                <a:r>
                  <a:rPr lang="en-US" sz="2000" b="1" dirty="0" smtClean="0">
                    <a:solidFill>
                      <a:srgbClr val="D2A000"/>
                    </a:solidFill>
                  </a:rPr>
                  <a:t>[roommate]</a:t>
                </a:r>
                <a:endParaRPr lang="en-US" sz="2000" b="1" dirty="0">
                  <a:solidFill>
                    <a:srgbClr val="D2A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2398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Framework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25D1DC8-8064-43AB-B370-2AFC9A864C1D}" type="slidenum">
              <a:rPr lang="en-US" smtClean="0"/>
              <a:pPr/>
              <a:t>9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307848" y="4572000"/>
            <a:ext cx="8458200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-609600" y="4110335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b="1" dirty="0" smtClean="0"/>
              <a:t>Offline</a:t>
            </a:r>
          </a:p>
          <a:p>
            <a:pPr algn="r"/>
            <a:endParaRPr lang="en-SG" b="1" dirty="0"/>
          </a:p>
          <a:p>
            <a:pPr algn="r"/>
            <a:r>
              <a:rPr lang="en-SG" b="1" dirty="0" smtClean="0"/>
              <a:t>Online</a:t>
            </a:r>
            <a:endParaRPr lang="en-US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583744" y="1839933"/>
            <a:ext cx="7874457" cy="972000"/>
            <a:chOff x="583744" y="1839933"/>
            <a:chExt cx="7874457" cy="972000"/>
          </a:xfrm>
        </p:grpSpPr>
        <p:sp>
          <p:nvSpPr>
            <p:cNvPr id="10" name="Rounded Rectangle 9"/>
            <p:cNvSpPr/>
            <p:nvPr/>
          </p:nvSpPr>
          <p:spPr>
            <a:xfrm>
              <a:off x="583744" y="1839933"/>
              <a:ext cx="2159455" cy="972000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+mj-lt"/>
                </a:rPr>
                <a:t>mining </a:t>
              </a:r>
              <a:r>
                <a:rPr lang="en-US" sz="2000" b="1" dirty="0" err="1" smtClean="0">
                  <a:solidFill>
                    <a:schemeClr val="bg1"/>
                  </a:solidFill>
                  <a:latin typeface="+mj-lt"/>
                </a:rPr>
                <a:t>metagraphs</a:t>
              </a:r>
              <a:endParaRPr lang="en-US" sz="20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2895600" y="2135433"/>
              <a:ext cx="457200" cy="381000"/>
            </a:xfrm>
            <a:prstGeom prst="rightArrow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505201" y="1839933"/>
              <a:ext cx="2514599" cy="972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+mj-lt"/>
                </a:rPr>
                <a:t>matching </a:t>
              </a:r>
              <a:r>
                <a:rPr lang="en-US" sz="2000" b="1" dirty="0" err="1" smtClean="0">
                  <a:solidFill>
                    <a:schemeClr val="bg1"/>
                  </a:solidFill>
                  <a:latin typeface="+mj-lt"/>
                </a:rPr>
                <a:t>metagraphs</a:t>
              </a:r>
              <a:r>
                <a:rPr lang="en-US" sz="2000" b="1" dirty="0" smtClean="0">
                  <a:solidFill>
                    <a:schemeClr val="bg1"/>
                  </a:solidFill>
                  <a:latin typeface="+mj-lt"/>
                </a:rPr>
                <a:t> (</a:t>
              </a:r>
              <a:r>
                <a:rPr lang="en-US" sz="2000" b="1" dirty="0" err="1" smtClean="0">
                  <a:solidFill>
                    <a:schemeClr val="bg1"/>
                  </a:solidFill>
                  <a:latin typeface="+mj-lt"/>
                </a:rPr>
                <a:t>ie</a:t>
              </a:r>
              <a:r>
                <a:rPr lang="en-US" sz="2000" b="1" dirty="0" smtClean="0">
                  <a:solidFill>
                    <a:schemeClr val="bg1"/>
                  </a:solidFill>
                  <a:latin typeface="+mj-lt"/>
                </a:rPr>
                <a:t>, finding instances)</a:t>
              </a:r>
              <a:endParaRPr lang="en-US" sz="20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6172201" y="2135433"/>
              <a:ext cx="457200" cy="381000"/>
            </a:xfrm>
            <a:prstGeom prst="rightArrow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781803" y="1839933"/>
              <a:ext cx="1676398" cy="972000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2000" b="1" dirty="0" smtClean="0">
                  <a:solidFill>
                    <a:schemeClr val="bg1"/>
                  </a:solidFill>
                  <a:latin typeface="+mj-lt"/>
                </a:rPr>
                <a:t>indexing</a:t>
              </a:r>
              <a:endParaRPr lang="en-US" sz="20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962400" y="3064000"/>
            <a:ext cx="2887262" cy="1113966"/>
            <a:chOff x="3962400" y="3064000"/>
            <a:chExt cx="2887262" cy="1113966"/>
          </a:xfrm>
        </p:grpSpPr>
        <p:sp>
          <p:nvSpPr>
            <p:cNvPr id="15" name="Right Arrow 14"/>
            <p:cNvSpPr/>
            <p:nvPr/>
          </p:nvSpPr>
          <p:spPr>
            <a:xfrm rot="8440664">
              <a:off x="6157463" y="3064000"/>
              <a:ext cx="692199" cy="381000"/>
            </a:xfrm>
            <a:prstGeom prst="rightArrow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962400" y="3205966"/>
              <a:ext cx="1676398" cy="972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2000" b="1" dirty="0">
                  <a:solidFill>
                    <a:schemeClr val="bg1"/>
                  </a:solidFill>
                  <a:latin typeface="+mj-lt"/>
                </a:rPr>
                <a:t>t</a:t>
              </a:r>
              <a:r>
                <a:rPr lang="en-SG" sz="2000" b="1" dirty="0" smtClean="0">
                  <a:solidFill>
                    <a:schemeClr val="bg1"/>
                  </a:solidFill>
                  <a:latin typeface="+mj-lt"/>
                </a:rPr>
                <a:t>raining</a:t>
              </a:r>
              <a:endParaRPr lang="en-US" sz="20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962400" y="2916683"/>
            <a:ext cx="3269784" cy="3184096"/>
            <a:chOff x="3962400" y="2916683"/>
            <a:chExt cx="3269784" cy="3184096"/>
          </a:xfrm>
        </p:grpSpPr>
        <p:sp>
          <p:nvSpPr>
            <p:cNvPr id="17" name="Right Arrow 16"/>
            <p:cNvSpPr/>
            <p:nvPr/>
          </p:nvSpPr>
          <p:spPr>
            <a:xfrm rot="6940639">
              <a:off x="5665982" y="4101885"/>
              <a:ext cx="2751404" cy="381000"/>
            </a:xfrm>
            <a:prstGeom prst="rightArrow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ight Arrow 17"/>
            <p:cNvSpPr/>
            <p:nvPr/>
          </p:nvSpPr>
          <p:spPr>
            <a:xfrm rot="5400000">
              <a:off x="4455466" y="4498035"/>
              <a:ext cx="690266" cy="381000"/>
            </a:xfrm>
            <a:prstGeom prst="rightArrow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962400" y="5128779"/>
              <a:ext cx="1676398" cy="972000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2000" b="1" dirty="0">
                  <a:solidFill>
                    <a:schemeClr val="bg1"/>
                  </a:solidFill>
                  <a:latin typeface="+mj-lt"/>
                </a:rPr>
                <a:t>t</a:t>
              </a:r>
              <a:r>
                <a:rPr lang="en-SG" sz="2000" b="1" dirty="0" smtClean="0">
                  <a:solidFill>
                    <a:schemeClr val="bg1"/>
                  </a:solidFill>
                  <a:latin typeface="+mj-lt"/>
                </a:rPr>
                <a:t>esting</a:t>
              </a:r>
              <a:endParaRPr lang="en-US" sz="2000" b="1" dirty="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764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ustom 1">
      <a:dk1>
        <a:srgbClr val="000000"/>
      </a:dk1>
      <a:lt1>
        <a:srgbClr val="FFFFFF"/>
      </a:lt1>
      <a:dk2>
        <a:srgbClr val="D2533C"/>
      </a:dk2>
      <a:lt2>
        <a:srgbClr val="F3F2DC"/>
      </a:lt2>
      <a:accent1>
        <a:srgbClr val="CBCBFF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16669</TotalTime>
  <Words>695</Words>
  <Application>Microsoft Office PowerPoint</Application>
  <PresentationFormat>On-screen Show (4:3)</PresentationFormat>
  <Paragraphs>182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Cambria Math</vt:lpstr>
      <vt:lpstr>Constantia</vt:lpstr>
      <vt:lpstr>Wingdings</vt:lpstr>
      <vt:lpstr>Wingdings 2</vt:lpstr>
      <vt:lpstr>Median</vt:lpstr>
      <vt:lpstr>PowerPoint Presentation</vt:lpstr>
      <vt:lpstr>In this talk</vt:lpstr>
      <vt:lpstr>Objects and attributes can often be organized as a heterogeneous graph</vt:lpstr>
      <vt:lpstr>Problem: Semantic Proximity Search</vt:lpstr>
      <vt:lpstr>Key Criteria of Solution:  Semantic differentiation + Online Search</vt:lpstr>
      <vt:lpstr>In this talk</vt:lpstr>
      <vt:lpstr>Each semantic class can often be explained by some underlying reasons</vt:lpstr>
      <vt:lpstr>Insight: common substructures, or metagraphs, to “explain” semantic classes</vt:lpstr>
      <vt:lpstr>Overall Framework</vt:lpstr>
      <vt:lpstr>In this talk</vt:lpstr>
      <vt:lpstr>Challenges</vt:lpstr>
      <vt:lpstr>Challenge #1: Meta-graph based proximity (Definition of proximity)</vt:lpstr>
      <vt:lpstr>Challenge #1: Meta-graph based proximity (Basic learning model)</vt:lpstr>
      <vt:lpstr>Challenge #1: Meta-graph based proximity (Need for efficient training)</vt:lpstr>
      <vt:lpstr>Challenge #1: Meta-graph based proximity (Dual-stage training)</vt:lpstr>
      <vt:lpstr>Challenge #2: Metagraph matching</vt:lpstr>
      <vt:lpstr>In this talk</vt:lpstr>
      <vt:lpstr>Experiment setup - datasets</vt:lpstr>
      <vt:lpstr>Experiment setup - methodology</vt:lpstr>
      <vt:lpstr>Experiment setup – baselines</vt:lpstr>
      <vt:lpstr>Finding #1: Metagraphs are powerful representations for semantic proximity</vt:lpstr>
      <vt:lpstr>Finding #2 &amp; #3</vt:lpstr>
      <vt:lpstr>In this talk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Walking forward and backward: Graph-based searching and mining</dc:title>
  <dc:creator>Yuan Fang</dc:creator>
  <cp:lastModifiedBy>sha huang</cp:lastModifiedBy>
  <cp:revision>652</cp:revision>
  <cp:lastPrinted>2014-06-24T14:57:44Z</cp:lastPrinted>
  <dcterms:created xsi:type="dcterms:W3CDTF">2012-01-25T19:44:51Z</dcterms:created>
  <dcterms:modified xsi:type="dcterms:W3CDTF">2016-05-17T06:08:27Z</dcterms:modified>
</cp:coreProperties>
</file>