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8"/>
  </p:notesMasterIdLst>
  <p:sldIdLst>
    <p:sldId id="256" r:id="rId2"/>
    <p:sldId id="288" r:id="rId3"/>
    <p:sldId id="258" r:id="rId4"/>
    <p:sldId id="259" r:id="rId5"/>
    <p:sldId id="284" r:id="rId6"/>
    <p:sldId id="286" r:id="rId7"/>
    <p:sldId id="287" r:id="rId8"/>
    <p:sldId id="290" r:id="rId9"/>
    <p:sldId id="265" r:id="rId10"/>
    <p:sldId id="266" r:id="rId11"/>
    <p:sldId id="270" r:id="rId12"/>
    <p:sldId id="272" r:id="rId13"/>
    <p:sldId id="274" r:id="rId14"/>
    <p:sldId id="277" r:id="rId15"/>
    <p:sldId id="279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6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ECAD7-6A2C-4C01-9458-CF98191CC7FB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13C85-CE51-4E27-8B55-BE09234E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6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13C85-CE51-4E27-8B55-BE09234EB9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0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13C85-CE51-4E27-8B55-BE09234EB9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9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5032-C562-45B8-A4E5-E074DAC9D998}" type="datetime1">
              <a:rPr lang="en-US" smtClean="0"/>
              <a:t>6/24/2014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DC83342-3E34-4179-A4CD-85ACDDA3D1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C070-BBEB-4BF9-863D-F07C1AD4354F}" type="datetime1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3342-3E34-4179-A4CD-85ACDDA3D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D0B3-CAE9-4981-A4A6-47750041ADA0}" type="datetime1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3342-3E34-4179-A4CD-85ACDDA3D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B5C7-87E4-4518-9620-400C56E3664D}" type="datetime1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3342-3E34-4179-A4CD-85ACDDA3D1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AFD-D924-4E9F-A4DB-DD994AFE2D0D}" type="datetime1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1DC83342-3E34-4179-A4CD-85ACDDA3D1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9B0B-AEEC-40DD-99E0-EB26E3F6E9AB}" type="datetime1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3342-3E34-4179-A4CD-85ACDDA3D1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373E-2F4D-4746-9F38-502BCC85B708}" type="datetime1">
              <a:rPr lang="en-US" smtClean="0"/>
              <a:t>6/24/2014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3342-3E34-4179-A4CD-85ACDDA3D1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336B-E4A8-4409-8548-0F57313A3024}" type="datetime1">
              <a:rPr lang="en-US" smtClean="0"/>
              <a:t>6/24/2014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3342-3E34-4179-A4CD-85ACDDA3D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860-3370-47CC-9471-1D65DBDB356D}" type="datetime1">
              <a:rPr lang="en-US" smtClean="0"/>
              <a:t>6/24/2014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3342-3E34-4179-A4CD-85ACDDA3D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F000-F2F6-41C2-92C6-50C082C0AA09}" type="datetime1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3342-3E34-4179-A4CD-85ACDDA3D1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F66B-055A-4404-8E9E-55EDF9CF2AB5}" type="datetime1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1DC83342-3E34-4179-A4CD-85ACDDA3D1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283D22-623B-463E-ABCB-657E394EF756}" type="datetime1">
              <a:rPr lang="en-US" smtClean="0"/>
              <a:t>6/24/2014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DC83342-3E34-4179-A4CD-85ACDDA3D1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200399"/>
            <a:ext cx="8534400" cy="2313297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Yuan Fang</a:t>
            </a:r>
            <a:r>
              <a:rPr lang="en-US" dirty="0" smtClean="0"/>
              <a:t>, University of Illinois at Urbana-Champaign</a:t>
            </a:r>
            <a:endParaRPr lang="en-SG" dirty="0" smtClean="0"/>
          </a:p>
          <a:p>
            <a:r>
              <a:rPr lang="en-US" dirty="0" smtClean="0"/>
              <a:t>Kevin Chang, University of Illinois at Urbana-Champaign</a:t>
            </a:r>
            <a:endParaRPr lang="en-SG" dirty="0"/>
          </a:p>
          <a:p>
            <a:r>
              <a:rPr lang="en-SG" dirty="0" err="1" smtClean="0"/>
              <a:t>Hady</a:t>
            </a:r>
            <a:r>
              <a:rPr lang="en-SG" dirty="0" smtClean="0"/>
              <a:t> </a:t>
            </a:r>
            <a:r>
              <a:rPr lang="en-SG" dirty="0" err="1" smtClean="0"/>
              <a:t>Lauw</a:t>
            </a:r>
            <a:r>
              <a:rPr lang="en-SG" dirty="0" smtClean="0"/>
              <a:t>, Singapore Management University</a:t>
            </a:r>
          </a:p>
          <a:p>
            <a:endParaRPr lang="en-SG" dirty="0" smtClean="0"/>
          </a:p>
          <a:p>
            <a:r>
              <a:rPr lang="en-SG" dirty="0" smtClean="0"/>
              <a:t>06/24/2014 @ ICML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251" y="1505931"/>
            <a:ext cx="11600597" cy="1470025"/>
          </a:xfrm>
        </p:spPr>
        <p:txBody>
          <a:bodyPr>
            <a:noAutofit/>
          </a:bodyPr>
          <a:lstStyle/>
          <a:p>
            <a:r>
              <a:rPr lang="en-SG" dirty="0"/>
              <a:t>Graph-based Semi-supervised Learning: </a:t>
            </a:r>
            <a:r>
              <a:rPr lang="en-SG" sz="4800" dirty="0" smtClean="0"/>
              <a:t/>
            </a:r>
            <a:br>
              <a:rPr lang="en-SG" sz="4800" dirty="0" smtClean="0"/>
            </a:br>
            <a:r>
              <a:rPr lang="en-SG" dirty="0" smtClean="0"/>
              <a:t>Realizing </a:t>
            </a:r>
            <a:r>
              <a:rPr lang="en-SG" dirty="0" err="1"/>
              <a:t>Pointwise</a:t>
            </a:r>
            <a:r>
              <a:rPr lang="en-SG" dirty="0"/>
              <a:t> Smoothness Probabilistically</a:t>
            </a:r>
            <a:endParaRPr lang="en-US" sz="2800" dirty="0"/>
          </a:p>
        </p:txBody>
      </p:sp>
      <p:pic>
        <p:nvPicPr>
          <p:cNvPr id="1026" name="Picture 2" descr="http://www.research.a-star.edu.sg/common/img/masthead-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595"/>
          <a:stretch/>
        </p:blipFill>
        <p:spPr bwMode="auto">
          <a:xfrm>
            <a:off x="7166331" y="5565551"/>
            <a:ext cx="540461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http://clubs.ansci.uiuc.edu/cac/images/uiuc_20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772" y="5738139"/>
            <a:ext cx="603277" cy="77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mu.edu.sg/sites/all/themes/smu/images/smu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532" y="5827488"/>
            <a:ext cx="1504950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5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7"/>
            <a:ext cx="10363200" cy="1363297"/>
          </a:xfrm>
        </p:spPr>
        <p:txBody>
          <a:bodyPr>
            <a:noAutofit/>
          </a:bodyPr>
          <a:lstStyle/>
          <a:p>
            <a:r>
              <a:rPr lang="en-SG" b="1" dirty="0" smtClean="0"/>
              <a:t>P1. Data Closeness</a:t>
            </a:r>
            <a:r>
              <a:rPr lang="en-SG" dirty="0" smtClean="0"/>
              <a:t>: </a:t>
            </a:r>
            <a:br>
              <a:rPr lang="en-SG" dirty="0" smtClean="0"/>
            </a:br>
            <a:r>
              <a:rPr lang="en-SG" u="sng" dirty="0" smtClean="0"/>
              <a:t>Random walk</a:t>
            </a:r>
            <a:r>
              <a:rPr lang="en-SG" dirty="0" smtClean="0"/>
              <a:t> on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endParaRPr lang="en-SG" dirty="0" smtClean="0"/>
              </a:p>
              <a:p>
                <a:r>
                  <a:rPr lang="en-SG" dirty="0" smtClean="0"/>
                  <a:t>Consider a random walk </a:t>
                </a:r>
                <a:r>
                  <a:rPr lang="en-SG" dirty="0"/>
                  <a:t>on </a:t>
                </a:r>
                <a:r>
                  <a:rPr lang="en-SG" dirty="0" smtClean="0"/>
                  <a:t>the graph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SG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=0,1,…}</m:t>
                    </m:r>
                  </m:oMath>
                </a14:m>
                <a:endParaRPr lang="en-SG" dirty="0" smtClean="0"/>
              </a:p>
              <a:p>
                <a:pPr lvl="1"/>
                <a:r>
                  <a:rPr lang="en-SG" dirty="0" smtClean="0"/>
                  <a:t>A </a:t>
                </a:r>
                <a:r>
                  <a:rPr lang="en-SG" dirty="0"/>
                  <a:t>traversal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SG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SG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SG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SG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SG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SG" dirty="0"/>
              </a:p>
              <a:p>
                <a:pPr lvl="1"/>
                <a:endParaRPr lang="en-SG" dirty="0" smtClean="0"/>
              </a:p>
              <a:p>
                <a:pPr lvl="1"/>
                <a:endParaRPr lang="en-US" dirty="0"/>
              </a:p>
              <a:p>
                <a:endParaRPr lang="en-SG" dirty="0" smtClean="0"/>
              </a:p>
              <a:p>
                <a:r>
                  <a:rPr lang="en-SG" dirty="0" smtClean="0"/>
                  <a:t>The </a:t>
                </a:r>
                <a:r>
                  <a:rPr lang="en-SG" dirty="0"/>
                  <a:t>event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SG" dirty="0"/>
                  <a:t> close: </a:t>
                </a:r>
                <a14:m>
                  <m:oMath xmlns:m="http://schemas.openxmlformats.org/officeDocument/2006/math">
                    <m:r>
                      <a:rPr lang="en-SG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G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b="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SG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SG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SG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SG" dirty="0" smtClean="0"/>
                  <a:t>Distribution </a:t>
                </a:r>
                <a:r>
                  <a:rPr lang="en-SG" dirty="0"/>
                  <a:t>of traversal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the long run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→∞)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SG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 is a pair of limiting random variables: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88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362514" y="3247025"/>
                <a:ext cx="3076958" cy="777922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 smtClean="0">
                    <a:solidFill>
                      <a:schemeClr val="tx1"/>
                    </a:solidFill>
                  </a:rPr>
                  <a:t>a traversal from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514" y="3247025"/>
                <a:ext cx="3076958" cy="777922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4783368" y="3390594"/>
            <a:ext cx="585418" cy="40693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605672" y="3247025"/>
                <a:ext cx="3376367" cy="777922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 smtClean="0"/>
                  <a:t>“connects”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 smtClean="0"/>
                  <a:t> as close points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672" y="3247025"/>
                <a:ext cx="3376367" cy="777922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805" y="5934305"/>
            <a:ext cx="2866031" cy="4980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18161" y="4558352"/>
            <a:ext cx="2647666" cy="504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3342-3E34-4179-A4CD-85ACDDA3D1E8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466362" y="3139077"/>
                <a:ext cx="5864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362" y="3139077"/>
                <a:ext cx="58644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751611" y="2548716"/>
            <a:ext cx="1557550" cy="2514604"/>
            <a:chOff x="8161362" y="2292825"/>
            <a:chExt cx="1557550" cy="2514604"/>
          </a:xfrm>
        </p:grpSpPr>
        <p:sp>
          <p:nvSpPr>
            <p:cNvPr id="12" name="Oval 11"/>
            <p:cNvSpPr/>
            <p:nvPr/>
          </p:nvSpPr>
          <p:spPr>
            <a:xfrm>
              <a:off x="8393374" y="2292825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968854" y="2415654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414984" y="3295935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852848" y="2868305"/>
              <a:ext cx="232012" cy="24565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9486900" y="2745476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326841" y="2745477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414984" y="3861750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847731" y="4094897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530990" y="4542434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186650" y="4561770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161362" y="4283695"/>
              <a:ext cx="232012" cy="2456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86871" y="2760004"/>
            <a:ext cx="1127503" cy="2162756"/>
            <a:chOff x="2231412" y="3193993"/>
            <a:chExt cx="1127503" cy="2162756"/>
          </a:xfrm>
        </p:grpSpPr>
        <p:grpSp>
          <p:nvGrpSpPr>
            <p:cNvPr id="24" name="Group 23"/>
            <p:cNvGrpSpPr/>
            <p:nvPr/>
          </p:nvGrpSpPr>
          <p:grpSpPr>
            <a:xfrm>
              <a:off x="2231412" y="3193993"/>
              <a:ext cx="1127503" cy="2162756"/>
              <a:chOff x="2231412" y="3193993"/>
              <a:chExt cx="1127503" cy="2162756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2362914" y="3646645"/>
                <a:ext cx="361949" cy="1228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2231412" y="3193993"/>
                <a:ext cx="1127503" cy="2162756"/>
                <a:chOff x="2231412" y="3193993"/>
                <a:chExt cx="1127503" cy="2162756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429447" y="3193993"/>
                  <a:ext cx="295416" cy="4017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2922898" y="3646644"/>
                  <a:ext cx="436017" cy="359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2806892" y="3316822"/>
                  <a:ext cx="33977" cy="2429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2369028" y="4233079"/>
                  <a:ext cx="0" cy="3201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 flipV="1">
                  <a:off x="2362914" y="3646645"/>
                  <a:ext cx="88143" cy="3767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2362914" y="3316822"/>
                  <a:ext cx="477955" cy="3298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840869" y="3316822"/>
                  <a:ext cx="518046" cy="329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2451057" y="3646644"/>
                  <a:ext cx="907858" cy="3767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2429447" y="3193993"/>
                  <a:ext cx="411422" cy="1228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2231412" y="4798894"/>
                  <a:ext cx="137616" cy="2991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2231412" y="4909212"/>
                  <a:ext cx="454357" cy="18879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231412" y="5098010"/>
                  <a:ext cx="909282" cy="155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 flipV="1">
                  <a:off x="2369028" y="4798894"/>
                  <a:ext cx="316741" cy="1103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2883804" y="4996065"/>
                  <a:ext cx="256890" cy="2571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2601040" y="4996065"/>
                  <a:ext cx="118706" cy="3606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2601040" y="5253255"/>
                  <a:ext cx="539654" cy="10349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 flipV="1">
                  <a:off x="2231412" y="5098010"/>
                  <a:ext cx="137616" cy="2587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5" name="Straight Connector 24"/>
            <p:cNvCxnSpPr/>
            <p:nvPr/>
          </p:nvCxnSpPr>
          <p:spPr>
            <a:xfrm flipH="1">
              <a:off x="2451057" y="3769473"/>
              <a:ext cx="273806" cy="253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497893" y="2242150"/>
                <a:ext cx="58657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7893" y="2242150"/>
                <a:ext cx="586571" cy="5579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714" y="3155963"/>
            <a:ext cx="543461" cy="54346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030" y="2188197"/>
            <a:ext cx="543461" cy="54346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707" y="2838469"/>
            <a:ext cx="543461" cy="54346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86" y="3409168"/>
            <a:ext cx="543461" cy="543461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10747786" y="2743437"/>
            <a:ext cx="163904" cy="529437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01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396162"/>
          </a:xfrm>
        </p:spPr>
        <p:txBody>
          <a:bodyPr>
            <a:noAutofit/>
          </a:bodyPr>
          <a:lstStyle/>
          <a:p>
            <a:r>
              <a:rPr lang="en-SG" b="1" dirty="0" smtClean="0"/>
              <a:t>P2. Label Coupling</a:t>
            </a:r>
            <a:r>
              <a:rPr lang="en-SG" dirty="0" smtClean="0"/>
              <a:t>: </a:t>
            </a:r>
            <a:br>
              <a:rPr lang="en-SG" dirty="0" smtClean="0"/>
            </a:br>
            <a:r>
              <a:rPr lang="en-SG" u="sng" dirty="0" smtClean="0"/>
              <a:t>Statistical </a:t>
            </a:r>
            <a:r>
              <a:rPr lang="en-SG" u="sng" dirty="0" err="1" smtClean="0"/>
              <a:t>indistinguishability</a:t>
            </a: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/>
              <p:cNvSpPr/>
              <p:nvPr/>
            </p:nvSpPr>
            <p:spPr>
              <a:xfrm>
                <a:off x="1051958" y="1951630"/>
                <a:ext cx="3304434" cy="875822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itself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58" y="1951630"/>
                <a:ext cx="3304434" cy="875822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1051958" y="3432037"/>
                <a:ext cx="3304433" cy="8748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SG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SG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SG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58" y="3432037"/>
                <a:ext cx="3304433" cy="8748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92562" y="277821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 smtClean="0"/>
              <a:t>or</a:t>
            </a:r>
            <a:endParaRPr lang="en-US" sz="3600" b="1" dirty="0"/>
          </a:p>
        </p:txBody>
      </p:sp>
      <p:sp>
        <p:nvSpPr>
          <p:cNvPr id="7" name="Right Brace 6"/>
          <p:cNvSpPr/>
          <p:nvPr/>
        </p:nvSpPr>
        <p:spPr>
          <a:xfrm>
            <a:off x="4506517" y="2311445"/>
            <a:ext cx="354842" cy="1631713"/>
          </a:xfrm>
          <a:prstGeom prst="rightBrace">
            <a:avLst>
              <a:gd name="adj1" fmla="val 77027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11484" y="2958127"/>
                <a:ext cx="3485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 smtClean="0"/>
                  <a:t> of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distributes similarly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484" y="2958127"/>
                <a:ext cx="348544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50" t="-9211" r="-8217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 rot="5400000">
            <a:off x="6574865" y="3587976"/>
            <a:ext cx="566265" cy="5563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05038" y="4149276"/>
                <a:ext cx="265149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SG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SG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SG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SG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SG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SG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SG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SG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SG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b="0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038" y="4149276"/>
                <a:ext cx="2651495" cy="9541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432563" y="4395496"/>
            <a:ext cx="1230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a</a:t>
            </a:r>
            <a:r>
              <a:rPr lang="en-SG" sz="2400" dirty="0" smtClean="0"/>
              <a:t>re alike</a:t>
            </a:r>
            <a:endParaRPr lang="en-US" sz="2400" dirty="0"/>
          </a:p>
        </p:txBody>
      </p:sp>
      <p:sp>
        <p:nvSpPr>
          <p:cNvPr id="13" name="Down Arrow 12"/>
          <p:cNvSpPr/>
          <p:nvPr/>
        </p:nvSpPr>
        <p:spPr>
          <a:xfrm>
            <a:off x="6579829" y="5247873"/>
            <a:ext cx="556335" cy="56626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7454" y="5930609"/>
            <a:ext cx="473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/>
              <a:t>Statistical </a:t>
            </a:r>
            <a:r>
              <a:rPr lang="en-SG" sz="2400" b="1" dirty="0" err="1" smtClean="0"/>
              <a:t>Indistinguishability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3342-3E34-4179-A4CD-85ACDDA3D1E8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397714" y="2652919"/>
                <a:ext cx="5864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714" y="2652919"/>
                <a:ext cx="58644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9466900" y="2733228"/>
            <a:ext cx="1557550" cy="2514604"/>
            <a:chOff x="8161362" y="2292825"/>
            <a:chExt cx="1557550" cy="2514604"/>
          </a:xfrm>
        </p:grpSpPr>
        <p:sp>
          <p:nvSpPr>
            <p:cNvPr id="17" name="Oval 16"/>
            <p:cNvSpPr/>
            <p:nvPr/>
          </p:nvSpPr>
          <p:spPr>
            <a:xfrm>
              <a:off x="8393374" y="2292825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968854" y="2415654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414984" y="3295935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852848" y="2868305"/>
              <a:ext cx="232012" cy="24565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486900" y="2745476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326841" y="2745477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414984" y="3861750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847731" y="4094897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530990" y="4542434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9186650" y="4561770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161362" y="4283695"/>
              <a:ext cx="232012" cy="2456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702160" y="2944516"/>
            <a:ext cx="1127503" cy="2162756"/>
            <a:chOff x="2231412" y="3193993"/>
            <a:chExt cx="1127503" cy="2162756"/>
          </a:xfrm>
        </p:grpSpPr>
        <p:grpSp>
          <p:nvGrpSpPr>
            <p:cNvPr id="29" name="Group 28"/>
            <p:cNvGrpSpPr/>
            <p:nvPr/>
          </p:nvGrpSpPr>
          <p:grpSpPr>
            <a:xfrm>
              <a:off x="2231412" y="3193993"/>
              <a:ext cx="1127503" cy="2162756"/>
              <a:chOff x="2231412" y="3193993"/>
              <a:chExt cx="1127503" cy="216275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362914" y="3646645"/>
                <a:ext cx="361949" cy="1228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2231412" y="3193993"/>
                <a:ext cx="1127503" cy="2162756"/>
                <a:chOff x="2231412" y="3193993"/>
                <a:chExt cx="1127503" cy="2162756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429447" y="3193993"/>
                  <a:ext cx="295416" cy="4017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2922898" y="3646644"/>
                  <a:ext cx="436017" cy="359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2806892" y="3316822"/>
                  <a:ext cx="33977" cy="2429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2369028" y="4233079"/>
                  <a:ext cx="0" cy="3201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 flipV="1">
                  <a:off x="2362914" y="3646645"/>
                  <a:ext cx="88143" cy="3767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2362914" y="3316822"/>
                  <a:ext cx="477955" cy="3298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840869" y="3316822"/>
                  <a:ext cx="518046" cy="329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2451057" y="3646644"/>
                  <a:ext cx="907858" cy="3767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429447" y="3193993"/>
                  <a:ext cx="411422" cy="1228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2231412" y="4798894"/>
                  <a:ext cx="137616" cy="2991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2231412" y="4909212"/>
                  <a:ext cx="454357" cy="18879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231412" y="5098010"/>
                  <a:ext cx="909282" cy="155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 flipV="1">
                  <a:off x="2369028" y="4798894"/>
                  <a:ext cx="316741" cy="1103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 flipV="1">
                  <a:off x="2883804" y="4996065"/>
                  <a:ext cx="256890" cy="2571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2601040" y="4996065"/>
                  <a:ext cx="118706" cy="3606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2601040" y="5253255"/>
                  <a:ext cx="539654" cy="10349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2231412" y="5098010"/>
                  <a:ext cx="137616" cy="2587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0" name="Straight Connector 29"/>
            <p:cNvCxnSpPr/>
            <p:nvPr/>
          </p:nvCxnSpPr>
          <p:spPr>
            <a:xfrm flipH="1">
              <a:off x="2451057" y="3769473"/>
              <a:ext cx="273806" cy="253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213432" y="3298968"/>
                <a:ext cx="7299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432" y="3298968"/>
                <a:ext cx="729943" cy="5579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0889090" y="3152583"/>
                <a:ext cx="7299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090" y="3152583"/>
                <a:ext cx="729943" cy="5579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171324" y="2302095"/>
                <a:ext cx="72994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324" y="2302095"/>
                <a:ext cx="729943" cy="5579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 flipH="1">
            <a:off x="10421448" y="2310931"/>
            <a:ext cx="259848" cy="480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0190494" y="1788701"/>
                <a:ext cx="14543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494" y="1788701"/>
                <a:ext cx="1454309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0190019" y="1821997"/>
                <a:ext cx="15501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SG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SG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019" y="1821997"/>
                <a:ext cx="1550104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flipH="1">
            <a:off x="10468524" y="2346510"/>
            <a:ext cx="268630" cy="48838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0288191" y="4003676"/>
                <a:ext cx="5729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191" y="4003676"/>
                <a:ext cx="572977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/>
          <p:nvPr/>
        </p:nvCxnSpPr>
        <p:spPr>
          <a:xfrm flipH="1" flipV="1">
            <a:off x="10331671" y="3560657"/>
            <a:ext cx="151049" cy="52887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10741618" y="3448956"/>
            <a:ext cx="164890" cy="65696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9823627" y="3005014"/>
            <a:ext cx="525461" cy="116008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7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10" grpId="0" animBg="1"/>
      <p:bldP spid="11" grpId="0"/>
      <p:bldP spid="12" grpId="0"/>
      <p:bldP spid="13" grpId="0" animBg="1"/>
      <p:bldP spid="14" grpId="0"/>
      <p:bldP spid="58" grpId="0"/>
      <p:bldP spid="59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67" y="2119867"/>
            <a:ext cx="8752053" cy="6737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39737" y="2119867"/>
            <a:ext cx="1782952" cy="803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50740" y="2054824"/>
            <a:ext cx="1266968" cy="803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49170" y="2119867"/>
            <a:ext cx="1487606" cy="738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178503" y="4469379"/>
                <a:ext cx="555606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8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800" b="1" dirty="0" smtClean="0"/>
                  <a:t>-statistical </a:t>
                </a:r>
                <a:r>
                  <a:rPr lang="en-US" sz="2800" b="1" dirty="0" smtClean="0"/>
                  <a:t>indistinguishable</a:t>
                </a:r>
                <a:endParaRPr lang="en-US" sz="2800" b="1" dirty="0" smtClean="0"/>
              </a:p>
              <a:p>
                <a:endParaRPr lang="en-US" sz="28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503" y="4469379"/>
                <a:ext cx="5556063" cy="954107"/>
              </a:xfrm>
              <a:prstGeom prst="rect">
                <a:avLst/>
              </a:prstGeom>
              <a:blipFill rotWithShape="0">
                <a:blip r:embed="rId3"/>
                <a:stretch>
                  <a:fillRect t="-6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5324545" y="3344778"/>
            <a:ext cx="996286" cy="727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51350" y="5310624"/>
            <a:ext cx="954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Intuition: </a:t>
            </a:r>
            <a:r>
              <a:rPr lang="en-SG" sz="2400" dirty="0" err="1" smtClean="0"/>
              <a:t>indistinguishability</a:t>
            </a:r>
            <a:r>
              <a:rPr lang="en-SG" sz="2400" dirty="0" smtClean="0"/>
              <a:t> will slowly fade along a “chain” of close points</a:t>
            </a:r>
            <a:endParaRPr lang="en-US" sz="24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3342-3E34-4179-A4CD-85ACDDA3D1E8}" type="slidenum">
              <a:rPr lang="en-US" smtClean="0"/>
              <a:t>12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219200" y="274638"/>
            <a:ext cx="10363200" cy="1396162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b="1" smtClean="0"/>
              <a:t>P2. Label Coupling</a:t>
            </a:r>
            <a:r>
              <a:rPr lang="en-SG" smtClean="0"/>
              <a:t>: </a:t>
            </a:r>
            <a:br>
              <a:rPr lang="en-SG" smtClean="0"/>
            </a:br>
            <a:r>
              <a:rPr lang="en-SG" u="sng" smtClean="0"/>
              <a:t>Statistical indistinguishability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315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u="sng" dirty="0" smtClean="0"/>
                  <a:t>Constraint</a:t>
                </a:r>
                <a:r>
                  <a:rPr lang="en-SG" dirty="0" smtClean="0"/>
                  <a:t>-based solution for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59" b="-18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68222" y="1699878"/>
            <a:ext cx="470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/>
              <a:t>Labelled data: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670" y="2092536"/>
            <a:ext cx="5040630" cy="1285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8222" y="3519187"/>
            <a:ext cx="61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/>
              <a:t>Unlabelled </a:t>
            </a:r>
            <a:r>
              <a:rPr lang="en-SG" sz="2400" b="1" dirty="0" smtClean="0"/>
              <a:t>data (smoothness P1 &amp; P2):</a:t>
            </a:r>
            <a:endParaRPr lang="en-US" sz="2400" b="1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44286" y="4048774"/>
            <a:ext cx="6809538" cy="2705252"/>
            <a:chOff x="1337482" y="2602729"/>
            <a:chExt cx="9079384" cy="360700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7482" y="2602729"/>
              <a:ext cx="8279765" cy="317703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471546" y="5500048"/>
              <a:ext cx="945320" cy="709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>
          <a:xfrm>
            <a:off x="1864976" y="2828629"/>
            <a:ext cx="2033253" cy="631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31333" y="5963838"/>
            <a:ext cx="2039484" cy="60244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77029" y="4007081"/>
            <a:ext cx="2228696" cy="48470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15912" y="6210300"/>
            <a:ext cx="609600" cy="457200"/>
          </a:xfrm>
        </p:spPr>
        <p:txBody>
          <a:bodyPr/>
          <a:lstStyle/>
          <a:p>
            <a:fld id="{1DC83342-3E34-4179-A4CD-85ACDDA3D1E8}" type="slidenum">
              <a:rPr lang="en-US" smtClean="0"/>
              <a:t>13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8888264" y="2001983"/>
            <a:ext cx="1557550" cy="2514604"/>
            <a:chOff x="8161362" y="2292825"/>
            <a:chExt cx="1557550" cy="2514604"/>
          </a:xfrm>
        </p:grpSpPr>
        <p:sp>
          <p:nvSpPr>
            <p:cNvPr id="52" name="Oval 51"/>
            <p:cNvSpPr/>
            <p:nvPr/>
          </p:nvSpPr>
          <p:spPr>
            <a:xfrm>
              <a:off x="8393374" y="2292825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968854" y="2415654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414984" y="3295935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852848" y="2868305"/>
              <a:ext cx="232012" cy="24565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486900" y="2745476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326841" y="2745477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414984" y="3861750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8847731" y="4094897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8530990" y="4542434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9186650" y="4561770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8161362" y="4283695"/>
              <a:ext cx="232012" cy="2456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9123524" y="2213271"/>
            <a:ext cx="1127503" cy="2162756"/>
            <a:chOff x="2231412" y="3193993"/>
            <a:chExt cx="1127503" cy="2162756"/>
          </a:xfrm>
        </p:grpSpPr>
        <p:grpSp>
          <p:nvGrpSpPr>
            <p:cNvPr id="64" name="Group 63"/>
            <p:cNvGrpSpPr/>
            <p:nvPr/>
          </p:nvGrpSpPr>
          <p:grpSpPr>
            <a:xfrm>
              <a:off x="2231412" y="3193993"/>
              <a:ext cx="1127503" cy="2162756"/>
              <a:chOff x="2231412" y="3193993"/>
              <a:chExt cx="1127503" cy="2162756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2362914" y="3646645"/>
                <a:ext cx="361949" cy="1228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>
                <a:off x="2231412" y="3193993"/>
                <a:ext cx="1127503" cy="2162756"/>
                <a:chOff x="2231412" y="3193993"/>
                <a:chExt cx="1127503" cy="2162756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2429447" y="3193993"/>
                  <a:ext cx="295416" cy="4017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2922898" y="3646644"/>
                  <a:ext cx="436017" cy="359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H="1">
                  <a:off x="2806892" y="3316822"/>
                  <a:ext cx="33977" cy="2429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2369028" y="4233079"/>
                  <a:ext cx="0" cy="3201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H="1" flipV="1">
                  <a:off x="2362914" y="3646645"/>
                  <a:ext cx="88143" cy="3767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H="1">
                  <a:off x="2362914" y="3316822"/>
                  <a:ext cx="477955" cy="3298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2840869" y="3316822"/>
                  <a:ext cx="518046" cy="329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2451057" y="3646644"/>
                  <a:ext cx="907858" cy="3767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2429447" y="3193993"/>
                  <a:ext cx="411422" cy="1228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H="1">
                  <a:off x="2231412" y="4798894"/>
                  <a:ext cx="137616" cy="2991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H="1">
                  <a:off x="2231412" y="4909212"/>
                  <a:ext cx="454357" cy="18879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231412" y="5098010"/>
                  <a:ext cx="909282" cy="155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H="1" flipV="1">
                  <a:off x="2369028" y="4798894"/>
                  <a:ext cx="316741" cy="1103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H="1" flipV="1">
                  <a:off x="2883804" y="4996065"/>
                  <a:ext cx="256890" cy="2571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H="1">
                  <a:off x="2601040" y="4996065"/>
                  <a:ext cx="118706" cy="3606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2601040" y="5253255"/>
                  <a:ext cx="539654" cy="10349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H="1" flipV="1">
                  <a:off x="2231412" y="5098010"/>
                  <a:ext cx="137616" cy="2587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5" name="Straight Connector 64"/>
            <p:cNvCxnSpPr/>
            <p:nvPr/>
          </p:nvCxnSpPr>
          <p:spPr>
            <a:xfrm flipH="1">
              <a:off x="2451057" y="3769473"/>
              <a:ext cx="273806" cy="253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6898103" y="5963838"/>
            <a:ext cx="656007" cy="467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18140" y="2229916"/>
            <a:ext cx="511668" cy="356711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9373898" y="4376027"/>
            <a:ext cx="625958" cy="15247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9684788" y="3921294"/>
            <a:ext cx="326293" cy="422991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9236282" y="2131166"/>
            <a:ext cx="560816" cy="106943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9698559" y="2282338"/>
            <a:ext cx="123958" cy="417954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9428328" y="2465291"/>
            <a:ext cx="587135" cy="4980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709073" y="3850294"/>
            <a:ext cx="587135" cy="4980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9002640" y="4123308"/>
            <a:ext cx="991927" cy="235161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own Arrow 84"/>
          <p:cNvSpPr/>
          <p:nvPr/>
        </p:nvSpPr>
        <p:spPr>
          <a:xfrm>
            <a:off x="9406000" y="4858224"/>
            <a:ext cx="522079" cy="48469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542868" y="5400959"/>
                <a:ext cx="22589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2400" dirty="0" smtClean="0"/>
                  <a:t>unique solution</a:t>
                </a:r>
              </a:p>
              <a:p>
                <a:pPr algn="ctr"/>
                <a:r>
                  <a:rPr lang="en-SG" sz="2400" dirty="0" smtClean="0"/>
                  <a:t>to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868" y="5400959"/>
                <a:ext cx="2258952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4043" t="-5147" r="-3774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16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 animBg="1"/>
      <p:bldP spid="12" grpId="0" animBg="1"/>
      <p:bldP spid="13" grpId="0" animBg="1"/>
      <p:bldP spid="108" grpId="0" animBg="1"/>
      <p:bldP spid="88" grpId="0" animBg="1"/>
      <p:bldP spid="85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Experiment 1: PGP is </a:t>
            </a:r>
            <a:r>
              <a:rPr lang="en-SG" dirty="0" smtClean="0"/>
              <a:t>smooth “</a:t>
            </a:r>
            <a:r>
              <a:rPr lang="en-SG" u="sng" dirty="0" smtClean="0"/>
              <a:t>everywhere</a:t>
            </a:r>
            <a:r>
              <a:rPr lang="en-SG" dirty="0" smtClean="0"/>
              <a:t>"</a:t>
            </a:r>
            <a:endParaRPr lang="en-US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3342-3E34-4179-A4CD-85ACDDA3D1E8}" type="slidenum">
              <a:rPr lang="en-US" smtClean="0"/>
              <a:t>14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72498" y="1829356"/>
            <a:ext cx="2687003" cy="3075384"/>
            <a:chOff x="572498" y="2191306"/>
            <a:chExt cx="2687003" cy="307538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498" y="2579687"/>
              <a:ext cx="2687003" cy="268700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426121" y="2191306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Dataset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062398" y="1829356"/>
            <a:ext cx="2798445" cy="3100149"/>
            <a:chOff x="9062398" y="2191306"/>
            <a:chExt cx="2798445" cy="3100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2398" y="2579687"/>
              <a:ext cx="2798445" cy="271176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0125630" y="219130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PGP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29668" y="1829356"/>
            <a:ext cx="5262563" cy="3081100"/>
            <a:chOff x="3529668" y="2191306"/>
            <a:chExt cx="5262563" cy="30811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9668" y="2560638"/>
              <a:ext cx="5262563" cy="271176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501065" y="2210355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GRF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92033" y="219130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MP</a:t>
              </a:r>
              <a:endParaRPr lang="en-US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V="1">
            <a:off x="4219389" y="4460393"/>
            <a:ext cx="163904" cy="529437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26632" y="2198688"/>
            <a:ext cx="335021" cy="46775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639835" y="2903538"/>
            <a:ext cx="287480" cy="50641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916023" y="4785200"/>
            <a:ext cx="269926" cy="49458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026271" y="2198688"/>
            <a:ext cx="742052" cy="5048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900506" y="2255280"/>
            <a:ext cx="426438" cy="4487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3798" y="5306002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L</a:t>
            </a:r>
            <a:r>
              <a:rPr lang="en-US" sz="2000" dirty="0" smtClean="0"/>
              <a:t>: labeled point</a:t>
            </a:r>
            <a:endParaRPr lang="en-US" sz="20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9210144" y="5524499"/>
            <a:ext cx="2301722" cy="369332"/>
            <a:chOff x="7271717" y="5525889"/>
            <a:chExt cx="2301722" cy="369332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7271717" y="5569621"/>
              <a:ext cx="334517" cy="17320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7606234" y="5525889"/>
              <a:ext cx="19672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Non-smooth area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01275" y="6025634"/>
            <a:ext cx="2184513" cy="369332"/>
            <a:chOff x="7273510" y="5927686"/>
            <a:chExt cx="2184513" cy="369332"/>
          </a:xfrm>
        </p:grpSpPr>
        <p:sp>
          <p:nvSpPr>
            <p:cNvPr id="43" name="Oval 42"/>
            <p:cNvSpPr/>
            <p:nvPr/>
          </p:nvSpPr>
          <p:spPr>
            <a:xfrm>
              <a:off x="7273510" y="5986584"/>
              <a:ext cx="200153" cy="25153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06234" y="5927686"/>
              <a:ext cx="18517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Misclassification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6492255" y="2573359"/>
            <a:ext cx="187804" cy="49857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33798" y="5706820"/>
            <a:ext cx="4302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Size</a:t>
            </a:r>
            <a:r>
              <a:rPr lang="en-US" sz="2000" dirty="0" smtClean="0"/>
              <a:t>: </a:t>
            </a:r>
            <a:r>
              <a:rPr lang="en-SG" sz="2000" dirty="0" smtClean="0"/>
              <a:t>magnitude of decision function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4033798" y="6086445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Color</a:t>
            </a:r>
            <a:r>
              <a:rPr lang="en-US" sz="2000" dirty="0" smtClean="0"/>
              <a:t>: predicted class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13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/>
      <p:bldP spid="51" grpId="0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Experiment 2: PGP is </a:t>
            </a:r>
            <a:r>
              <a:rPr lang="en-SG" u="sng" dirty="0" smtClean="0"/>
              <a:t>consistently</a:t>
            </a:r>
            <a:r>
              <a:rPr lang="en-SG" dirty="0" smtClean="0"/>
              <a:t> the best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30" y="2189214"/>
            <a:ext cx="6856125" cy="31447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87200" y="4812631"/>
            <a:ext cx="7318273" cy="385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3342-3E34-4179-A4CD-85ACDDA3D1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3342-3E34-4179-A4CD-85ACDDA3D1E8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Smoothness is </a:t>
            </a:r>
            <a:r>
              <a:rPr lang="en-SG" u="sng" dirty="0" err="1" smtClean="0"/>
              <a:t>pointwise</a:t>
            </a:r>
            <a:r>
              <a:rPr lang="en-SG" dirty="0" smtClean="0"/>
              <a:t> in nature</a:t>
            </a:r>
          </a:p>
          <a:p>
            <a:r>
              <a:rPr lang="en-SG" u="sng" dirty="0" smtClean="0"/>
              <a:t>Probabilistic</a:t>
            </a:r>
            <a:r>
              <a:rPr lang="en-SG" dirty="0" smtClean="0"/>
              <a:t> modelling of smoothness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dirty="0" smtClean="0"/>
              <a:t>Graph-based semi-supervised 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3342-3E34-4179-A4CD-85ACDDA3D1E8}" type="slidenum">
              <a:rPr lang="en-US" smtClean="0"/>
              <a:t>2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708961" y="2957303"/>
            <a:ext cx="1557550" cy="2514604"/>
            <a:chOff x="8161362" y="2292825"/>
            <a:chExt cx="1557550" cy="2514604"/>
          </a:xfrm>
        </p:grpSpPr>
        <p:sp>
          <p:nvSpPr>
            <p:cNvPr id="10" name="Oval 9"/>
            <p:cNvSpPr/>
            <p:nvPr/>
          </p:nvSpPr>
          <p:spPr>
            <a:xfrm>
              <a:off x="8393374" y="2292825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968854" y="2415654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414984" y="3295935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852848" y="2868305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486900" y="2745476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326841" y="2745477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414984" y="3861750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847731" y="4094897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530990" y="4542434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186650" y="4561770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161362" y="4283695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08961" y="2957303"/>
            <a:ext cx="1557550" cy="2514604"/>
            <a:chOff x="8161362" y="2292825"/>
            <a:chExt cx="1557550" cy="2514604"/>
          </a:xfrm>
        </p:grpSpPr>
        <p:sp>
          <p:nvSpPr>
            <p:cNvPr id="26" name="Oval 25"/>
            <p:cNvSpPr/>
            <p:nvPr/>
          </p:nvSpPr>
          <p:spPr>
            <a:xfrm>
              <a:off x="8393374" y="2292825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968854" y="2415654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414984" y="3295935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852848" y="2868305"/>
              <a:ext cx="232012" cy="24565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9486900" y="2745476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26841" y="2745477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8414984" y="3861750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8847731" y="4094897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8530990" y="4542434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9186650" y="4561770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8161362" y="4283695"/>
              <a:ext cx="232012" cy="2456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555157" y="1763996"/>
                <a:ext cx="391235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SG" sz="2000" dirty="0" smtClean="0"/>
                  <a:t>Data points: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SG" sz="2000" i="1" dirty="0" smtClean="0">
                  <a:latin typeface="Cambria Math" panose="02040503050406030204" pitchFamily="18" charset="0"/>
                </a:endParaRPr>
              </a:p>
              <a:p>
                <a:r>
                  <a:rPr lang="en-SG" sz="2000" dirty="0" smtClean="0"/>
                  <a:t>Labels: </a:t>
                </a:r>
                <a14:m>
                  <m:oMath xmlns:m="http://schemas.openxmlformats.org/officeDocument/2006/math">
                    <m:r>
                      <a:rPr lang="en-SG" sz="20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SG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2000" i="1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sz="2000" dirty="0" smtClean="0"/>
                  <a:t>, the labe</a:t>
                </a:r>
                <a:r>
                  <a:rPr lang="en-US" sz="2000" dirty="0"/>
                  <a:t>l of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157" y="1763996"/>
                <a:ext cx="3912357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1558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/>
          <p:cNvSpPr/>
          <p:nvPr/>
        </p:nvSpPr>
        <p:spPr>
          <a:xfrm>
            <a:off x="7048853" y="1875167"/>
            <a:ext cx="2420388" cy="943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Labeled data</a:t>
            </a:r>
            <a:endParaRPr lang="en-SG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946763" y="2715059"/>
            <a:ext cx="12146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600" dirty="0" smtClean="0"/>
              <a:t>+</a:t>
            </a:r>
            <a:endParaRPr lang="en-US" sz="6600" dirty="0"/>
          </a:p>
        </p:txBody>
      </p:sp>
      <p:sp>
        <p:nvSpPr>
          <p:cNvPr id="42" name="Rounded Rectangle 41"/>
          <p:cNvSpPr/>
          <p:nvPr/>
        </p:nvSpPr>
        <p:spPr>
          <a:xfrm>
            <a:off x="7048853" y="3719873"/>
            <a:ext cx="2427211" cy="9430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Structures in unlabeled data</a:t>
            </a:r>
            <a:endParaRPr lang="en-SG" sz="24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279" y="4842187"/>
            <a:ext cx="4863302" cy="795897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5728775" y="4923389"/>
            <a:ext cx="637898" cy="60023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44" idx="4"/>
          </p:cNvCxnSpPr>
          <p:nvPr/>
        </p:nvCxnSpPr>
        <p:spPr>
          <a:xfrm>
            <a:off x="6047724" y="5523622"/>
            <a:ext cx="1708" cy="252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67514" y="5748326"/>
            <a:ext cx="5154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i="1" dirty="0" smtClean="0">
                <a:solidFill>
                  <a:schemeClr val="accent1"/>
                </a:solidFill>
              </a:rPr>
              <a:t>Affinity: </a:t>
            </a:r>
            <a:r>
              <a:rPr lang="en-SG" sz="2000" i="1" dirty="0" smtClean="0">
                <a:solidFill>
                  <a:schemeClr val="accent1"/>
                </a:solidFill>
              </a:rPr>
              <a:t>pairwise geodesic distance</a:t>
            </a:r>
            <a:endParaRPr lang="en-US" sz="2000" i="1" dirty="0">
              <a:solidFill>
                <a:schemeClr val="accent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2477842" y="2745061"/>
            <a:ext cx="1868426" cy="16210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1" name="Oval 130"/>
          <p:cNvSpPr/>
          <p:nvPr/>
        </p:nvSpPr>
        <p:spPr>
          <a:xfrm>
            <a:off x="2517720" y="4440182"/>
            <a:ext cx="1788669" cy="119238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54" name="Group 153"/>
          <p:cNvGrpSpPr/>
          <p:nvPr/>
        </p:nvGrpSpPr>
        <p:grpSpPr>
          <a:xfrm>
            <a:off x="2944221" y="3168591"/>
            <a:ext cx="1127503" cy="2162756"/>
            <a:chOff x="2231412" y="3193993"/>
            <a:chExt cx="1127503" cy="2162756"/>
          </a:xfrm>
        </p:grpSpPr>
        <p:grpSp>
          <p:nvGrpSpPr>
            <p:cNvPr id="155" name="Group 154"/>
            <p:cNvGrpSpPr/>
            <p:nvPr/>
          </p:nvGrpSpPr>
          <p:grpSpPr>
            <a:xfrm>
              <a:off x="2231412" y="3193993"/>
              <a:ext cx="1127503" cy="2162756"/>
              <a:chOff x="2231412" y="3193993"/>
              <a:chExt cx="1127503" cy="2162756"/>
            </a:xfrm>
          </p:grpSpPr>
          <p:cxnSp>
            <p:nvCxnSpPr>
              <p:cNvPr id="157" name="Straight Connector 156"/>
              <p:cNvCxnSpPr/>
              <p:nvPr/>
            </p:nvCxnSpPr>
            <p:spPr>
              <a:xfrm>
                <a:off x="2362914" y="3646645"/>
                <a:ext cx="361949" cy="1228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" name="Group 157"/>
              <p:cNvGrpSpPr/>
              <p:nvPr/>
            </p:nvGrpSpPr>
            <p:grpSpPr>
              <a:xfrm>
                <a:off x="2231412" y="3193993"/>
                <a:ext cx="1127503" cy="2162756"/>
                <a:chOff x="2231412" y="3193993"/>
                <a:chExt cx="1127503" cy="2162756"/>
              </a:xfrm>
            </p:grpSpPr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2429447" y="3193993"/>
                  <a:ext cx="295416" cy="4017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 flipV="1">
                  <a:off x="2922898" y="3646644"/>
                  <a:ext cx="436017" cy="359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806892" y="3316822"/>
                  <a:ext cx="33977" cy="2429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flipV="1">
                  <a:off x="2369028" y="4233079"/>
                  <a:ext cx="0" cy="3201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H="1" flipV="1">
                  <a:off x="2362914" y="3646645"/>
                  <a:ext cx="88143" cy="3767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flipH="1">
                  <a:off x="2362914" y="3316822"/>
                  <a:ext cx="477955" cy="3298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2840869" y="3316822"/>
                  <a:ext cx="518046" cy="329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flipV="1">
                  <a:off x="2451057" y="3646644"/>
                  <a:ext cx="907858" cy="3767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2429447" y="3193993"/>
                  <a:ext cx="411422" cy="1228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flipH="1">
                  <a:off x="2231412" y="4798894"/>
                  <a:ext cx="137616" cy="2991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H="1">
                  <a:off x="2231412" y="4909212"/>
                  <a:ext cx="454357" cy="18879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2231412" y="5098010"/>
                  <a:ext cx="909282" cy="155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flipH="1" flipV="1">
                  <a:off x="2369028" y="4798894"/>
                  <a:ext cx="316741" cy="1103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flipH="1" flipV="1">
                  <a:off x="2883804" y="4996065"/>
                  <a:ext cx="256890" cy="2571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flipH="1">
                  <a:off x="2601040" y="4996065"/>
                  <a:ext cx="118706" cy="3606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flipH="1">
                  <a:off x="2601040" y="5253255"/>
                  <a:ext cx="539654" cy="10349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flipH="1" flipV="1">
                  <a:off x="2231412" y="5098010"/>
                  <a:ext cx="137616" cy="2587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6" name="Straight Connector 155"/>
            <p:cNvCxnSpPr/>
            <p:nvPr/>
          </p:nvCxnSpPr>
          <p:spPr>
            <a:xfrm flipH="1">
              <a:off x="2451057" y="3769473"/>
              <a:ext cx="273806" cy="253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385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 animBg="1"/>
      <p:bldP spid="44" grpId="0" animBg="1"/>
      <p:bldP spid="46" grpId="0"/>
      <p:bldP spid="130" grpId="0" animBg="1"/>
      <p:bldP spid="1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9740465" y="2966560"/>
                <a:ext cx="5864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65" y="2966560"/>
                <a:ext cx="586443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Central notion in SSL: </a:t>
            </a:r>
            <a:r>
              <a:rPr lang="en-SG" u="sng" dirty="0" smtClean="0"/>
              <a:t>smoothness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188706" y="2037022"/>
                <a:ext cx="5810511" cy="10383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G" sz="3200" dirty="0"/>
                  <a:t>T</a:t>
                </a:r>
                <a:r>
                  <a:rPr lang="en-SG" sz="3200" dirty="0" smtClean="0"/>
                  <a:t>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32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SG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3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SG" sz="3200" dirty="0" smtClean="0"/>
                  <a:t> are close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188706" y="2037022"/>
                <a:ext cx="5810511" cy="1038389"/>
              </a:xfrm>
              <a:blipFill rotWithShape="0">
                <a:blip r:embed="rId3"/>
                <a:stretch>
                  <a:fillRect l="-2623" t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80777" y="1500058"/>
            <a:ext cx="77457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3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en-US" sz="13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 rot="5400000">
            <a:off x="4609525" y="3145030"/>
            <a:ext cx="833464" cy="77372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67999" y="4332413"/>
                <a:ext cx="5501946" cy="11167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SG" sz="3200" dirty="0"/>
                  <a:t>Their respective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3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sz="32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SG" sz="3200" dirty="0"/>
                  <a:t> </a:t>
                </a:r>
                <a:endParaRPr lang="en-SG" sz="3200" dirty="0" smtClean="0"/>
              </a:p>
              <a:p>
                <a:r>
                  <a:rPr lang="en-SG" sz="3200" dirty="0" smtClean="0"/>
                  <a:t>are </a:t>
                </a:r>
                <a:r>
                  <a:rPr lang="en-SG" sz="3200" dirty="0"/>
                  <a:t>likely to be the same</a:t>
                </a:r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999" y="4332413"/>
                <a:ext cx="5501946" cy="1116781"/>
              </a:xfrm>
              <a:prstGeom prst="rect">
                <a:avLst/>
              </a:prstGeom>
              <a:blipFill rotWithShape="0">
                <a:blip r:embed="rId4"/>
                <a:stretch>
                  <a:fillRect l="-2882" t="-7650" b="-16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3342-3E34-4179-A4CD-85ACDDA3D1E8}" type="slidenum">
              <a:rPr lang="en-US" smtClean="0"/>
              <a:t>3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9025714" y="2376199"/>
            <a:ext cx="1557550" cy="2514604"/>
            <a:chOff x="8161362" y="2292825"/>
            <a:chExt cx="1557550" cy="2514604"/>
          </a:xfrm>
        </p:grpSpPr>
        <p:sp>
          <p:nvSpPr>
            <p:cNvPr id="57" name="Oval 56"/>
            <p:cNvSpPr/>
            <p:nvPr/>
          </p:nvSpPr>
          <p:spPr>
            <a:xfrm>
              <a:off x="8393374" y="2292825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968854" y="2415654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8414984" y="3295935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8852848" y="2868305"/>
              <a:ext cx="232012" cy="24565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9486900" y="2745476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8326841" y="2745477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414984" y="3861750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8847731" y="4094897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8530990" y="4542434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9186650" y="4561770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161362" y="4283695"/>
              <a:ext cx="232012" cy="2456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9260974" y="2587487"/>
            <a:ext cx="1127503" cy="2162756"/>
            <a:chOff x="2231412" y="3193993"/>
            <a:chExt cx="1127503" cy="2162756"/>
          </a:xfrm>
        </p:grpSpPr>
        <p:grpSp>
          <p:nvGrpSpPr>
            <p:cNvPr id="69" name="Group 68"/>
            <p:cNvGrpSpPr/>
            <p:nvPr/>
          </p:nvGrpSpPr>
          <p:grpSpPr>
            <a:xfrm>
              <a:off x="2231412" y="3193993"/>
              <a:ext cx="1127503" cy="2162756"/>
              <a:chOff x="2231412" y="3193993"/>
              <a:chExt cx="1127503" cy="2162756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2362914" y="3646645"/>
                <a:ext cx="361949" cy="1228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2231412" y="3193993"/>
                <a:ext cx="1127503" cy="2162756"/>
                <a:chOff x="2231412" y="3193993"/>
                <a:chExt cx="1127503" cy="2162756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>
                  <a:off x="2429447" y="3193993"/>
                  <a:ext cx="295416" cy="4017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922898" y="3646644"/>
                  <a:ext cx="436017" cy="359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>
                  <a:off x="2806892" y="3316822"/>
                  <a:ext cx="33977" cy="2429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2369028" y="4233079"/>
                  <a:ext cx="0" cy="3201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H="1" flipV="1">
                  <a:off x="2362914" y="3646645"/>
                  <a:ext cx="88143" cy="3767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H="1">
                  <a:off x="2362914" y="3316822"/>
                  <a:ext cx="477955" cy="3298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840869" y="3316822"/>
                  <a:ext cx="518046" cy="329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2451057" y="3646644"/>
                  <a:ext cx="907858" cy="3767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429447" y="3193993"/>
                  <a:ext cx="411422" cy="1228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H="1">
                  <a:off x="2231412" y="4798894"/>
                  <a:ext cx="137616" cy="2991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2231412" y="4909212"/>
                  <a:ext cx="454357" cy="18879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2231412" y="5098010"/>
                  <a:ext cx="909282" cy="155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H="1" flipV="1">
                  <a:off x="2369028" y="4798894"/>
                  <a:ext cx="316741" cy="1103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 flipV="1">
                  <a:off x="2883804" y="4996065"/>
                  <a:ext cx="256890" cy="2571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2601040" y="4996065"/>
                  <a:ext cx="118706" cy="3606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H="1">
                  <a:off x="2601040" y="5253255"/>
                  <a:ext cx="539654" cy="10349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 flipV="1">
                  <a:off x="2231412" y="5098010"/>
                  <a:ext cx="137616" cy="2587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0" name="Straight Connector 69"/>
            <p:cNvCxnSpPr/>
            <p:nvPr/>
          </p:nvCxnSpPr>
          <p:spPr>
            <a:xfrm flipH="1">
              <a:off x="2451057" y="3769473"/>
              <a:ext cx="273806" cy="253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9771996" y="2069633"/>
                <a:ext cx="586571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996" y="2069633"/>
                <a:ext cx="586571" cy="5579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 rot="5813089">
            <a:off x="9197299" y="2569455"/>
            <a:ext cx="1609434" cy="63899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0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431332"/>
          </a:xfrm>
        </p:spPr>
        <p:txBody>
          <a:bodyPr>
            <a:noAutofit/>
          </a:bodyPr>
          <a:lstStyle/>
          <a:p>
            <a:r>
              <a:rPr lang="en-SG" dirty="0" smtClean="0"/>
              <a:t>Current graph-based smoothness does not precisely </a:t>
            </a:r>
            <a:r>
              <a:rPr lang="en-SG" u="sng" dirty="0" smtClean="0"/>
              <a:t>realize</a:t>
            </a:r>
            <a:r>
              <a:rPr lang="en-SG" dirty="0" smtClean="0"/>
              <a:t> the </a:t>
            </a:r>
            <a:r>
              <a:rPr lang="en-SG" u="sng" dirty="0" smtClean="0"/>
              <a:t>nature</a:t>
            </a:r>
            <a:r>
              <a:rPr lang="en-SG" dirty="0" smtClean="0"/>
              <a:t> of smoothness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131940" y="2556456"/>
            <a:ext cx="5805376" cy="770860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Pointwise</a:t>
            </a:r>
            <a:r>
              <a:rPr lang="en-US" sz="3200" b="1" dirty="0" smtClean="0"/>
              <a:t> Nature</a:t>
            </a:r>
            <a:endParaRPr lang="en-SG" sz="3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131940" y="4108811"/>
            <a:ext cx="5805376" cy="7708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Probabilistic Modeling</a:t>
            </a:r>
            <a:endParaRPr lang="en-SG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69223" y="2649498"/>
            <a:ext cx="1983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Realizing</a:t>
            </a:r>
            <a:endParaRPr lang="en-SG" sz="32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7422" y="4201853"/>
            <a:ext cx="1731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through</a:t>
            </a:r>
            <a:endParaRPr lang="en-SG" sz="32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3342-3E34-4179-A4CD-85ACDDA3D1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4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9622924" y="2587487"/>
            <a:ext cx="1127503" cy="2162756"/>
            <a:chOff x="2231412" y="3193993"/>
            <a:chExt cx="1127503" cy="2162756"/>
          </a:xfrm>
        </p:grpSpPr>
        <p:grpSp>
          <p:nvGrpSpPr>
            <p:cNvPr id="26" name="Group 25"/>
            <p:cNvGrpSpPr/>
            <p:nvPr/>
          </p:nvGrpSpPr>
          <p:grpSpPr>
            <a:xfrm>
              <a:off x="2231412" y="3193993"/>
              <a:ext cx="1127503" cy="2162756"/>
              <a:chOff x="2231412" y="3193993"/>
              <a:chExt cx="1127503" cy="2162756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362914" y="3646645"/>
                <a:ext cx="361949" cy="1228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2231412" y="3193993"/>
                <a:ext cx="1127503" cy="2162756"/>
                <a:chOff x="2231412" y="3193993"/>
                <a:chExt cx="1127503" cy="2162756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429447" y="3193993"/>
                  <a:ext cx="295416" cy="4017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2922898" y="3646644"/>
                  <a:ext cx="436017" cy="359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2806892" y="3316822"/>
                  <a:ext cx="33977" cy="2429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2369028" y="4233079"/>
                  <a:ext cx="0" cy="3201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 flipV="1">
                  <a:off x="2362914" y="3646645"/>
                  <a:ext cx="88143" cy="3767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2362914" y="3316822"/>
                  <a:ext cx="477955" cy="3298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2840869" y="3316822"/>
                  <a:ext cx="518046" cy="3298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2451057" y="3646644"/>
                  <a:ext cx="907858" cy="3767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429447" y="3193993"/>
                  <a:ext cx="411422" cy="1228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2231412" y="4798894"/>
                  <a:ext cx="137616" cy="2991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2231412" y="4909212"/>
                  <a:ext cx="454357" cy="18879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231412" y="5098010"/>
                  <a:ext cx="909282" cy="155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 flipV="1">
                  <a:off x="2369028" y="4798894"/>
                  <a:ext cx="316741" cy="1103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 flipV="1">
                  <a:off x="2883804" y="4996065"/>
                  <a:ext cx="256890" cy="2571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2601040" y="4996065"/>
                  <a:ext cx="118706" cy="3606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2601040" y="5253255"/>
                  <a:ext cx="539654" cy="10349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 flipV="1">
                  <a:off x="2231412" y="5098010"/>
                  <a:ext cx="137616" cy="2587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" name="Straight Connector 26"/>
            <p:cNvCxnSpPr/>
            <p:nvPr/>
          </p:nvCxnSpPr>
          <p:spPr>
            <a:xfrm flipH="1">
              <a:off x="2451057" y="3769473"/>
              <a:ext cx="273806" cy="253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387664" y="2376199"/>
            <a:ext cx="1557550" cy="2514604"/>
            <a:chOff x="8161362" y="2292825"/>
            <a:chExt cx="1557550" cy="2514604"/>
          </a:xfrm>
        </p:grpSpPr>
        <p:sp>
          <p:nvSpPr>
            <p:cNvPr id="10" name="Oval 9"/>
            <p:cNvSpPr/>
            <p:nvPr/>
          </p:nvSpPr>
          <p:spPr>
            <a:xfrm>
              <a:off x="8393374" y="2292825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968854" y="2415654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414984" y="3295935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852848" y="2868305"/>
              <a:ext cx="232012" cy="24565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486900" y="2745476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326841" y="2745477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414984" y="3861750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847731" y="4094897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530990" y="4542434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186650" y="4561770"/>
              <a:ext cx="232012" cy="2456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161362" y="4283695"/>
              <a:ext cx="232012" cy="24565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102415" y="2966560"/>
                <a:ext cx="6301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415" y="2966560"/>
                <a:ext cx="630173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 1: </a:t>
            </a:r>
            <a:r>
              <a:rPr lang="en-US" u="sng" dirty="0" err="1" smtClean="0"/>
              <a:t>Pointwise</a:t>
            </a:r>
            <a:r>
              <a:rPr lang="en-US" dirty="0" smtClean="0"/>
              <a:t> nature of smoothness</a:t>
            </a:r>
            <a:endParaRPr lang="en-SG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3342-3E34-4179-A4CD-85ACDDA3D1E8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133946" y="2069633"/>
                <a:ext cx="6384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946" y="2069633"/>
                <a:ext cx="63844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115982" y="1975808"/>
                <a:ext cx="6384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982" y="1975808"/>
                <a:ext cx="63844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146711" y="3589115"/>
                <a:ext cx="6384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711" y="3589115"/>
                <a:ext cx="638444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867707" y="4039490"/>
                <a:ext cx="6384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707" y="4039490"/>
                <a:ext cx="63844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613256" y="4698496"/>
                <a:ext cx="6384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256" y="4698496"/>
                <a:ext cx="63844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loud 52"/>
          <p:cNvSpPr/>
          <p:nvPr/>
        </p:nvSpPr>
        <p:spPr>
          <a:xfrm>
            <a:off x="767104" y="1868860"/>
            <a:ext cx="7430922" cy="2342555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SG" sz="2800" dirty="0" smtClean="0"/>
              <a:t>Inherently a property occurring </a:t>
            </a:r>
            <a:r>
              <a:rPr lang="en-SG" sz="4400" b="1" dirty="0" smtClean="0">
                <a:solidFill>
                  <a:srgbClr val="FF0000"/>
                </a:solidFill>
              </a:rPr>
              <a:t>“everywhere” </a:t>
            </a:r>
          </a:p>
          <a:p>
            <a:pPr algn="ctr"/>
            <a:r>
              <a:rPr lang="en-SG" sz="2800" dirty="0" smtClean="0"/>
              <a:t>on every point</a:t>
            </a:r>
            <a:endParaRPr lang="en-US" sz="2800" dirty="0"/>
          </a:p>
        </p:txBody>
      </p:sp>
      <p:sp>
        <p:nvSpPr>
          <p:cNvPr id="3" name="Oval 2"/>
          <p:cNvSpPr/>
          <p:nvPr/>
        </p:nvSpPr>
        <p:spPr>
          <a:xfrm rot="2678793">
            <a:off x="8894866" y="2503424"/>
            <a:ext cx="1988831" cy="59680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6195456">
            <a:off x="9619371" y="2552954"/>
            <a:ext cx="1609434" cy="63899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rot="2458122">
            <a:off x="8595229" y="4387864"/>
            <a:ext cx="1988831" cy="56702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7014390">
            <a:off x="8816475" y="3821242"/>
            <a:ext cx="1273564" cy="78688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1608033" y="5127578"/>
            <a:ext cx="5749061" cy="110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Relating the behaviour of </a:t>
            </a:r>
            <a:r>
              <a:rPr lang="en-SG" sz="2800" i="1" dirty="0" smtClean="0"/>
              <a:t>each</a:t>
            </a:r>
            <a:r>
              <a:rPr lang="en-SG" sz="2800" dirty="0" smtClean="0"/>
              <a:t> point to that of its close points</a:t>
            </a:r>
            <a:endParaRPr lang="en-SG" sz="2800" dirty="0"/>
          </a:p>
        </p:txBody>
      </p:sp>
      <p:sp>
        <p:nvSpPr>
          <p:cNvPr id="58" name="Right Arrow 57"/>
          <p:cNvSpPr/>
          <p:nvPr/>
        </p:nvSpPr>
        <p:spPr>
          <a:xfrm rot="5400000">
            <a:off x="4151271" y="4434765"/>
            <a:ext cx="662587" cy="49597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650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Precisely expressing</a:t>
            </a:r>
            <a:r>
              <a:rPr lang="en-US" dirty="0" smtClean="0"/>
              <a:t> </a:t>
            </a:r>
            <a:r>
              <a:rPr lang="en-US" dirty="0" err="1" smtClean="0"/>
              <a:t>pointwise</a:t>
            </a:r>
            <a:r>
              <a:rPr lang="en-US" dirty="0" smtClean="0"/>
              <a:t> smoothness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091821" y="1789387"/>
            <a:ext cx="10490579" cy="873457"/>
          </a:xfrm>
          <a:prstGeom prst="roundRect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If </a:t>
            </a:r>
            <a:r>
              <a:rPr lang="en-SG" sz="2800" dirty="0"/>
              <a:t>two points are close, their labels are likely to be the same</a:t>
            </a:r>
            <a:r>
              <a:rPr lang="en-SG" sz="2800" dirty="0" smtClean="0"/>
              <a:t>.</a:t>
            </a:r>
            <a:endParaRPr lang="en-SG" sz="2800" dirty="0"/>
          </a:p>
        </p:txBody>
      </p:sp>
      <p:sp>
        <p:nvSpPr>
          <p:cNvPr id="3" name="Left Brace 2"/>
          <p:cNvSpPr/>
          <p:nvPr/>
        </p:nvSpPr>
        <p:spPr>
          <a:xfrm>
            <a:off x="2103458" y="3352361"/>
            <a:ext cx="437867" cy="2383568"/>
          </a:xfrm>
          <a:prstGeom prst="leftBrace">
            <a:avLst>
              <a:gd name="adj1" fmla="val 43027"/>
              <a:gd name="adj2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54824" y="3366330"/>
            <a:ext cx="7039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800" b="1" dirty="0" smtClean="0">
                <a:solidFill>
                  <a:srgbClr val="00B050"/>
                </a:solidFill>
              </a:rPr>
              <a:t>P1. </a:t>
            </a:r>
            <a:r>
              <a:rPr lang="en-SG" sz="2800" dirty="0" smtClean="0">
                <a:solidFill>
                  <a:srgbClr val="00B050"/>
                </a:solidFill>
              </a:rPr>
              <a:t>How to judge if two points are close?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45442" y="4872122"/>
            <a:ext cx="77792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800" b="1" dirty="0" smtClean="0">
                <a:solidFill>
                  <a:srgbClr val="0070C0"/>
                </a:solidFill>
              </a:rPr>
              <a:t>P2.</a:t>
            </a:r>
            <a:r>
              <a:rPr lang="en-SG" sz="2800" dirty="0" smtClean="0">
                <a:solidFill>
                  <a:srgbClr val="0070C0"/>
                </a:solidFill>
              </a:rPr>
              <a:t> </a:t>
            </a:r>
            <a:r>
              <a:rPr lang="en-SG" sz="2800" dirty="0">
                <a:solidFill>
                  <a:srgbClr val="0070C0"/>
                </a:solidFill>
              </a:rPr>
              <a:t>M</a:t>
            </a:r>
            <a:r>
              <a:rPr lang="en-SG" sz="2800" dirty="0" smtClean="0">
                <a:solidFill>
                  <a:srgbClr val="0070C0"/>
                </a:solidFill>
              </a:rPr>
              <a:t>eaning of labels “likely to be the same”?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9329" y="3860746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2800" dirty="0" smtClean="0">
                <a:solidFill>
                  <a:srgbClr val="00B050"/>
                </a:solidFill>
              </a:rPr>
              <a:t>(</a:t>
            </a:r>
            <a:r>
              <a:rPr lang="en-SG" sz="2800" b="1" dirty="0" smtClean="0">
                <a:solidFill>
                  <a:srgbClr val="00B050"/>
                </a:solidFill>
              </a:rPr>
              <a:t>Data </a:t>
            </a:r>
            <a:r>
              <a:rPr lang="en-SG" sz="2800" b="1" dirty="0">
                <a:solidFill>
                  <a:srgbClr val="00B050"/>
                </a:solidFill>
              </a:rPr>
              <a:t>Closeness</a:t>
            </a:r>
            <a:r>
              <a:rPr lang="en-SG" sz="28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900284" y="5333815"/>
            <a:ext cx="3020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2800" dirty="0">
                <a:solidFill>
                  <a:srgbClr val="0070C0"/>
                </a:solidFill>
              </a:rPr>
              <a:t>(</a:t>
            </a:r>
            <a:r>
              <a:rPr lang="en-SG" sz="2800" b="1" dirty="0">
                <a:solidFill>
                  <a:srgbClr val="0070C0"/>
                </a:solidFill>
              </a:rPr>
              <a:t>Label Coupling</a:t>
            </a:r>
            <a:r>
              <a:rPr lang="en-SG" sz="28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522" y="4830507"/>
            <a:ext cx="1865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(</a:t>
            </a:r>
            <a:r>
              <a:rPr lang="en-SG" dirty="0" err="1"/>
              <a:t>Rigollet</a:t>
            </a:r>
            <a:r>
              <a:rPr lang="en-SG" dirty="0"/>
              <a:t>, 2007; </a:t>
            </a:r>
            <a:r>
              <a:rPr lang="en-SG" dirty="0" smtClean="0"/>
              <a:t>Lafferty+, </a:t>
            </a:r>
            <a:r>
              <a:rPr lang="en-SG" dirty="0"/>
              <a:t>2007)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-219633" y="4282408"/>
            <a:ext cx="3168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800" b="1" dirty="0" smtClean="0">
                <a:solidFill>
                  <a:schemeClr val="accent2"/>
                </a:solidFill>
              </a:rPr>
              <a:t>Vague!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3342-3E34-4179-A4CD-85ACDDA3D1E8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10050949" y="3791392"/>
                <a:ext cx="463728" cy="4910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8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Oval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949" y="3791392"/>
                <a:ext cx="463728" cy="491015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11397384" y="3791393"/>
                <a:ext cx="463728" cy="4910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80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384" y="3791393"/>
                <a:ext cx="463728" cy="491015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064208" y="5087964"/>
                <a:ext cx="435857" cy="4917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sz="28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208" y="5087964"/>
                <a:ext cx="435857" cy="4917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1411319" y="5087964"/>
                <a:ext cx="435857" cy="4917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1319" y="5087964"/>
                <a:ext cx="435857" cy="4917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Left-Right Arrow 71"/>
          <p:cNvSpPr/>
          <p:nvPr/>
        </p:nvSpPr>
        <p:spPr>
          <a:xfrm>
            <a:off x="10596030" y="3887850"/>
            <a:ext cx="720000" cy="259574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74" name="Straight Arrow Connector 73"/>
          <p:cNvCxnSpPr>
            <a:stCxn id="59" idx="4"/>
            <a:endCxn id="8" idx="0"/>
          </p:cNvCxnSpPr>
          <p:nvPr/>
        </p:nvCxnSpPr>
        <p:spPr>
          <a:xfrm flipH="1">
            <a:off x="10282137" y="4282407"/>
            <a:ext cx="676" cy="805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0" idx="4"/>
          </p:cNvCxnSpPr>
          <p:nvPr/>
        </p:nvCxnSpPr>
        <p:spPr>
          <a:xfrm flipH="1">
            <a:off x="11629247" y="4282408"/>
            <a:ext cx="1" cy="805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eft-Right Arrow 77"/>
          <p:cNvSpPr/>
          <p:nvPr/>
        </p:nvSpPr>
        <p:spPr>
          <a:xfrm>
            <a:off x="10596030" y="5204543"/>
            <a:ext cx="720000" cy="259574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88691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0" grpId="0"/>
      <p:bldP spid="6" grpId="0"/>
      <p:bldP spid="7" grpId="0"/>
      <p:bldP spid="9" grpId="0"/>
      <p:bldP spid="12" grpId="0"/>
      <p:bldP spid="59" grpId="0" animBg="1"/>
      <p:bldP spid="60" grpId="0" animBg="1"/>
      <p:bldP spid="8" grpId="0" animBg="1"/>
      <p:bldP spid="70" grpId="0" animBg="1"/>
      <p:bldP spid="72" grpId="0" animBg="1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7"/>
            <a:ext cx="10363200" cy="1622401"/>
          </a:xfrm>
        </p:spPr>
        <p:txBody>
          <a:bodyPr>
            <a:noAutofit/>
          </a:bodyPr>
          <a:lstStyle/>
          <a:p>
            <a:r>
              <a:rPr lang="en-SG" dirty="0" smtClean="0"/>
              <a:t>Existing graph-based methods only express </a:t>
            </a:r>
            <a:r>
              <a:rPr lang="en-SG" u="sng" dirty="0" smtClean="0"/>
              <a:t>aggregate</a:t>
            </a:r>
            <a:r>
              <a:rPr lang="en-SG" dirty="0" smtClean="0"/>
              <a:t>, not </a:t>
            </a:r>
            <a:r>
              <a:rPr lang="en-SG" dirty="0" err="1" smtClean="0"/>
              <a:t>pointwise</a:t>
            </a:r>
            <a:r>
              <a:rPr lang="en-SG" dirty="0" smtClean="0"/>
              <a:t>, smoothness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7688" y="2009938"/>
                <a:ext cx="3547702" cy="1186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SG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SG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8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SG" sz="28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SG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SG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SG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SG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SG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SG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SG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SG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88" y="2009938"/>
                <a:ext cx="3547702" cy="11866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711174" y="3255442"/>
            <a:ext cx="3920730" cy="11593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dirty="0" smtClean="0"/>
              <a:t>aggregate pairwise differences</a:t>
            </a:r>
            <a:endParaRPr lang="en-US" sz="2400" dirty="0"/>
          </a:p>
        </p:txBody>
      </p:sp>
      <p:sp>
        <p:nvSpPr>
          <p:cNvPr id="11" name="Left Brace 10"/>
          <p:cNvSpPr/>
          <p:nvPr/>
        </p:nvSpPr>
        <p:spPr>
          <a:xfrm>
            <a:off x="4752154" y="3283397"/>
            <a:ext cx="437867" cy="1168002"/>
          </a:xfrm>
          <a:prstGeom prst="leftBrace">
            <a:avLst>
              <a:gd name="adj1" fmla="val 43027"/>
              <a:gd name="adj2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90021" y="3280676"/>
            <a:ext cx="6837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 smtClean="0"/>
              <a:t>“Average” </a:t>
            </a:r>
            <a:r>
              <a:rPr lang="en-SG" sz="2800" dirty="0" smtClean="0"/>
              <a:t>smooth across the graph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13704" y="3914113"/>
            <a:ext cx="6537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 smtClean="0"/>
              <a:t>Not </a:t>
            </a:r>
            <a:r>
              <a:rPr lang="en-SG" sz="2800" b="1" dirty="0" err="1" smtClean="0"/>
              <a:t>pointwise</a:t>
            </a:r>
            <a:r>
              <a:rPr lang="en-SG" sz="2800" dirty="0" smtClean="0"/>
              <a:t> formulation (P1 &amp; P2)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990251" y="5644614"/>
            <a:ext cx="6821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i="1" dirty="0" smtClean="0"/>
              <a:t>Not an explicit realization of smoothness!</a:t>
            </a:r>
            <a:endParaRPr lang="en-US" sz="2800" i="1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5807087" y="4691745"/>
            <a:ext cx="553608" cy="90502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3342-3E34-4179-A4CD-85ACDDA3D1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3" grpId="0"/>
      <p:bldP spid="15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Goal 2: </a:t>
            </a:r>
            <a:r>
              <a:rPr lang="en-US" u="sng" dirty="0" smtClean="0"/>
              <a:t>Probabilistic</a:t>
            </a:r>
            <a:r>
              <a:rPr lang="en-US" dirty="0" smtClean="0"/>
              <a:t> model of smoothness</a:t>
            </a:r>
            <a:endParaRPr lang="en-SG" u="sng" dirty="0"/>
          </a:p>
        </p:txBody>
      </p:sp>
      <p:sp>
        <p:nvSpPr>
          <p:cNvPr id="4" name="Rectangle 3"/>
          <p:cNvSpPr/>
          <p:nvPr/>
        </p:nvSpPr>
        <p:spPr>
          <a:xfrm>
            <a:off x="1340717" y="1671180"/>
            <a:ext cx="77597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b="1" dirty="0" smtClean="0">
                <a:solidFill>
                  <a:srgbClr val="00B050"/>
                </a:solidFill>
              </a:rPr>
              <a:t>P1. </a:t>
            </a:r>
            <a:r>
              <a:rPr lang="en-SG" sz="3200" dirty="0" smtClean="0">
                <a:solidFill>
                  <a:srgbClr val="00B050"/>
                </a:solidFill>
              </a:rPr>
              <a:t>How to judge if two points are close?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0717" y="3700490"/>
            <a:ext cx="84854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b="1" dirty="0" smtClean="0">
                <a:solidFill>
                  <a:srgbClr val="0070C0"/>
                </a:solidFill>
              </a:rPr>
              <a:t>P2.</a:t>
            </a:r>
            <a:r>
              <a:rPr lang="en-SG" sz="3200" dirty="0" smtClean="0">
                <a:solidFill>
                  <a:srgbClr val="0070C0"/>
                </a:solidFill>
              </a:rPr>
              <a:t> </a:t>
            </a:r>
            <a:r>
              <a:rPr lang="en-SG" sz="3200" dirty="0">
                <a:solidFill>
                  <a:srgbClr val="0070C0"/>
                </a:solidFill>
              </a:rPr>
              <a:t>M</a:t>
            </a:r>
            <a:r>
              <a:rPr lang="en-SG" sz="3200" dirty="0" smtClean="0">
                <a:solidFill>
                  <a:srgbClr val="0070C0"/>
                </a:solidFill>
              </a:rPr>
              <a:t>eaning of labels “likely to be the same”?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3936" y="2329290"/>
            <a:ext cx="8892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2400" dirty="0"/>
              <a:t>How close is </a:t>
            </a:r>
            <a:r>
              <a:rPr lang="en-SG" sz="2400" i="1" dirty="0" smtClean="0"/>
              <a:t>sufficiently </a:t>
            </a:r>
            <a:r>
              <a:rPr lang="en-SG" sz="2400" dirty="0" smtClean="0"/>
              <a:t>close? </a:t>
            </a:r>
            <a:r>
              <a:rPr lang="en-SG" sz="2400" dirty="0" smtClean="0">
                <a:sym typeface="Wingdings" panose="05000000000000000000" pitchFamily="2" charset="2"/>
              </a:rPr>
              <a:t> </a:t>
            </a:r>
            <a:r>
              <a:rPr lang="en-SG" sz="2400" dirty="0"/>
              <a:t>Deterministic binary decision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2595" y="2926277"/>
            <a:ext cx="3456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dirty="0" smtClean="0"/>
              <a:t>Probabilistic formulation</a:t>
            </a:r>
            <a:endParaRPr lang="en-US" sz="2400" dirty="0"/>
          </a:p>
        </p:txBody>
      </p:sp>
      <p:pic>
        <p:nvPicPr>
          <p:cNvPr id="1028" name="Picture 4" descr="http://www.clker.com/cliparts/1/1/9/2/12065738771352376078Arnoud999_Right_or_wrong_5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527" y="2244429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lker.com/cliparts/c/d/d/5/12065738702009504094Arnoud999_Right_or_wrong_4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299" y="2777920"/>
            <a:ext cx="571500" cy="7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886819" y="4443009"/>
            <a:ext cx="1965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dirty="0"/>
              <a:t>Deterministic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341218" y="4448479"/>
            <a:ext cx="1846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400" dirty="0" smtClean="0"/>
              <a:t>Probabilistic</a:t>
            </a:r>
            <a:endParaRPr lang="en-US" sz="2400" dirty="0"/>
          </a:p>
        </p:txBody>
      </p:sp>
      <p:pic>
        <p:nvPicPr>
          <p:cNvPr id="18" name="Picture 4" descr="http://www.clker.com/cliparts/1/1/9/2/12065738771352376078Arnoud999_Right_or_wrong_5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393" y="4383151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://www.clker.com/cliparts/c/d/d/5/12065738702009504094Arnoud999_Right_or_wrong_4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712" y="4327996"/>
            <a:ext cx="571500" cy="7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1219200" y="5541120"/>
                <a:ext cx="10000558" cy="682171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3200" dirty="0" smtClean="0"/>
                  <a:t>Probabilistic Modelling: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 smtClean="0"/>
                  <a:t>, or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 and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541120"/>
                <a:ext cx="10000558" cy="682171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7724509" y="5363590"/>
            <a:ext cx="3264814" cy="1037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3342-3E34-4179-A4CD-85ACDDA3D1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8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1" grpId="0"/>
      <p:bldP spid="12" grpId="0"/>
      <p:bldP spid="17" grpId="0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97719"/>
            <a:ext cx="10363200" cy="1143000"/>
          </a:xfrm>
        </p:spPr>
        <p:txBody>
          <a:bodyPr>
            <a:noAutofit/>
          </a:bodyPr>
          <a:lstStyle/>
          <a:p>
            <a:r>
              <a:rPr lang="en-US" b="1" dirty="0" smtClean="0"/>
              <a:t>Our Proposal: </a:t>
            </a:r>
            <a:r>
              <a:rPr lang="en-US" u="sng" dirty="0" smtClean="0"/>
              <a:t>Probabilistic</a:t>
            </a:r>
            <a:r>
              <a:rPr lang="en-US" dirty="0" smtClean="0"/>
              <a:t> Graph-based </a:t>
            </a:r>
            <a:r>
              <a:rPr lang="en-US" u="sng" dirty="0" err="1"/>
              <a:t>Pointwise</a:t>
            </a:r>
            <a:r>
              <a:rPr lang="en-US" dirty="0"/>
              <a:t> Smoothness (PGP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9199" y="1447800"/>
                <a:ext cx="10780295" cy="4572000"/>
              </a:xfrm>
            </p:spPr>
            <p:txBody>
              <a:bodyPr>
                <a:normAutofit/>
              </a:bodyPr>
              <a:lstStyle/>
              <a:p>
                <a:endParaRPr lang="en-SG" sz="3200" dirty="0" smtClean="0"/>
              </a:p>
              <a:p>
                <a:endParaRPr lang="en-SG" sz="3200" b="1" dirty="0" smtClean="0"/>
              </a:p>
              <a:p>
                <a:r>
                  <a:rPr lang="en-SG" sz="3200" b="1" dirty="0" smtClean="0"/>
                  <a:t>P1. Data Closeness</a:t>
                </a:r>
                <a:endParaRPr lang="en-SG" sz="3200" dirty="0" smtClean="0"/>
              </a:p>
              <a:p>
                <a:pPr lvl="1"/>
                <a:r>
                  <a:rPr lang="en-SG" sz="2800" dirty="0" smtClean="0"/>
                  <a:t>Capture closeness </a:t>
                </a:r>
                <a:r>
                  <a:rPr lang="en-US" sz="2800" dirty="0" smtClean="0"/>
                  <a:t>distribution of two points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 smtClean="0"/>
                  <a:t> on graph</a:t>
                </a:r>
              </a:p>
              <a:p>
                <a:pPr marL="457200" lvl="1" indent="0">
                  <a:buNone/>
                </a:pPr>
                <a:endParaRPr lang="en-US" sz="3200" dirty="0" smtClean="0"/>
              </a:p>
              <a:p>
                <a:r>
                  <a:rPr lang="en-SG" sz="3200" b="1" dirty="0" smtClean="0"/>
                  <a:t>P2. Label Coupling </a:t>
                </a:r>
                <a:endParaRPr lang="en-SG" sz="3200" dirty="0" smtClean="0"/>
              </a:p>
              <a:p>
                <a:pPr lvl="1"/>
                <a:r>
                  <a:rPr lang="en-SG" sz="2800" dirty="0" smtClean="0"/>
                  <a:t>Couple the label distribution of two close points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SG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SG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SG" sz="32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9199" y="1447800"/>
                <a:ext cx="10780295" cy="4572000"/>
              </a:xfrm>
              <a:blipFill rotWithShape="0">
                <a:blip r:embed="rId2"/>
                <a:stretch>
                  <a:fillRect l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3342-3E34-4179-A4CD-85ACDDA3D1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9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2474</TotalTime>
  <Words>481</Words>
  <Application>Microsoft Office PowerPoint</Application>
  <PresentationFormat>Widescreen</PresentationFormat>
  <Paragraphs>142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Franklin Gothic Book</vt:lpstr>
      <vt:lpstr>Perpetua</vt:lpstr>
      <vt:lpstr>宋体</vt:lpstr>
      <vt:lpstr>Arial</vt:lpstr>
      <vt:lpstr>Calibri</vt:lpstr>
      <vt:lpstr>Cambria Math</vt:lpstr>
      <vt:lpstr>Wingdings</vt:lpstr>
      <vt:lpstr>Wingdings 2</vt:lpstr>
      <vt:lpstr>Equity</vt:lpstr>
      <vt:lpstr>Graph-based Semi-supervised Learning:  Realizing Pointwise Smoothness Probabilistically</vt:lpstr>
      <vt:lpstr>Graph-based semi-supervised learning</vt:lpstr>
      <vt:lpstr>Central notion in SSL: smoothness</vt:lpstr>
      <vt:lpstr>Current graph-based smoothness does not precisely realize the nature of smoothness</vt:lpstr>
      <vt:lpstr>Goal 1: Pointwise nature of smoothness</vt:lpstr>
      <vt:lpstr>Precisely expressing pointwise smoothness</vt:lpstr>
      <vt:lpstr>Existing graph-based methods only express aggregate, not pointwise, smoothness</vt:lpstr>
      <vt:lpstr>Goal 2: Probabilistic model of smoothness</vt:lpstr>
      <vt:lpstr>Our Proposal: Probabilistic Graph-based Pointwise Smoothness (PGP)</vt:lpstr>
      <vt:lpstr>P1. Data Closeness:  Random walk on graph</vt:lpstr>
      <vt:lpstr>P2. Label Coupling:  Statistical indistinguishability</vt:lpstr>
      <vt:lpstr>PowerPoint Presentation</vt:lpstr>
      <vt:lpstr>Constraint-based solution for P(X|Y=y)</vt:lpstr>
      <vt:lpstr>Experiment 1: PGP is smooth “everywhere"</vt:lpstr>
      <vt:lpstr>Experiment 2: PGP is consistently the best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with Smoothness: Pointwise, Graph-based, Probabilistic</dc:title>
  <dc:creator>Yuan Fang</dc:creator>
  <cp:lastModifiedBy>Yuan Fang</cp:lastModifiedBy>
  <cp:revision>104</cp:revision>
  <dcterms:created xsi:type="dcterms:W3CDTF">2014-05-02T13:17:07Z</dcterms:created>
  <dcterms:modified xsi:type="dcterms:W3CDTF">2014-06-24T01:55:18Z</dcterms:modified>
</cp:coreProperties>
</file>