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56" r:id="rId3"/>
    <p:sldId id="585" r:id="rId4"/>
    <p:sldId id="618" r:id="rId5"/>
    <p:sldId id="632" r:id="rId6"/>
    <p:sldId id="620" r:id="rId7"/>
    <p:sldId id="621" r:id="rId8"/>
    <p:sldId id="633" r:id="rId9"/>
    <p:sldId id="634" r:id="rId10"/>
    <p:sldId id="624" r:id="rId11"/>
    <p:sldId id="626" r:id="rId12"/>
    <p:sldId id="628" r:id="rId13"/>
    <p:sldId id="629" r:id="rId14"/>
    <p:sldId id="635" r:id="rId15"/>
    <p:sldId id="636" r:id="rId16"/>
    <p:sldId id="534" r:id="rId17"/>
    <p:sldId id="475" r:id="rId18"/>
    <p:sldId id="671" r:id="rId19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2" autoAdjust="0"/>
    <p:restoredTop sz="95330" autoAdjust="0"/>
  </p:normalViewPr>
  <p:slideViewPr>
    <p:cSldViewPr>
      <p:cViewPr varScale="1">
        <p:scale>
          <a:sx n="68" d="100"/>
          <a:sy n="68" d="100"/>
        </p:scale>
        <p:origin x="372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>
              <a:defRPr sz="1200"/>
            </a:lvl1pPr>
          </a:lstStyle>
          <a:p>
            <a:fld id="{6F0CDFA1-46D0-AF4B-BADF-19A30A6A1C6B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>
              <a:defRPr sz="1200"/>
            </a:lvl1pPr>
          </a:lstStyle>
          <a:p>
            <a:fld id="{D7B3D7F8-1BDA-D24F-8091-0FD833A8D5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>
              <a:defRPr sz="1200"/>
            </a:lvl1pPr>
          </a:lstStyle>
          <a:p>
            <a:fld id="{B6FE3118-B94F-47B9-9B39-5F147A34FE4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r">
              <a:defRPr sz="1200"/>
            </a:lvl1pPr>
          </a:lstStyle>
          <a:p>
            <a:fld id="{EFF3F19F-2620-428E-A103-942BE77BD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3F19F-2620-428E-A103-942BE77BDBBB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8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36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98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381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93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1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70480" indent="-296338"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85355" indent="-237071"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59497" indent="-237071"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133639" indent="-237071"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607780" indent="-23707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3081922" indent="-23707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556064" indent="-23707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4030206" indent="-23707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9157F614-02FA-6E47-AE98-205A7895B1A9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139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44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70480" indent="-296338"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85355" indent="-237071"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59497" indent="-237071"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133639" indent="-237071" eaLnBrk="0" hangingPunct="0"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607780" indent="-23707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3081922" indent="-23707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556064" indent="-23707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4030206" indent="-237071" algn="ctr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9157F614-02FA-6E47-AE98-205A7895B1A9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8928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14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9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Decompose</a:t>
            </a:r>
            <a:r>
              <a:rPr lang="en-US" baseline="0" dirty="0"/>
              <a:t> the past adoptions. We witness the notion of baskets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99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78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75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05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Decompose</a:t>
            </a:r>
            <a:r>
              <a:rPr lang="en-US" baseline="0" dirty="0"/>
              <a:t> the past adoptions. We witness the notion of baskets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384A-6EBB-42FF-9569-1136F1F820C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37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5461-4B75-784F-8C51-3C5EDB9A1BE0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9" descr="SMU58_SIS_SCHOOLLOGOS"/>
          <p:cNvPicPr>
            <a:picLocks noChangeAspect="1" noChangeArrowheads="1"/>
          </p:cNvPicPr>
          <p:nvPr/>
        </p:nvPicPr>
        <p:blipFill>
          <a:blip r:embed="rId2" cstate="print"/>
          <a:srcRect l="9502" t="28236" r="16389" b="45230"/>
          <a:stretch>
            <a:fillRect/>
          </a:stretch>
        </p:blipFill>
        <p:spPr bwMode="auto">
          <a:xfrm>
            <a:off x="373063" y="520700"/>
            <a:ext cx="1647825" cy="427038"/>
          </a:xfrm>
          <a:prstGeom prst="rect">
            <a:avLst/>
          </a:prstGeom>
          <a:noFill/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52400"/>
            <a:ext cx="1905000" cy="835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A7D4-8C1F-CA48-B238-86F1B6F3CD88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2403-077E-C141-BA26-65F03B20860D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B323-0E52-4145-896A-1E3572B8FE93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9C8-9CDE-6249-A80A-463FF3D7FDE8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237D-E919-FB49-B9BD-61622EAD2A8B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A6D3-C759-EE4F-8A05-7C5731D739F9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79B8-C87A-1A4A-9316-23D8E351613A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5C7D-25A9-5942-A10E-70D8BC891131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213-BC73-1846-946A-8D8313FBDA91}" type="datetime1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89DD-1C44-8646-8575-5DE7691B08A0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578A-B623-8E40-A5CC-98976CCDA92B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C2F8-84BC-7240-ACA3-331CBAA4EDCE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0309-8657-6C4C-A67C-21CC9312B3B1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D2DF-CAAF-264E-BDBF-B198D9270948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42291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4229100" cy="270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  <a:p>
            <a:pPr>
              <a:defRPr/>
            </a:pPr>
            <a:fld id="{FBB71129-E2FE-4782-B9D1-F95746082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2291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553200"/>
            <a:ext cx="1295400" cy="304800"/>
          </a:xfrm>
        </p:spPr>
        <p:txBody>
          <a:bodyPr/>
          <a:lstStyle>
            <a:lvl1pPr>
              <a:defRPr/>
            </a:lvl1pPr>
          </a:lstStyle>
          <a:p>
            <a:endParaRPr/>
          </a:p>
          <a:p>
            <a:fld id="{A68F7457-609D-4B7B-8F7C-E5B420F9995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988E-ADE4-394F-996C-7453227C4F11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EA3A-DE6B-6C40-9969-2DAC8749DEF5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812E-1458-E945-914F-06B523A9B11F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DC58-D4E8-E545-AD37-5D9555A17D85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08B9-5CE6-5F44-887D-B0C0711E10A8}" type="datetime1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A589-FD21-DB43-B951-952A6F5D9D01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4A12-478C-4E45-86C7-E4BBCFD6951C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4ECA-D5F8-5B4D-8D8B-1744DD94815D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AD9B-0245-44F8-9D0B-90C7A77C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57CE-37B8-1E49-B6AF-BAD2EA60B626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27B6-ED5F-42E9-8C88-17AF83B1A0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172200"/>
            <a:ext cx="1236663" cy="541338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6711950"/>
            <a:ext cx="9153525" cy="146050"/>
          </a:xfrm>
          <a:prstGeom prst="rect">
            <a:avLst/>
          </a:prstGeom>
          <a:solidFill>
            <a:srgbClr val="D18A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3" descr="SMU58_SIS_SCHOOLLOGOS"/>
          <p:cNvPicPr>
            <a:picLocks noChangeAspect="1" noChangeArrowheads="1"/>
          </p:cNvPicPr>
          <p:nvPr/>
        </p:nvPicPr>
        <p:blipFill>
          <a:blip r:embed="rId16" cstate="print"/>
          <a:srcRect l="9491" t="28195" r="16418" b="45258"/>
          <a:stretch>
            <a:fillRect/>
          </a:stretch>
        </p:blipFill>
        <p:spPr bwMode="auto">
          <a:xfrm>
            <a:off x="30163" y="6403975"/>
            <a:ext cx="1189037" cy="301625"/>
          </a:xfrm>
          <a:prstGeom prst="rect">
            <a:avLst/>
          </a:prstGeom>
          <a:noFill/>
        </p:spPr>
      </p:pic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04800" y="990600"/>
            <a:ext cx="8610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174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0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emf"/><Relationship Id="rId11" Type="http://schemas.openxmlformats.org/officeDocument/2006/relationships/image" Target="../media/image15.png"/><Relationship Id="rId5" Type="http://schemas.openxmlformats.org/officeDocument/2006/relationships/image" Target="../media/image10.emf"/><Relationship Id="rId10" Type="http://schemas.openxmlformats.org/officeDocument/2006/relationships/image" Target="../media/image13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8.emf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39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emf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52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emf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184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828800"/>
            <a:ext cx="882015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Correlation-Sensitive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Next-Basket Recommendation</a:t>
            </a:r>
            <a:endParaRPr lang="en-US" sz="3600" cap="smal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6158" y="3635394"/>
            <a:ext cx="5212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Duc-</a:t>
            </a:r>
            <a:r>
              <a:rPr lang="en-US" sz="2400" b="1" dirty="0" err="1"/>
              <a:t>Trong</a:t>
            </a:r>
            <a:r>
              <a:rPr lang="en-US" sz="2400" b="1" dirty="0"/>
              <a:t> Le, Hady W. </a:t>
            </a:r>
            <a:r>
              <a:rPr lang="en-US" sz="2400" b="1" dirty="0" err="1"/>
              <a:t>Lauw</a:t>
            </a:r>
            <a:r>
              <a:rPr lang="en-US" sz="2400" b="1" dirty="0"/>
              <a:t>, </a:t>
            </a:r>
            <a:r>
              <a:rPr lang="en-US" sz="2400" b="1" u="sng" dirty="0"/>
              <a:t>Yuan Fang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52B1C-12EF-2E42-BDA1-541006B48F3B}"/>
              </a:ext>
            </a:extLst>
          </p:cNvPr>
          <p:cNvSpPr/>
          <p:nvPr/>
        </p:nvSpPr>
        <p:spPr>
          <a:xfrm>
            <a:off x="3625171" y="4738042"/>
            <a:ext cx="19205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IJCAI 2019</a:t>
            </a:r>
          </a:p>
          <a:p>
            <a:pPr algn="ctr"/>
            <a:r>
              <a:rPr lang="en-US" sz="2400" b="1" dirty="0" smtClean="0"/>
              <a:t>Maca</a:t>
            </a:r>
            <a:r>
              <a:rPr lang="en-US" altLang="zh-CN" sz="2400" b="1" dirty="0" smtClean="0"/>
              <a:t>u</a:t>
            </a:r>
            <a:r>
              <a:rPr lang="en-US" sz="2400" b="1" dirty="0" smtClean="0"/>
              <a:t>, </a:t>
            </a:r>
            <a:r>
              <a:rPr lang="en-US" sz="2400" b="1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52857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641350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Experimental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87326" y="1066800"/>
                <a:ext cx="8428074" cy="515119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400" b="1" dirty="0"/>
                  <a:t>Task</a:t>
                </a:r>
                <a:r>
                  <a:rPr lang="en-US" sz="2400" dirty="0"/>
                  <a:t>: Next-basket recommendation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For each testing sequence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hide the last target basket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200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2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, require each model to the next-basket recommendation with the ground-truth basket.</a:t>
                </a:r>
                <a:endParaRPr lang="en-US" sz="2200" b="1" dirty="0"/>
              </a:p>
              <a:p>
                <a:r>
                  <a:rPr lang="en-US" sz="2400" b="1" dirty="0"/>
                  <a:t>Datasets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pPr marL="717550" indent="0">
                  <a:spcBef>
                    <a:spcPts val="1800"/>
                  </a:spcBef>
                  <a:buNone/>
                </a:pPr>
                <a:endParaRPr lang="en-US" sz="2000" i="1" dirty="0"/>
              </a:p>
              <a:p>
                <a:pPr marL="536575" indent="0">
                  <a:spcBef>
                    <a:spcPts val="1800"/>
                  </a:spcBef>
                  <a:buNone/>
                </a:pPr>
                <a:endParaRPr lang="en-US" sz="2000" i="1" dirty="0"/>
              </a:p>
              <a:p>
                <a:pPr marL="536575" indent="0">
                  <a:spcBef>
                    <a:spcPts val="1800"/>
                  </a:spcBef>
                  <a:buNone/>
                </a:pPr>
                <a:r>
                  <a:rPr lang="en-US" sz="2000" i="1" dirty="0"/>
                  <a:t>Pre-processing</a:t>
                </a:r>
                <a:r>
                  <a:rPr lang="en-US" sz="2000" dirty="0"/>
                  <a:t>: Filter out too few items; sequences &lt; 2 baskets. </a:t>
                </a:r>
                <a:endParaRPr lang="en-US" sz="2000" b="1" dirty="0"/>
              </a:p>
              <a:p>
                <a:r>
                  <a:rPr lang="en-US" sz="2400" b="1" dirty="0"/>
                  <a:t>Metric</a:t>
                </a:r>
                <a:r>
                  <a:rPr lang="en-US" sz="2400" dirty="0"/>
                  <a:t>: </a:t>
                </a:r>
                <a:r>
                  <a:rPr lang="en-US" sz="2400" i="1" dirty="0"/>
                  <a:t>F1@K, Half-life utility (HLU)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326" y="1066800"/>
                <a:ext cx="8428074" cy="5151197"/>
              </a:xfrm>
              <a:blipFill>
                <a:blip r:embed="rId3"/>
                <a:stretch>
                  <a:fillRect l="-90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488" y="6553201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32949"/>
              </p:ext>
            </p:extLst>
          </p:nvPr>
        </p:nvGraphicFramePr>
        <p:xfrm>
          <a:off x="1066800" y="2819400"/>
          <a:ext cx="6234908" cy="2316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#Average</a:t>
                      </a:r>
                    </a:p>
                    <a:p>
                      <a:pPr algn="ctr"/>
                      <a:r>
                        <a:rPr lang="en-US" sz="1600" dirty="0"/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#Average</a:t>
                      </a:r>
                    </a:p>
                    <a:p>
                      <a:pPr algn="ctr"/>
                      <a:r>
                        <a:rPr lang="en-US" sz="1600" dirty="0"/>
                        <a:t>Basket</a:t>
                      </a:r>
                      <a:r>
                        <a:rPr lang="en-US" sz="1600" baseline="0" dirty="0"/>
                        <a:t> Size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TaFeng</a:t>
                      </a:r>
                      <a:endParaRPr lang="en-US" sz="1600" b="1" dirty="0"/>
                    </a:p>
                    <a:p>
                      <a:pPr algn="ctr"/>
                      <a:r>
                        <a:rPr lang="en-US" sz="1600" b="0" dirty="0"/>
                        <a:t>(E-commerce)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77209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9964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Delicious</a:t>
                      </a:r>
                    </a:p>
                    <a:p>
                      <a:pPr algn="ctr"/>
                      <a:r>
                        <a:rPr lang="en-US" sz="1600" b="0" dirty="0"/>
                        <a:t>(Bookmark</a:t>
                      </a:r>
                      <a:r>
                        <a:rPr lang="en-US" sz="1600" b="0" baseline="0" dirty="0"/>
                        <a:t> Tag)</a:t>
                      </a:r>
                      <a:endParaRPr lang="en-US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61908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6520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Foursquare</a:t>
                      </a:r>
                    </a:p>
                    <a:p>
                      <a:pPr algn="ctr"/>
                      <a:r>
                        <a:rPr lang="en-US" sz="1600" b="0" dirty="0"/>
                        <a:t>(Check-ins)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100980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EA781A-4DFE-7A49-A226-8F9A996B3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17913"/>
            <a:ext cx="5171308" cy="5334000"/>
          </a:xfrm>
          <a:prstGeom prst="rect">
            <a:avLst/>
          </a:prstGeom>
        </p:spPr>
      </p:pic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4517" y="348345"/>
            <a:ext cx="8556025" cy="584775"/>
          </a:xfrm>
        </p:spPr>
        <p:txBody>
          <a:bodyPr>
            <a:normAutofit/>
          </a:bodyPr>
          <a:lstStyle/>
          <a:p>
            <a:pPr algn="l"/>
            <a:r>
              <a:rPr lang="en-SG" sz="3200" dirty="0">
                <a:solidFill>
                  <a:schemeClr val="accent6">
                    <a:lumMod val="75000"/>
                  </a:schemeClr>
                </a:solidFill>
              </a:rPr>
              <a:t>RQ1: Does </a:t>
            </a:r>
            <a:r>
              <a:rPr lang="en-SG" sz="3200" i="1" dirty="0">
                <a:solidFill>
                  <a:schemeClr val="accent6">
                    <a:lumMod val="75000"/>
                  </a:schemeClr>
                </a:solidFill>
              </a:rPr>
              <a:t>Beacon</a:t>
            </a:r>
            <a:r>
              <a:rPr lang="en-SG" sz="3200" dirty="0">
                <a:solidFill>
                  <a:schemeClr val="accent6">
                    <a:lumMod val="75000"/>
                  </a:schemeClr>
                </a:solidFill>
              </a:rPr>
              <a:t> outperform against baselines?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76600" y="2925396"/>
            <a:ext cx="3962400" cy="238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76600" y="4521619"/>
            <a:ext cx="3962400" cy="238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10692" y="6096000"/>
            <a:ext cx="4028308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6479177"/>
            <a:ext cx="342546" cy="171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9946" y="6434008"/>
            <a:ext cx="563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denote statistically significant improvements (p&lt;0.05) of </a:t>
            </a:r>
            <a:r>
              <a:rPr lang="en-US" sz="1100" i="1" dirty="0"/>
              <a:t>Beacon</a:t>
            </a:r>
            <a:r>
              <a:rPr lang="en-US" sz="1100" dirty="0"/>
              <a:t> over MCN, DRM, BSEQ</a:t>
            </a:r>
          </a:p>
        </p:txBody>
      </p:sp>
    </p:spTree>
    <p:extLst>
      <p:ext uri="{BB962C8B-B14F-4D97-AF65-F5344CB8AC3E}">
        <p14:creationId xmlns:p14="http://schemas.microsoft.com/office/powerpoint/2010/main" val="218872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44E578-BA12-8549-A45A-9DB0E8221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599"/>
            <a:ext cx="6291388" cy="3533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317212"/>
                <a:ext cx="8305800" cy="584775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SG" sz="3200" dirty="0">
                    <a:solidFill>
                      <a:schemeClr val="accent6">
                        <a:lumMod val="75000"/>
                      </a:schemeClr>
                    </a:solidFill>
                  </a:rPr>
                  <a:t>RQ2: Is the learning of item importance </a:t>
                </a:r>
                <a14:m>
                  <m:oMath xmlns:m="http://schemas.openxmlformats.org/officeDocument/2006/math">
                    <m:r>
                      <a:rPr lang="el-GR" sz="3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vi-VN" sz="32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3200" dirty="0">
                    <a:solidFill>
                      <a:schemeClr val="accent6">
                        <a:lumMod val="75000"/>
                      </a:schemeClr>
                    </a:solidFill>
                  </a:rPr>
                  <a:t>useful?</a:t>
                </a:r>
              </a:p>
            </p:txBody>
          </p:sp>
        </mc:Choice>
        <mc:Fallback xmlns="">
          <p:sp>
            <p:nvSpPr>
              <p:cNvPr id="512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317212"/>
                <a:ext cx="8305800" cy="584775"/>
              </a:xfrm>
              <a:blipFill>
                <a:blip r:embed="rId4"/>
                <a:stretch>
                  <a:fillRect l="-1527" t="-6383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9262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39749" y="4954523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denotes statistically significant improvements (p&lt;0.05)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166888" y="2019424"/>
            <a:ext cx="4267200" cy="6047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179470" y="2974243"/>
            <a:ext cx="4284679" cy="5955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190655" y="3865411"/>
            <a:ext cx="4331312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70CE6-5D55-8C4F-82CF-FFD4AD17C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50" y="4954523"/>
            <a:ext cx="160669" cy="2646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3E123F-08BC-DD43-9CED-489E676CAE49}"/>
              </a:ext>
            </a:extLst>
          </p:cNvPr>
          <p:cNvGrpSpPr/>
          <p:nvPr/>
        </p:nvGrpSpPr>
        <p:grpSpPr>
          <a:xfrm>
            <a:off x="2955166" y="5374526"/>
            <a:ext cx="3276656" cy="646331"/>
            <a:chOff x="3047944" y="5459768"/>
            <a:chExt cx="3276656" cy="6463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7029F6-AB1F-EC44-A793-36CAC68F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944" y="5481018"/>
              <a:ext cx="1151489" cy="6038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EEFF9D-CD94-274E-9F22-82EE102CBD92}"/>
                    </a:ext>
                  </a:extLst>
                </p:cNvPr>
                <p:cNvSpPr txBox="1"/>
                <p:nvPr/>
              </p:nvSpPr>
              <p:spPr>
                <a:xfrm>
                  <a:off x="4187549" y="5459768"/>
                  <a:ext cx="213705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Without correlations, fix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vi-VN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dirty="0"/>
                </a:p>
                <a:p>
                  <a:r>
                    <a:rPr lang="en-US" sz="1200" dirty="0"/>
                    <a:t>Without correlations, learn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a14:m>
                  <a:endParaRPr lang="vi-VN" sz="1200" b="1" dirty="0">
                    <a:ea typeface="Cambria Math" panose="02040503050406030204" pitchFamily="18" charset="0"/>
                  </a:endParaRPr>
                </a:p>
                <a:p>
                  <a:r>
                    <a:rPr lang="en-US" sz="1200" dirty="0"/>
                    <a:t>With correlations, learn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EEFF9D-CD94-274E-9F22-82EE102CB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549" y="5459768"/>
                  <a:ext cx="2137051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16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317212"/>
            <a:ext cx="8305800" cy="584775"/>
          </a:xfrm>
        </p:spPr>
        <p:txBody>
          <a:bodyPr>
            <a:normAutofit/>
          </a:bodyPr>
          <a:lstStyle/>
          <a:p>
            <a:pPr algn="l"/>
            <a:r>
              <a:rPr lang="en-SG" sz="3200" dirty="0">
                <a:solidFill>
                  <a:schemeClr val="accent6">
                    <a:lumMod val="75000"/>
                  </a:schemeClr>
                </a:solidFill>
              </a:rPr>
              <a:t>RQ3: Is the </a:t>
            </a:r>
            <a:r>
              <a:rPr lang="en-SG" sz="3200" dirty="0" err="1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n-SG" sz="3200" dirty="0">
                <a:solidFill>
                  <a:schemeClr val="accent6">
                    <a:lumMod val="75000"/>
                  </a:schemeClr>
                </a:solidFill>
              </a:rPr>
              <a:t> of correlations useful?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9262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1CE0A8-8AE7-AB48-BA5D-FDD2699E1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599"/>
            <a:ext cx="6291388" cy="35333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BDCD40-9017-5047-9E99-95ADFD1398F7}"/>
              </a:ext>
            </a:extLst>
          </p:cNvPr>
          <p:cNvSpPr txBox="1"/>
          <p:nvPr/>
        </p:nvSpPr>
        <p:spPr>
          <a:xfrm>
            <a:off x="2739749" y="4954523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denotes statistically significant improvements (p&lt;0.05)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A7AADC6-7F05-0549-87CB-35659A975BF0}"/>
              </a:ext>
            </a:extLst>
          </p:cNvPr>
          <p:cNvSpPr/>
          <p:nvPr/>
        </p:nvSpPr>
        <p:spPr>
          <a:xfrm>
            <a:off x="3210973" y="2319868"/>
            <a:ext cx="4267200" cy="6047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283D2C-DBC7-5648-93DF-C77B93B853B3}"/>
              </a:ext>
            </a:extLst>
          </p:cNvPr>
          <p:cNvSpPr/>
          <p:nvPr/>
        </p:nvSpPr>
        <p:spPr>
          <a:xfrm>
            <a:off x="3213971" y="3245063"/>
            <a:ext cx="4284679" cy="5955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EA5F602-3C03-6C4A-BDB2-9AFC73277C4A}"/>
              </a:ext>
            </a:extLst>
          </p:cNvPr>
          <p:cNvSpPr/>
          <p:nvPr/>
        </p:nvSpPr>
        <p:spPr>
          <a:xfrm>
            <a:off x="3178917" y="4161036"/>
            <a:ext cx="4331312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7BEB60-D5F0-7143-8D35-E39E3D95F529}"/>
              </a:ext>
            </a:extLst>
          </p:cNvPr>
          <p:cNvGrpSpPr/>
          <p:nvPr/>
        </p:nvGrpSpPr>
        <p:grpSpPr>
          <a:xfrm>
            <a:off x="2955166" y="5374526"/>
            <a:ext cx="3276656" cy="646331"/>
            <a:chOff x="3047944" y="5459768"/>
            <a:chExt cx="3276656" cy="64633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02519C-00BC-874C-9DD2-7939C5D2A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944" y="5481018"/>
              <a:ext cx="1151489" cy="6038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179D63-1826-F144-8BA5-AA12CDC3CF7D}"/>
                    </a:ext>
                  </a:extLst>
                </p:cNvPr>
                <p:cNvSpPr txBox="1"/>
                <p:nvPr/>
              </p:nvSpPr>
              <p:spPr>
                <a:xfrm>
                  <a:off x="4187549" y="5459768"/>
                  <a:ext cx="213705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Without correlations, fix </a:t>
                  </a:r>
                  <a14:m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vi-VN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1200" dirty="0"/>
                </a:p>
                <a:p>
                  <a:r>
                    <a:rPr lang="en-US" sz="1200" dirty="0"/>
                    <a:t>Without correlations, learn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a14:m>
                  <a:endParaRPr lang="vi-VN" sz="1200" b="1" dirty="0">
                    <a:ea typeface="Cambria Math" panose="02040503050406030204" pitchFamily="18" charset="0"/>
                  </a:endParaRPr>
                </a:p>
                <a:p>
                  <a:r>
                    <a:rPr lang="en-US" sz="1200" dirty="0"/>
                    <a:t>With correlations, learn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2179D63-1826-F144-8BA5-AA12CDC3C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549" y="5459768"/>
                  <a:ext cx="2137051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4DB4AE-F1C1-C04D-A6DA-1D1141F46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62" y="4925496"/>
            <a:ext cx="133887" cy="3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1000" y="101769"/>
            <a:ext cx="8534400" cy="1015663"/>
          </a:xfrm>
        </p:spPr>
        <p:txBody>
          <a:bodyPr/>
          <a:lstStyle/>
          <a:p>
            <a:pPr algn="l"/>
            <a:r>
              <a:rPr lang="en-US" altLang="en-US" sz="3000" dirty="0">
                <a:solidFill>
                  <a:schemeClr val="accent6">
                    <a:lumMod val="75000"/>
                  </a:schemeClr>
                </a:solidFill>
              </a:rPr>
              <a:t>A Qualitative Example on Delicious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645275"/>
            <a:ext cx="2133600" cy="273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96" y="1447800"/>
            <a:ext cx="5614988" cy="2303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6224274"/>
            <a:ext cx="4040981" cy="4020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0" y="1981200"/>
            <a:ext cx="1604321" cy="914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72154" y="2768768"/>
            <a:ext cx="1604321" cy="914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6354" y="428478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description of jQuery via a set of tags {</a:t>
            </a:r>
            <a:r>
              <a:rPr lang="en-US" b="1" i="1" dirty="0"/>
              <a:t>web, programming, </a:t>
            </a:r>
            <a:r>
              <a:rPr lang="en-US" b="1" i="1" dirty="0" err="1"/>
              <a:t>javascript</a:t>
            </a:r>
            <a:r>
              <a:rPr lang="en-US" b="1" i="1" dirty="0"/>
              <a:t>, tools</a:t>
            </a: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144" y="4284785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critical discussion </a:t>
            </a:r>
            <a:r>
              <a:rPr lang="en-US" dirty="0"/>
              <a:t>on how to increase a site’s revenue by maximizing user experience (i.e., </a:t>
            </a:r>
            <a:r>
              <a:rPr lang="en-US" b="1" i="1" dirty="0" err="1"/>
              <a:t>ux</a:t>
            </a:r>
            <a:r>
              <a:rPr lang="en-US" dirty="0"/>
              <a:t>) with efficient design (e.g., </a:t>
            </a:r>
            <a:r>
              <a:rPr lang="en-US" b="1" i="1" dirty="0"/>
              <a:t>propinquity</a:t>
            </a:r>
            <a:r>
              <a:rPr lang="en-US" dirty="0"/>
              <a:t> between buttons and fields)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9285" y="4128322"/>
            <a:ext cx="5778654" cy="1358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4" grpId="0"/>
      <p:bldP spid="4" grpId="1"/>
      <p:bldP spid="9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Modeling concurrently </a:t>
            </a:r>
            <a:r>
              <a:rPr lang="en-US" sz="2800" b="1" dirty="0">
                <a:solidFill>
                  <a:srgbClr val="00B050"/>
                </a:solidFill>
              </a:rPr>
              <a:t>correlative </a:t>
            </a:r>
            <a:r>
              <a:rPr lang="en-US" sz="2800" b="1" dirty="0"/>
              <a:t>&amp;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sequential </a:t>
            </a:r>
            <a:r>
              <a:rPr lang="en-US" sz="2800" dirty="0"/>
              <a:t>associations in basket sequences to predict </a:t>
            </a:r>
            <a:r>
              <a:rPr lang="en-US" sz="2800" b="1" dirty="0">
                <a:solidFill>
                  <a:srgbClr val="0070C0"/>
                </a:solidFill>
              </a:rPr>
              <a:t>next-basket of correlated items.</a:t>
            </a:r>
          </a:p>
          <a:p>
            <a:pPr algn="just"/>
            <a:r>
              <a:rPr lang="en-US" sz="2800" b="1" i="1" dirty="0"/>
              <a:t>Propose</a:t>
            </a:r>
            <a:r>
              <a:rPr lang="en-US" sz="2800" b="1" i="1" dirty="0">
                <a:solidFill>
                  <a:srgbClr val="FF0000"/>
                </a:solidFill>
              </a:rPr>
              <a:t> Beacon</a:t>
            </a:r>
            <a:r>
              <a:rPr lang="en-US" sz="2800" dirty="0"/>
              <a:t> show </a:t>
            </a:r>
            <a:r>
              <a:rPr lang="en-US" sz="2800" b="1" dirty="0">
                <a:solidFill>
                  <a:srgbClr val="115DA3"/>
                </a:solidFill>
              </a:rPr>
              <a:t>statistically significant</a:t>
            </a:r>
            <a:r>
              <a:rPr lang="en-US" sz="2800" dirty="0"/>
              <a:t> improvements over:</a:t>
            </a:r>
          </a:p>
          <a:p>
            <a:pPr marL="1541463" lvl="2" algn="just"/>
            <a:r>
              <a:rPr lang="en-US" sz="2800" b="1" dirty="0">
                <a:solidFill>
                  <a:srgbClr val="00B050"/>
                </a:solidFill>
              </a:rPr>
              <a:t>Traditional Basket Sequence Models (MCN, DRM, BSEQ, triple2vec)</a:t>
            </a:r>
            <a:endParaRPr lang="en-US" sz="2800" dirty="0"/>
          </a:p>
          <a:p>
            <a:pPr marL="800100" lvl="1" indent="0" algn="just">
              <a:buNone/>
            </a:pPr>
            <a:r>
              <a:rPr lang="en-US" dirty="0"/>
              <a:t>in terms of top-K recommendations.</a:t>
            </a:r>
          </a:p>
          <a:p>
            <a:pPr marL="457200" lvl="1" indent="0" algn="just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53201"/>
            <a:ext cx="2133600" cy="457200"/>
          </a:xfrm>
        </p:spPr>
        <p:txBody>
          <a:bodyPr/>
          <a:lstStyle/>
          <a:p>
            <a:fld id="{E18C465D-88E6-48D1-B339-A71AB49EC3E4}" type="slidenum">
              <a:rPr lang="en-US" altLang="en-US" sz="1400" b="1" smtClean="0">
                <a:solidFill>
                  <a:schemeClr val="bg1"/>
                </a:solidFill>
              </a:rPr>
              <a:pPr/>
              <a:t>14</a:t>
            </a:fld>
            <a:r>
              <a:rPr lang="en-US" altLang="en-US" sz="1400" b="1" dirty="0">
                <a:solidFill>
                  <a:schemeClr val="bg1"/>
                </a:solidFill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4183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Grp="1" noChangeArrowheads="1"/>
          </p:cNvSpPr>
          <p:nvPr>
            <p:ph type="title"/>
          </p:nvPr>
        </p:nvSpPr>
        <p:spPr>
          <a:xfrm>
            <a:off x="2133600" y="2819400"/>
            <a:ext cx="48768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ヒラギノ角ゴ ProN W3" charset="0"/>
                <a:cs typeface="ヒラギノ角ゴ ProN W3" charset="0"/>
              </a:rPr>
              <a:t>THANK YOU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ヒラギノ角ゴ ProN W3" charset="0"/>
                <a:cs typeface="ヒラギノ角ゴ ProN W3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ヒラギノ角ゴ ProN W3" charset="0"/>
                <a:cs typeface="ヒラギノ角ゴ ProN W3" charset="0"/>
              </a:rPr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365125"/>
          </a:xfrm>
        </p:spPr>
        <p:txBody>
          <a:bodyPr/>
          <a:lstStyle/>
          <a:p>
            <a:fld id="{3E1527B6-ED5F-42E9-8C88-17AF83B1A005}" type="slidenum">
              <a:rPr lang="en-US" b="1" smtClean="0">
                <a:solidFill>
                  <a:schemeClr val="bg1"/>
                </a:solidFill>
              </a:rPr>
              <a:pPr/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66925"/>
            <a:ext cx="2962275" cy="2657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101769"/>
                <a:ext cx="8534400" cy="1015663"/>
              </a:xfrm>
            </p:spPr>
            <p:txBody>
              <a:bodyPr/>
              <a:lstStyle/>
              <a:p>
                <a:pPr algn="l"/>
                <a:r>
                  <a:rPr lang="en-US" altLang="en-US" sz="3000" dirty="0">
                    <a:solidFill>
                      <a:schemeClr val="accent6">
                        <a:lumMod val="75000"/>
                      </a:schemeClr>
                    </a:solidFill>
                  </a:rPr>
                  <a:t>RQ4: How does </a:t>
                </a:r>
                <a14:m>
                  <m:oMath xmlns:m="http://schemas.openxmlformats.org/officeDocument/2006/math">
                    <m:r>
                      <a:rPr lang="en-US" altLang="en-US" sz="3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3000" dirty="0">
                    <a:solidFill>
                      <a:schemeClr val="accent6">
                        <a:lumMod val="75000"/>
                      </a:schemeClr>
                    </a:solidFill>
                  </a:rPr>
                  <a:t> affect the performance?</a:t>
                </a:r>
              </a:p>
            </p:txBody>
          </p:sp>
        </mc:Choice>
        <mc:Fallback xmlns="">
          <p:sp>
            <p:nvSpPr>
              <p:cNvPr id="512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101769"/>
                <a:ext cx="8534400" cy="1015663"/>
              </a:xfrm>
              <a:blipFill rotWithShape="0">
                <a:blip r:embed="rId4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01646" y="6626284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050" b="1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50" b="1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919748" y="2262188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19748" y="2504857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19748" y="3614628"/>
            <a:ext cx="152400" cy="1524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62600" y="2014537"/>
            <a:ext cx="2919804" cy="2590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156" y="1453682"/>
            <a:ext cx="39909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307" y="2057400"/>
            <a:ext cx="5876925" cy="262890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3929446" y="2178953"/>
            <a:ext cx="1099754" cy="3188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74767" y="3124201"/>
            <a:ext cx="1099754" cy="40708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40271" y="2173973"/>
            <a:ext cx="1099754" cy="40708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2288" y="2759959"/>
            <a:ext cx="1099754" cy="40708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94473" y="3289088"/>
            <a:ext cx="1245551" cy="40708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1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0733" y="228600"/>
            <a:ext cx="8534400" cy="700881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alibri"/>
                <a:ea typeface="ヒラギノ角ゴ ProN W3" charset="0"/>
                <a:cs typeface="ヒラギノ角ゴ ProN W3" charset="0"/>
              </a:rPr>
              <a:t>Outline</a:t>
            </a:r>
          </a:p>
        </p:txBody>
      </p:sp>
      <p:sp>
        <p:nvSpPr>
          <p:cNvPr id="20" name="Rectangle 1"/>
          <p:cNvSpPr txBox="1">
            <a:spLocks noChangeArrowheads="1"/>
          </p:cNvSpPr>
          <p:nvPr/>
        </p:nvSpPr>
        <p:spPr>
          <a:xfrm>
            <a:off x="260733" y="1295400"/>
            <a:ext cx="8686800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ea typeface="ヒラギノ角ゴ ProN W3" charset="0"/>
                <a:cs typeface="ヒラギノ角ゴ ProN W3" charset="0"/>
              </a:rPr>
              <a:t>Correlation-Sensitive Recommendation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ea typeface="ヒラギノ角ゴ ProN W3" charset="0"/>
                <a:cs typeface="ヒラギノ角ゴ ProN W3" charset="0"/>
              </a:rPr>
              <a:t>Basket-Sequence Correlation Networks (Beacon)</a:t>
            </a:r>
          </a:p>
          <a:p>
            <a:pPr marL="1116013" indent="-3397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ヒラギノ角ゴ ProN W3" charset="0"/>
                <a:cs typeface="ヒラギノ角ゴ ProN W3" charset="0"/>
              </a:rPr>
              <a:t>Item-Item Correlation Matrix </a:t>
            </a:r>
          </a:p>
          <a:p>
            <a:pPr marL="1116013" indent="-3397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a typeface="ヒラギノ角ゴ ProN W3" charset="0"/>
                <a:cs typeface="ヒラギノ角ゴ ProN W3" charset="0"/>
              </a:rPr>
              <a:t>Correlation-Sensitive Components</a:t>
            </a:r>
          </a:p>
          <a:p>
            <a:pPr marL="800100" lvl="1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" b="1" dirty="0">
              <a:ea typeface="ヒラギノ角ゴ ProN W3" charset="0"/>
              <a:cs typeface="ヒラギノ角ゴ ProN W3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ea typeface="ヒラギノ角ゴ ProN W3" charset="0"/>
                <a:cs typeface="ヒラギノ角ゴ ProN W3" charset="0"/>
              </a:rPr>
              <a:t>Experiments 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on </a:t>
            </a:r>
            <a:r>
              <a:rPr lang="en-US" sz="2800" dirty="0" err="1">
                <a:ea typeface="ヒラギノ角ゴ ProN W3" charset="0"/>
                <a:cs typeface="ヒラギノ角ゴ ProN W3" charset="0"/>
              </a:rPr>
              <a:t>TaFeng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, Delicious, Foursquare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304800"/>
          </a:xfrm>
        </p:spPr>
        <p:txBody>
          <a:bodyPr/>
          <a:lstStyle/>
          <a:p>
            <a:fld id="{3E1527B6-ED5F-42E9-8C88-17AF83B1A005}" type="slidenum">
              <a:rPr lang="en-US" sz="1400" b="1" smtClean="0">
                <a:solidFill>
                  <a:schemeClr val="bg1"/>
                </a:solidFill>
              </a:rPr>
              <a:pPr/>
              <a:t>1</a:t>
            </a:fld>
            <a:r>
              <a:rPr lang="en-US" sz="1400" b="1" dirty="0">
                <a:solidFill>
                  <a:schemeClr val="bg1"/>
                </a:solidFill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1122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0667"/>
            <a:ext cx="8839200" cy="1077218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Correlation-Sensitive Recommendation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517234"/>
            <a:ext cx="4724399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49" y="1232369"/>
            <a:ext cx="3619677" cy="1968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499" y="3276600"/>
            <a:ext cx="3716252" cy="2007440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514350" y="5105400"/>
            <a:ext cx="834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TASK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</a:p>
          <a:p>
            <a:pPr algn="just"/>
            <a:r>
              <a:rPr lang="en-US" sz="2400" dirty="0"/>
              <a:t>Modeling concurrently </a:t>
            </a:r>
            <a:r>
              <a:rPr lang="en-US" sz="2400" b="1" dirty="0">
                <a:solidFill>
                  <a:srgbClr val="00B050"/>
                </a:solidFill>
              </a:rPr>
              <a:t>correlative </a:t>
            </a:r>
            <a:r>
              <a:rPr lang="en-US" sz="2400" b="1" dirty="0"/>
              <a:t>&amp;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sequential </a:t>
            </a:r>
            <a:r>
              <a:rPr lang="en-US" sz="2400" dirty="0"/>
              <a:t>associations in basket sequences to predict </a:t>
            </a:r>
            <a:r>
              <a:rPr lang="en-US" sz="2400" b="1">
                <a:solidFill>
                  <a:srgbClr val="0070C0"/>
                </a:solidFill>
              </a:rPr>
              <a:t>the next basket </a:t>
            </a:r>
            <a:r>
              <a:rPr lang="en-US" sz="2400" b="1" dirty="0">
                <a:solidFill>
                  <a:srgbClr val="0070C0"/>
                </a:solidFill>
              </a:rPr>
              <a:t>of correlated items.</a:t>
            </a:r>
          </a:p>
        </p:txBody>
      </p:sp>
    </p:spTree>
    <p:extLst>
      <p:ext uri="{BB962C8B-B14F-4D97-AF65-F5344CB8AC3E}">
        <p14:creationId xmlns:p14="http://schemas.microsoft.com/office/powerpoint/2010/main" val="31143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0667"/>
            <a:ext cx="8839200" cy="97993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Correlation-Sensitive Next-Basket Recommendation </a:t>
            </a:r>
            <a:b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with Basket-Sequence Correlation Networks (</a:t>
            </a: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</a:rPr>
              <a:t>Beacon</a:t>
            </a:r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43600" y="1365048"/>
            <a:ext cx="2590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Next-basket Recommendation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5019675" y="1454380"/>
            <a:ext cx="609600" cy="98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6FF14-97C1-424A-984C-7AFA7C57B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66800"/>
            <a:ext cx="485855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850" y="1066800"/>
            <a:ext cx="8439150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Objective</a:t>
            </a:r>
            <a:r>
              <a:rPr lang="en-US" sz="2400" dirty="0"/>
              <a:t>: Leverage correlations between item-item pairs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20000"/>
              </a:lnSpc>
            </a:pPr>
            <a:endParaRPr lang="en-US" sz="200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A pair with frequent co-occurrence has a higher score than less frequent pairs.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A pair with exclusive connection have a higher score than non-exclusive pairs.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0667"/>
                <a:ext cx="8839200" cy="979933"/>
              </a:xfrm>
            </p:spPr>
            <p:txBody>
              <a:bodyPr/>
              <a:lstStyle/>
              <a:p>
                <a:pPr algn="l"/>
                <a:r>
                  <a:rPr lang="en-US" alt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Item-Item Correlation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2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0667"/>
                <a:ext cx="8839200" cy="979933"/>
              </a:xfrm>
              <a:blipFill>
                <a:blip r:embed="rId3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19250"/>
            <a:ext cx="2743200" cy="24400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292ED9-C95F-3440-8C82-0ED16DA35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597" y="1759313"/>
            <a:ext cx="3338298" cy="2374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57589-BDFF-0F4C-8790-18406A6AD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984" y="1726380"/>
            <a:ext cx="2932277" cy="2439997"/>
          </a:xfrm>
          <a:prstGeom prst="rect">
            <a:avLst/>
          </a:prstGeom>
        </p:spPr>
      </p:pic>
      <p:grpSp>
        <p:nvGrpSpPr>
          <p:cNvPr id="5121" name="Group 5120">
            <a:extLst>
              <a:ext uri="{FF2B5EF4-FFF2-40B4-BE49-F238E27FC236}">
                <a16:creationId xmlns:a16="http://schemas.microsoft.com/office/drawing/2014/main" id="{C9BA2058-4CD6-0E45-827B-5E6CA87C310E}"/>
              </a:ext>
            </a:extLst>
          </p:cNvPr>
          <p:cNvGrpSpPr/>
          <p:nvPr/>
        </p:nvGrpSpPr>
        <p:grpSpPr>
          <a:xfrm>
            <a:off x="1142999" y="5227588"/>
            <a:ext cx="2337931" cy="950978"/>
            <a:chOff x="1142999" y="5227588"/>
            <a:chExt cx="2337931" cy="9509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E3AE12-31FB-464B-991A-1B0A45EEB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999" y="5227588"/>
              <a:ext cx="2337931" cy="48531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87C674F-555D-6542-886B-A52A7C83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5712899"/>
              <a:ext cx="1752600" cy="465667"/>
            </a:xfrm>
            <a:prstGeom prst="rect">
              <a:avLst/>
            </a:prstGeom>
          </p:spPr>
        </p:pic>
      </p:grpSp>
      <p:grpSp>
        <p:nvGrpSpPr>
          <p:cNvPr id="5120" name="Group 5119">
            <a:extLst>
              <a:ext uri="{FF2B5EF4-FFF2-40B4-BE49-F238E27FC236}">
                <a16:creationId xmlns:a16="http://schemas.microsoft.com/office/drawing/2014/main" id="{64E2B78A-DC2D-3F4C-B7AF-FCCDD30D966E}"/>
              </a:ext>
            </a:extLst>
          </p:cNvPr>
          <p:cNvGrpSpPr/>
          <p:nvPr/>
        </p:nvGrpSpPr>
        <p:grpSpPr>
          <a:xfrm>
            <a:off x="4375474" y="5312789"/>
            <a:ext cx="4013388" cy="867709"/>
            <a:chOff x="4375474" y="5312789"/>
            <a:chExt cx="4013388" cy="86770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3200" y="5852957"/>
              <a:ext cx="1028700" cy="2857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576894" y="5811166"/>
                  <a:ext cx="205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</a:t>
                  </a:r>
                  <a:r>
                    <a:rPr lang="en-US" dirty="0" err="1"/>
                    <a:t>th</a:t>
                  </a:r>
                  <a:r>
                    <a:rPr lang="en-US" dirty="0"/>
                    <a:t> order matrix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894" y="5811166"/>
                  <a:ext cx="205740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74222F6-CABA-984E-8CEF-0F570FCD7D6F}"/>
                </a:ext>
              </a:extLst>
            </p:cNvPr>
            <p:cNvGrpSpPr/>
            <p:nvPr/>
          </p:nvGrpSpPr>
          <p:grpSpPr>
            <a:xfrm>
              <a:off x="4375474" y="5312789"/>
              <a:ext cx="4013388" cy="400110"/>
              <a:chOff x="4375474" y="5312789"/>
              <a:chExt cx="4013388" cy="40011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94EC3272-52CE-BD4F-94A1-CDB0FACA2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1381" y="5322859"/>
                <a:ext cx="3287481" cy="39004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F2CD2BD1-B8A5-0A46-A9C6-EEBDFB189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5474" y="5350562"/>
                <a:ext cx="402840" cy="33463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7D82B2C-F28D-B44C-9FB7-E4128B3FBF98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728" y="5312789"/>
                    <a:ext cx="3230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7D82B2C-F28D-B44C-9FB7-E4128B3FB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728" y="5312789"/>
                    <a:ext cx="323067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930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20D8389-7AC8-6A4F-B3AE-E7A49304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7" y="1257762"/>
            <a:ext cx="4215513" cy="4495800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0667"/>
            <a:ext cx="8839200" cy="979933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Correlation-Sensitive Basket Encoder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6016" y="3770298"/>
            <a:ext cx="4168622" cy="211527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8489" y="1244266"/>
            <a:ext cx="4038600" cy="253004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24638" y="1295400"/>
                <a:ext cx="4819362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Input: Given a basket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000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b="1" dirty="0"/>
                  <a:t>immediate representation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000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b="1" dirty="0"/>
                  <a:t>L-dimensional</a:t>
                </a:r>
                <a:r>
                  <a:rPr lang="en-US" sz="2000" dirty="0"/>
                  <a:t> </a:t>
                </a:r>
                <a:r>
                  <a:rPr lang="en-US" sz="2000" b="1" dirty="0"/>
                  <a:t>latent representation</a:t>
                </a:r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38" y="1295400"/>
                <a:ext cx="4819362" cy="3631763"/>
              </a:xfrm>
              <a:prstGeom prst="rect">
                <a:avLst/>
              </a:prstGeom>
              <a:blipFill>
                <a:blip r:embed="rId4"/>
                <a:stretch>
                  <a:fillRect l="-1053" t="-697" b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48298" y="315415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Item Importance</a:t>
            </a:r>
            <a:br>
              <a:rPr lang="en-US" sz="1600" dirty="0"/>
            </a:br>
            <a:r>
              <a:rPr lang="en-US" sz="1600" dirty="0"/>
              <a:t>Parameters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48600" y="315415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Noise-Canceling</a:t>
            </a:r>
          </a:p>
          <a:p>
            <a:pPr algn="ctr"/>
            <a:r>
              <a:rPr lang="en-US" sz="1600" dirty="0"/>
              <a:t>Parameter</a:t>
            </a:r>
          </a:p>
        </p:txBody>
      </p:sp>
      <p:sp>
        <p:nvSpPr>
          <p:cNvPr id="30" name="Left Brace 29"/>
          <p:cNvSpPr/>
          <p:nvPr/>
        </p:nvSpPr>
        <p:spPr>
          <a:xfrm rot="16200000">
            <a:off x="5963800" y="2863054"/>
            <a:ext cx="131559" cy="364894"/>
          </a:xfrm>
          <a:prstGeom prst="leftBrace">
            <a:avLst>
              <a:gd name="adj1" fmla="val 4739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8308012" y="2868192"/>
            <a:ext cx="169384" cy="364894"/>
          </a:xfrm>
          <a:prstGeom prst="leftBrace">
            <a:avLst>
              <a:gd name="adj1" fmla="val 4739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A7842-42AF-B64E-8BA4-11C328012F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59" y="1705616"/>
            <a:ext cx="1656841" cy="38150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ECEAF-E14E-8647-AE04-000712D48C59}"/>
              </a:ext>
            </a:extLst>
          </p:cNvPr>
          <p:cNvGrpSpPr/>
          <p:nvPr/>
        </p:nvGrpSpPr>
        <p:grpSpPr>
          <a:xfrm>
            <a:off x="7015781" y="1714299"/>
            <a:ext cx="1665638" cy="364141"/>
            <a:chOff x="7194715" y="1676109"/>
            <a:chExt cx="1665638" cy="36414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4333" y="1753854"/>
              <a:ext cx="184544" cy="24359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603CE5-79E6-C842-B671-3BC26E1E5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824" y="1676109"/>
              <a:ext cx="1068529" cy="32134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C5A13B7-87B5-3D42-AC75-372BD9308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715" y="1705616"/>
              <a:ext cx="402840" cy="334634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44F635D1-E34E-294F-A7E1-7DDBA69E9C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9" y="2625255"/>
            <a:ext cx="4126684" cy="365117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07114A4-9116-4C4C-9044-1E359A560472}"/>
              </a:ext>
            </a:extLst>
          </p:cNvPr>
          <p:cNvGrpSpPr/>
          <p:nvPr/>
        </p:nvGrpSpPr>
        <p:grpSpPr>
          <a:xfrm>
            <a:off x="5366162" y="4122025"/>
            <a:ext cx="1515629" cy="310121"/>
            <a:chOff x="5045584" y="4108209"/>
            <a:chExt cx="1515629" cy="31012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86504" y="4227830"/>
              <a:ext cx="190500" cy="1905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F819DF5-2E13-0645-9CCE-62C04649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584" y="4151630"/>
              <a:ext cx="311150" cy="2667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7DA4DD0-3851-E047-9288-95DEE91D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4283" y="4108209"/>
              <a:ext cx="1086930" cy="279281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30352DAB-8769-D54B-90B3-302715CDCF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94" y="4122025"/>
            <a:ext cx="1000011" cy="3259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CBF2564-27F4-3641-8E1E-D36F2253AD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09" y="4996788"/>
            <a:ext cx="2923753" cy="410277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64D7BE-AC5B-0041-98D3-6369B61F9E4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34" y="5528157"/>
            <a:ext cx="1466339" cy="35352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8366829-1F49-BD4A-BBD4-D03D4B57FE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17" y="5516776"/>
            <a:ext cx="985707" cy="36270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A92A69F-D146-2047-A962-208B3754D7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79" y="5941586"/>
            <a:ext cx="1054207" cy="3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0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A880A76-B17D-614F-93D6-92D95247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5" y="1359961"/>
            <a:ext cx="4215513" cy="4495800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0667"/>
            <a:ext cx="8839200" cy="979933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Sequence Encoder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87" y="1184819"/>
            <a:ext cx="4038600" cy="1639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3400" y="1295400"/>
                <a:ext cx="4800600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Input: Given the L-dimensional latent representation of basket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at time t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b="1" dirty="0"/>
                  <a:t>recurrent hidden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at time 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4800600" cy="3939540"/>
              </a:xfrm>
              <a:prstGeom prst="rect">
                <a:avLst/>
              </a:prstGeom>
              <a:blipFill>
                <a:blip r:embed="rId4"/>
                <a:stretch>
                  <a:fillRect l="-1055" t="-643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45479" y="3931376"/>
            <a:ext cx="4282615" cy="241896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023" y="2649475"/>
            <a:ext cx="533577" cy="128190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9944" y="2824618"/>
            <a:ext cx="3528656" cy="10663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3A11A4-B634-4245-9FA1-DEDD3EFF5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17" y="2209800"/>
            <a:ext cx="1184790" cy="354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91A4B-C639-3840-9E44-68993E28EA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2" y="3944432"/>
            <a:ext cx="3124200" cy="342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B1565-0962-314D-8F90-CD4F89DD3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62" y="3259185"/>
            <a:ext cx="3988838" cy="492185"/>
          </a:xfrm>
          <a:prstGeom prst="rect">
            <a:avLst/>
          </a:prstGeom>
          <a:ln w="9525">
            <a:solidFill>
              <a:srgbClr val="FF0000"/>
            </a:solidFill>
            <a:prstDash val="dash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1EE94-3317-764B-88C3-99D042418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07" y="4362063"/>
            <a:ext cx="1133902" cy="3623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D94A50-815D-4048-89BF-8C88B4F9CE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21" y="4342281"/>
            <a:ext cx="1170996" cy="3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8F94C2C-B380-504B-9F6D-F9824929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7" y="1295400"/>
            <a:ext cx="4215513" cy="4495800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0667"/>
            <a:ext cx="8839200" cy="979933"/>
          </a:xfrm>
        </p:spPr>
        <p:txBody>
          <a:bodyPr/>
          <a:lstStyle/>
          <a:p>
            <a:pPr algn="l"/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Correlation-Sensitive Score Predictor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48600" y="6629400"/>
            <a:ext cx="1295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43400" y="1295400"/>
                <a:ext cx="4800600" cy="495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Input: Given the hidden output of the last basket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b="1" dirty="0"/>
                  <a:t>sequential signal</a:t>
                </a:r>
                <a:r>
                  <a:rPr lang="en-US" sz="2000" dirty="0"/>
                  <a:t> for next-item adoptions: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b="1" dirty="0"/>
                  <a:t>correlation-sensitive score </a:t>
                </a:r>
                <a:r>
                  <a:rPr lang="en-US" sz="2000" dirty="0"/>
                  <a:t>predictor: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4800600" cy="4955203"/>
              </a:xfrm>
              <a:prstGeom prst="rect">
                <a:avLst/>
              </a:prstGeom>
              <a:blipFill rotWithShape="0">
                <a:blip r:embed="rId4"/>
                <a:stretch>
                  <a:fillRect l="-1144" t="-739" r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85460" y="3231022"/>
            <a:ext cx="3886200" cy="108395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2222" y="1272770"/>
            <a:ext cx="3528656" cy="154662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86557" y="5622203"/>
            <a:ext cx="179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Basket-Sensitive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6700" y="5499092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Sequence-Sensitive</a:t>
            </a:r>
          </a:p>
        </p:txBody>
      </p:sp>
      <p:sp>
        <p:nvSpPr>
          <p:cNvPr id="25" name="Left Brace 24"/>
          <p:cNvSpPr/>
          <p:nvPr/>
        </p:nvSpPr>
        <p:spPr>
          <a:xfrm rot="16200000">
            <a:off x="6237367" y="4356618"/>
            <a:ext cx="250665" cy="2209800"/>
          </a:xfrm>
          <a:prstGeom prst="leftBrace">
            <a:avLst>
              <a:gd name="adj1" fmla="val 4739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8335673" y="4859203"/>
            <a:ext cx="250665" cy="1223886"/>
          </a:xfrm>
          <a:prstGeom prst="leftBrace">
            <a:avLst>
              <a:gd name="adj1" fmla="val 4739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15" y="6136717"/>
            <a:ext cx="1070988" cy="3160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84616" y="2768050"/>
            <a:ext cx="3059456" cy="49473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37946" y="4287626"/>
            <a:ext cx="2824504" cy="152620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E078A-DF02-1843-B04C-D43E457AD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57" y="2007655"/>
            <a:ext cx="1170996" cy="371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4C563-80BD-5541-A888-5589149DD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49" y="3203545"/>
            <a:ext cx="2569610" cy="54252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9C229E-95CF-0247-BDFB-2B045DAD35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842456"/>
            <a:ext cx="1470772" cy="3010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AB9623-E29F-6E42-90D2-E79FDF6ECB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20" y="3849278"/>
            <a:ext cx="1381760" cy="323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BBE389-AF8B-8049-9FE4-C3785640BC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31" y="4785353"/>
            <a:ext cx="4619818" cy="47248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AD09D48-1125-A84F-AA7E-098586347929}"/>
              </a:ext>
            </a:extLst>
          </p:cNvPr>
          <p:cNvGrpSpPr/>
          <p:nvPr/>
        </p:nvGrpSpPr>
        <p:grpSpPr>
          <a:xfrm>
            <a:off x="6274441" y="6094872"/>
            <a:ext cx="1393616" cy="334215"/>
            <a:chOff x="6274441" y="6094872"/>
            <a:chExt cx="1393616" cy="3342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53DD5C5-D75C-734C-8581-31B4C2D24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441" y="6107472"/>
              <a:ext cx="707553" cy="32161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BB6EB3A-5A3B-A547-970B-66DB4604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097" y="6094872"/>
              <a:ext cx="571960" cy="325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28252"/>
          </a:xfrm>
        </p:spPr>
        <p:txBody>
          <a:bodyPr>
            <a:normAutofit/>
          </a:bodyPr>
          <a:lstStyle/>
          <a:p>
            <a:pPr algn="l"/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Next-Basket Recommendation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The predicted ranking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of the item set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 2, …,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dirty="0"/>
                  <a:t>	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 is the ranking of 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Approximately recommended basket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of size K: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645275"/>
            <a:ext cx="2133600" cy="288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5D7A53-39BC-469E-972E-17FCE49B75EB}" type="slidenum">
              <a:rPr lang="en-US" altLang="en-US" sz="1400" b="1" smtClean="0">
                <a:solidFill>
                  <a:schemeClr val="bg1"/>
                </a:solidFill>
                <a:latin typeface="+mn-lt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400" b="1" dirty="0">
                <a:solidFill>
                  <a:schemeClr val="bg1"/>
                </a:solidFill>
                <a:latin typeface="+mn-lt"/>
              </a:rPr>
              <a:t>/15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75813" y="5459778"/>
            <a:ext cx="230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Ranked Item List</a:t>
            </a:r>
          </a:p>
        </p:txBody>
      </p:sp>
      <p:sp>
        <p:nvSpPr>
          <p:cNvPr id="12" name="Oval 11"/>
          <p:cNvSpPr/>
          <p:nvPr/>
        </p:nvSpPr>
        <p:spPr>
          <a:xfrm>
            <a:off x="3427745" y="3844275"/>
            <a:ext cx="299287" cy="3055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0931" y="4252114"/>
            <a:ext cx="299287" cy="3055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0931" y="5014114"/>
            <a:ext cx="299287" cy="3055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678014" y="3901302"/>
            <a:ext cx="6591" cy="1364484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1794005" y="4350784"/>
            <a:ext cx="135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8044" y="4402945"/>
            <a:ext cx="45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 flipH="1">
            <a:off x="3905510" y="3810000"/>
            <a:ext cx="241160" cy="762001"/>
          </a:xfrm>
          <a:prstGeom prst="leftBrace">
            <a:avLst>
              <a:gd name="adj1" fmla="val 129156"/>
              <a:gd name="adj2" fmla="val 453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95682" y="3949774"/>
            <a:ext cx="89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Top-K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9225" y="3997052"/>
            <a:ext cx="2590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Next-basket Recommendation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027361" y="4052299"/>
            <a:ext cx="338811" cy="19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6210"/>
      </p:ext>
    </p:extLst>
  </p:cSld>
  <p:clrMapOvr>
    <a:masterClrMapping/>
  </p:clrMapOvr>
</p:sld>
</file>

<file path=ppt/theme/theme1.xml><?xml version="1.0" encoding="utf-8"?>
<a:theme xmlns:a="http://schemas.openxmlformats.org/drawingml/2006/main" name="SMU S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SMU SIS.potx</Template>
  <TotalTime>27631</TotalTime>
  <Words>471</Words>
  <Application>Microsoft Office PowerPoint</Application>
  <PresentationFormat>On-screen Show (4:3)</PresentationFormat>
  <Paragraphs>175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Gill Sans</vt:lpstr>
      <vt:lpstr>新細明體</vt:lpstr>
      <vt:lpstr>宋体</vt:lpstr>
      <vt:lpstr>ヒラギノ角ゴ ProN W3</vt:lpstr>
      <vt:lpstr>Arial</vt:lpstr>
      <vt:lpstr>Calibri</vt:lpstr>
      <vt:lpstr>Cambria Math</vt:lpstr>
      <vt:lpstr>SMU SIS</vt:lpstr>
      <vt:lpstr>Office Theme</vt:lpstr>
      <vt:lpstr>Correlation-Sensitive Next-Basket Recommendation</vt:lpstr>
      <vt:lpstr>Outline</vt:lpstr>
      <vt:lpstr>Correlation-Sensitive Recommendation</vt:lpstr>
      <vt:lpstr>Correlation-Sensitive Next-Basket Recommendation  with Basket-Sequence Correlation Networks (Beacon)</vt:lpstr>
      <vt:lpstr>Item-Item Correlation Matrix C</vt:lpstr>
      <vt:lpstr>Correlation-Sensitive Basket Encoder</vt:lpstr>
      <vt:lpstr>Sequence Encoder</vt:lpstr>
      <vt:lpstr>Correlation-Sensitive Score Predictor</vt:lpstr>
      <vt:lpstr>Next-Basket Recommendation Strategy</vt:lpstr>
      <vt:lpstr>Experimental Setup</vt:lpstr>
      <vt:lpstr>RQ1: Does Beacon outperform against baselines?</vt:lpstr>
      <vt:lpstr>RQ2: Is the learning of item importance ω useful?</vt:lpstr>
      <vt:lpstr>RQ3: Is the modeling of correlations useful?</vt:lpstr>
      <vt:lpstr>A Qualitative Example on Delicious </vt:lpstr>
      <vt:lpstr>Conclusion</vt:lpstr>
      <vt:lpstr>THANK YOU Q&amp;A</vt:lpstr>
      <vt:lpstr>RQ4: How does α affect the performance?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IS102 – Computer as an Analysis Tool Week 12: Data Analysis</dc:title>
  <dc:creator>SMU</dc:creator>
  <cp:lastModifiedBy>FANG Yuan</cp:lastModifiedBy>
  <cp:revision>2159</cp:revision>
  <cp:lastPrinted>2018-06-25T01:40:30Z</cp:lastPrinted>
  <dcterms:created xsi:type="dcterms:W3CDTF">2009-10-25T16:41:54Z</dcterms:created>
  <dcterms:modified xsi:type="dcterms:W3CDTF">2019-07-26T08:48:38Z</dcterms:modified>
</cp:coreProperties>
</file>