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816" r:id="rId1"/>
  </p:sldMasterIdLst>
  <p:notesMasterIdLst>
    <p:notesMasterId r:id="rId30"/>
  </p:notesMasterIdLst>
  <p:sldIdLst>
    <p:sldId id="256" r:id="rId2"/>
    <p:sldId id="271" r:id="rId3"/>
    <p:sldId id="257" r:id="rId4"/>
    <p:sldId id="297" r:id="rId5"/>
    <p:sldId id="312" r:id="rId6"/>
    <p:sldId id="313" r:id="rId7"/>
    <p:sldId id="314" r:id="rId8"/>
    <p:sldId id="317" r:id="rId9"/>
    <p:sldId id="260" r:id="rId10"/>
    <p:sldId id="263" r:id="rId11"/>
    <p:sldId id="318" r:id="rId12"/>
    <p:sldId id="319" r:id="rId13"/>
    <p:sldId id="320" r:id="rId14"/>
    <p:sldId id="300" r:id="rId15"/>
    <p:sldId id="321" r:id="rId16"/>
    <p:sldId id="323" r:id="rId17"/>
    <p:sldId id="324" r:id="rId18"/>
    <p:sldId id="325" r:id="rId19"/>
    <p:sldId id="326" r:id="rId20"/>
    <p:sldId id="328" r:id="rId21"/>
    <p:sldId id="306" r:id="rId22"/>
    <p:sldId id="311" r:id="rId23"/>
    <p:sldId id="329" r:id="rId24"/>
    <p:sldId id="333" r:id="rId25"/>
    <p:sldId id="330" r:id="rId26"/>
    <p:sldId id="334" r:id="rId27"/>
    <p:sldId id="331" r:id="rId28"/>
    <p:sldId id="294" r:id="rId29"/>
  </p:sldIdLst>
  <p:sldSz cx="9144000" cy="6858000" type="screen4x3"/>
  <p:notesSz cx="6858000" cy="9144000"/>
  <p:embeddedFontLst>
    <p:embeddedFont>
      <p:font typeface="Calibri" pitchFamily="34" charset="0"/>
      <p:regular r:id="rId31"/>
      <p:bold r:id="rId32"/>
      <p:italic r:id="rId33"/>
      <p:boldItalic r:id="rId34"/>
    </p:embeddedFont>
    <p:embeddedFont>
      <p:font typeface="Cambria Math" pitchFamily="18" charset="0"/>
      <p:regular r:id="rId35"/>
    </p:embeddedFont>
    <p:embeddedFont>
      <p:font typeface="Cambria" pitchFamily="18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8FB7"/>
    <a:srgbClr val="5898AC"/>
    <a:srgbClr val="0E6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26" autoAdjust="0"/>
  </p:normalViewPr>
  <p:slideViewPr>
    <p:cSldViewPr>
      <p:cViewPr>
        <p:scale>
          <a:sx n="90" d="100"/>
          <a:sy n="90" d="100"/>
        </p:scale>
        <p:origin x="-2244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\2011-QueryClassification\docs\exp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Work\2011-QueryClassification\docs\exp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Top-3 accuracy</c:v>
                </c:pt>
              </c:strCache>
            </c:strRef>
          </c:tx>
          <c:spPr>
            <a:solidFill>
              <a:srgbClr val="4D8FB7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unigram</c:v>
                </c:pt>
                <c:pt idx="1">
                  <c:v>unigram + click</c:v>
                </c:pt>
                <c:pt idx="2">
                  <c:v>unigram + lex</c:v>
                </c:pt>
                <c:pt idx="3">
                  <c:v>unigram + lex + click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0.57299999999999995</c:v>
                </c:pt>
                <c:pt idx="1">
                  <c:v>0.57299999999999995</c:v>
                </c:pt>
                <c:pt idx="2">
                  <c:v>0.64100000000000001</c:v>
                </c:pt>
                <c:pt idx="3">
                  <c:v>0.64800000000000002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059584"/>
        <c:axId val="32523392"/>
      </c:barChart>
      <c:catAx>
        <c:axId val="45059584"/>
        <c:scaling>
          <c:orientation val="minMax"/>
        </c:scaling>
        <c:delete val="0"/>
        <c:axPos val="b"/>
        <c:majorTickMark val="out"/>
        <c:minorTickMark val="none"/>
        <c:tickLblPos val="nextTo"/>
        <c:crossAx val="32523392"/>
        <c:crosses val="autoZero"/>
        <c:auto val="1"/>
        <c:lblAlgn val="ctr"/>
        <c:lblOffset val="100"/>
        <c:noMultiLvlLbl val="0"/>
      </c:catAx>
      <c:valAx>
        <c:axId val="32523392"/>
        <c:scaling>
          <c:orientation val="minMax"/>
          <c:max val="0.65000000000000013"/>
          <c:min val="0.55000000000000004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crossAx val="45059584"/>
        <c:crosses val="autoZero"/>
        <c:crossBetween val="between"/>
        <c:majorUnit val="2.0000000000000004E-2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Top-1 accuracy</c:v>
                </c:pt>
              </c:strCache>
            </c:strRef>
          </c:tx>
          <c:spPr>
            <a:solidFill>
              <a:srgbClr val="4D8FB7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NoConf</c:v>
                </c:pt>
                <c:pt idx="1">
                  <c:v>Heuristic</c:v>
                </c:pt>
                <c:pt idx="2">
                  <c:v>Simulated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0.64200000000000002</c:v>
                </c:pt>
                <c:pt idx="1">
                  <c:v>0.64900000000000002</c:v>
                </c:pt>
                <c:pt idx="2">
                  <c:v>0.66200000000000003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5118976"/>
        <c:axId val="32525696"/>
      </c:barChart>
      <c:catAx>
        <c:axId val="45118976"/>
        <c:scaling>
          <c:orientation val="minMax"/>
        </c:scaling>
        <c:delete val="0"/>
        <c:axPos val="b"/>
        <c:majorTickMark val="out"/>
        <c:minorTickMark val="none"/>
        <c:tickLblPos val="nextTo"/>
        <c:crossAx val="32525696"/>
        <c:crosses val="autoZero"/>
        <c:auto val="1"/>
        <c:lblAlgn val="ctr"/>
        <c:lblOffset val="100"/>
        <c:noMultiLvlLbl val="0"/>
      </c:catAx>
      <c:valAx>
        <c:axId val="32525696"/>
        <c:scaling>
          <c:orientation val="minMax"/>
          <c:max val="0.67000000000000015"/>
          <c:min val="0.63000000000000012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crossAx val="45118976"/>
        <c:crosses val="autoZero"/>
        <c:crossBetween val="between"/>
        <c:majorUnit val="1.0000000000000002E-2"/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Label!$B$1</c:f>
              <c:strCache>
                <c:ptCount val="1"/>
                <c:pt idx="0">
                  <c:v>Top-3 accuracy</c:v>
                </c:pt>
              </c:strCache>
            </c:strRef>
          </c:tx>
          <c:spPr>
            <a:ln>
              <a:solidFill>
                <a:srgbClr val="4D8FB7"/>
              </a:solidFill>
            </a:ln>
          </c:spPr>
          <c:marker>
            <c:spPr>
              <a:solidFill>
                <a:srgbClr val="4D8FB7"/>
              </a:solidFill>
              <a:ln>
                <a:solidFill>
                  <a:srgbClr val="4D8FB7"/>
                </a:solidFill>
              </a:ln>
            </c:spPr>
          </c:marker>
          <c:cat>
            <c:strRef>
              <c:f>Label!$A$2:$A$6</c:f>
              <c:strCache>
                <c:ptCount val="5"/>
                <c:pt idx="0">
                  <c:v>Unigram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</c:strCache>
            </c:strRef>
          </c:cat>
          <c:val>
            <c:numRef>
              <c:f>Label!$B$2:$B$6</c:f>
              <c:numCache>
                <c:formatCode>0.000</c:formatCode>
                <c:ptCount val="5"/>
                <c:pt idx="0">
                  <c:v>0.66334675722786596</c:v>
                </c:pt>
                <c:pt idx="1">
                  <c:v>0.749278716114684</c:v>
                </c:pt>
                <c:pt idx="2">
                  <c:v>0.76304922762517302</c:v>
                </c:pt>
                <c:pt idx="3">
                  <c:v>0.76269159103203699</c:v>
                </c:pt>
                <c:pt idx="4">
                  <c:v>0.76353158622347805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024192"/>
        <c:axId val="32528000"/>
      </c:lineChart>
      <c:catAx>
        <c:axId val="46024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labeled queries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32528000"/>
        <c:crosses val="autoZero"/>
        <c:auto val="1"/>
        <c:lblAlgn val="ctr"/>
        <c:lblOffset val="100"/>
        <c:noMultiLvlLbl val="0"/>
      </c:catAx>
      <c:valAx>
        <c:axId val="32528000"/>
        <c:scaling>
          <c:orientation val="minMax"/>
          <c:min val="0.65000000000000013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Top-3 accuracy</a:t>
                </a:r>
              </a:p>
            </c:rich>
          </c:tx>
          <c:layout/>
          <c:overlay val="0"/>
        </c:title>
        <c:numFmt formatCode="0.00" sourceLinked="0"/>
        <c:majorTickMark val="out"/>
        <c:minorTickMark val="none"/>
        <c:tickLblPos val="nextTo"/>
        <c:crossAx val="46024192"/>
        <c:crosses val="autoZero"/>
        <c:crossBetween val="between"/>
        <c:majorUnit val="5.000000000000001E-2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SG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NumQueries!$B$22</c:f>
              <c:strCache>
                <c:ptCount val="1"/>
                <c:pt idx="0">
                  <c:v>Top-3 accuracy</c:v>
                </c:pt>
              </c:strCache>
            </c:strRef>
          </c:tx>
          <c:spPr>
            <a:ln>
              <a:solidFill>
                <a:srgbClr val="4D8FB7"/>
              </a:solidFill>
            </a:ln>
          </c:spPr>
          <c:marker>
            <c:spPr>
              <a:solidFill>
                <a:srgbClr val="4D8FB7"/>
              </a:solidFill>
              <a:ln>
                <a:solidFill>
                  <a:srgbClr val="4D8FB7"/>
                </a:solidFill>
              </a:ln>
            </c:spPr>
          </c:marker>
          <c:xVal>
            <c:numRef>
              <c:f>NumQueries!$A$23:$A$29</c:f>
              <c:numCache>
                <c:formatCode>General</c:formatCode>
                <c:ptCount val="7"/>
                <c:pt idx="0">
                  <c:v>0.01</c:v>
                </c:pt>
                <c:pt idx="1">
                  <c:v>0.1</c:v>
                </c:pt>
                <c:pt idx="2">
                  <c:v>0.2</c:v>
                </c:pt>
                <c:pt idx="3">
                  <c:v>0.4</c:v>
                </c:pt>
                <c:pt idx="4">
                  <c:v>0.6</c:v>
                </c:pt>
                <c:pt idx="5">
                  <c:v>0.8</c:v>
                </c:pt>
                <c:pt idx="6">
                  <c:v>1</c:v>
                </c:pt>
              </c:numCache>
            </c:numRef>
          </c:xVal>
          <c:yVal>
            <c:numRef>
              <c:f>NumQueries!$B$23:$B$29</c:f>
              <c:numCache>
                <c:formatCode>General</c:formatCode>
                <c:ptCount val="7"/>
                <c:pt idx="0">
                  <c:v>0.68359674696946404</c:v>
                </c:pt>
                <c:pt idx="1">
                  <c:v>0.72676574322491205</c:v>
                </c:pt>
                <c:pt idx="2">
                  <c:v>0.73723546119595296</c:v>
                </c:pt>
                <c:pt idx="3">
                  <c:v>0.74754874295475204</c:v>
                </c:pt>
                <c:pt idx="4">
                  <c:v>0.75445857080227996</c:v>
                </c:pt>
                <c:pt idx="5">
                  <c:v>0.75941133059041599</c:v>
                </c:pt>
                <c:pt idx="6">
                  <c:v>0.76269159103203699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529728"/>
        <c:axId val="81903616"/>
      </c:scatterChart>
      <c:valAx>
        <c:axId val="32529728"/>
        <c:scaling>
          <c:orientation val="minMax"/>
          <c:max val="1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Fraction of queries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crossAx val="81903616"/>
        <c:crosses val="autoZero"/>
        <c:crossBetween val="midCat"/>
        <c:majorUnit val="0.2"/>
      </c:valAx>
      <c:valAx>
        <c:axId val="81903616"/>
        <c:scaling>
          <c:orientation val="minMax"/>
          <c:max val="0.8"/>
          <c:min val="0.65000000000000013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Top-3 accuracy</a:t>
                </a:r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32529728"/>
        <c:crosses val="autoZero"/>
        <c:crossBetween val="midCat"/>
        <c:majorUnit val="5.000000000000001E-2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1ED79-EF03-4D94-BAB4-61CB8D62BCBE}" type="datetimeFigureOut">
              <a:rPr lang="en-US" smtClean="0"/>
              <a:t>3/20/2013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D682D-32FA-4A1A-B67C-DEA0859F1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91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682D-32FA-4A1A-B67C-DEA0859F1D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7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different classification tasks, for various</a:t>
            </a:r>
            <a:r>
              <a:rPr lang="en-US" baseline="0" dirty="0" smtClean="0"/>
              <a:t> 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682D-32FA-4A1A-B67C-DEA0859F1D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03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Conventional machine learning can be used, but straightforward applications are unfruitful</a:t>
            </a:r>
          </a:p>
          <a:p>
            <a:pPr marL="228600" indent="-228600">
              <a:buAutoNum type="arabicPeriod"/>
            </a:pPr>
            <a:r>
              <a:rPr lang="en-US" dirty="0" smtClean="0"/>
              <a:t>Two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682D-32FA-4A1A-B67C-DEA0859F1D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50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682D-32FA-4A1A-B67C-DEA0859F1D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2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D682D-32FA-4A1A-B67C-DEA0859F1D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8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8/15/2012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SIGIR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19B768A-2FC0-4530-9459-9ADFBB6DB0D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8389551" y="3322320"/>
            <a:ext cx="7620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SIGIR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275251" y="2446020"/>
            <a:ext cx="9905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8/15/2012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76400"/>
            <a:ext cx="7543800" cy="1876425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Conﬁdence-Aware Graph Regularization</a:t>
            </a:r>
            <a:br>
              <a:rPr lang="en-US" sz="3600" dirty="0"/>
            </a:br>
            <a:r>
              <a:rPr lang="en-US" sz="3600" dirty="0"/>
              <a:t>with Heterogeneous Pairwise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3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Yuan Fang		University of Illinois at Urbana-Champaign</a:t>
            </a:r>
          </a:p>
          <a:p>
            <a:r>
              <a:rPr lang="en-US" sz="1800" dirty="0" smtClean="0"/>
              <a:t>Bo-June (Paul) Hsu		Microsoft Research</a:t>
            </a:r>
          </a:p>
          <a:p>
            <a:r>
              <a:rPr lang="en-US" sz="1800" dirty="0" smtClean="0"/>
              <a:t>Kevin Chen-Chuan Chang	University of Illinois at Urbana-Champaign</a:t>
            </a:r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560447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SIGIR 2012 @ Portland, OR, 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4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Dirichlet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Target classes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{1,…,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Each object has an underlying class </a:t>
                </a:r>
                <a:r>
                  <a:rPr lang="en-US" dirty="0"/>
                  <a:t>distribution </a:t>
                </a:r>
                <a:r>
                  <a:rPr lang="en-US" dirty="0" smtClean="0"/>
                  <a:t>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{1,…,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Eg</a:t>
                </a:r>
                <a:r>
                  <a:rPr lang="en-US" dirty="0" smtClean="0"/>
                  <a:t>. “</a:t>
                </a:r>
                <a:r>
                  <a:rPr lang="en-US" dirty="0"/>
                  <a:t>canon</a:t>
                </a:r>
                <a:r>
                  <a:rPr lang="en-US" dirty="0" smtClean="0"/>
                  <a:t>”: </a:t>
                </a:r>
                <a:r>
                  <a:rPr lang="en-US" dirty="0"/>
                  <a:t>(</a:t>
                </a:r>
                <a:r>
                  <a:rPr lang="en-US" dirty="0" smtClean="0"/>
                  <a:t>digital-camera:0.3</a:t>
                </a:r>
                <a:r>
                  <a:rPr lang="en-US" dirty="0"/>
                  <a:t>; </a:t>
                </a:r>
                <a:r>
                  <a:rPr lang="en-US" dirty="0" smtClean="0"/>
                  <a:t>inkjet-printer:0.2</a:t>
                </a:r>
                <a:r>
                  <a:rPr lang="en-US" dirty="0"/>
                  <a:t>; . . . 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 smtClean="0"/>
                  <a:t>Inherently latent</a:t>
                </a:r>
              </a:p>
              <a:p>
                <a:r>
                  <a:rPr lang="en-US" dirty="0" smtClean="0"/>
                  <a:t>Model each object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</m:t>
                    </m:r>
                  </m:oMath>
                </a14:m>
                <a:r>
                  <a:rPr lang="en-US" dirty="0" smtClean="0"/>
                  <a:t> with a </a:t>
                </a:r>
                <a:r>
                  <a:rPr lang="en-US" b="1" dirty="0" smtClean="0"/>
                  <a:t>Dirichlet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𝐷𝑖𝑟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Describes the </a:t>
                </a:r>
                <a:r>
                  <a:rPr lang="en-US" i="1" dirty="0" smtClean="0"/>
                  <a:t>distribution over all possible class distributions</a:t>
                </a:r>
                <a:r>
                  <a:rPr lang="en-US" dirty="0" smtClean="0"/>
                  <a:t> when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has been observed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times</a:t>
                </a:r>
              </a:p>
              <a:p>
                <a:r>
                  <a:rPr lang="en-US" dirty="0" smtClean="0"/>
                  <a:t>Interpret the total count of observation as confidence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05400"/>
            <a:ext cx="4191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761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by Neighbors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Each object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𝑜</m:t>
                    </m:r>
                  </m:oMath>
                </a14:m>
                <a:r>
                  <a:rPr lang="en-US" dirty="0" smtClean="0"/>
                  <a:t> has a Dirichlet prior</a:t>
                </a:r>
              </a:p>
              <a:p>
                <a:pPr lvl="1"/>
                <a:r>
                  <a:rPr lang="en-US" dirty="0"/>
                  <a:t>Interpret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𝐷𝑖𝑟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as observing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counts for 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from the (multinomial) class </a:t>
                </a:r>
                <a:r>
                  <a:rPr lang="en-US" dirty="0" smtClean="0"/>
                  <a:t>distribution</a:t>
                </a:r>
              </a:p>
              <a:p>
                <a:r>
                  <a:rPr lang="en-US" dirty="0" smtClean="0"/>
                  <a:t>Treat the observations from a neighbor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</m:t>
                    </m:r>
                  </m:oMath>
                </a14:m>
                <a:r>
                  <a:rPr lang="en-US" dirty="0" smtClean="0"/>
                  <a:t> as additional observations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Weigh these additional observations by similarity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𝜏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Factor in additional multinomial observations</a:t>
                </a:r>
              </a:p>
              <a:p>
                <a:pPr lvl="1"/>
                <a:r>
                  <a:rPr lang="en-US" dirty="0" smtClean="0"/>
                  <a:t>Dirichlet is conjugate to multinomial</a:t>
                </a:r>
              </a:p>
              <a:p>
                <a:pPr lvl="1"/>
                <a:r>
                  <a:rPr lang="en-US" dirty="0" smtClean="0"/>
                  <a:t>Thus, the posterior is also Dirichlet,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𝐷𝑖𝑟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𝜶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372547"/>
            <a:ext cx="4267200" cy="83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76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by Neighbors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SIGIR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12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052787" y="2452389"/>
            <a:ext cx="1549400" cy="1676400"/>
            <a:chOff x="2052787" y="2452389"/>
            <a:chExt cx="1549400" cy="1676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>
                  <a:spLocks/>
                </p:cNvSpPr>
                <p:nvPr/>
              </p:nvSpPr>
              <p:spPr>
                <a:xfrm>
                  <a:off x="3144987" y="2452389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b="0" i="0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987" y="2452389"/>
                  <a:ext cx="457200" cy="457200"/>
                </a:xfrm>
                <a:prstGeom prst="ellipse">
                  <a:avLst/>
                </a:prstGeom>
                <a:blipFill rotWithShape="1">
                  <a:blip r:embed="rId2"/>
                  <a:stretch>
                    <a:fillRect l="-25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>
                  <a:spLocks/>
                </p:cNvSpPr>
                <p:nvPr/>
              </p:nvSpPr>
              <p:spPr>
                <a:xfrm>
                  <a:off x="3144987" y="3061989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987" y="3061989"/>
                  <a:ext cx="457200" cy="45720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 l="-37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>
                  <a:spLocks/>
                </p:cNvSpPr>
                <p:nvPr/>
              </p:nvSpPr>
              <p:spPr>
                <a:xfrm>
                  <a:off x="3144987" y="3671589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400" b="0" i="0" dirty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987" y="3671589"/>
                  <a:ext cx="457200" cy="4572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 l="-37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>
              <a:stCxn id="8" idx="2"/>
              <a:endCxn id="7" idx="6"/>
            </p:cNvCxnSpPr>
            <p:nvPr/>
          </p:nvCxnSpPr>
          <p:spPr>
            <a:xfrm flipH="1">
              <a:off x="2052787" y="2680989"/>
              <a:ext cx="10922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7" idx="6"/>
              <a:endCxn id="9" idx="2"/>
            </p:cNvCxnSpPr>
            <p:nvPr/>
          </p:nvCxnSpPr>
          <p:spPr>
            <a:xfrm>
              <a:off x="2052787" y="3290589"/>
              <a:ext cx="1092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6"/>
              <a:endCxn id="10" idx="2"/>
            </p:cNvCxnSpPr>
            <p:nvPr/>
          </p:nvCxnSpPr>
          <p:spPr>
            <a:xfrm>
              <a:off x="2052787" y="3290589"/>
              <a:ext cx="10922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1024087" y="2377556"/>
            <a:ext cx="1600200" cy="1141633"/>
            <a:chOff x="1024087" y="2377556"/>
            <a:chExt cx="1600200" cy="1141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>
                  <a:spLocks/>
                </p:cNvSpPr>
                <p:nvPr/>
              </p:nvSpPr>
              <p:spPr>
                <a:xfrm>
                  <a:off x="1595587" y="3061989"/>
                  <a:ext cx="457200" cy="457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/>
                          </a:rPr>
                          <m:t>𝑜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5587" y="3061989"/>
                  <a:ext cx="457200" cy="4572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24087" y="2377556"/>
                  <a:ext cx="16002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Dirichlet prior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𝐷𝑖𝑟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087" y="2377556"/>
                  <a:ext cx="1600200" cy="6463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4717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3716487" y="1385590"/>
            <a:ext cx="2245770" cy="2744481"/>
            <a:chOff x="3716487" y="1385590"/>
            <a:chExt cx="2245770" cy="2744481"/>
          </a:xfrm>
        </p:grpSpPr>
        <p:sp>
          <p:nvSpPr>
            <p:cNvPr id="22" name="TextBox 21"/>
            <p:cNvSpPr txBox="1"/>
            <p:nvPr/>
          </p:nvSpPr>
          <p:spPr>
            <a:xfrm>
              <a:off x="3716487" y="1385590"/>
              <a:ext cx="1905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Additional multinomial observations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770521" y="2452390"/>
                  <a:ext cx="1191736" cy="3931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521" y="2452390"/>
                  <a:ext cx="1191736" cy="3931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770521" y="3087968"/>
                  <a:ext cx="1191736" cy="3931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521" y="3087968"/>
                  <a:ext cx="1191736" cy="39312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770521" y="3735668"/>
                  <a:ext cx="1191736" cy="3944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/>
                          </a:rPr>
                          <m:t>𝟏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521" y="3735668"/>
                  <a:ext cx="1191736" cy="39440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Circular Arrow 25"/>
          <p:cNvSpPr/>
          <p:nvPr/>
        </p:nvSpPr>
        <p:spPr>
          <a:xfrm flipH="1">
            <a:off x="1976587" y="1385590"/>
            <a:ext cx="2336800" cy="1905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151072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44637" y="3735668"/>
            <a:ext cx="2959100" cy="2469468"/>
            <a:chOff x="344637" y="3735668"/>
            <a:chExt cx="2959100" cy="2469468"/>
          </a:xfrm>
        </p:grpSpPr>
        <p:grpSp>
          <p:nvGrpSpPr>
            <p:cNvPr id="31" name="Group 30"/>
            <p:cNvGrpSpPr/>
            <p:nvPr/>
          </p:nvGrpSpPr>
          <p:grpSpPr>
            <a:xfrm>
              <a:off x="344637" y="3735668"/>
              <a:ext cx="2959100" cy="1649053"/>
              <a:chOff x="344637" y="3735668"/>
              <a:chExt cx="2959100" cy="1649053"/>
            </a:xfrm>
          </p:grpSpPr>
          <p:sp>
            <p:nvSpPr>
              <p:cNvPr id="27" name="Down Arrow 26"/>
              <p:cNvSpPr/>
              <p:nvPr/>
            </p:nvSpPr>
            <p:spPr>
              <a:xfrm>
                <a:off x="1595587" y="3735668"/>
                <a:ext cx="457200" cy="85032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44637" y="4738390"/>
                    <a:ext cx="29591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Dirichlet posterior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𝐷𝑖𝑟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US" dirty="0" smtClean="0"/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637" y="4738390"/>
                    <a:ext cx="2959100" cy="646331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47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44637" y="5334000"/>
                  <a:ext cx="2730619" cy="871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𝜶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∝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3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637" y="5334000"/>
                  <a:ext cx="2730619" cy="87113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ight Brace 14"/>
          <p:cNvSpPr/>
          <p:nvPr/>
        </p:nvSpPr>
        <p:spPr>
          <a:xfrm>
            <a:off x="5846299" y="2464265"/>
            <a:ext cx="381000" cy="1708439"/>
          </a:xfrm>
          <a:prstGeom prst="rightBrace">
            <a:avLst>
              <a:gd name="adj1" fmla="val 23917"/>
              <a:gd name="adj2" fmla="val 50000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179799" y="2860693"/>
            <a:ext cx="22610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More neighbors </a:t>
            </a:r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</a:t>
            </a:r>
          </a:p>
          <a:p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More observations 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Higher confidence?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29600" y="3133818"/>
            <a:ext cx="113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Normalize</a:t>
            </a:r>
            <a:endParaRPr lang="en-US" dirty="0">
              <a:solidFill>
                <a:srgbClr val="0070C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708075" y="2450275"/>
            <a:ext cx="2895600" cy="3101792"/>
            <a:chOff x="3708075" y="2450275"/>
            <a:chExt cx="2895600" cy="3101792"/>
          </a:xfrm>
        </p:grpSpPr>
        <p:grpSp>
          <p:nvGrpSpPr>
            <p:cNvPr id="30" name="Group 29"/>
            <p:cNvGrpSpPr/>
            <p:nvPr/>
          </p:nvGrpSpPr>
          <p:grpSpPr>
            <a:xfrm>
              <a:off x="3708075" y="2464265"/>
              <a:ext cx="2895600" cy="3087802"/>
              <a:chOff x="3708075" y="2464265"/>
              <a:chExt cx="2895600" cy="308780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018812" y="2464265"/>
                <a:ext cx="838200" cy="170843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3708075" y="4233565"/>
                    <a:ext cx="2895600" cy="13185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>
                        <a:solidFill>
                          <a:srgbClr val="FF0000"/>
                        </a:solidFill>
                      </a:rPr>
                      <a:t>Overall similarity:</a:t>
                    </a:r>
                  </a:p>
                  <a:p>
                    <a:pPr marL="0" lvl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𝑊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𝑜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  <a:p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8075" y="4233565"/>
                    <a:ext cx="2895600" cy="131850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l="-1684" t="-23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/>
            <p:cNvGrpSpPr/>
            <p:nvPr/>
          </p:nvGrpSpPr>
          <p:grpSpPr>
            <a:xfrm>
              <a:off x="3935465" y="2450275"/>
              <a:ext cx="1001311" cy="1654725"/>
              <a:chOff x="3935465" y="2450275"/>
              <a:chExt cx="1001311" cy="16547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/>
                  <p:cNvSpPr/>
                  <p:nvPr/>
                </p:nvSpPr>
                <p:spPr>
                  <a:xfrm>
                    <a:off x="3938825" y="2450275"/>
                    <a:ext cx="98943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/>
                            </a:rPr>
                            <m:t>𝑆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𝑜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Rectangle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8825" y="2450275"/>
                    <a:ext cx="989437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/>
                  <p:cNvSpPr/>
                  <p:nvPr/>
                </p:nvSpPr>
                <p:spPr>
                  <a:xfrm>
                    <a:off x="3935465" y="3099843"/>
                    <a:ext cx="98943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/>
                            </a:rPr>
                            <m:t>𝑆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𝑜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Rectangl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5465" y="3099843"/>
                    <a:ext cx="989437" cy="369332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3947339" y="3735668"/>
                    <a:ext cx="98943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/>
                            </a:rPr>
                            <m:t>𝑆</m:t>
                          </m:r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latin typeface="Cambria Math"/>
                            </a:rPr>
                            <m:t>𝑜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47339" y="3735668"/>
                    <a:ext cx="989437" cy="369332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27980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5" grpId="0" animBg="1"/>
      <p:bldP spid="16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Confidence-Aware Prediction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772400" cy="4800600"/>
              </a:xfrm>
            </p:spPr>
            <p:txBody>
              <a:bodyPr/>
              <a:lstStyle/>
              <a:p>
                <a:r>
                  <a:rPr lang="en-US" dirty="0" smtClean="0"/>
                  <a:t>Find the posterior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/>
                              </a:rPr>
                              <m:t>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of the Dirichlet 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𝐷𝑖𝑟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𝜶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/>
                              </a:rPr>
                              <m:t>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itself is a distribution over the classes</a:t>
                </a:r>
              </a:p>
              <a:p>
                <a:r>
                  <a:rPr lang="en-US" dirty="0" smtClean="0"/>
                  <a:t>Assign labels by:</a:t>
                </a:r>
              </a:p>
              <a:p>
                <a:pPr lvl="1"/>
                <a:r>
                  <a:rPr lang="en-US" dirty="0" smtClean="0"/>
                  <a:t>using a cut-off threshold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/>
                              </a:rPr>
                              <m:t>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taking top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classes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/>
                              </a:rPr>
                              <m:t>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Exists a closed form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/>
                              </a:rPr>
                              <m:t>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Weighted average of the prior mode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</m:t>
                    </m:r>
                  </m:oMath>
                </a14:m>
                <a:r>
                  <a:rPr lang="en-US" dirty="0" smtClean="0"/>
                  <a:t> and its neighbors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Weights accounts for both similarity and confidence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772400" cy="4800600"/>
              </a:xfrm>
              <a:blipFill rotWithShape="1">
                <a:blip r:embed="rId2"/>
                <a:stretch>
                  <a:fillRect t="-762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129270" y="4809877"/>
            <a:ext cx="1057276" cy="675165"/>
            <a:chOff x="4457698" y="3267075"/>
            <a:chExt cx="1057276" cy="675165"/>
          </a:xfrm>
        </p:grpSpPr>
        <p:sp>
          <p:nvSpPr>
            <p:cNvPr id="7" name="Rectangle 6"/>
            <p:cNvSpPr/>
            <p:nvPr/>
          </p:nvSpPr>
          <p:spPr>
            <a:xfrm>
              <a:off x="4524375" y="3600448"/>
              <a:ext cx="904874" cy="3417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57698" y="3267075"/>
              <a:ext cx="1057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similarity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27047" y="4823093"/>
            <a:ext cx="1314452" cy="661949"/>
            <a:chOff x="4886325" y="3251716"/>
            <a:chExt cx="1314452" cy="661949"/>
          </a:xfrm>
        </p:grpSpPr>
        <p:sp>
          <p:nvSpPr>
            <p:cNvPr id="9" name="Rectangle 8"/>
            <p:cNvSpPr/>
            <p:nvPr/>
          </p:nvSpPr>
          <p:spPr>
            <a:xfrm>
              <a:off x="5286375" y="3571873"/>
              <a:ext cx="400053" cy="341792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86325" y="3251716"/>
              <a:ext cx="13144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F0"/>
                  </a:solidFill>
                </a:rPr>
                <a:t>confidence</a:t>
              </a:r>
              <a:endParaRPr lang="en-US" dirty="0">
                <a:solidFill>
                  <a:srgbClr val="00B0F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84425" y="4991600"/>
                <a:ext cx="4513993" cy="701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1" i="0" smtClean="0">
                                  <a:latin typeface="Cambria Math"/>
                                </a:rPr>
                                <m:t>𝐦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∝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9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𝑜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𝑜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𝑜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𝑜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′</m:t>
                              </m:r>
                            </m:sub>
                            <m:sup/>
                          </m:sSubSup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/>
                            </a:rPr>
                            <m:t>𝐦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425" y="4991600"/>
                <a:ext cx="4513993" cy="70102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55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Iterative Regularization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indent="-342900"/>
                <a:r>
                  <a:rPr lang="en-US" dirty="0" smtClean="0"/>
                  <a:t>An object is directly regularized by its neighbors</a:t>
                </a:r>
              </a:p>
              <a:p>
                <a:pPr indent="-342900"/>
                <a:r>
                  <a:rPr lang="en-US" dirty="0" smtClean="0"/>
                  <a:t>How about neighbors of neighbors?</a:t>
                </a:r>
              </a:p>
              <a:p>
                <a:pPr lvl="1" indent="-342900"/>
                <a:r>
                  <a:rPr lang="en-US" dirty="0" smtClean="0"/>
                  <a:t>Can be modeled by regularizing the posterior again</a:t>
                </a:r>
              </a:p>
              <a:p>
                <a:pPr lvl="1" indent="-342900"/>
                <a:r>
                  <a:rPr lang="en-US" dirty="0" smtClean="0"/>
                  <a:t>More generally, iterative regularization</a:t>
                </a:r>
              </a:p>
              <a:p>
                <a:pPr indent="-342900"/>
                <a:r>
                  <a:rPr lang="en-US" dirty="0" smtClean="0"/>
                  <a:t>Posterior is Dirichlet</a:t>
                </a:r>
              </a:p>
              <a:p>
                <a:pPr lvl="1" indent="-342900"/>
                <a:r>
                  <a:rPr lang="en-US" dirty="0" smtClean="0"/>
                  <a:t>Treat it as the new Dirichlet prior</a:t>
                </a:r>
              </a:p>
              <a:p>
                <a:pPr lvl="1" indent="-342900"/>
                <a:r>
                  <a:rPr lang="en-US" dirty="0" smtClean="0"/>
                  <a:t>The exact same regularization can be applied</a:t>
                </a:r>
              </a:p>
              <a:p>
                <a:pPr lvl="1" indent="-342900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&gt;0: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80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5048250"/>
            <a:ext cx="5748822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35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 smtClean="0">
                    <a:latin typeface="Cambria Math"/>
                  </a:rPr>
                  <a:t>Parameters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b="0" i="0" dirty="0" smtClean="0">
                    <a:latin typeface="Cambria Math"/>
                  </a:rPr>
                  <a:t>, number of iterations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Λ</m:t>
                    </m:r>
                    <m:r>
                      <a:rPr 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:∀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can minimize a global error function on labeled data</a:t>
                </a:r>
              </a:p>
              <a:p>
                <a:pPr lvl="1"/>
                <a:r>
                  <a:rPr lang="en-US" dirty="0" smtClean="0"/>
                  <a:t>Distance between the predicted distribution and the gold standard distribution derived from the labels </a:t>
                </a:r>
              </a:p>
              <a:p>
                <a:pPr lvl="1"/>
                <a:r>
                  <a:rPr lang="en-US" dirty="0" smtClean="0"/>
                  <a:t>Expensive to compute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≥2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Use an iterative optimization process instead</a:t>
                </a:r>
              </a:p>
              <a:p>
                <a:pPr lvl="1"/>
                <a:r>
                  <a:rPr lang="en-US" dirty="0" smtClean="0"/>
                  <a:t>Dynamically update parameters in each iteration</a:t>
                </a:r>
              </a:p>
              <a:p>
                <a:pPr lvl="1"/>
                <a:r>
                  <a:rPr lang="en-US" dirty="0" smtClean="0"/>
                  <a:t>1) </a:t>
                </a:r>
                <a:r>
                  <a:rPr lang="en-US" b="1" dirty="0" smtClean="0"/>
                  <a:t>Regularization step: </a:t>
                </a:r>
              </a:p>
              <a:p>
                <a:pPr lvl="2"/>
                <a:r>
                  <a:rPr lang="en-US" dirty="0" smtClean="0"/>
                  <a:t>Update model using parameters learnt from the previous iteration</a:t>
                </a:r>
              </a:p>
              <a:p>
                <a:pPr lvl="1"/>
                <a:r>
                  <a:rPr lang="en-US" dirty="0" smtClean="0"/>
                  <a:t>2) </a:t>
                </a:r>
                <a:r>
                  <a:rPr lang="en-US" b="1" dirty="0" smtClean="0"/>
                  <a:t>Minimization step:</a:t>
                </a:r>
              </a:p>
              <a:p>
                <a:pPr lvl="2"/>
                <a:r>
                  <a:rPr lang="en-US" dirty="0" smtClean="0"/>
                  <a:t>Find parameters by minimizing a local error function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 b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15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33800" y="1947320"/>
            <a:ext cx="3367397" cy="748153"/>
            <a:chOff x="4362450" y="2181225"/>
            <a:chExt cx="3367397" cy="793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362450" y="2181225"/>
                  <a:ext cx="3367397" cy="764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𝑆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𝑜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𝜏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𝜏</m:t>
                                </m:r>
                              </m:sub>
                            </m:sSub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𝑊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𝑜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𝑜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𝜏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450" y="2181225"/>
                  <a:ext cx="3367397" cy="76450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4724400" y="2247322"/>
              <a:ext cx="2986397" cy="726983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811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/>
              <a:t>Regularization </a:t>
            </a:r>
            <a:r>
              <a:rPr lang="en-US" dirty="0"/>
              <a:t>f</a:t>
            </a:r>
            <a:r>
              <a:rPr lang="en-US" dirty="0" smtClean="0"/>
              <a:t>ramework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Applications in IR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Conclusion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Realization of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Requires a vertex model and an edge model</a:t>
                </a:r>
              </a:p>
              <a:p>
                <a:r>
                  <a:rPr lang="en-US" dirty="0" smtClean="0"/>
                  <a:t>Vertex model</a:t>
                </a:r>
              </a:p>
              <a:p>
                <a:pPr lvl="1"/>
                <a:r>
                  <a:rPr lang="en-US" dirty="0" smtClean="0"/>
                  <a:t>Need an initial Dirichlet prior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𝐷𝑖𝑟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𝑜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lang="en-US" dirty="0" smtClean="0"/>
                  <a:t> for each object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0" smtClean="0">
                            <a:latin typeface="Cambria Math"/>
                          </a:rPr>
                          <m:t>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 smtClean="0"/>
                  <a:t>Can equivalently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/>
                  <a:t> by initializing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/>
                          </a:rPr>
                          <m:t>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 smtClean="0"/>
                  <a:t> separately</a:t>
                </a:r>
              </a:p>
              <a:p>
                <a:r>
                  <a:rPr lang="en-US" dirty="0" smtClean="0"/>
                  <a:t>Edge model</a:t>
                </a:r>
              </a:p>
              <a:p>
                <a:pPr lvl="1"/>
                <a:r>
                  <a:rPr lang="en-US" dirty="0" smtClean="0"/>
                  <a:t>Define an edge weight function for each pairwise feature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endParaRPr lang="en-US" dirty="0" smtClean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𝑜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Recall that there may exist multiple edges between two objects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17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553168" y="2991256"/>
            <a:ext cx="1218539" cy="670698"/>
            <a:chOff x="1553168" y="2991256"/>
            <a:chExt cx="1218539" cy="670698"/>
          </a:xfrm>
        </p:grpSpPr>
        <p:sp>
          <p:nvSpPr>
            <p:cNvPr id="7" name="Rectangle 6"/>
            <p:cNvSpPr/>
            <p:nvPr/>
          </p:nvSpPr>
          <p:spPr>
            <a:xfrm>
              <a:off x="1914728" y="2991256"/>
              <a:ext cx="457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53168" y="3292622"/>
              <a:ext cx="1218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confidence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81252" y="2707807"/>
            <a:ext cx="838076" cy="664449"/>
            <a:chOff x="2281252" y="2707807"/>
            <a:chExt cx="838076" cy="664449"/>
          </a:xfrm>
        </p:grpSpPr>
        <p:sp>
          <p:nvSpPr>
            <p:cNvPr id="9" name="Rectangle 8"/>
            <p:cNvSpPr/>
            <p:nvPr/>
          </p:nvSpPr>
          <p:spPr>
            <a:xfrm>
              <a:off x="2371928" y="2991256"/>
              <a:ext cx="523672" cy="38100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81252" y="2707807"/>
              <a:ext cx="838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mode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964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query intent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Query intent classification in the shopping domain</a:t>
                </a:r>
              </a:p>
              <a:p>
                <a:pPr lvl="1"/>
                <a:r>
                  <a:rPr lang="en-US" dirty="0" smtClean="0"/>
                  <a:t>Map a query to a predefined product category</a:t>
                </a:r>
              </a:p>
              <a:p>
                <a:r>
                  <a:rPr lang="en-US" dirty="0" smtClean="0"/>
                  <a:t>Vertex model</a:t>
                </a:r>
              </a:p>
              <a:p>
                <a:pPr lvl="1"/>
                <a:r>
                  <a:rPr lang="en-US" dirty="0" smtClean="0"/>
                  <a:t>Mode initialization</a:t>
                </a:r>
              </a:p>
              <a:p>
                <a:pPr lvl="2"/>
                <a:r>
                  <a:rPr lang="en-US" dirty="0" smtClean="0"/>
                  <a:t>Any classification method</a:t>
                </a:r>
              </a:p>
              <a:p>
                <a:pPr lvl="2"/>
                <a:r>
                  <a:rPr lang="en-US" dirty="0" smtClean="0"/>
                  <a:t>Unigram model based on a product database (weakly supervised)</a:t>
                </a:r>
                <a:br>
                  <a:rPr lang="en-US" dirty="0" smtClean="0"/>
                </a:br>
                <a:r>
                  <a:rPr lang="en-US" sz="600" dirty="0" smtClean="0"/>
                  <a:t> </a:t>
                </a:r>
                <a:r>
                  <a:rPr lang="en-US" b="0" i="1" dirty="0" smtClean="0">
                    <a:latin typeface="Cambria Math"/>
                  </a:rPr>
                  <a:t/>
                </a:r>
                <a:br>
                  <a:rPr lang="en-US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∝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lvl="2"/>
                <a:endParaRPr lang="en-US" dirty="0"/>
              </a:p>
              <a:p>
                <a:pPr lvl="2"/>
                <a:endParaRPr lang="en-US" dirty="0" smtClean="0"/>
              </a:p>
              <a:p>
                <a:pPr marL="777240" lvl="2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Confidence initialization</a:t>
                </a:r>
              </a:p>
              <a:p>
                <a:pPr lvl="2"/>
                <a:r>
                  <a:rPr lang="en-US" dirty="0" smtClean="0"/>
                  <a:t>Background unigram model</a:t>
                </a:r>
              </a:p>
              <a:p>
                <a:pPr lvl="2"/>
                <a:r>
                  <a:rPr lang="en-US" dirty="0" smtClean="0"/>
                  <a:t>Heuristic: lower background likelihood </a:t>
                </a:r>
                <a:r>
                  <a:rPr lang="en-US" dirty="0" smtClean="0">
                    <a:sym typeface="Wingdings" pitchFamily="2" charset="2"/>
                  </a:rPr>
                  <a:t></a:t>
                </a:r>
                <a:r>
                  <a:rPr lang="en-US" dirty="0" smtClean="0"/>
                  <a:t> higher confidence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5029200"/>
              </a:xfrm>
              <a:blipFill rotWithShape="1">
                <a:blip r:embed="rId2"/>
                <a:stretch>
                  <a:fillRect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35212"/>
              </p:ext>
            </p:extLst>
          </p:nvPr>
        </p:nvGraphicFramePr>
        <p:xfrm>
          <a:off x="1295400" y="4038600"/>
          <a:ext cx="60960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981200"/>
                <a:gridCol w="914400"/>
                <a:gridCol w="1524000"/>
              </a:tblGrid>
              <a:tr h="315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Category</a:t>
                      </a:r>
                      <a:endParaRPr lang="en-US" sz="1400" dirty="0"/>
                    </a:p>
                  </a:txBody>
                  <a:tcPr/>
                </a:tc>
              </a:tr>
              <a:tr h="315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SD1000 Camera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digital camera…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digital camera</a:t>
                      </a:r>
                      <a:endParaRPr lang="en-US" sz="1400" dirty="0"/>
                    </a:p>
                  </a:txBody>
                  <a:tcPr/>
                </a:tc>
              </a:tr>
              <a:tr h="3154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r>
                        <a:rPr lang="en-US" sz="1400" baseline="0" dirty="0" smtClean="0"/>
                        <a:t> inch laptop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laptop for…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laptop</a:t>
                      </a:r>
                      <a:endParaRPr lang="en-US" sz="1400" dirty="0"/>
                    </a:p>
                  </a:txBody>
                  <a:tcPr/>
                </a:tc>
              </a:tr>
              <a:tr h="34894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5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query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Two edge models for two pairwise feature</a:t>
            </a:r>
          </a:p>
          <a:p>
            <a:r>
              <a:rPr lang="en-US" dirty="0" smtClean="0"/>
              <a:t>Lexical pairwise feature</a:t>
            </a:r>
          </a:p>
          <a:p>
            <a:pPr lvl="1"/>
            <a:r>
              <a:rPr lang="en-US" dirty="0" smtClean="0"/>
              <a:t>A simple binary similarity</a:t>
            </a:r>
          </a:p>
          <a:p>
            <a:pPr lvl="1"/>
            <a:r>
              <a:rPr lang="en-US" dirty="0" smtClean="0"/>
              <a:t>1 if one of the query contains all the words in the other query</a:t>
            </a:r>
          </a:p>
          <a:p>
            <a:pPr lvl="1"/>
            <a:r>
              <a:rPr lang="en-US" dirty="0" smtClean="0"/>
              <a:t>0 otherwise</a:t>
            </a:r>
          </a:p>
          <a:p>
            <a:r>
              <a:rPr lang="en-US" dirty="0" smtClean="0"/>
              <a:t>Co-click pairwise feature</a:t>
            </a:r>
          </a:p>
          <a:p>
            <a:pPr lvl="1"/>
            <a:r>
              <a:rPr lang="en-US" dirty="0" smtClean="0"/>
              <a:t>More co-clicks </a:t>
            </a:r>
            <a:r>
              <a:rPr lang="en-US" dirty="0" smtClean="0">
                <a:sym typeface="Wingdings" pitchFamily="2" charset="2"/>
              </a:rPr>
              <a:t> higher similarity (like </a:t>
            </a:r>
            <a:r>
              <a:rPr lang="en-US" dirty="0" err="1" smtClean="0">
                <a:sym typeface="Wingdings" pitchFamily="2" charset="2"/>
              </a:rPr>
              <a:t>tf</a:t>
            </a:r>
            <a:r>
              <a:rPr lang="en-US" dirty="0" smtClean="0">
                <a:sym typeface="Wingdings" pitchFamily="2" charset="2"/>
              </a:rPr>
              <a:t>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Popular clickthroughs contribute less (like </a:t>
            </a:r>
            <a:r>
              <a:rPr lang="en-US" dirty="0" err="1" smtClean="0">
                <a:sym typeface="Wingdings" pitchFamily="2" charset="2"/>
              </a:rPr>
              <a:t>idf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/>
          </a:p>
          <a:p>
            <a:r>
              <a:rPr lang="en-US" dirty="0" smtClean="0"/>
              <a:t>Other potential edge models</a:t>
            </a:r>
          </a:p>
          <a:p>
            <a:pPr lvl="1"/>
            <a:r>
              <a:rPr lang="en-US" dirty="0" smtClean="0"/>
              <a:t>Co-session, search results, user profiles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SIGIR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Problem and motivation</a:t>
            </a:r>
          </a:p>
          <a:p>
            <a:r>
              <a:rPr lang="en-US" dirty="0" smtClean="0"/>
              <a:t>Regularization framework</a:t>
            </a:r>
          </a:p>
          <a:p>
            <a:r>
              <a:rPr lang="en-US" dirty="0" smtClean="0"/>
              <a:t>Applications in IR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Conclusion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8/15/2012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/>
              <a:t>Regularization </a:t>
            </a:r>
            <a:r>
              <a:rPr lang="en-US" dirty="0"/>
              <a:t>f</a:t>
            </a:r>
            <a:r>
              <a:rPr lang="en-US" dirty="0" smtClean="0"/>
              <a:t>ramework</a:t>
            </a:r>
          </a:p>
          <a:p>
            <a:r>
              <a:rPr lang="en-US" dirty="0" smtClean="0"/>
              <a:t>Applications in IR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Experiments</a:t>
            </a:r>
          </a:p>
          <a:p>
            <a:r>
              <a:rPr lang="en-US" dirty="0" smtClean="0"/>
              <a:t>Conclusion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01752" y="1527048"/>
                <a:ext cx="8503920" cy="487375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Query intent classification using a </a:t>
                </a:r>
                <a:r>
                  <a:rPr lang="en-US" smtClean="0"/>
                  <a:t>shopping query dataset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Map a shopping query to a product category</a:t>
                </a:r>
              </a:p>
              <a:p>
                <a:r>
                  <a:rPr lang="en-US" dirty="0" smtClean="0"/>
                  <a:t>Dataset</a:t>
                </a:r>
              </a:p>
              <a:p>
                <a:pPr lvl="1"/>
                <a:r>
                  <a:rPr lang="en-US" dirty="0" smtClean="0"/>
                  <a:t># product categories: 2043</a:t>
                </a:r>
              </a:p>
              <a:p>
                <a:pPr lvl="1"/>
                <a:r>
                  <a:rPr lang="en-US" dirty="0" smtClean="0"/>
                  <a:t># all queries: 4 millions</a:t>
                </a:r>
              </a:p>
              <a:p>
                <a:pPr lvl="1"/>
                <a:r>
                  <a:rPr lang="en-US" b="0" dirty="0" smtClean="0"/>
                  <a:t># of labeled training queries: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K (default)</a:t>
                </a:r>
              </a:p>
              <a:p>
                <a:pPr lvl="1"/>
                <a:r>
                  <a:rPr lang="en-US" dirty="0" smtClean="0"/>
                  <a:t># of labeled testing queries: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≥10</m:t>
                    </m:r>
                  </m:oMath>
                </a14:m>
                <a:r>
                  <a:rPr lang="en-US" dirty="0" smtClean="0"/>
                  <a:t>K</a:t>
                </a:r>
              </a:p>
              <a:p>
                <a:pPr lvl="1"/>
                <a:r>
                  <a:rPr lang="en-US" dirty="0" smtClean="0"/>
                  <a:t># clickthroughs: 11 millions</a:t>
                </a:r>
              </a:p>
              <a:p>
                <a:pPr lvl="1"/>
                <a:r>
                  <a:rPr lang="en-US" dirty="0" smtClean="0"/>
                  <a:t># queries with clicks: 1 million (about ¼)</a:t>
                </a:r>
              </a:p>
              <a:p>
                <a:r>
                  <a:rPr lang="en-US" dirty="0" smtClean="0"/>
                  <a:t>Metrics</a:t>
                </a:r>
              </a:p>
              <a:p>
                <a:pPr lvl="1"/>
                <a:r>
                  <a:rPr lang="en-US" dirty="0" smtClean="0"/>
                  <a:t>Top-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accuracy</a:t>
                </a:r>
              </a:p>
              <a:p>
                <a:pPr lvl="1"/>
                <a:r>
                  <a:rPr lang="en-US" dirty="0" smtClean="0"/>
                  <a:t>Precision-recall plot</a:t>
                </a:r>
              </a:p>
              <a:p>
                <a:pPr lvl="1"/>
                <a:r>
                  <a:rPr lang="en-US" dirty="0" smtClean="0"/>
                  <a:t>Optimal f-score</a:t>
                </a:r>
              </a:p>
              <a:p>
                <a:pPr lvl="1"/>
                <a:r>
                  <a:rPr lang="en-US" dirty="0" smtClean="0"/>
                  <a:t>Precision at 0.5 recall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1752" y="1527048"/>
                <a:ext cx="8503920" cy="4873752"/>
              </a:xfrm>
              <a:blipFill rotWithShape="1">
                <a:blip r:embed="rId2"/>
                <a:stretch>
                  <a:fillRect t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3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Illustrative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Classification of two example queries using unigram model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The actual classes can be predicted using their neighbors</a:t>
            </a:r>
          </a:p>
          <a:p>
            <a:pPr lvl="1"/>
            <a:r>
              <a:rPr lang="en-US" dirty="0" smtClean="0"/>
              <a:t>Look at the lexical neighbors of “canon 35”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anon 35 mm lens</a:t>
            </a:r>
            <a:endParaRPr lang="en-US" dirty="0"/>
          </a:p>
          <a:p>
            <a:pPr lvl="2"/>
            <a:r>
              <a:rPr lang="en-US" dirty="0" smtClean="0"/>
              <a:t>canon 35 f 2</a:t>
            </a:r>
          </a:p>
          <a:p>
            <a:pPr lvl="2"/>
            <a:r>
              <a:rPr lang="en-US" dirty="0"/>
              <a:t>35 mm wide angle 1.4 canon </a:t>
            </a:r>
            <a:r>
              <a:rPr lang="en-US" dirty="0" smtClean="0"/>
              <a:t>lens</a:t>
            </a:r>
          </a:p>
          <a:p>
            <a:pPr lvl="1"/>
            <a:r>
              <a:rPr lang="en-US" dirty="0" smtClean="0"/>
              <a:t>Look at the co-click neighbors of “</a:t>
            </a:r>
            <a:r>
              <a:rPr lang="en-US" dirty="0" err="1" smtClean="0"/>
              <a:t>Hp</a:t>
            </a:r>
            <a:r>
              <a:rPr lang="en-US" dirty="0" smtClean="0"/>
              <a:t> laptop hard drive”</a:t>
            </a:r>
          </a:p>
          <a:p>
            <a:pPr lvl="2"/>
            <a:r>
              <a:rPr lang="en-US" dirty="0"/>
              <a:t>hard drive </a:t>
            </a:r>
            <a:r>
              <a:rPr lang="en-US" dirty="0" smtClean="0"/>
              <a:t>1tb</a:t>
            </a:r>
          </a:p>
          <a:p>
            <a:pPr lvl="2"/>
            <a:r>
              <a:rPr lang="en-US" dirty="0" err="1"/>
              <a:t>seagate</a:t>
            </a:r>
            <a:r>
              <a:rPr lang="en-US" dirty="0"/>
              <a:t> </a:t>
            </a:r>
            <a:r>
              <a:rPr lang="en-US" dirty="0" err="1" smtClean="0"/>
              <a:t>harddrive</a:t>
            </a:r>
            <a:endParaRPr lang="en-US" dirty="0" smtClean="0"/>
          </a:p>
          <a:p>
            <a:pPr lvl="2"/>
            <a:r>
              <a:rPr lang="en-US" dirty="0"/>
              <a:t>western digital 2tb </a:t>
            </a:r>
            <a:r>
              <a:rPr lang="en-US" dirty="0" smtClean="0"/>
              <a:t>external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8/15/2012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SIGIR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70126"/>
              </p:ext>
            </p:extLst>
          </p:nvPr>
        </p:nvGraphicFramePr>
        <p:xfrm>
          <a:off x="914400" y="202011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1828800"/>
                <a:gridCol w="1905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Misclassified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Actual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canon 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camcorder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camera-lens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hp</a:t>
                      </a:r>
                      <a:r>
                        <a:rPr lang="en-US" dirty="0" smtClean="0"/>
                        <a:t> laptop</a:t>
                      </a:r>
                      <a:r>
                        <a:rPr lang="en-US" baseline="0" dirty="0" smtClean="0"/>
                        <a:t> hard drive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laptop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hard-drive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19200" y="4009698"/>
            <a:ext cx="36576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19200" y="5242034"/>
            <a:ext cx="36576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3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Heterogeneous Pairwise Features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23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990600" y="1752600"/>
            <a:ext cx="6335697" cy="4648200"/>
            <a:chOff x="990600" y="1752600"/>
            <a:chExt cx="6335697" cy="46482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752600"/>
              <a:ext cx="6335697" cy="46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2101048" y="4307775"/>
              <a:ext cx="1447800" cy="1295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10000" y="3810000"/>
            <a:ext cx="1066800" cy="819607"/>
            <a:chOff x="3810000" y="3810000"/>
            <a:chExt cx="1066800" cy="819607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4267200" y="3810000"/>
              <a:ext cx="304800" cy="53340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810000" y="4260275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unigram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62600" y="1900050"/>
            <a:ext cx="2426525" cy="786948"/>
            <a:chOff x="3909951" y="4013652"/>
            <a:chExt cx="2426525" cy="786948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3909951" y="4343400"/>
              <a:ext cx="357249" cy="457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4904" y="4013652"/>
              <a:ext cx="2231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u</a:t>
              </a:r>
              <a:r>
                <a:rPr lang="en-US" dirty="0" smtClean="0">
                  <a:solidFill>
                    <a:srgbClr val="7030A0"/>
                  </a:solidFill>
                </a:rPr>
                <a:t>nigram + </a:t>
              </a:r>
              <a:r>
                <a:rPr lang="en-US" dirty="0" err="1" smtClean="0">
                  <a:solidFill>
                    <a:srgbClr val="7030A0"/>
                  </a:solidFill>
                </a:rPr>
                <a:t>lex</a:t>
              </a:r>
              <a:r>
                <a:rPr lang="en-US" dirty="0" smtClean="0">
                  <a:solidFill>
                    <a:srgbClr val="7030A0"/>
                  </a:solidFill>
                </a:rPr>
                <a:t> + click 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895600" y="3059668"/>
            <a:ext cx="1676400" cy="819607"/>
            <a:chOff x="3613952" y="3810000"/>
            <a:chExt cx="1676400" cy="819607"/>
          </a:xfrm>
        </p:grpSpPr>
        <p:cxnSp>
          <p:nvCxnSpPr>
            <p:cNvPr id="21" name="Straight Arrow Connector 20"/>
            <p:cNvCxnSpPr/>
            <p:nvPr/>
          </p:nvCxnSpPr>
          <p:spPr>
            <a:xfrm flipH="1">
              <a:off x="4267200" y="3810000"/>
              <a:ext cx="304800" cy="53340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613952" y="4260275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92D050"/>
                  </a:solidFill>
                </a:rPr>
                <a:t>unigram + click</a:t>
              </a:r>
              <a:endParaRPr lang="en-US" dirty="0">
                <a:solidFill>
                  <a:srgbClr val="92D05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14106" y="1635822"/>
            <a:ext cx="2426525" cy="786948"/>
            <a:chOff x="3909951" y="4013652"/>
            <a:chExt cx="2426525" cy="786948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3909951" y="4343400"/>
              <a:ext cx="357249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104904" y="4013652"/>
              <a:ext cx="2231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u</a:t>
              </a:r>
              <a:r>
                <a:rPr lang="en-US" dirty="0" smtClean="0">
                  <a:solidFill>
                    <a:srgbClr val="C00000"/>
                  </a:solidFill>
                </a:rPr>
                <a:t>nigram + </a:t>
              </a:r>
              <a:r>
                <a:rPr lang="en-US" dirty="0" err="1" smtClean="0">
                  <a:solidFill>
                    <a:srgbClr val="C00000"/>
                  </a:solidFill>
                </a:rPr>
                <a:t>lex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82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without clicks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800600"/>
          </a:xfrm>
        </p:spPr>
        <p:txBody>
          <a:bodyPr/>
          <a:lstStyle/>
          <a:p>
            <a:r>
              <a:rPr lang="en-US" dirty="0" smtClean="0"/>
              <a:t>“Click” alone has no effect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Lex</a:t>
            </a:r>
            <a:r>
              <a:rPr lang="en-US" dirty="0" smtClean="0"/>
              <a:t> + Click” performs better than “</a:t>
            </a:r>
            <a:r>
              <a:rPr lang="en-US" dirty="0" err="1" smtClean="0"/>
              <a:t>Lex</a:t>
            </a:r>
            <a:r>
              <a:rPr lang="en-US" dirty="0" smtClean="0"/>
              <a:t>” alone </a:t>
            </a:r>
          </a:p>
          <a:p>
            <a:r>
              <a:rPr lang="en-US" b="1" dirty="0" smtClean="0"/>
              <a:t>Even queries without clicks can benefit from co-click features</a:t>
            </a:r>
          </a:p>
          <a:p>
            <a:pPr lvl="1"/>
            <a:r>
              <a:rPr lang="en-US" dirty="0" smtClean="0"/>
              <a:t>Their lexical neighbors (or neighbors of neighbors) may have clicks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terative regularization helps propagate the evidence from those clicks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401249206"/>
              </p:ext>
            </p:extLst>
          </p:nvPr>
        </p:nvGraphicFramePr>
        <p:xfrm>
          <a:off x="4953000" y="1295400"/>
          <a:ext cx="3200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Oval 10"/>
          <p:cNvSpPr/>
          <p:nvPr/>
        </p:nvSpPr>
        <p:spPr>
          <a:xfrm>
            <a:off x="5638800" y="4286000"/>
            <a:ext cx="1143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862950" y="1850575"/>
            <a:ext cx="1143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6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8006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NoConf</a:t>
            </a:r>
            <a:r>
              <a:rPr lang="en-US" b="1" dirty="0" smtClean="0"/>
              <a:t>: </a:t>
            </a:r>
            <a:r>
              <a:rPr lang="en-US" dirty="0" smtClean="0"/>
              <a:t>no confidence information</a:t>
            </a:r>
          </a:p>
          <a:p>
            <a:r>
              <a:rPr lang="en-US" b="1" dirty="0" smtClean="0"/>
              <a:t>Heuristic: </a:t>
            </a:r>
            <a:r>
              <a:rPr lang="en-US" dirty="0" smtClean="0"/>
              <a:t>the heuristic method using the background model</a:t>
            </a:r>
          </a:p>
          <a:p>
            <a:r>
              <a:rPr lang="en-US" b="1" dirty="0" smtClean="0"/>
              <a:t>Simulated: </a:t>
            </a:r>
            <a:r>
              <a:rPr lang="en-US" dirty="0" smtClean="0"/>
              <a:t>generate confidence using available labels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786697157"/>
              </p:ext>
            </p:extLst>
          </p:nvPr>
        </p:nvGraphicFramePr>
        <p:xfrm>
          <a:off x="4724400" y="1219200"/>
          <a:ext cx="32004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947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Labeled and unlabeled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 labeled training queries</a:t>
            </a:r>
          </a:p>
          <a:p>
            <a:r>
              <a:rPr lang="en-US" dirty="0" smtClean="0"/>
              <a:t># total queries (using the same 1000 training queries)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3437071"/>
              </p:ext>
            </p:extLst>
          </p:nvPr>
        </p:nvGraphicFramePr>
        <p:xfrm>
          <a:off x="152400" y="2816837"/>
          <a:ext cx="4173188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3967128" y="2734232"/>
            <a:ext cx="3962399" cy="3443289"/>
            <a:chOff x="4114800" y="2971800"/>
            <a:chExt cx="3962399" cy="3443289"/>
          </a:xfrm>
        </p:grpSpPr>
        <p:graphicFrame>
          <p:nvGraphicFramePr>
            <p:cNvPr id="9" name="Chart 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80759262"/>
                </p:ext>
              </p:extLst>
            </p:nvPr>
          </p:nvGraphicFramePr>
          <p:xfrm>
            <a:off x="4114800" y="2971800"/>
            <a:ext cx="3962399" cy="34432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5445825" y="5992101"/>
              <a:ext cx="20979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Number of total queries</a:t>
              </a:r>
              <a:endParaRPr lang="en-US" sz="14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76800" y="5791200"/>
              <a:ext cx="2514600" cy="200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520050" y="5838699"/>
              <a:ext cx="416625" cy="122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82787" y="5723968"/>
              <a:ext cx="3247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0.04M  0.8M    1.6M     2.4M    3.2M     4M   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23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8" grpId="0">
        <p:bldAsOne/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/>
              <a:t>Regularization </a:t>
            </a:r>
            <a:r>
              <a:rPr lang="en-US" dirty="0"/>
              <a:t>f</a:t>
            </a:r>
            <a:r>
              <a:rPr lang="en-US" dirty="0" smtClean="0"/>
              <a:t>ramework</a:t>
            </a:r>
          </a:p>
          <a:p>
            <a:r>
              <a:rPr lang="en-US" dirty="0" smtClean="0"/>
              <a:t>Applications in IR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Conclusion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7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observe the benefits of:</a:t>
            </a:r>
          </a:p>
          <a:p>
            <a:pPr lvl="1"/>
            <a:r>
              <a:rPr lang="en-US" dirty="0" smtClean="0"/>
              <a:t>Regularization using heterogeneous pairwise features</a:t>
            </a:r>
          </a:p>
          <a:p>
            <a:pPr lvl="1"/>
            <a:r>
              <a:rPr lang="en-US" dirty="0" smtClean="0"/>
              <a:t>Regularization with confidence</a:t>
            </a:r>
          </a:p>
          <a:p>
            <a:r>
              <a:rPr lang="en-US" dirty="0" smtClean="0"/>
              <a:t>We may further improve performance by:</a:t>
            </a:r>
          </a:p>
          <a:p>
            <a:pPr lvl="1"/>
            <a:r>
              <a:rPr lang="en-US" dirty="0" smtClean="0"/>
              <a:t>Exploring more pairwise features like query sessions, etc.</a:t>
            </a:r>
          </a:p>
          <a:p>
            <a:pPr lvl="1"/>
            <a:r>
              <a:rPr lang="en-US" dirty="0" smtClean="0"/>
              <a:t>Better confidence estimation</a:t>
            </a:r>
          </a:p>
          <a:p>
            <a:r>
              <a:rPr lang="en-US" dirty="0" smtClean="0"/>
              <a:t>Can be applied to other classification tasks in IR</a:t>
            </a:r>
          </a:p>
          <a:p>
            <a:pPr lvl="1"/>
            <a:r>
              <a:rPr lang="en-US" dirty="0" smtClean="0"/>
              <a:t>E.g. Text categorization</a:t>
            </a:r>
          </a:p>
          <a:p>
            <a:pPr lvl="1"/>
            <a:r>
              <a:rPr lang="en-US" dirty="0" smtClean="0"/>
              <a:t>Using pairwise features such as co-readership, social tagging overlap, document similarity, etc.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Classifications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classification tasks in IR</a:t>
            </a:r>
          </a:p>
          <a:p>
            <a:pPr lvl="1"/>
            <a:r>
              <a:rPr lang="en-US" dirty="0" smtClean="0"/>
              <a:t>Given some objects and a set of classes</a:t>
            </a:r>
          </a:p>
          <a:p>
            <a:pPr lvl="1"/>
            <a:r>
              <a:rPr lang="en-US" dirty="0" smtClean="0"/>
              <a:t>Some objects are labeled (with known classes)</a:t>
            </a:r>
          </a:p>
          <a:p>
            <a:pPr lvl="1"/>
            <a:r>
              <a:rPr lang="en-US" dirty="0" smtClean="0"/>
              <a:t>Predict the class of each unlabeled object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1. Text categorization</a:t>
            </a:r>
          </a:p>
          <a:p>
            <a:pPr lvl="1"/>
            <a:r>
              <a:rPr lang="en-US" dirty="0" smtClean="0"/>
              <a:t>Spam detection</a:t>
            </a:r>
          </a:p>
          <a:p>
            <a:pPr lvl="1"/>
            <a:r>
              <a:rPr lang="en-US" dirty="0" smtClean="0"/>
              <a:t>Information filtering</a:t>
            </a:r>
          </a:p>
          <a:p>
            <a:pPr lvl="1"/>
            <a:r>
              <a:rPr lang="en-US" dirty="0" smtClean="0"/>
              <a:t>Email organization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2. Query intent classification</a:t>
            </a:r>
          </a:p>
          <a:p>
            <a:pPr lvl="1"/>
            <a:r>
              <a:rPr lang="en-US" dirty="0" smtClean="0"/>
              <a:t>Search vertical</a:t>
            </a:r>
          </a:p>
          <a:p>
            <a:pPr lvl="1"/>
            <a:r>
              <a:rPr lang="en-US" dirty="0" smtClean="0"/>
              <a:t>Ads targeting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1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Feature sparsity</a:t>
            </a:r>
          </a:p>
          <a:p>
            <a:pPr lvl="1"/>
            <a:r>
              <a:rPr lang="en-US" dirty="0" smtClean="0"/>
              <a:t>In our query classification dataset, 95% of queries contain no more than five words</a:t>
            </a:r>
          </a:p>
          <a:p>
            <a:r>
              <a:rPr lang="en-US" b="1" dirty="0" smtClean="0"/>
              <a:t>Scarcity of labeled data</a:t>
            </a:r>
          </a:p>
          <a:p>
            <a:pPr lvl="1"/>
            <a:r>
              <a:rPr lang="en-US" dirty="0" smtClean="0"/>
              <a:t>Especially for IR tasks with a large number of classes</a:t>
            </a:r>
          </a:p>
          <a:p>
            <a:pPr lvl="1"/>
            <a:r>
              <a:rPr lang="en-US" dirty="0" smtClean="0"/>
              <a:t>Our query classification dataset contains 2000+ fine-grained classes for the shopping domain alone</a:t>
            </a:r>
          </a:p>
          <a:p>
            <a:pPr lvl="2"/>
            <a:r>
              <a:rPr lang="en-US" dirty="0" err="1" smtClean="0"/>
              <a:t>Eg</a:t>
            </a:r>
            <a:r>
              <a:rPr lang="en-US" dirty="0" smtClean="0"/>
              <a:t>. Inkjet-printer, laser-printer, line printer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Addresses both challenges</a:t>
            </a:r>
          </a:p>
          <a:p>
            <a:r>
              <a:rPr lang="en-US" b="1" dirty="0" smtClean="0"/>
              <a:t>Feature sparsity</a:t>
            </a:r>
          </a:p>
          <a:p>
            <a:pPr lvl="1"/>
            <a:r>
              <a:rPr lang="en-US" dirty="0" smtClean="0"/>
              <a:t>Traditionally features are extracted at object level</a:t>
            </a:r>
          </a:p>
          <a:p>
            <a:pPr lvl="1"/>
            <a:r>
              <a:rPr lang="en-US" dirty="0" smtClean="0"/>
              <a:t>Features can be potentially extracted from each pair of objects</a:t>
            </a:r>
          </a:p>
          <a:p>
            <a:pPr lvl="1"/>
            <a:r>
              <a:rPr lang="en-US" dirty="0" smtClean="0"/>
              <a:t>Can be modeled by an undirected graph</a:t>
            </a:r>
          </a:p>
          <a:p>
            <a:pPr lvl="2"/>
            <a:r>
              <a:rPr lang="en-US" dirty="0" smtClean="0"/>
              <a:t>Vertices: objects</a:t>
            </a:r>
          </a:p>
          <a:p>
            <a:pPr lvl="2"/>
            <a:r>
              <a:rPr lang="en-US" dirty="0" smtClean="0"/>
              <a:t>Edges: pairwise features</a:t>
            </a:r>
          </a:p>
          <a:p>
            <a:r>
              <a:rPr lang="en-US" b="1" dirty="0" smtClean="0"/>
              <a:t>Scarcity of labeled data</a:t>
            </a:r>
          </a:p>
          <a:p>
            <a:pPr lvl="1"/>
            <a:r>
              <a:rPr lang="en-US" dirty="0" smtClean="0"/>
              <a:t>Neighboring objects on the graph are similar</a:t>
            </a:r>
          </a:p>
          <a:p>
            <a:pPr lvl="1"/>
            <a:r>
              <a:rPr lang="en-US" dirty="0" smtClean="0"/>
              <a:t>Labels propagate across similar objects</a:t>
            </a:r>
          </a:p>
          <a:p>
            <a:pPr lvl="2"/>
            <a:r>
              <a:rPr lang="en-US" i="1" dirty="0"/>
              <a:t>“Similar objects share similar labels</a:t>
            </a:r>
            <a:r>
              <a:rPr lang="en-US" i="1" dirty="0" smtClean="0"/>
              <a:t>”</a:t>
            </a:r>
            <a:endParaRPr lang="en-US" dirty="0" smtClean="0"/>
          </a:p>
          <a:p>
            <a:pPr lvl="2"/>
            <a:r>
              <a:rPr lang="en-US" dirty="0" smtClean="0"/>
              <a:t>Semi-supervised in nature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SIGIR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2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Heterogeneous Pairwise Features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existing </a:t>
            </a:r>
            <a:r>
              <a:rPr lang="en-US" dirty="0" smtClean="0"/>
              <a:t>frameworks use a single </a:t>
            </a:r>
            <a:r>
              <a:rPr lang="en-US" dirty="0"/>
              <a:t>pairwise </a:t>
            </a:r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Heterogeneous features exist</a:t>
            </a:r>
          </a:p>
          <a:p>
            <a:pPr lvl="2"/>
            <a:r>
              <a:rPr lang="en-US" dirty="0" smtClean="0"/>
              <a:t>Complement each other</a:t>
            </a:r>
          </a:p>
          <a:p>
            <a:pPr lvl="2"/>
            <a:r>
              <a:rPr lang="en-US" dirty="0" smtClean="0"/>
              <a:t>More robust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/>
              <a:t>i</a:t>
            </a:r>
            <a:r>
              <a:rPr lang="en-US" dirty="0" smtClean="0"/>
              <a:t>n query </a:t>
            </a:r>
            <a:r>
              <a:rPr lang="en-US" dirty="0"/>
              <a:t>intent </a:t>
            </a:r>
            <a:r>
              <a:rPr lang="en-US" dirty="0" smtClean="0"/>
              <a:t>classiﬁcation</a:t>
            </a:r>
          </a:p>
          <a:p>
            <a:pPr lvl="1"/>
            <a:r>
              <a:rPr lang="en-US" dirty="0" smtClean="0"/>
              <a:t>Co-clicks</a:t>
            </a:r>
          </a:p>
          <a:p>
            <a:pPr lvl="2"/>
            <a:r>
              <a:rPr lang="en-US" dirty="0" smtClean="0"/>
              <a:t>If two queries share a common click landing on the same page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exical similarity</a:t>
            </a:r>
          </a:p>
          <a:p>
            <a:pPr lvl="2"/>
            <a:r>
              <a:rPr lang="en-US" dirty="0" smtClean="0"/>
              <a:t>If two queries contain overlapping words</a:t>
            </a:r>
          </a:p>
          <a:p>
            <a:pPr lvl="2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SIGIR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4572000"/>
            <a:ext cx="3429000" cy="3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only about ¼ of the queries have clicks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3158" y="5791200"/>
            <a:ext cx="3425042" cy="58477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“laptop” vs. “notebook computer”</a:t>
            </a:r>
          </a:p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“laptop” vs. “laptop bag”</a:t>
            </a:r>
            <a:endParaRPr lang="en-US" sz="1600" dirty="0">
              <a:solidFill>
                <a:srgbClr val="0070C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21575" y="5758934"/>
            <a:ext cx="3034150" cy="369332"/>
            <a:chOff x="4191000" y="5758934"/>
            <a:chExt cx="3034150" cy="369332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4191000" y="5943600"/>
              <a:ext cx="838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15350" y="5758934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s</a:t>
              </a:r>
              <a:r>
                <a:rPr lang="en-US" dirty="0" smtClean="0">
                  <a:solidFill>
                    <a:srgbClr val="00B050"/>
                  </a:solidFill>
                </a:rPr>
                <a:t>ame products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33450" y="6019593"/>
            <a:ext cx="3034150" cy="369332"/>
            <a:chOff x="4202875" y="6019593"/>
            <a:chExt cx="3034150" cy="369332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202875" y="6216134"/>
              <a:ext cx="838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27225" y="6019593"/>
              <a:ext cx="2209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</a:t>
              </a:r>
              <a:r>
                <a:rPr lang="en-US" dirty="0" smtClean="0">
                  <a:solidFill>
                    <a:srgbClr val="00B050"/>
                  </a:solidFill>
                </a:rPr>
                <a:t>ifferent products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36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Observation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Confidence-aware regularization</a:t>
            </a:r>
            <a:endParaRPr lang="en-US" b="1" dirty="0"/>
          </a:p>
          <a:p>
            <a:pPr lvl="1"/>
            <a:r>
              <a:rPr lang="en-US" dirty="0" smtClean="0"/>
              <a:t>Existing frameworks regularize based on similarity only</a:t>
            </a:r>
          </a:p>
          <a:p>
            <a:pPr lvl="2"/>
            <a:r>
              <a:rPr lang="en-US" dirty="0" smtClean="0"/>
              <a:t>“Similar objects share similar labels”</a:t>
            </a:r>
          </a:p>
          <a:p>
            <a:pPr lvl="2"/>
            <a:r>
              <a:rPr lang="en-US" dirty="0" smtClean="0"/>
              <a:t>More similar </a:t>
            </a:r>
            <a:r>
              <a:rPr lang="en-US" dirty="0" smtClean="0">
                <a:sym typeface="Wingdings" pitchFamily="2" charset="2"/>
              </a:rPr>
              <a:t> higher influence on label</a:t>
            </a:r>
          </a:p>
          <a:p>
            <a:pPr lvl="2"/>
            <a:endParaRPr lang="en-US" dirty="0">
              <a:sym typeface="Wingdings" pitchFamily="2" charset="2"/>
            </a:endParaRPr>
          </a:p>
          <a:p>
            <a:pPr lvl="2"/>
            <a:endParaRPr lang="en-US" dirty="0" smtClean="0">
              <a:sym typeface="Wingdings" pitchFamily="2" charset="2"/>
            </a:endParaRPr>
          </a:p>
          <a:p>
            <a:pPr lvl="2"/>
            <a:endParaRPr lang="en-US" dirty="0" smtClean="0">
              <a:sym typeface="Wingdings" pitchFamily="2" charset="2"/>
            </a:endParaRPr>
          </a:p>
          <a:p>
            <a:pPr marL="777240" lvl="2" indent="0">
              <a:buNone/>
            </a:pPr>
            <a:endParaRPr lang="en-US" dirty="0" smtClean="0">
              <a:sym typeface="Wingdings" pitchFamily="2" charset="2"/>
            </a:endParaRPr>
          </a:p>
          <a:p>
            <a:pPr lvl="1"/>
            <a:r>
              <a:rPr lang="en-US" i="1" dirty="0" smtClean="0">
                <a:sym typeface="Wingdings" pitchFamily="2" charset="2"/>
              </a:rPr>
              <a:t>Classification confidence also matters</a:t>
            </a:r>
          </a:p>
          <a:p>
            <a:pPr lvl="2"/>
            <a:r>
              <a:rPr lang="en-US" dirty="0" smtClean="0"/>
              <a:t>Some objects are easier to classify than others</a:t>
            </a:r>
          </a:p>
          <a:p>
            <a:pPr lvl="2"/>
            <a:r>
              <a:rPr lang="en-US" dirty="0" smtClean="0"/>
              <a:t>If </a:t>
            </a:r>
            <a:r>
              <a:rPr lang="en-US" dirty="0"/>
              <a:t>we are more conﬁdent about the prediction </a:t>
            </a:r>
            <a:r>
              <a:rPr lang="en-US" dirty="0" smtClean="0"/>
              <a:t>on an object, we </a:t>
            </a:r>
            <a:r>
              <a:rPr lang="en-US" dirty="0"/>
              <a:t>expect it to inﬂuence its neighbors </a:t>
            </a:r>
            <a:r>
              <a:rPr lang="en-US" dirty="0" smtClean="0"/>
              <a:t>more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SIGIR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752600" y="3143250"/>
            <a:ext cx="3933825" cy="877163"/>
            <a:chOff x="1752600" y="3143250"/>
            <a:chExt cx="3933825" cy="877163"/>
          </a:xfrm>
        </p:grpSpPr>
        <p:grpSp>
          <p:nvGrpSpPr>
            <p:cNvPr id="43" name="Group 42"/>
            <p:cNvGrpSpPr/>
            <p:nvPr/>
          </p:nvGrpSpPr>
          <p:grpSpPr>
            <a:xfrm>
              <a:off x="1752600" y="3200400"/>
              <a:ext cx="914400" cy="800099"/>
              <a:chOff x="6724650" y="2324100"/>
              <a:chExt cx="914400" cy="800099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724650" y="25908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410450" y="23241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12" name="Isosceles Triangle 11"/>
              <p:cNvSpPr/>
              <p:nvPr/>
            </p:nvSpPr>
            <p:spPr>
              <a:xfrm>
                <a:off x="7410450" y="2771774"/>
                <a:ext cx="228600" cy="35242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</a:t>
                </a:r>
                <a:endParaRPr lang="en-US" dirty="0"/>
              </a:p>
            </p:txBody>
          </p:sp>
          <p:cxnSp>
            <p:nvCxnSpPr>
              <p:cNvPr id="14" name="Straight Connector 13"/>
              <p:cNvCxnSpPr>
                <a:stCxn id="10" idx="6"/>
                <a:endCxn id="11" idx="2"/>
              </p:cNvCxnSpPr>
              <p:nvPr/>
            </p:nvCxnSpPr>
            <p:spPr>
              <a:xfrm flipV="1">
                <a:off x="6953250" y="2438400"/>
                <a:ext cx="457200" cy="26670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0" idx="6"/>
                <a:endCxn id="12" idx="1"/>
              </p:cNvCxnSpPr>
              <p:nvPr/>
            </p:nvCxnSpPr>
            <p:spPr>
              <a:xfrm>
                <a:off x="6953250" y="2705100"/>
                <a:ext cx="514350" cy="24288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171825" y="3143250"/>
              <a:ext cx="251460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a: </a:t>
              </a:r>
              <a:r>
                <a:rPr lang="en-US" sz="1600" dirty="0" smtClean="0"/>
                <a:t>a printer</a:t>
              </a:r>
            </a:p>
            <a:p>
              <a:r>
                <a:rPr lang="en-US" sz="300" dirty="0" smtClean="0"/>
                <a:t> </a:t>
              </a:r>
            </a:p>
            <a:p>
              <a:r>
                <a:rPr lang="en-US" sz="1600" b="1" dirty="0" smtClean="0"/>
                <a:t>b: </a:t>
              </a:r>
              <a:r>
                <a:rPr lang="en-US" sz="1600" dirty="0" smtClean="0"/>
                <a:t>more likely a printer</a:t>
              </a:r>
              <a:br>
                <a:rPr lang="en-US" sz="1600" dirty="0" smtClean="0"/>
              </a:br>
              <a:r>
                <a:rPr lang="en-US" sz="1600" b="1" dirty="0" smtClean="0"/>
                <a:t>c: </a:t>
              </a:r>
              <a:r>
                <a:rPr lang="en-US" sz="1600" dirty="0" smtClean="0"/>
                <a:t>less likely a printer</a:t>
              </a:r>
              <a:endParaRPr lang="en-US" sz="16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81175" y="5695950"/>
            <a:ext cx="4857750" cy="877163"/>
            <a:chOff x="1781175" y="5695950"/>
            <a:chExt cx="4857750" cy="877163"/>
          </a:xfrm>
        </p:grpSpPr>
        <p:grpSp>
          <p:nvGrpSpPr>
            <p:cNvPr id="44" name="Group 43"/>
            <p:cNvGrpSpPr/>
            <p:nvPr/>
          </p:nvGrpSpPr>
          <p:grpSpPr>
            <a:xfrm>
              <a:off x="1781175" y="5831517"/>
              <a:ext cx="981075" cy="644128"/>
              <a:chOff x="6781800" y="4232672"/>
              <a:chExt cx="981075" cy="644128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6781800" y="4232672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6781800" y="4648200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cxnSp>
            <p:nvCxnSpPr>
              <p:cNvPr id="31" name="Straight Connector 30"/>
              <p:cNvCxnSpPr>
                <a:stCxn id="29" idx="6"/>
                <a:endCxn id="33" idx="2"/>
              </p:cNvCxnSpPr>
              <p:nvPr/>
            </p:nvCxnSpPr>
            <p:spPr>
              <a:xfrm flipV="1">
                <a:off x="7010400" y="4575572"/>
                <a:ext cx="523875" cy="1869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8" idx="6"/>
                <a:endCxn id="33" idx="2"/>
              </p:cNvCxnSpPr>
              <p:nvPr/>
            </p:nvCxnSpPr>
            <p:spPr>
              <a:xfrm>
                <a:off x="7010400" y="4346972"/>
                <a:ext cx="523875" cy="228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7534275" y="4461272"/>
                <a:ext cx="228600" cy="228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3209925" y="5695950"/>
              <a:ext cx="3429000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a: </a:t>
              </a:r>
              <a:r>
                <a:rPr lang="en-US" sz="1600" dirty="0" smtClean="0"/>
                <a:t>a printer (90% confident)</a:t>
              </a:r>
            </a:p>
            <a:p>
              <a:r>
                <a:rPr lang="en-US" sz="300" dirty="0" smtClean="0"/>
                <a:t> </a:t>
              </a:r>
            </a:p>
            <a:p>
              <a:r>
                <a:rPr lang="en-US" sz="1600" b="1" dirty="0" smtClean="0"/>
                <a:t>b: </a:t>
              </a:r>
              <a:r>
                <a:rPr lang="en-US" sz="1600" dirty="0" smtClean="0"/>
                <a:t>a camera (10% confident)</a:t>
              </a:r>
              <a:br>
                <a:rPr lang="en-US" sz="1600" dirty="0" smtClean="0"/>
              </a:br>
              <a:r>
                <a:rPr lang="en-US" sz="1600" b="1" dirty="0" smtClean="0"/>
                <a:t>c: </a:t>
              </a:r>
              <a:r>
                <a:rPr lang="en-US" sz="1600" dirty="0" smtClean="0"/>
                <a:t>more likely a printer than a camera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8125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and motivation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Regularization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 smtClean="0">
                <a:solidFill>
                  <a:schemeClr val="accent1"/>
                </a:solidFill>
              </a:rPr>
              <a:t>ramework</a:t>
            </a:r>
          </a:p>
          <a:p>
            <a:r>
              <a:rPr lang="en-US" dirty="0" smtClean="0"/>
              <a:t>Applications in IR</a:t>
            </a:r>
          </a:p>
          <a:p>
            <a:r>
              <a:rPr lang="en-US" dirty="0" smtClean="0"/>
              <a:t>Experiments</a:t>
            </a:r>
          </a:p>
          <a:p>
            <a:r>
              <a:rPr lang="en-US" dirty="0" smtClean="0"/>
              <a:t>Conclusion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Object-Relationship </a:t>
            </a:r>
            <a:r>
              <a:rPr lang="en-US" dirty="0"/>
              <a:t>G</a:t>
            </a:r>
            <a:r>
              <a:rPr lang="en-US" dirty="0" smtClean="0"/>
              <a:t>raph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Vertices: objects,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𝑜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Edges: relationships,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H</a:t>
                </a:r>
                <a:r>
                  <a:rPr lang="en-US" dirty="0" smtClean="0"/>
                  <a:t>ave different types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 smtClean="0"/>
                  <a:t> for different pairwise features</a:t>
                </a:r>
              </a:p>
              <a:p>
                <a:pPr lvl="1"/>
                <a:r>
                  <a:rPr lang="en-US" dirty="0" smtClean="0"/>
                  <a:t>Can have multiple edges between two objects</a:t>
                </a:r>
              </a:p>
              <a:p>
                <a:pPr lvl="1"/>
                <a:r>
                  <a:rPr lang="en-US" dirty="0" smtClean="0"/>
                  <a:t>Weights encode the affinity between objects,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𝑊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𝑜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94360" lvl="2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8/15/2012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SIGIR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768A-2FC0-4530-9459-9ADFBB6DB0D6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35"/>
          <a:stretch/>
        </p:blipFill>
        <p:spPr bwMode="auto">
          <a:xfrm>
            <a:off x="1419224" y="3759200"/>
            <a:ext cx="5598252" cy="2752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36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5935</TotalTime>
  <Words>1823</Words>
  <Application>Microsoft Office PowerPoint</Application>
  <PresentationFormat>On-screen Show (4:3)</PresentationFormat>
  <Paragraphs>413</Paragraphs>
  <Slides>28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Cambria</vt:lpstr>
      <vt:lpstr>Adjacency</vt:lpstr>
      <vt:lpstr>Conﬁdence-Aware Graph Regularization with Heterogeneous Pairwise Features</vt:lpstr>
      <vt:lpstr>Outline</vt:lpstr>
      <vt:lpstr>Classifications in IR</vt:lpstr>
      <vt:lpstr>Challenges</vt:lpstr>
      <vt:lpstr>Graph Regularization</vt:lpstr>
      <vt:lpstr>Key Observation 1</vt:lpstr>
      <vt:lpstr>Key Observation 2</vt:lpstr>
      <vt:lpstr>Outline</vt:lpstr>
      <vt:lpstr>Object-Relationship Graph</vt:lpstr>
      <vt:lpstr>Dirichlet Distribution</vt:lpstr>
      <vt:lpstr>Regularization by Neighbors</vt:lpstr>
      <vt:lpstr>Regularization by Neighbors</vt:lpstr>
      <vt:lpstr>Confidence-Aware Prediction</vt:lpstr>
      <vt:lpstr>Iterative Regularization</vt:lpstr>
      <vt:lpstr>Parameters Learning</vt:lpstr>
      <vt:lpstr>Outline</vt:lpstr>
      <vt:lpstr>Realization of Framework</vt:lpstr>
      <vt:lpstr>Example: query intent</vt:lpstr>
      <vt:lpstr>Example: query intent</vt:lpstr>
      <vt:lpstr>Outline</vt:lpstr>
      <vt:lpstr>Experiment Setup</vt:lpstr>
      <vt:lpstr>Illustrative results</vt:lpstr>
      <vt:lpstr>Heterogeneous Pairwise Features</vt:lpstr>
      <vt:lpstr>Queries without clicks</vt:lpstr>
      <vt:lpstr>Confidence</vt:lpstr>
      <vt:lpstr>Labeled and unlabeled data</vt:lpstr>
      <vt:lpstr>Outline</vt:lpstr>
      <vt:lpstr>Conclusion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Classification through Regularization</dc:title>
  <dc:creator>Yuan Fang</dc:creator>
  <cp:lastModifiedBy>Yuan Fang</cp:lastModifiedBy>
  <cp:revision>443</cp:revision>
  <dcterms:created xsi:type="dcterms:W3CDTF">2011-08-08T19:00:34Z</dcterms:created>
  <dcterms:modified xsi:type="dcterms:W3CDTF">2013-03-20T09:48:15Z</dcterms:modified>
</cp:coreProperties>
</file>