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80" r:id="rId3"/>
    <p:sldId id="272" r:id="rId4"/>
    <p:sldId id="273" r:id="rId5"/>
    <p:sldId id="281" r:id="rId6"/>
    <p:sldId id="274" r:id="rId7"/>
    <p:sldId id="275" r:id="rId8"/>
    <p:sldId id="276" r:id="rId9"/>
    <p:sldId id="300" r:id="rId10"/>
    <p:sldId id="301" r:id="rId11"/>
    <p:sldId id="283" r:id="rId12"/>
    <p:sldId id="279" r:id="rId13"/>
    <p:sldId id="284" r:id="rId14"/>
    <p:sldId id="288" r:id="rId15"/>
    <p:sldId id="289" r:id="rId16"/>
    <p:sldId id="290" r:id="rId17"/>
    <p:sldId id="302" r:id="rId18"/>
    <p:sldId id="291" r:id="rId19"/>
    <p:sldId id="259" r:id="rId20"/>
    <p:sldId id="294" r:id="rId21"/>
    <p:sldId id="30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g-Wei Chang" initials="MC" lastIdx="7" clrIdx="0">
    <p:extLst>
      <p:ext uri="{19B8F6BF-5375-455C-9EA6-DF929625EA0E}">
        <p15:presenceInfo xmlns:p15="http://schemas.microsoft.com/office/powerpoint/2012/main" userId="S-1-5-21-2127521184-1604012920-1887927527-8024117" providerId="AD"/>
      </p:ext>
    </p:extLst>
  </p:cmAuthor>
  <p:cmAuthor id="2" name="Ming-Wei Chang" initials="MC [2]" lastIdx="6" clrIdx="1">
    <p:extLst>
      <p:ext uri="{19B8F6BF-5375-455C-9EA6-DF929625EA0E}">
        <p15:presenceInfo xmlns:p15="http://schemas.microsoft.com/office/powerpoint/2012/main" userId="11626149da079f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A900"/>
    <a:srgbClr val="FA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1" autoAdjust="0"/>
    <p:restoredTop sz="76840" autoAdjust="0"/>
  </p:normalViewPr>
  <p:slideViewPr>
    <p:cSldViewPr snapToGrid="0">
      <p:cViewPr varScale="1">
        <p:scale>
          <a:sx n="57" d="100"/>
          <a:sy n="57" d="100"/>
        </p:scale>
        <p:origin x="540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df2bdd212a6c5b6/msr2013intern_yuanfang/entity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df2bdd212a6c5b6/msr2013intern_yuanfang/entity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df2bdd212a6c5b6/msr2013intern_yuanfang/entity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b="1">
                <a:solidFill>
                  <a:schemeClr val="tx1"/>
                </a:solidFill>
              </a:rPr>
              <a:t>Which</a:t>
            </a:r>
            <a:r>
              <a:rPr lang="en-US" sz="1600" b="1" baseline="0">
                <a:solidFill>
                  <a:schemeClr val="tx1"/>
                </a:solidFill>
              </a:rPr>
              <a:t> "washington"?</a:t>
            </a:r>
            <a:endParaRPr lang="en-US" sz="1600" b="1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spPr>
            <a:solidFill>
              <a:srgbClr val="00B0F0"/>
            </a:solidFill>
            <a:ln w="25400">
              <a:noFill/>
            </a:ln>
            <a:effectLst/>
          </c:spPr>
          <c:val>
            <c:numRef>
              <c:f>'[entity analysis.xlsx]wash_time'!$C$2:$C$32</c:f>
              <c:numCache>
                <c:formatCode>General</c:formatCode>
                <c:ptCount val="31"/>
                <c:pt idx="0">
                  <c:v>1.00382590249631E-3</c:v>
                </c:pt>
                <c:pt idx="1">
                  <c:v>9.91220617388842E-4</c:v>
                </c:pt>
                <c:pt idx="2">
                  <c:v>1.28750647678563E-3</c:v>
                </c:pt>
                <c:pt idx="3">
                  <c:v>1.2297601967616301E-3</c:v>
                </c:pt>
                <c:pt idx="4">
                  <c:v>1.71220347416329E-3</c:v>
                </c:pt>
                <c:pt idx="5">
                  <c:v>2.5697995021013499E-3</c:v>
                </c:pt>
                <c:pt idx="6">
                  <c:v>2.2532611203865799E-3</c:v>
                </c:pt>
                <c:pt idx="7">
                  <c:v>1.3016297871560299E-3</c:v>
                </c:pt>
                <c:pt idx="8">
                  <c:v>1.65052598086981E-3</c:v>
                </c:pt>
                <c:pt idx="9">
                  <c:v>1.5885746013140399E-3</c:v>
                </c:pt>
                <c:pt idx="10">
                  <c:v>1.20253776936155E-3</c:v>
                </c:pt>
                <c:pt idx="11">
                  <c:v>1.51604945077663E-3</c:v>
                </c:pt>
                <c:pt idx="12">
                  <c:v>1.27719018160048E-3</c:v>
                </c:pt>
                <c:pt idx="13">
                  <c:v>1.41572166054141E-3</c:v>
                </c:pt>
                <c:pt idx="14">
                  <c:v>8.8870080406263199E-4</c:v>
                </c:pt>
                <c:pt idx="15">
                  <c:v>1.11781801922647E-3</c:v>
                </c:pt>
                <c:pt idx="16">
                  <c:v>1.25759798784322E-3</c:v>
                </c:pt>
                <c:pt idx="17">
                  <c:v>1.4092485389408499E-3</c:v>
                </c:pt>
                <c:pt idx="18">
                  <c:v>1.3883408596022E-3</c:v>
                </c:pt>
                <c:pt idx="19">
                  <c:v>1.3714940242046099E-3</c:v>
                </c:pt>
                <c:pt idx="20">
                  <c:v>1.5165761776214E-3</c:v>
                </c:pt>
                <c:pt idx="21">
                  <c:v>1.67837384223286E-3</c:v>
                </c:pt>
                <c:pt idx="22">
                  <c:v>1.04525064239362E-3</c:v>
                </c:pt>
                <c:pt idx="23">
                  <c:v>6.9643945329502899E-4</c:v>
                </c:pt>
                <c:pt idx="24">
                  <c:v>6.3980938092926803E-4</c:v>
                </c:pt>
                <c:pt idx="25">
                  <c:v>1.77905794645883E-3</c:v>
                </c:pt>
                <c:pt idx="26">
                  <c:v>1.5157185628742499E-3</c:v>
                </c:pt>
                <c:pt idx="27">
                  <c:v>1.7240399371009601E-3</c:v>
                </c:pt>
                <c:pt idx="28">
                  <c:v>1.12178048999372E-3</c:v>
                </c:pt>
                <c:pt idx="29">
                  <c:v>1.3642880266383E-3</c:v>
                </c:pt>
                <c:pt idx="30">
                  <c:v>2.1365782191111798E-3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36034352"/>
        <c:axId val="1336034896"/>
      </c:areaChart>
      <c:catAx>
        <c:axId val="1336034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Day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6034896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1336034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aseline="0" dirty="0" smtClean="0">
                    <a:solidFill>
                      <a:schemeClr val="tx1"/>
                    </a:solidFill>
                  </a:rPr>
                  <a:t>Probability</a:t>
                </a:r>
                <a:endParaRPr lang="en-US" sz="1200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6034352"/>
        <c:crosses val="autoZero"/>
        <c:crossBetween val="midCat"/>
        <c:majorUnit val="1.0000000000000002E-3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>
                <a:solidFill>
                  <a:schemeClr val="tx1"/>
                </a:solidFill>
              </a:rPr>
              <a:t>Time profiling for “</a:t>
            </a:r>
            <a:r>
              <a:rPr lang="en-US" b="1" dirty="0" err="1" smtClean="0">
                <a:solidFill>
                  <a:schemeClr val="tx1"/>
                </a:solidFill>
              </a:rPr>
              <a:t>washington</a:t>
            </a:r>
            <a:r>
              <a:rPr lang="en-US" b="1" dirty="0" smtClean="0">
                <a:solidFill>
                  <a:schemeClr val="tx1"/>
                </a:solidFill>
              </a:rPr>
              <a:t>” entities</a:t>
            </a:r>
            <a:endParaRPr lang="en-US" b="1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2"/>
          <c:order val="0"/>
          <c:tx>
            <c:strRef>
              <c:f>'[entity analysis.xlsx]wash_time'!$N$1</c:f>
              <c:strCache>
                <c:ptCount val="1"/>
                <c:pt idx="0">
                  <c:v>Washington, D.C.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val>
            <c:numRef>
              <c:f>'[entity analysis.xlsx]wash_time'!$N$2:$N$32</c:f>
              <c:numCache>
                <c:formatCode>General</c:formatCode>
                <c:ptCount val="31"/>
                <c:pt idx="0">
                  <c:v>0.41136709723853127</c:v>
                </c:pt>
                <c:pt idx="1">
                  <c:v>0.63038718291054674</c:v>
                </c:pt>
                <c:pt idx="2">
                  <c:v>0.53377380709384614</c:v>
                </c:pt>
                <c:pt idx="3">
                  <c:v>0.38709571633531498</c:v>
                </c:pt>
                <c:pt idx="4">
                  <c:v>0.66333045527051315</c:v>
                </c:pt>
                <c:pt idx="5">
                  <c:v>0.63195652755842224</c:v>
                </c:pt>
                <c:pt idx="6">
                  <c:v>0.24354332098111889</c:v>
                </c:pt>
                <c:pt idx="7">
                  <c:v>0.41548902781087899</c:v>
                </c:pt>
                <c:pt idx="8">
                  <c:v>0.1314502754190939</c:v>
                </c:pt>
                <c:pt idx="9">
                  <c:v>0.50975045498010385</c:v>
                </c:pt>
                <c:pt idx="10">
                  <c:v>0.36547417308250491</c:v>
                </c:pt>
                <c:pt idx="11">
                  <c:v>0.66375842441115207</c:v>
                </c:pt>
                <c:pt idx="12">
                  <c:v>0.55278493979910859</c:v>
                </c:pt>
                <c:pt idx="13">
                  <c:v>0.41862346093895253</c:v>
                </c:pt>
                <c:pt idx="14">
                  <c:v>0.13986965721540373</c:v>
                </c:pt>
                <c:pt idx="15">
                  <c:v>0.10555779119159397</c:v>
                </c:pt>
                <c:pt idx="16">
                  <c:v>0.33930712339431635</c:v>
                </c:pt>
                <c:pt idx="17">
                  <c:v>0.63929703366998736</c:v>
                </c:pt>
                <c:pt idx="18">
                  <c:v>0.31740920981483872</c:v>
                </c:pt>
                <c:pt idx="19">
                  <c:v>0.46966225075733625</c:v>
                </c:pt>
                <c:pt idx="20">
                  <c:v>0.57285328642057687</c:v>
                </c:pt>
                <c:pt idx="21">
                  <c:v>0.39133876214748992</c:v>
                </c:pt>
                <c:pt idx="22">
                  <c:v>0.12338138582814333</c:v>
                </c:pt>
                <c:pt idx="23">
                  <c:v>0.32883085226778125</c:v>
                </c:pt>
                <c:pt idx="24">
                  <c:v>0.20833958434452599</c:v>
                </c:pt>
                <c:pt idx="25">
                  <c:v>1</c:v>
                </c:pt>
                <c:pt idx="26">
                  <c:v>0.72449700598802325</c:v>
                </c:pt>
                <c:pt idx="27">
                  <c:v>0.57249947899892029</c:v>
                </c:pt>
                <c:pt idx="28">
                  <c:v>0.67796464147895563</c:v>
                </c:pt>
                <c:pt idx="29">
                  <c:v>0.28386810340840773</c:v>
                </c:pt>
                <c:pt idx="30">
                  <c:v>0.7109685821259969</c:v>
                </c:pt>
              </c:numCache>
            </c:numRef>
          </c:val>
        </c:ser>
        <c:ser>
          <c:idx val="3"/>
          <c:order val="1"/>
          <c:tx>
            <c:strRef>
              <c:f>'[entity analysis.xlsx]wash_time'!$S$1</c:f>
              <c:strCache>
                <c:ptCount val="1"/>
                <c:pt idx="0">
                  <c:v>Washington Redskins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val>
            <c:numRef>
              <c:f>'[entity analysis.xlsx]wash_time'!$S$2:$S$32</c:f>
              <c:numCache>
                <c:formatCode>General</c:formatCode>
                <c:ptCount val="31"/>
                <c:pt idx="0">
                  <c:v>4.9935237825206973E-2</c:v>
                </c:pt>
                <c:pt idx="1">
                  <c:v>7.6800020003260985E-2</c:v>
                </c:pt>
                <c:pt idx="2">
                  <c:v>0.21360423846107868</c:v>
                </c:pt>
                <c:pt idx="3">
                  <c:v>0.56507594139927531</c:v>
                </c:pt>
                <c:pt idx="4">
                  <c:v>0.12809500358287074</c:v>
                </c:pt>
                <c:pt idx="5">
                  <c:v>0.11715496265530308</c:v>
                </c:pt>
                <c:pt idx="6">
                  <c:v>0.11165614342806851</c:v>
                </c:pt>
                <c:pt idx="7">
                  <c:v>7.7334575663417754E-2</c:v>
                </c:pt>
                <c:pt idx="8">
                  <c:v>0.76545862799035647</c:v>
                </c:pt>
                <c:pt idx="9">
                  <c:v>0.21957795903875088</c:v>
                </c:pt>
                <c:pt idx="10">
                  <c:v>9.1834234045255508E-2</c:v>
                </c:pt>
                <c:pt idx="11">
                  <c:v>8.7208038481037878E-2</c:v>
                </c:pt>
                <c:pt idx="12">
                  <c:v>9.2600399293228663E-2</c:v>
                </c:pt>
                <c:pt idx="13">
                  <c:v>8.2944951461190852E-2</c:v>
                </c:pt>
                <c:pt idx="14">
                  <c:v>4.4629381069746572E-2</c:v>
                </c:pt>
                <c:pt idx="15">
                  <c:v>0.59649417727154552</c:v>
                </c:pt>
                <c:pt idx="16">
                  <c:v>0.16420276756373831</c:v>
                </c:pt>
                <c:pt idx="17">
                  <c:v>6.8480963967271241E-2</c:v>
                </c:pt>
                <c:pt idx="18">
                  <c:v>0.12329545643422742</c:v>
                </c:pt>
                <c:pt idx="19">
                  <c:v>7.4702471567679771E-2</c:v>
                </c:pt>
                <c:pt idx="20">
                  <c:v>9.4362801731942975E-2</c:v>
                </c:pt>
                <c:pt idx="21">
                  <c:v>0.13766667351426792</c:v>
                </c:pt>
                <c:pt idx="22">
                  <c:v>0.57641797165673536</c:v>
                </c:pt>
                <c:pt idx="23">
                  <c:v>0.19968122202706465</c:v>
                </c:pt>
                <c:pt idx="24">
                  <c:v>9.0740631673755318E-2</c:v>
                </c:pt>
                <c:pt idx="25">
                  <c:v>0.17198323693285039</c:v>
                </c:pt>
                <c:pt idx="26">
                  <c:v>0.19142112770167793</c:v>
                </c:pt>
                <c:pt idx="27">
                  <c:v>0.18980782845692898</c:v>
                </c:pt>
                <c:pt idx="28">
                  <c:v>0.11120397763140867</c:v>
                </c:pt>
                <c:pt idx="29">
                  <c:v>0.30482364689165203</c:v>
                </c:pt>
                <c:pt idx="30">
                  <c:v>1</c:v>
                </c:pt>
              </c:numCache>
            </c:numRef>
          </c:val>
        </c:ser>
        <c:ser>
          <c:idx val="1"/>
          <c:order val="2"/>
          <c:tx>
            <c:strRef>
              <c:f>'[entity analysis.xlsx]wash_time'!$I$1</c:f>
              <c:strCache>
                <c:ptCount val="1"/>
                <c:pt idx="0">
                  <c:v>Washington (state)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val>
            <c:numRef>
              <c:f>'[entity analysis.xlsx]wash_time'!$I$2:$I$32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0.55082398171471481</c:v>
                </c:pt>
                <c:pt idx="3">
                  <c:v>0.15407765893813954</c:v>
                </c:pt>
                <c:pt idx="4">
                  <c:v>0.46205033752777791</c:v>
                </c:pt>
                <c:pt idx="5">
                  <c:v>0.61040577593030909</c:v>
                </c:pt>
                <c:pt idx="6">
                  <c:v>1</c:v>
                </c:pt>
                <c:pt idx="7">
                  <c:v>0.19294239044179454</c:v>
                </c:pt>
                <c:pt idx="8">
                  <c:v>0.20928726254158264</c:v>
                </c:pt>
                <c:pt idx="9">
                  <c:v>0.1082125561289014</c:v>
                </c:pt>
                <c:pt idx="10">
                  <c:v>0.19396203613932064</c:v>
                </c:pt>
                <c:pt idx="11">
                  <c:v>0.3384511487520156</c:v>
                </c:pt>
                <c:pt idx="12">
                  <c:v>0.32670790926628068</c:v>
                </c:pt>
                <c:pt idx="13">
                  <c:v>0.55183931457008428</c:v>
                </c:pt>
                <c:pt idx="14">
                  <c:v>0.29692279789613674</c:v>
                </c:pt>
                <c:pt idx="15">
                  <c:v>0</c:v>
                </c:pt>
                <c:pt idx="16">
                  <c:v>0.42017460935327622</c:v>
                </c:pt>
                <c:pt idx="17">
                  <c:v>0.19387628218919051</c:v>
                </c:pt>
                <c:pt idx="18">
                  <c:v>0.30761040441429754</c:v>
                </c:pt>
                <c:pt idx="19">
                  <c:v>0.21148997646714324</c:v>
                </c:pt>
                <c:pt idx="20">
                  <c:v>0.1596109765450662</c:v>
                </c:pt>
                <c:pt idx="21">
                  <c:v>7.2691051928945899E-2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6.5646385799828871E-2</c:v>
                </c:pt>
                <c:pt idx="27">
                  <c:v>0.46524449159767362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43590720"/>
        <c:axId val="1543595616"/>
      </c:areaChart>
      <c:catAx>
        <c:axId val="1543590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Day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3595616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1543595616"/>
        <c:scaling>
          <c:orientation val="minMax"/>
          <c:max val="1.0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Normalized Probability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35907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>
                <a:solidFill>
                  <a:schemeClr val="tx1"/>
                </a:solidFill>
              </a:rPr>
              <a:t>Time profiling for</a:t>
            </a:r>
            <a:r>
              <a:rPr lang="en-US" sz="1600" b="1" baseline="0" dirty="0" smtClean="0">
                <a:solidFill>
                  <a:schemeClr val="tx1"/>
                </a:solidFill>
              </a:rPr>
              <a:t> keyword </a:t>
            </a:r>
            <a:r>
              <a:rPr lang="en-US" sz="1600" b="1" baseline="0" dirty="0">
                <a:solidFill>
                  <a:schemeClr val="tx1"/>
                </a:solidFill>
              </a:rPr>
              <a:t>"</a:t>
            </a:r>
            <a:r>
              <a:rPr lang="en-US" sz="1600" b="1" baseline="0" dirty="0" err="1">
                <a:solidFill>
                  <a:schemeClr val="tx1"/>
                </a:solidFill>
              </a:rPr>
              <a:t>washington</a:t>
            </a:r>
            <a:r>
              <a:rPr lang="en-US" sz="1600" b="1" baseline="0" dirty="0" smtClean="0">
                <a:solidFill>
                  <a:schemeClr val="tx1"/>
                </a:solidFill>
              </a:rPr>
              <a:t>"</a:t>
            </a:r>
            <a:endParaRPr lang="en-US" sz="1600" b="1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spPr>
            <a:solidFill>
              <a:srgbClr val="00B0F0"/>
            </a:solidFill>
            <a:ln w="25400">
              <a:noFill/>
            </a:ln>
            <a:effectLst/>
          </c:spPr>
          <c:val>
            <c:numRef>
              <c:f>'[entity analysis.xlsx]wash_time'!$C$2:$C$32</c:f>
              <c:numCache>
                <c:formatCode>General</c:formatCode>
                <c:ptCount val="31"/>
                <c:pt idx="0">
                  <c:v>1.00382590249631E-3</c:v>
                </c:pt>
                <c:pt idx="1">
                  <c:v>9.91220617388842E-4</c:v>
                </c:pt>
                <c:pt idx="2">
                  <c:v>1.28750647678563E-3</c:v>
                </c:pt>
                <c:pt idx="3">
                  <c:v>1.2297601967616301E-3</c:v>
                </c:pt>
                <c:pt idx="4">
                  <c:v>1.71220347416329E-3</c:v>
                </c:pt>
                <c:pt idx="5">
                  <c:v>2.5697995021013499E-3</c:v>
                </c:pt>
                <c:pt idx="6">
                  <c:v>2.2532611203865799E-3</c:v>
                </c:pt>
                <c:pt idx="7">
                  <c:v>1.3016297871560299E-3</c:v>
                </c:pt>
                <c:pt idx="8">
                  <c:v>1.65052598086981E-3</c:v>
                </c:pt>
                <c:pt idx="9">
                  <c:v>1.5885746013140399E-3</c:v>
                </c:pt>
                <c:pt idx="10">
                  <c:v>1.20253776936155E-3</c:v>
                </c:pt>
                <c:pt idx="11">
                  <c:v>1.51604945077663E-3</c:v>
                </c:pt>
                <c:pt idx="12">
                  <c:v>1.27719018160048E-3</c:v>
                </c:pt>
                <c:pt idx="13">
                  <c:v>1.41572166054141E-3</c:v>
                </c:pt>
                <c:pt idx="14">
                  <c:v>8.8870080406263199E-4</c:v>
                </c:pt>
                <c:pt idx="15">
                  <c:v>1.11781801922647E-3</c:v>
                </c:pt>
                <c:pt idx="16">
                  <c:v>1.25759798784322E-3</c:v>
                </c:pt>
                <c:pt idx="17">
                  <c:v>1.4092485389408499E-3</c:v>
                </c:pt>
                <c:pt idx="18">
                  <c:v>1.3883408596022E-3</c:v>
                </c:pt>
                <c:pt idx="19">
                  <c:v>1.3714940242046099E-3</c:v>
                </c:pt>
                <c:pt idx="20">
                  <c:v>1.5165761776214E-3</c:v>
                </c:pt>
                <c:pt idx="21">
                  <c:v>1.67837384223286E-3</c:v>
                </c:pt>
                <c:pt idx="22">
                  <c:v>1.04525064239362E-3</c:v>
                </c:pt>
                <c:pt idx="23">
                  <c:v>6.9643945329502899E-4</c:v>
                </c:pt>
                <c:pt idx="24">
                  <c:v>6.3980938092926803E-4</c:v>
                </c:pt>
                <c:pt idx="25">
                  <c:v>1.77905794645883E-3</c:v>
                </c:pt>
                <c:pt idx="26">
                  <c:v>1.5157185628742499E-3</c:v>
                </c:pt>
                <c:pt idx="27">
                  <c:v>1.7240399371009601E-3</c:v>
                </c:pt>
                <c:pt idx="28">
                  <c:v>1.12178048999372E-3</c:v>
                </c:pt>
                <c:pt idx="29">
                  <c:v>1.3642880266383E-3</c:v>
                </c:pt>
                <c:pt idx="30">
                  <c:v>2.1365782191111798E-3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43596704"/>
        <c:axId val="1543591808"/>
      </c:areaChart>
      <c:catAx>
        <c:axId val="1543596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Day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3591808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1543591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Probability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3596704"/>
        <c:crosses val="autoZero"/>
        <c:crossBetween val="midCat"/>
        <c:majorUnit val="1.0000000000000002E-3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0.32414</cdr:x>
      <cdr:y>0.15394</cdr:y>
    </cdr:from>
    <cdr:to>
      <cdr:x>0.47855</cdr:x>
      <cdr:y>0.26157</cdr:y>
    </cdr:to>
    <cdr:cxnSp macro="">
      <cdr:nvCxnSpPr>
        <cdr:cNvPr id="2" name="Straight Arrow Connector 1"/>
        <cdr:cNvCxnSpPr/>
      </cdr:nvCxnSpPr>
      <cdr:spPr>
        <a:xfrm xmlns:a="http://schemas.openxmlformats.org/drawingml/2006/main" flipH="1">
          <a:off x="1679575" y="422275"/>
          <a:ext cx="800101" cy="295275"/>
        </a:xfrm>
        <a:prstGeom xmlns:a="http://schemas.openxmlformats.org/drawingml/2006/main" prst="straightConnector1">
          <a:avLst/>
        </a:prstGeom>
        <a:ln xmlns:a="http://schemas.openxmlformats.org/drawingml/2006/main" w="19050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0.5815</cdr:x>
      <cdr:y>0.1713</cdr:y>
    </cdr:from>
    <cdr:to>
      <cdr:x>0.71201</cdr:x>
      <cdr:y>0.40046</cdr:y>
    </cdr:to>
    <cdr:cxnSp macro="">
      <cdr:nvCxnSpPr>
        <cdr:cNvPr id="3" name="Straight Arrow Connector 2"/>
        <cdr:cNvCxnSpPr/>
      </cdr:nvCxnSpPr>
      <cdr:spPr>
        <a:xfrm xmlns:a="http://schemas.openxmlformats.org/drawingml/2006/main">
          <a:off x="3013075" y="469900"/>
          <a:ext cx="676275" cy="628650"/>
        </a:xfrm>
        <a:prstGeom xmlns:a="http://schemas.openxmlformats.org/drawingml/2006/main" prst="straightConnector1">
          <a:avLst/>
        </a:prstGeom>
        <a:ln xmlns:a="http://schemas.openxmlformats.org/drawingml/2006/main" w="19050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0.6587</cdr:x>
      <cdr:y>0.18519</cdr:y>
    </cdr:from>
    <cdr:to>
      <cdr:x>0.87745</cdr:x>
      <cdr:y>0.36574</cdr:y>
    </cdr:to>
    <cdr:cxnSp macro="">
      <cdr:nvCxnSpPr>
        <cdr:cNvPr id="4" name="Straight Arrow Connector 3"/>
        <cdr:cNvCxnSpPr/>
      </cdr:nvCxnSpPr>
      <cdr:spPr>
        <a:xfrm xmlns:a="http://schemas.openxmlformats.org/drawingml/2006/main">
          <a:off x="3413125" y="508000"/>
          <a:ext cx="1133475" cy="495300"/>
        </a:xfrm>
        <a:prstGeom xmlns:a="http://schemas.openxmlformats.org/drawingml/2006/main" prst="straightConnector1">
          <a:avLst/>
        </a:prstGeom>
        <a:ln xmlns:a="http://schemas.openxmlformats.org/drawingml/2006/main" w="19050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0.25116</cdr:x>
      <cdr:y>0.10661</cdr:y>
    </cdr:from>
    <cdr:to>
      <cdr:x>0.34664</cdr:x>
      <cdr:y>0.21727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734388" y="376230"/>
          <a:ext cx="659350" cy="3905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b="1">
              <a:solidFill>
                <a:srgbClr val="FF0000"/>
              </a:solidFill>
            </a:rPr>
            <a:t>(1)</a:t>
          </a:r>
        </a:p>
      </cdr:txBody>
    </cdr:sp>
  </cdr:relSizeAnchor>
  <cdr:relSizeAnchor xmlns:cdr="http://schemas.openxmlformats.org/drawingml/2006/chartDrawing">
    <cdr:from>
      <cdr:x>0.9269</cdr:x>
      <cdr:y>0.10167</cdr:y>
    </cdr:from>
    <cdr:to>
      <cdr:x>1</cdr:x>
      <cdr:y>0.21233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6400825" y="358802"/>
          <a:ext cx="504801" cy="3905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>
              <a:solidFill>
                <a:schemeClr val="accent6"/>
              </a:solidFill>
            </a:rPr>
            <a:t>(3)</a:t>
          </a:r>
        </a:p>
      </cdr:txBody>
    </cdr:sp>
  </cdr:relSizeAnchor>
  <cdr:relSizeAnchor xmlns:cdr="http://schemas.openxmlformats.org/drawingml/2006/chartDrawing">
    <cdr:from>
      <cdr:x>0.79453</cdr:x>
      <cdr:y>0.09807</cdr:y>
    </cdr:from>
    <cdr:to>
      <cdr:x>0.89001</cdr:x>
      <cdr:y>0.20873</cdr:y>
    </cdr:to>
    <cdr:sp macro="" textlink="">
      <cdr:nvSpPr>
        <cdr:cNvPr id="10" name="TextBox 1"/>
        <cdr:cNvSpPr txBox="1"/>
      </cdr:nvSpPr>
      <cdr:spPr>
        <a:xfrm xmlns:a="http://schemas.openxmlformats.org/drawingml/2006/main">
          <a:off x="4518025" y="346075"/>
          <a:ext cx="542925" cy="3905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>
              <a:solidFill>
                <a:srgbClr val="FFC000"/>
              </a:solidFill>
            </a:rPr>
            <a:t>(2)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096FB-D244-4DC7-81C5-02025DE67E99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834D3-9F8E-412C-8C52-D48662F4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49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834D3-9F8E-412C-8C52-D48662F4A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90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E2E: convert to probability using </a:t>
            </a:r>
            <a:r>
              <a:rPr lang="en-US" dirty="0" err="1" smtClean="0"/>
              <a:t>dev</a:t>
            </a:r>
            <a:r>
              <a:rPr lang="en-US" dirty="0" smtClean="0"/>
              <a:t> </a:t>
            </a:r>
            <a:r>
              <a:rPr lang="en-US" altLang="zh-CN" dirty="0" smtClean="0"/>
              <a:t>set</a:t>
            </a:r>
            <a:endParaRPr lang="en-US" dirty="0" smtClean="0"/>
          </a:p>
          <a:p>
            <a:r>
              <a:rPr lang="en-US" dirty="0" smtClean="0"/>
              <a:t>LP: background tuned over </a:t>
            </a:r>
            <a:r>
              <a:rPr lang="en-US" dirty="0" err="1" smtClean="0"/>
              <a:t>dev</a:t>
            </a:r>
            <a:r>
              <a:rPr lang="en-US" dirty="0" smtClean="0"/>
              <a:t>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834D3-9F8E-412C-8C52-D48662F4A9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98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834D3-9F8E-412C-8C52-D48662F4A9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23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834D3-9F8E-412C-8C52-D48662F4A9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23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834D3-9F8E-412C-8C52-D48662F4A9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09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834D3-9F8E-412C-8C52-D48662F4A9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74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834D3-9F8E-412C-8C52-D48662F4A9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84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834D3-9F8E-412C-8C52-D48662F4A9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84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834D3-9F8E-412C-8C52-D48662F4A9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8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834D3-9F8E-412C-8C52-D48662F4A9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10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834D3-9F8E-412C-8C52-D48662F4A9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82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834D3-9F8E-412C-8C52-D48662F4A9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98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Tweets from regular users tend to be less valuable</a:t>
            </a:r>
            <a:r>
              <a:rPr lang="en-US" baseline="0" dirty="0" smtClean="0"/>
              <a:t> (a majority are small talks)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Retweets: makes time and location signals more noisy</a:t>
            </a: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834D3-9F8E-412C-8C52-D48662F4A9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81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834D3-9F8E-412C-8C52-D48662F4A9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62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0405-F6C1-41E7-A7F0-982E02E40EF5}" type="datetime1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EMNLP 2014, Doha, Qatar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3D87-7EBE-43F7-9305-8CFCBBE4976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2883-9727-48CD-A16A-E97AA8F5F2CD}" type="datetime1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EMNLP 2014, Doha, Qatar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3D87-7EBE-43F7-9305-8CFCBBE49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2887-7BED-4265-B2D1-C5126BA69222}" type="datetime1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EMNLP 2014, Doha, Qatar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3D87-7EBE-43F7-9305-8CFCBBE49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BB98-3AA7-4A1A-B07D-A00623B9271F}" type="datetime1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EMNLP 2014, Doha, Qatar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AD743D87-7EBE-43F7-9305-8CFCBBE497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28E1-9E34-4188-B34B-8827DB4D1BB1}" type="datetime1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EMNLP 2014, Doha, Qatar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3D87-7EBE-43F7-9305-8CFCBBE4976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7E1B-8B89-45C7-A45F-2EAE3E7AD9CD}" type="datetime1">
              <a:rPr lang="en-US" smtClean="0"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EMNLP 2014, Doha, Qatar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3D87-7EBE-43F7-9305-8CFCBBE49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3455-A5C0-4607-BE83-856034715CC9}" type="datetime1">
              <a:rPr lang="en-US" smtClean="0"/>
              <a:t>10/26/2014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EMNLP 2014, Doha, Qatar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3D87-7EBE-43F7-9305-8CFCBBE4976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C72E-5F21-4B1F-AC39-E85596F1F933}" type="datetime1">
              <a:rPr lang="en-US" smtClean="0"/>
              <a:t>10/26/2014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EMNLP 2014, Doha, Qatar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AD743D87-7EBE-43F7-9305-8CFCBBE497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4610-D7DF-4187-BDDB-C3EB43369229}" type="datetime1">
              <a:rPr lang="en-US" smtClean="0"/>
              <a:t>10/26/2014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EMNLP 2014, Doha, Qatar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AD743D87-7EBE-43F7-9305-8CFCBBE497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F4C8-F7AE-4BC4-B06D-89AAD6BC25E1}" type="datetime1">
              <a:rPr lang="en-US" smtClean="0"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EMNLP 2014, Doha, Qatar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3D87-7EBE-43F7-9305-8CFCBBE4976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4808-CEB6-4BD6-8215-FA8314F56D7E}" type="datetime1">
              <a:rPr lang="en-US" smtClean="0"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EMNLP 2014, Doha, Qatar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3D87-7EBE-43F7-9305-8CFCBBE49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537F578-B3F7-4872-9008-FEE86B1A823F}" type="datetime1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EMNLP 2014, Doha, Qatar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D743D87-7EBE-43F7-9305-8CFCBBE497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1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sz="4800" dirty="0"/>
              <a:t>Entity Linking on </a:t>
            </a:r>
            <a:r>
              <a:rPr lang="en-SG" sz="4800" dirty="0" smtClean="0"/>
              <a:t>Microblogs</a:t>
            </a:r>
            <a:br>
              <a:rPr lang="en-SG" sz="4800" dirty="0" smtClean="0"/>
            </a:br>
            <a:r>
              <a:rPr lang="en-SG" sz="4800" dirty="0" smtClean="0"/>
              <a:t>with </a:t>
            </a:r>
            <a:r>
              <a:rPr lang="en-SG" sz="4800" dirty="0"/>
              <a:t>Spatial and Temporal Signals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2818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Yuan Fang </a:t>
            </a:r>
            <a:r>
              <a:rPr lang="en-US" dirty="0" smtClean="0"/>
              <a:t>* 		   Institute for </a:t>
            </a:r>
            <a:r>
              <a:rPr lang="en-US" dirty="0" err="1" smtClean="0"/>
              <a:t>Infocomm</a:t>
            </a:r>
            <a:r>
              <a:rPr lang="en-US" dirty="0" smtClean="0"/>
              <a:t> Research, Singapore</a:t>
            </a:r>
          </a:p>
          <a:p>
            <a:r>
              <a:rPr lang="en-US" dirty="0" smtClean="0"/>
              <a:t>Ming-Wei Chang	   Microsoft Research, USA</a:t>
            </a:r>
          </a:p>
          <a:p>
            <a:endParaRPr lang="en-US" dirty="0" smtClean="0"/>
          </a:p>
          <a:p>
            <a:pPr algn="ctr"/>
            <a:r>
              <a:rPr lang="en-US" dirty="0" smtClean="0"/>
              <a:t>10/26/2014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5251" y="6282266"/>
            <a:ext cx="9443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smtClean="0"/>
              <a:t>* </a:t>
            </a:r>
            <a:r>
              <a:rPr lang="en-SG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 done while a student </a:t>
            </a:r>
            <a:r>
              <a:rPr lang="en-SG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</a:t>
            </a:r>
            <a:r>
              <a:rPr lang="en-SG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Univ</a:t>
            </a:r>
            <a:r>
              <a:rPr lang="en-SG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SG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Illinois at Urbana-Champaign and </a:t>
            </a:r>
            <a:r>
              <a:rPr lang="en-SG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intern </a:t>
            </a:r>
            <a:r>
              <a:rPr lang="en-SG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Microsoft Research.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1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Challenges: Estimating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944" b="-1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3D87-7EBE-43F7-9305-8CFCBBE49760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2140688" y="1644377"/>
                <a:ext cx="7910623" cy="1112055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Challenge 2</a:t>
                </a:r>
              </a:p>
              <a:p>
                <a:pPr algn="ctr"/>
                <a:r>
                  <a:rPr lang="en-US" sz="2800" b="1" dirty="0" smtClean="0"/>
                  <a:t>How to handle continuous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800" dirty="0" smtClean="0"/>
                  <a:t>?</a:t>
                </a:r>
                <a:endParaRPr lang="en-US" sz="2800" dirty="0"/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688" y="1644377"/>
                <a:ext cx="7910623" cy="1112055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11498" y="2989604"/>
                <a:ext cx="8807302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sz="2400" dirty="0" smtClean="0"/>
                  <a:t>We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discretize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 smtClean="0"/>
                  <a:t> into bins over time and location</a:t>
                </a:r>
              </a:p>
              <a:p>
                <a:pPr marL="800100" lvl="2" indent="-342900">
                  <a:buFont typeface="Arial" panose="020B0604020202020204" pitchFamily="34" charset="0"/>
                  <a:buChar char="•"/>
                </a:pPr>
                <a:r>
                  <a:rPr lang="en-SG" sz="2400" dirty="0" smtClean="0"/>
                  <a:t>Time bins: some fixed interval (per day, hour, etc.)</a:t>
                </a:r>
              </a:p>
              <a:p>
                <a:pPr marL="800100" lvl="2" indent="-342900">
                  <a:buFont typeface="Arial" panose="020B0604020202020204" pitchFamily="34" charset="0"/>
                  <a:buChar char="•"/>
                </a:pPr>
                <a:r>
                  <a:rPr lang="en-SG" sz="2400" dirty="0" smtClean="0"/>
                  <a:t>Location bins: latitude / longitude grids</a:t>
                </a:r>
                <a:br>
                  <a:rPr lang="en-SG" sz="2400" dirty="0" smtClean="0"/>
                </a:br>
                <a:endParaRPr lang="en-SG" sz="2400" dirty="0" smtClean="0"/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Granularity</a:t>
                </a:r>
                <a:r>
                  <a:rPr lang="en-US" sz="2400" dirty="0"/>
                  <a:t> of bins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Too small </a:t>
                </a:r>
                <a:r>
                  <a:rPr lang="en-US" sz="2400" dirty="0">
                    <a:sym typeface="Wingdings" panose="05000000000000000000" pitchFamily="2" charset="2"/>
                  </a:rPr>
                  <a:t> not enough samples in a bin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ym typeface="Wingdings" panose="05000000000000000000" pitchFamily="2" charset="2"/>
                  </a:rPr>
                  <a:t>Too large  spatiotemporal signals become less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helpful</a:t>
                </a:r>
                <a:br>
                  <a:rPr lang="en-US" sz="2400" dirty="0" smtClean="0">
                    <a:sym typeface="Wingdings" panose="05000000000000000000" pitchFamily="2" charset="2"/>
                  </a:rPr>
                </a:br>
                <a:endParaRPr lang="en-US" sz="2400" dirty="0">
                  <a:sym typeface="Wingdings" panose="05000000000000000000" pitchFamily="2" charset="2"/>
                </a:endParaRPr>
              </a:p>
              <a:p>
                <a:r>
                  <a:rPr lang="en-US" sz="2400" dirty="0" smtClean="0">
                    <a:sym typeface="Wingdings" panose="05000000000000000000" pitchFamily="2" charset="2"/>
                  </a:rPr>
                  <a:t>Solution: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fine granularity +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smoothing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498" y="2989604"/>
                <a:ext cx="8807302" cy="3416320"/>
              </a:xfrm>
              <a:prstGeom prst="rect">
                <a:avLst/>
              </a:prstGeom>
              <a:blipFill rotWithShape="0">
                <a:blip r:embed="rId5"/>
                <a:stretch>
                  <a:fillRect l="-1108" t="-1248" b="-3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EMNLP 2014, Doha, Qatar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3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Smoothing over bins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3D87-7EBE-43F7-9305-8CFCBBE49760}" type="slidenum">
              <a:rPr lang="en-US" smtClean="0"/>
              <a:t>11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838273" y="3729429"/>
            <a:ext cx="6949916" cy="2059347"/>
            <a:chOff x="1105796" y="3891911"/>
            <a:chExt cx="6949916" cy="20593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1105796" y="3891911"/>
                  <a:ext cx="6949916" cy="8888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e>
                            <m:r>
                              <a:rPr lang="en-US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sz="28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800" i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sz="2800" i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sub>
                            </m:sSub>
                            <m:r>
                              <a:rPr lang="en-US" sz="28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sz="2800" i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5796" y="3891911"/>
                  <a:ext cx="6949916" cy="88883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1564861" y="5053448"/>
                  <a:ext cx="6313333" cy="8978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𝛿</m:t>
                          </m:r>
                        </m:sub>
                      </m:sSub>
                    </m:oMath>
                  </a14:m>
                  <a:r>
                    <a:rPr lang="en-US" sz="20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: estimate </a:t>
                  </a:r>
                  <a:r>
                    <a:rPr lang="en-US" sz="2000" dirty="0" smtClean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with existing algorithm in bin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𝛿</m:t>
                      </m:r>
                    </m:oMath>
                  </a14:m>
                  <a:endParaRPr lang="en-US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𝛿</m:t>
                          </m:r>
                        </m:sub>
                      </m:sSub>
                    </m:oMath>
                  </a14:m>
                  <a:r>
                    <a:rPr lang="en-US" sz="2000" dirty="0" smtClean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𝛿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𝛿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sup>
                      </m:sSup>
                    </m:oMath>
                  </a14:m>
                  <a:r>
                    <a:rPr lang="en-US" sz="2000" dirty="0" smtClean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  (polynomial decay)</a:t>
                  </a:r>
                  <a:endParaRPr lang="en-US" sz="20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861" y="5053448"/>
                  <a:ext cx="6313333" cy="8978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83" t="-3401" b="-8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8705899" y="2809918"/>
            <a:ext cx="2876501" cy="3271664"/>
            <a:chOff x="9062891" y="2959819"/>
            <a:chExt cx="2876501" cy="32716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9062891" y="4239809"/>
                  <a:ext cx="648000" cy="648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32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SG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2891" y="4239809"/>
                  <a:ext cx="648000" cy="6480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11210952" y="3723703"/>
                  <a:ext cx="648000" cy="648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32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SG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0952" y="3723703"/>
                  <a:ext cx="648000" cy="648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9925195" y="5490972"/>
                  <a:ext cx="648000" cy="648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32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SG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5195" y="5490972"/>
                  <a:ext cx="648000" cy="648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/>
                <p:nvPr/>
              </p:nvSpPr>
              <p:spPr>
                <a:xfrm>
                  <a:off x="10020092" y="2959819"/>
                  <a:ext cx="648000" cy="648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32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SG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0092" y="2959819"/>
                  <a:ext cx="648000" cy="6480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/>
                <p:nvPr/>
              </p:nvSpPr>
              <p:spPr>
                <a:xfrm>
                  <a:off x="11291392" y="5583483"/>
                  <a:ext cx="648000" cy="648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32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SG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1392" y="5583483"/>
                  <a:ext cx="648000" cy="648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>
              <a:stCxn id="6" idx="7"/>
              <a:endCxn id="9" idx="4"/>
            </p:cNvCxnSpPr>
            <p:nvPr/>
          </p:nvCxnSpPr>
          <p:spPr>
            <a:xfrm flipV="1">
              <a:off x="9615994" y="3607819"/>
              <a:ext cx="728098" cy="72688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5"/>
              <a:endCxn id="8" idx="0"/>
            </p:cNvCxnSpPr>
            <p:nvPr/>
          </p:nvCxnSpPr>
          <p:spPr>
            <a:xfrm>
              <a:off x="9615994" y="4792912"/>
              <a:ext cx="633201" cy="6980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4"/>
              <a:endCxn id="8" idx="0"/>
            </p:cNvCxnSpPr>
            <p:nvPr/>
          </p:nvCxnSpPr>
          <p:spPr>
            <a:xfrm flipH="1">
              <a:off x="10249195" y="4371703"/>
              <a:ext cx="1285757" cy="111926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4"/>
              <a:endCxn id="10" idx="0"/>
            </p:cNvCxnSpPr>
            <p:nvPr/>
          </p:nvCxnSpPr>
          <p:spPr>
            <a:xfrm>
              <a:off x="11534952" y="4371703"/>
              <a:ext cx="80440" cy="1211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9" idx="4"/>
              <a:endCxn id="10" idx="0"/>
            </p:cNvCxnSpPr>
            <p:nvPr/>
          </p:nvCxnSpPr>
          <p:spPr>
            <a:xfrm>
              <a:off x="10344092" y="3607819"/>
              <a:ext cx="1271300" cy="197566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how a tweet is written</a:t>
            </a:r>
          </a:p>
          <a:p>
            <a:pPr lvl="1"/>
            <a:r>
              <a:rPr lang="en-US" dirty="0"/>
              <a:t>There is an 𝜖 probability to spontaneously write a tweet</a:t>
            </a:r>
          </a:p>
          <a:p>
            <a:pPr lvl="1"/>
            <a:r>
              <a:rPr lang="en-US" dirty="0"/>
              <a:t>There is an 1−𝜖 chance of imitate a tweet </a:t>
            </a:r>
            <a:r>
              <a:rPr lang="en-US" dirty="0" smtClean="0"/>
              <a:t>in a near by time/location bin</a:t>
            </a:r>
            <a:endParaRPr lang="en-US" dirty="0"/>
          </a:p>
          <a:p>
            <a:pPr lvl="1"/>
            <a:r>
              <a:rPr lang="en-US" dirty="0"/>
              <a:t>Imitating from which </a:t>
            </a:r>
            <a:r>
              <a:rPr lang="en-US" dirty="0" smtClean="0"/>
              <a:t>time/location bin follows </a:t>
            </a:r>
            <a:r>
              <a:rPr lang="en-US" dirty="0"/>
              <a:t>a polynomial decay</a:t>
            </a: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EMNLP 2014, Doha, Qatar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independence assumption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ym typeface="Wingdings" panose="05000000000000000000" pitchFamily="2" charset="2"/>
                  </a:rPr>
                  <a:t>Data </a:t>
                </a:r>
                <a:r>
                  <a:rPr lang="en-US" dirty="0" smtClean="0">
                    <a:sym typeface="Wingdings" panose="05000000000000000000" pitchFamily="2" charset="2"/>
                  </a:rPr>
                  <a:t>scarcity more severe if </a:t>
                </a:r>
                <a:r>
                  <a:rPr lang="en-US" dirty="0">
                    <a:sym typeface="Wingdings" panose="05000000000000000000" pitchFamily="2" charset="2"/>
                  </a:rPr>
                  <a:t>we </a:t>
                </a:r>
                <a:r>
                  <a:rPr lang="en-US" dirty="0" smtClean="0">
                    <a:sym typeface="Wingdings" panose="05000000000000000000" pitchFamily="2" charset="2"/>
                  </a:rPr>
                  <a:t>use </a:t>
                </a:r>
                <a:r>
                  <a:rPr lang="en-US" dirty="0">
                    <a:sym typeface="Wingdings" panose="05000000000000000000" pitchFamily="2" charset="2"/>
                  </a:rPr>
                  <a:t>bins over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jointly</a:t>
                </a:r>
              </a:p>
              <a:p>
                <a:r>
                  <a:rPr lang="en-US" dirty="0" smtClean="0"/>
                  <a:t>Assume conditional independence</a:t>
                </a:r>
              </a:p>
              <a:p>
                <a:pPr lvl="1"/>
                <a:r>
                  <a:rPr lang="en-SG" dirty="0" smtClean="0"/>
                  <a:t>Binning over time / location independently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00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3D87-7EBE-43F7-9305-8CFCBBE49760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21218" y="3449758"/>
                <a:ext cx="6096000" cy="87459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218" y="3449758"/>
                <a:ext cx="6096000" cy="8745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EMNLP 2014, Doha, Qatar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3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3D87-7EBE-43F7-9305-8CFCBBE49760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89283" y="2176308"/>
            <a:ext cx="825086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Empirical Study</a:t>
            </a:r>
          </a:p>
          <a:p>
            <a:pPr algn="ctr"/>
            <a:endParaRPr lang="en-US" sz="2800" b="1" dirty="0"/>
          </a:p>
          <a:p>
            <a:pPr algn="ctr"/>
            <a:r>
              <a:rPr lang="en-US" sz="3600" i="1" dirty="0" smtClean="0"/>
              <a:t>Quantitative Results and Case Study</a:t>
            </a:r>
            <a:endParaRPr lang="en-US" sz="3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EMNLP 2014, Doha, Qatar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9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Tweets </a:t>
            </a:r>
          </a:p>
          <a:p>
            <a:pPr lvl="1"/>
            <a:r>
              <a:rPr lang="en-US" dirty="0" smtClean="0"/>
              <a:t>One month: </a:t>
            </a:r>
            <a:r>
              <a:rPr lang="en-US" b="1" dirty="0" smtClean="0">
                <a:solidFill>
                  <a:srgbClr val="00B0F0"/>
                </a:solidFill>
              </a:rPr>
              <a:t>Dec 2012</a:t>
            </a:r>
            <a:endParaRPr lang="en-US" b="1" dirty="0">
              <a:solidFill>
                <a:srgbClr val="00B0F0"/>
              </a:solidFill>
            </a:endParaRPr>
          </a:p>
          <a:p>
            <a:pPr lvl="1"/>
            <a:r>
              <a:rPr lang="en-US" dirty="0" smtClean="0"/>
              <a:t>Focus on tweets from verified users</a:t>
            </a:r>
          </a:p>
          <a:p>
            <a:pPr lvl="1"/>
            <a:r>
              <a:rPr lang="en-US" dirty="0" smtClean="0"/>
              <a:t>Only keep tweets in English and with locations in the </a:t>
            </a:r>
            <a:r>
              <a:rPr lang="en-US" b="1" dirty="0" smtClean="0">
                <a:solidFill>
                  <a:srgbClr val="00B0F0"/>
                </a:solidFill>
              </a:rPr>
              <a:t>United States</a:t>
            </a:r>
          </a:p>
          <a:p>
            <a:pPr lvl="1"/>
            <a:r>
              <a:rPr lang="en-US" dirty="0" smtClean="0"/>
              <a:t>Discard retweets</a:t>
            </a:r>
          </a:p>
          <a:p>
            <a:r>
              <a:rPr lang="en-US" dirty="0" smtClean="0"/>
              <a:t>1.8 million tweets in total</a:t>
            </a:r>
          </a:p>
          <a:p>
            <a:pPr lvl="1"/>
            <a:r>
              <a:rPr lang="en-US" dirty="0" smtClean="0"/>
              <a:t>Entity priors over time/locations are bootstrapped from them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3D87-7EBE-43F7-9305-8CFCBBE49760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EMNLP 2014, Doha, Qatar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methodology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IE-driven evaluation</a:t>
            </a:r>
          </a:p>
          <a:p>
            <a:pPr lvl="1"/>
            <a:r>
              <a:rPr lang="en-US" dirty="0" smtClean="0"/>
              <a:t>Uniformly </a:t>
            </a:r>
            <a:r>
              <a:rPr lang="en-US" dirty="0"/>
              <a:t>sample 500 tweets (250 </a:t>
            </a:r>
            <a:r>
              <a:rPr lang="en-US" dirty="0" err="1"/>
              <a:t>dev</a:t>
            </a:r>
            <a:r>
              <a:rPr lang="en-US" dirty="0"/>
              <a:t> + 250 test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Metric: macro F-score [NAACL13]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IR-driven evaluation</a:t>
            </a:r>
          </a:p>
          <a:p>
            <a:pPr lvl="1"/>
            <a:r>
              <a:rPr lang="en-SG" dirty="0" smtClean="0"/>
              <a:t>Important for many applications</a:t>
            </a:r>
          </a:p>
          <a:p>
            <a:pPr lvl="2"/>
            <a:r>
              <a:rPr lang="en-SG" dirty="0" smtClean="0"/>
              <a:t> e.g. sentiment analysis for a product</a:t>
            </a:r>
            <a:endParaRPr lang="en-US" dirty="0" smtClean="0"/>
          </a:p>
          <a:p>
            <a:pPr lvl="1"/>
            <a:r>
              <a:rPr lang="en-US" dirty="0" smtClean="0"/>
              <a:t>Select ten query entities</a:t>
            </a:r>
          </a:p>
          <a:p>
            <a:pPr lvl="2"/>
            <a:r>
              <a:rPr lang="en-US" dirty="0" smtClean="0"/>
              <a:t>Sample 100 tweets for each query entity</a:t>
            </a:r>
          </a:p>
          <a:p>
            <a:pPr lvl="2"/>
            <a:r>
              <a:rPr lang="en-US" dirty="0" smtClean="0"/>
              <a:t>Total 1000 tweets</a:t>
            </a:r>
          </a:p>
          <a:p>
            <a:pPr lvl="2"/>
            <a:r>
              <a:rPr lang="en-US" dirty="0" smtClean="0"/>
              <a:t>Labeled each to indicate </a:t>
            </a:r>
            <a:r>
              <a:rPr lang="en-US" dirty="0"/>
              <a:t>whether it mentions the </a:t>
            </a:r>
            <a:r>
              <a:rPr lang="en-US" dirty="0" smtClean="0"/>
              <a:t>query entity </a:t>
            </a:r>
            <a:r>
              <a:rPr lang="en-US" dirty="0"/>
              <a:t>or not</a:t>
            </a:r>
            <a:endParaRPr lang="en-US" dirty="0" smtClean="0"/>
          </a:p>
          <a:p>
            <a:pPr lvl="1"/>
            <a:r>
              <a:rPr lang="en-US" dirty="0" smtClean="0"/>
              <a:t>Metric: macro F-score, but only consider the query entity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3D87-7EBE-43F7-9305-8CFCBBE49760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744868"/>
              </p:ext>
            </p:extLst>
          </p:nvPr>
        </p:nvGraphicFramePr>
        <p:xfrm>
          <a:off x="8636156" y="2990049"/>
          <a:ext cx="3217022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7022"/>
              </a:tblGrid>
              <a:tr h="2114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Ten entities</a:t>
                      </a:r>
                      <a:endParaRPr lang="en-US" sz="1400" dirty="0"/>
                    </a:p>
                  </a:txBody>
                  <a:tcPr/>
                </a:tc>
              </a:tr>
              <a:tr h="2165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Newtown,</a:t>
                      </a:r>
                      <a:r>
                        <a:rPr lang="en-US" sz="1400" baseline="0" dirty="0" smtClean="0"/>
                        <a:t> Connecticut</a:t>
                      </a:r>
                      <a:endParaRPr lang="en-US" sz="1400" dirty="0"/>
                    </a:p>
                  </a:txBody>
                  <a:tcPr/>
                </a:tc>
              </a:tr>
              <a:tr h="2165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Big Bang (South Korean band)</a:t>
                      </a:r>
                      <a:endParaRPr lang="en-US" sz="1400" dirty="0"/>
                    </a:p>
                  </a:txBody>
                  <a:tcPr/>
                </a:tc>
              </a:tr>
              <a:tr h="2165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Les </a:t>
                      </a:r>
                      <a:r>
                        <a:rPr lang="en-US" sz="1400" dirty="0" err="1" smtClean="0"/>
                        <a:t>Misérables</a:t>
                      </a:r>
                      <a:r>
                        <a:rPr lang="en-US" sz="1400" dirty="0" smtClean="0"/>
                        <a:t> (2012 film)</a:t>
                      </a:r>
                      <a:endParaRPr lang="en-US" sz="1400" dirty="0"/>
                    </a:p>
                  </a:txBody>
                  <a:tcPr/>
                </a:tc>
              </a:tr>
              <a:tr h="2165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Winter solstice</a:t>
                      </a:r>
                      <a:endParaRPr lang="en-US" sz="1400" dirty="0"/>
                    </a:p>
                  </a:txBody>
                  <a:tcPr/>
                </a:tc>
              </a:tr>
              <a:tr h="2165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San Antonia Spurs</a:t>
                      </a:r>
                      <a:endParaRPr lang="en-US" sz="1400" dirty="0"/>
                    </a:p>
                  </a:txBody>
                  <a:tcPr/>
                </a:tc>
              </a:tr>
              <a:tr h="2165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Hillary Rodham Clinton</a:t>
                      </a:r>
                      <a:endParaRPr lang="en-US" sz="1400" dirty="0"/>
                    </a:p>
                  </a:txBody>
                  <a:tcPr/>
                </a:tc>
              </a:tr>
              <a:tr h="2114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Catherine, Duchess of Cambridge</a:t>
                      </a:r>
                      <a:endParaRPr lang="en-US" sz="1400" dirty="0"/>
                    </a:p>
                  </a:txBody>
                  <a:tcPr/>
                </a:tc>
              </a:tr>
              <a:tr h="2114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Washington (state)</a:t>
                      </a:r>
                      <a:endParaRPr lang="en-US" sz="1400" dirty="0"/>
                    </a:p>
                  </a:txBody>
                  <a:tcPr/>
                </a:tc>
              </a:tr>
              <a:tr h="2114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Hanukkah</a:t>
                      </a:r>
                      <a:endParaRPr lang="en-US" sz="1400" dirty="0"/>
                    </a:p>
                  </a:txBody>
                  <a:tcPr/>
                </a:tc>
              </a:tr>
              <a:tr h="21142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Django</a:t>
                      </a:r>
                      <a:r>
                        <a:rPr lang="en-US" sz="1400" dirty="0" smtClean="0"/>
                        <a:t> unchained (2012 film)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EMNLP 2014, Doha, Qatar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4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Baseline: E2E [NAACL 2013]</a:t>
            </a:r>
          </a:p>
          <a:p>
            <a:pPr lvl="1"/>
            <a:r>
              <a:rPr lang="en-US" dirty="0"/>
              <a:t>State-of-the-art</a:t>
            </a:r>
          </a:p>
          <a:p>
            <a:pPr lvl="1"/>
            <a:r>
              <a:rPr lang="en-US" dirty="0" smtClean="0"/>
              <a:t>Learn to jointly </a:t>
            </a:r>
            <a:r>
              <a:rPr lang="en-US" dirty="0"/>
              <a:t>detect mention and disambiguate entities</a:t>
            </a:r>
          </a:p>
          <a:p>
            <a:pPr lvl="1"/>
            <a:r>
              <a:rPr lang="en-US" dirty="0" smtClean="0"/>
              <a:t>SVM trained with independent data</a:t>
            </a:r>
          </a:p>
          <a:p>
            <a:pPr lvl="1"/>
            <a:r>
              <a:rPr lang="en-US" dirty="0" smtClean="0"/>
              <a:t>Convert output to probability by minimizing cross entropy on </a:t>
            </a:r>
            <a:r>
              <a:rPr lang="en-US" dirty="0" err="1" smtClean="0"/>
              <a:t>dev</a:t>
            </a:r>
            <a:r>
              <a:rPr lang="en-US" dirty="0" smtClean="0"/>
              <a:t> set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Baseline: LP (link probability)</a:t>
            </a:r>
          </a:p>
          <a:p>
            <a:pPr lvl="1"/>
            <a:r>
              <a:rPr lang="en-US" dirty="0" smtClean="0"/>
              <a:t>Link probability in Wikipedia articles</a:t>
            </a:r>
          </a:p>
          <a:p>
            <a:pPr lvl="1"/>
            <a:r>
              <a:rPr lang="en-US" dirty="0" smtClean="0"/>
              <a:t>Choose mention detection threshold by minimizing cross entropy on </a:t>
            </a:r>
            <a:r>
              <a:rPr lang="en-US" dirty="0" err="1" smtClean="0"/>
              <a:t>dev</a:t>
            </a:r>
            <a:r>
              <a:rPr lang="en-US" dirty="0" smtClean="0"/>
              <a:t> set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Our algorithm</a:t>
            </a:r>
          </a:p>
          <a:p>
            <a:pPr lvl="1"/>
            <a:r>
              <a:rPr lang="en-US" dirty="0" smtClean="0"/>
              <a:t>Tune parameters on </a:t>
            </a:r>
            <a:r>
              <a:rPr lang="en-US" dirty="0" err="1" smtClean="0"/>
              <a:t>dev</a:t>
            </a:r>
            <a:r>
              <a:rPr lang="en-US" dirty="0" smtClean="0"/>
              <a:t> set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3D87-7EBE-43F7-9305-8CFCBBE49760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EMNLP 2014, Doha, Qatar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8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A) Are the baselines good enough?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3D87-7EBE-43F7-9305-8CFCBBE49760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9190325"/>
              </p:ext>
            </p:extLst>
          </p:nvPr>
        </p:nvGraphicFramePr>
        <p:xfrm>
          <a:off x="3021072" y="2517318"/>
          <a:ext cx="5489622" cy="20606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9241"/>
                <a:gridCol w="1290127"/>
                <a:gridCol w="1290127"/>
                <a:gridCol w="1290127"/>
              </a:tblGrid>
              <a:tr h="4121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</a:tr>
              <a:tr h="41212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Wikiminer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78.9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24.7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37.6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29">
                <a:tc>
                  <a:txBody>
                    <a:bodyPr/>
                    <a:lstStyle/>
                    <a:p>
                      <a:r>
                        <a:rPr lang="en-US" dirty="0" smtClean="0"/>
                        <a:t>Illinois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77.3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34.9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48.1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LP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49.7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47.0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48.3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2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E2E</a:t>
                      </a:r>
                      <a:endParaRPr lang="en-US" b="1" dirty="0"/>
                    </a:p>
                  </a:txBody>
                  <a:tcPr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85.5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42.8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57.0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EMNLP 2014, Doha, Qatar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0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B) Are spatiotemporal signals useful?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3D87-7EBE-43F7-9305-8CFCBBE49760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5239831"/>
              </p:ext>
            </p:extLst>
          </p:nvPr>
        </p:nvGraphicFramePr>
        <p:xfrm>
          <a:off x="940158" y="1602918"/>
          <a:ext cx="3940936" cy="20606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9546"/>
                <a:gridCol w="1210695"/>
                <a:gridCol w="1210695"/>
              </a:tblGrid>
              <a:tr h="41212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IE-driven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IR-driven</a:t>
                      </a:r>
                      <a:endParaRPr lang="en-US" sz="1600" dirty="0"/>
                    </a:p>
                  </a:txBody>
                  <a:tcPr/>
                </a:tc>
              </a:tr>
              <a:tr h="4121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E2E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57.0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58.4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+ Time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64.9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71.4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+ Location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65.0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76.1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+ Both</a:t>
                      </a:r>
                      <a:endParaRPr lang="en-US" sz="1600" dirty="0"/>
                    </a:p>
                  </a:txBody>
                  <a:tcPr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68.6</a:t>
                      </a:r>
                      <a:endParaRPr lang="en-US" sz="1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79.0</a:t>
                      </a:r>
                      <a:endParaRPr lang="en-US" sz="1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67486" y="6144345"/>
            <a:ext cx="1920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(a) Macro F-scores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331049"/>
              </p:ext>
            </p:extLst>
          </p:nvPr>
        </p:nvGraphicFramePr>
        <p:xfrm>
          <a:off x="967964" y="3879760"/>
          <a:ext cx="3940936" cy="20606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9546"/>
                <a:gridCol w="1210695"/>
                <a:gridCol w="1210695"/>
              </a:tblGrid>
              <a:tr h="41212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IE-driven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IR-driven</a:t>
                      </a:r>
                      <a:endParaRPr lang="en-US" sz="1600" dirty="0"/>
                    </a:p>
                  </a:txBody>
                  <a:tcPr/>
                </a:tc>
              </a:tr>
              <a:tr h="4121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LP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 smtClean="0"/>
                        <a:t>48.3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48.5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+ Time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52.4</a:t>
                      </a:r>
                      <a:endParaRPr lang="en-US" sz="1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59.7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+ Location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50.3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61.8</a:t>
                      </a:r>
                      <a:endParaRPr lang="en-US" sz="1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1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+ Both</a:t>
                      </a:r>
                      <a:endParaRPr lang="en-US" sz="1600" dirty="0"/>
                    </a:p>
                  </a:txBody>
                  <a:tcPr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49.0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53.3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602" y="2452419"/>
            <a:ext cx="5705476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EMNLP 2014, Doha, Qatar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2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C) Graph-based smoothing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3D87-7EBE-43F7-9305-8CFCBBE49760}" type="slidenum">
              <a:rPr lang="en-US" smtClean="0"/>
              <a:t>19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921" y="1998388"/>
            <a:ext cx="8391190" cy="3721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EMNLP 2014, Doha, Qatar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9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3D87-7EBE-43F7-9305-8CFCBBE49760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94610" y="1629605"/>
            <a:ext cx="8250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Problem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935124" y="2746171"/>
            <a:ext cx="8803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00B0F0"/>
                </a:solidFill>
              </a:rPr>
              <a:t>Entity Linking in </a:t>
            </a:r>
            <a:r>
              <a:rPr lang="en-US" sz="2400" b="1" dirty="0" smtClean="0">
                <a:solidFill>
                  <a:srgbClr val="00B0F0"/>
                </a:solidFill>
              </a:rPr>
              <a:t>Microblogs: </a:t>
            </a:r>
            <a:r>
              <a:rPr lang="en-US" sz="2400" dirty="0" smtClean="0"/>
              <a:t>Map entity mentions in a short message (e.g. a tweet, </a:t>
            </a:r>
            <a:r>
              <a:rPr lang="en-US" sz="2400" dirty="0" err="1" smtClean="0"/>
              <a:t>facebook</a:t>
            </a:r>
            <a:r>
              <a:rPr lang="en-US" sz="2400" dirty="0" smtClean="0"/>
              <a:t> messages) into predefined entities (e.g. entries in Wikipedia).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648044" y="4157637"/>
            <a:ext cx="6741044" cy="1445416"/>
            <a:chOff x="2977114" y="4113492"/>
            <a:chExt cx="6741044" cy="1445416"/>
          </a:xfrm>
        </p:grpSpPr>
        <p:sp>
          <p:nvSpPr>
            <p:cNvPr id="5" name="TextBox 4"/>
            <p:cNvSpPr txBox="1"/>
            <p:nvPr/>
          </p:nvSpPr>
          <p:spPr>
            <a:xfrm>
              <a:off x="2977114" y="4113492"/>
              <a:ext cx="64858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u="sng" dirty="0" smtClean="0">
                  <a:solidFill>
                    <a:srgbClr val="FF0000"/>
                  </a:solidFill>
                </a:rPr>
                <a:t>US</a:t>
              </a:r>
              <a:r>
                <a:rPr lang="en-US" sz="2000" dirty="0" smtClean="0"/>
                <a:t> secretary of state </a:t>
              </a:r>
              <a:r>
                <a:rPr lang="en-US" sz="2000" u="sng" dirty="0" smtClean="0">
                  <a:solidFill>
                    <a:srgbClr val="FF0000"/>
                  </a:solidFill>
                </a:rPr>
                <a:t>Clinton</a:t>
              </a:r>
              <a:r>
                <a:rPr lang="en-US" sz="2000" dirty="0" smtClean="0"/>
                <a:t> is hospitalized due to …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endCxn id="9" idx="1"/>
            </p:cNvCxnSpPr>
            <p:nvPr/>
          </p:nvCxnSpPr>
          <p:spPr>
            <a:xfrm>
              <a:off x="3189767" y="4513602"/>
              <a:ext cx="786808" cy="8606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575" y="5189576"/>
              <a:ext cx="4590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http://en.wikipedia.org/wiki/United_States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5730949" y="4552505"/>
              <a:ext cx="3544" cy="3096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575" y="4862110"/>
              <a:ext cx="5741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http://en.wikipedia.org/wiki/Hillary_Rodham_Clinton</a:t>
              </a: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8144536" y="3923858"/>
            <a:ext cx="1552354" cy="231789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</a:t>
            </a:r>
          </a:p>
          <a:p>
            <a:pPr algn="ctr"/>
            <a:r>
              <a:rPr lang="en-US" dirty="0" smtClean="0"/>
              <a:t>LOC</a:t>
            </a:r>
          </a:p>
          <a:p>
            <a:pPr algn="ctr"/>
            <a:r>
              <a:rPr lang="en-US" dirty="0" smtClean="0"/>
              <a:t>ORG</a:t>
            </a:r>
          </a:p>
          <a:p>
            <a:pPr algn="ctr"/>
            <a:r>
              <a:rPr lang="en-US" dirty="0" smtClean="0"/>
              <a:t>FILM PRODUCT TVSHOW HOLIDAY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0028213" y="4751452"/>
            <a:ext cx="1740310" cy="5543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Offline setting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EMNLP 2014, Doha, Qatar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8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D) Case Study: More informative time profiling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3D87-7EBE-43F7-9305-8CFCBBE49760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2367518"/>
              </p:ext>
            </p:extLst>
          </p:nvPr>
        </p:nvGraphicFramePr>
        <p:xfrm>
          <a:off x="5961114" y="2113936"/>
          <a:ext cx="5493466" cy="3529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2"/>
          <p:cNvSpPr txBox="1"/>
          <p:nvPr/>
        </p:nvSpPr>
        <p:spPr>
          <a:xfrm>
            <a:off x="6452420" y="5737970"/>
            <a:ext cx="4533260" cy="758523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FF0000"/>
                </a:solidFill>
              </a:rPr>
              <a:t>(1) Washington (state): </a:t>
            </a:r>
            <a:r>
              <a:rPr lang="en-US" sz="1400" dirty="0">
                <a:solidFill>
                  <a:srgbClr val="FF0000"/>
                </a:solidFill>
              </a:rPr>
              <a:t>legalization of </a:t>
            </a:r>
            <a:r>
              <a:rPr lang="en-US" sz="1400" dirty="0" err="1">
                <a:solidFill>
                  <a:srgbClr val="FF0000"/>
                </a:solidFill>
              </a:rPr>
              <a:t>marijauna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baseline="0" dirty="0">
                <a:solidFill>
                  <a:srgbClr val="DEA900"/>
                </a:solidFill>
                <a:effectLst/>
              </a:rPr>
              <a:t>(2) Washington, D.C.: </a:t>
            </a:r>
            <a:r>
              <a:rPr lang="en-US" sz="1400" baseline="0" dirty="0">
                <a:solidFill>
                  <a:srgbClr val="DEA900"/>
                </a:solidFill>
                <a:effectLst/>
              </a:rPr>
              <a:t>fiscal cliff + winter weather alert</a:t>
            </a:r>
            <a:endParaRPr lang="en-US" sz="1400" dirty="0">
              <a:solidFill>
                <a:srgbClr val="DEA900"/>
              </a:solidFill>
              <a:effectLst/>
            </a:endParaRPr>
          </a:p>
          <a:p>
            <a:r>
              <a:rPr lang="en-US" sz="1400" b="1" baseline="0" dirty="0">
                <a:solidFill>
                  <a:schemeClr val="accent6"/>
                </a:solidFill>
              </a:rPr>
              <a:t>(3) </a:t>
            </a:r>
            <a:r>
              <a:rPr lang="en-US" sz="1400" b="1" baseline="0" dirty="0" err="1">
                <a:solidFill>
                  <a:schemeClr val="accent6"/>
                </a:solidFill>
              </a:rPr>
              <a:t>Washingont</a:t>
            </a:r>
            <a:r>
              <a:rPr lang="en-US" sz="1400" b="1" baseline="0" dirty="0">
                <a:solidFill>
                  <a:schemeClr val="accent6"/>
                </a:solidFill>
              </a:rPr>
              <a:t> redskins: </a:t>
            </a:r>
            <a:r>
              <a:rPr lang="en-US" sz="1400" baseline="0" dirty="0" smtClean="0">
                <a:solidFill>
                  <a:schemeClr val="accent6"/>
                </a:solidFill>
              </a:rPr>
              <a:t>Game for</a:t>
            </a:r>
            <a:r>
              <a:rPr lang="en-US" sz="1400" dirty="0" smtClean="0">
                <a:solidFill>
                  <a:schemeClr val="accent6"/>
                </a:solidFill>
              </a:rPr>
              <a:t> division title</a:t>
            </a:r>
            <a:endParaRPr lang="en-US" sz="1400" baseline="0" dirty="0">
              <a:solidFill>
                <a:schemeClr val="accent6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768564"/>
              </p:ext>
            </p:extLst>
          </p:nvPr>
        </p:nvGraphicFramePr>
        <p:xfrm>
          <a:off x="722671" y="3097163"/>
          <a:ext cx="489646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 flipV="1">
            <a:off x="2300748" y="4188542"/>
            <a:ext cx="580105" cy="19271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409335" y="4365523"/>
            <a:ext cx="1428136" cy="1750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100052" y="4365523"/>
            <a:ext cx="1278193" cy="17501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15844" y="6204158"/>
            <a:ext cx="457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Are all these peaks for </a:t>
            </a:r>
            <a:r>
              <a:rPr lang="en-US" dirty="0" err="1" smtClean="0"/>
              <a:t>washington</a:t>
            </a:r>
            <a:r>
              <a:rPr lang="en-US" dirty="0" smtClean="0"/>
              <a:t> state? 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09600" y="1709928"/>
            <a:ext cx="4106333" cy="6194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Target entity: </a:t>
            </a:r>
            <a:r>
              <a:rPr lang="en-US" dirty="0"/>
              <a:t>Washington (state)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EMNLP 2014, Doha, Qatar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8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0" grpId="0" animBg="1"/>
      <p:bldGraphic spid="11" grpId="0">
        <p:bldAsOne/>
      </p:bldGraphic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Conclusion &amp;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 smtClean="0"/>
              <a:t>We demonstrated that</a:t>
            </a:r>
            <a:endParaRPr lang="en-US" sz="2800" dirty="0" smtClean="0"/>
          </a:p>
          <a:p>
            <a:pPr lvl="1"/>
            <a:r>
              <a:rPr lang="en-US" sz="2400" dirty="0" smtClean="0"/>
              <a:t>Spatiotemporal signals </a:t>
            </a:r>
            <a:r>
              <a:rPr lang="en-US" sz="2400" dirty="0"/>
              <a:t>are critical in advancing </a:t>
            </a:r>
            <a:r>
              <a:rPr lang="en-US" sz="2400" dirty="0" smtClean="0"/>
              <a:t>entity linking</a:t>
            </a:r>
          </a:p>
          <a:p>
            <a:pPr lvl="1"/>
            <a:r>
              <a:rPr lang="en-SG" sz="2400" dirty="0" smtClean="0"/>
              <a:t>Aggregation of many (individually) noisy tweets help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SG" sz="2800" dirty="0" smtClean="0"/>
              <a:t>Future work</a:t>
            </a:r>
          </a:p>
          <a:p>
            <a:pPr lvl="1"/>
            <a:r>
              <a:rPr lang="en-SG" sz="2400" dirty="0" smtClean="0"/>
              <a:t>A more general framework to incorporate more non-text meta data</a:t>
            </a:r>
          </a:p>
          <a:p>
            <a:pPr lvl="1"/>
            <a:r>
              <a:rPr lang="en-SG" sz="2400" dirty="0"/>
              <a:t>Online updating of spatiotemporal model</a:t>
            </a:r>
          </a:p>
          <a:p>
            <a:pPr lvl="1"/>
            <a:r>
              <a:rPr lang="en-SG" sz="2400" dirty="0" smtClean="0"/>
              <a:t>Of course, improve the base model!</a:t>
            </a:r>
            <a:endParaRPr lang="en-US" sz="2400" dirty="0" smtClean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EMNLP 2014, Doha, Qatar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3D87-7EBE-43F7-9305-8CFCBBE49760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loud 5"/>
              <p:cNvSpPr/>
              <p:nvPr/>
            </p:nvSpPr>
            <p:spPr>
              <a:xfrm>
                <a:off x="5046134" y="5147732"/>
                <a:ext cx="6536266" cy="1405467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 smtClean="0">
                    <a:solidFill>
                      <a:srgbClr val="002060"/>
                    </a:solidFill>
                  </a:rPr>
                  <a:t>We made some improvement to the base model </a:t>
                </a:r>
                <a14:m>
                  <m:oMath xmlns:m="http://schemas.openxmlformats.org/officeDocument/2006/math">
                    <m:r>
                      <a:rPr lang="en-SG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SG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SG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SG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lou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134" y="5147732"/>
                <a:ext cx="6536266" cy="1405467"/>
              </a:xfrm>
              <a:prstGeom prst="cloud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34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entity linking in microblogs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388" y="1498897"/>
            <a:ext cx="10515600" cy="4351338"/>
          </a:xfrm>
        </p:spPr>
        <p:txBody>
          <a:bodyPr/>
          <a:lstStyle/>
          <a:p>
            <a:r>
              <a:rPr lang="en-US" dirty="0" smtClean="0"/>
              <a:t>Motivation: intelligence gathering (market/disaster/politics)</a:t>
            </a:r>
          </a:p>
          <a:p>
            <a:r>
              <a:rPr lang="en-US" dirty="0" smtClean="0"/>
              <a:t>But word-based matching is ineffective due to </a:t>
            </a:r>
            <a:r>
              <a:rPr lang="en-US" b="1" dirty="0" smtClean="0"/>
              <a:t>ambiguity</a:t>
            </a:r>
          </a:p>
          <a:p>
            <a:pPr lvl="1"/>
            <a:r>
              <a:rPr lang="en-SG" dirty="0"/>
              <a:t>Noisy &amp; informal: in-depth NLP analysis is difficult</a:t>
            </a:r>
          </a:p>
          <a:p>
            <a:pPr lvl="1"/>
            <a:r>
              <a:rPr lang="en-SG" dirty="0"/>
              <a:t>Short: insufficient contexts</a:t>
            </a:r>
            <a:endParaRPr lang="en-US" dirty="0"/>
          </a:p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3D87-7EBE-43F7-9305-8CFCBBE49760}" type="slidenum">
              <a:rPr lang="en-US" smtClean="0"/>
              <a:t>3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384688" y="5279701"/>
            <a:ext cx="6732280" cy="1243793"/>
            <a:chOff x="1384688" y="4687035"/>
            <a:chExt cx="6732280" cy="1243793"/>
          </a:xfrm>
        </p:grpSpPr>
        <p:sp>
          <p:nvSpPr>
            <p:cNvPr id="14" name="TextBox 13"/>
            <p:cNvSpPr txBox="1"/>
            <p:nvPr/>
          </p:nvSpPr>
          <p:spPr>
            <a:xfrm>
              <a:off x="1384688" y="5078100"/>
              <a:ext cx="12666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B0F0"/>
                  </a:solidFill>
                </a:rPr>
                <a:t>“Spurs”?</a:t>
              </a:r>
              <a:endParaRPr lang="en-US" sz="2400" i="1" dirty="0">
                <a:solidFill>
                  <a:srgbClr val="00B0F0"/>
                </a:solidFill>
              </a:endParaRPr>
            </a:p>
          </p:txBody>
        </p:sp>
        <p:pic>
          <p:nvPicPr>
            <p:cNvPr id="6" name="Picture 4" descr="http://swishost.com/wp-content/uploads/2013/06/San-Antonio-Spurs-Logo-Widescreen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6355" y="4687035"/>
              <a:ext cx="2325038" cy="1243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http://cowperhill.com/wp-content/uploads/2013/05/Tottenham-Hotspur-F.C-Wallpaper-HD6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3512" y="4716424"/>
              <a:ext cx="2293456" cy="96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993054" y="3569778"/>
            <a:ext cx="9400522" cy="1378356"/>
            <a:chOff x="993054" y="2977112"/>
            <a:chExt cx="9400522" cy="1378356"/>
          </a:xfrm>
        </p:grpSpPr>
        <p:sp>
          <p:nvSpPr>
            <p:cNvPr id="8" name="TextBox 7"/>
            <p:cNvSpPr txBox="1"/>
            <p:nvPr/>
          </p:nvSpPr>
          <p:spPr>
            <a:xfrm>
              <a:off x="993054" y="3205055"/>
              <a:ext cx="20892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B0F0"/>
                  </a:solidFill>
                </a:rPr>
                <a:t>“Washington”?</a:t>
              </a:r>
              <a:endParaRPr lang="en-US" sz="2400" i="1" dirty="0">
                <a:solidFill>
                  <a:srgbClr val="00B0F0"/>
                </a:solidFill>
              </a:endParaRPr>
            </a:p>
          </p:txBody>
        </p:sp>
        <p:pic>
          <p:nvPicPr>
            <p:cNvPr id="12" name="Picture 8" descr="http://ictmncdn1.tgpstage1.com/sites/default/files/article_media/redskins-logo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6915" y="2977972"/>
              <a:ext cx="1836661" cy="1377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Washington State Map Displaying the Location of the Tri-Cities - 4,660 bytes"/>
            <p:cNvPicPr>
              <a:picLocks noChangeAspect="1" noChangeArrowheads="1" noCrop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927" y="2993761"/>
              <a:ext cx="2153468" cy="1345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dallasregionalchamber.files.wordpress.com/2012/04/washington-dc_logo_web.jpg?w=5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6635" y="2977112"/>
              <a:ext cx="1964478" cy="1362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EMNLP 2014, Doha, Qatar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7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entity linking in microblogs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388" y="1498897"/>
            <a:ext cx="10515600" cy="4351338"/>
          </a:xfrm>
        </p:spPr>
        <p:txBody>
          <a:bodyPr/>
          <a:lstStyle/>
          <a:p>
            <a:r>
              <a:rPr lang="en-US" dirty="0" smtClean="0"/>
              <a:t>Motivation: intelligence gathering (market/disaster/politics)</a:t>
            </a:r>
          </a:p>
          <a:p>
            <a:r>
              <a:rPr lang="en-US" dirty="0" smtClean="0"/>
              <a:t>But word-based matching is ineffective due to </a:t>
            </a:r>
            <a:r>
              <a:rPr lang="en-US" b="1" dirty="0" smtClean="0">
                <a:solidFill>
                  <a:srgbClr val="00B0F0"/>
                </a:solidFill>
              </a:rPr>
              <a:t>ambiguity</a:t>
            </a:r>
          </a:p>
          <a:p>
            <a:pPr lvl="1"/>
            <a:r>
              <a:rPr lang="en-SG" dirty="0" smtClean="0"/>
              <a:t>Noisy &amp; informal: in-depth NLP analysis is difficult</a:t>
            </a:r>
          </a:p>
          <a:p>
            <a:pPr lvl="1"/>
            <a:r>
              <a:rPr lang="en-SG" dirty="0" smtClean="0"/>
              <a:t>Short: insufficient contexts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3D87-7EBE-43F7-9305-8CFCBBE49760}" type="slidenum">
              <a:rPr lang="en-US" smtClean="0"/>
              <a:t>4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483869" y="3734422"/>
            <a:ext cx="3820821" cy="837111"/>
            <a:chOff x="3225619" y="2977112"/>
            <a:chExt cx="3820821" cy="837111"/>
          </a:xfrm>
        </p:grpSpPr>
        <p:pic>
          <p:nvPicPr>
            <p:cNvPr id="12" name="Picture 8" descr="http://ictmncdn1.tgpstage1.com/sites/default/files/article_media/redskins-log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1439" y="2977112"/>
              <a:ext cx="1115001" cy="836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Washington State Map Displaying the Location of the Tri-Cities - 4,660 bytes"/>
            <p:cNvPicPr>
              <a:picLocks noChangeAspect="1" noChangeArrowheads="1" noCrop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0189" y="2993761"/>
              <a:ext cx="1312738" cy="820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dallasregionalchamber.files.wordpress.com/2012/04/washington-dc_logo_web.jpg?w=50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5619" y="3012378"/>
              <a:ext cx="1156058" cy="801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1181921"/>
              </p:ext>
            </p:extLst>
          </p:nvPr>
        </p:nvGraphicFramePr>
        <p:xfrm>
          <a:off x="838200" y="3629442"/>
          <a:ext cx="5181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93433" y="5027758"/>
            <a:ext cx="5172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Different </a:t>
            </a:r>
            <a:r>
              <a:rPr lang="en-US" dirty="0"/>
              <a:t>peaks </a:t>
            </a:r>
            <a:r>
              <a:rPr lang="en-US" dirty="0" smtClean="0">
                <a:sym typeface="Wingdings" panose="05000000000000000000" pitchFamily="2" charset="2"/>
              </a:rPr>
              <a:t> Different </a:t>
            </a:r>
            <a:r>
              <a:rPr lang="en-US" dirty="0" smtClean="0"/>
              <a:t>entities</a:t>
            </a:r>
            <a:r>
              <a:rPr lang="en-US" dirty="0"/>
              <a:t>? 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A </a:t>
            </a:r>
            <a:r>
              <a:rPr lang="en-US" dirty="0"/>
              <a:t>single peak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 mixture of </a:t>
            </a:r>
            <a:r>
              <a:rPr lang="en-US" dirty="0"/>
              <a:t>entities?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EMNLP 2014, Doha, Qatar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4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3D87-7EBE-43F7-9305-8CFCBBE49760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94610" y="1629605"/>
            <a:ext cx="8250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Proposed Approach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935124" y="2780037"/>
            <a:ext cx="8803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Leveraging </a:t>
            </a:r>
            <a:r>
              <a:rPr lang="en-US" sz="2400" b="1" dirty="0" smtClean="0">
                <a:solidFill>
                  <a:srgbClr val="00B0F0"/>
                </a:solidFill>
              </a:rPr>
              <a:t>spatiotemporal signals </a:t>
            </a:r>
            <a:r>
              <a:rPr lang="en-US" sz="2400" dirty="0" smtClean="0"/>
              <a:t>to improve entity linking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EMNLP 2014, Doha, Qatar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0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&amp; 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SG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Intuition 1: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Spatiotemporal signals</a:t>
            </a:r>
          </a:p>
          <a:p>
            <a:pPr lvl="1"/>
            <a:r>
              <a:rPr lang="en-US" dirty="0" smtClean="0"/>
              <a:t>Entity prior changes over time or space</a:t>
            </a:r>
          </a:p>
          <a:p>
            <a:pPr marL="457200" lvl="1" indent="0">
              <a:buNone/>
            </a:pPr>
            <a:endParaRPr lang="en-SG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Intuition 2: </a:t>
            </a:r>
            <a:r>
              <a:rPr lang="en-US" b="1" dirty="0" smtClean="0">
                <a:solidFill>
                  <a:srgbClr val="00B0F0"/>
                </a:solidFill>
              </a:rPr>
              <a:t>Easier surface forms </a:t>
            </a:r>
            <a:endParaRPr lang="en-US" dirty="0" smtClean="0"/>
          </a:p>
          <a:p>
            <a:pPr lvl="1"/>
            <a:r>
              <a:rPr lang="en-US" dirty="0" smtClean="0"/>
              <a:t>Inter-tweet interactions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3D87-7EBE-43F7-9305-8CFCBBE49760}" type="slidenum">
              <a:rPr lang="en-US" smtClean="0"/>
              <a:t>6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504770" y="2483292"/>
            <a:ext cx="4170556" cy="9187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lvl="1" algn="ctr"/>
            <a:r>
              <a:rPr lang="en-US" dirty="0"/>
              <a:t>“spurs”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SA Spurs</a:t>
            </a:r>
          </a:p>
          <a:p>
            <a:pPr marL="0" lvl="1" algn="ctr"/>
            <a:r>
              <a:rPr lang="en-US" dirty="0">
                <a:solidFill>
                  <a:srgbClr val="FF0000"/>
                </a:solidFill>
              </a:rPr>
              <a:t>91% </a:t>
            </a:r>
            <a:r>
              <a:rPr lang="en-US" dirty="0"/>
              <a:t>in US vs. </a:t>
            </a:r>
            <a:r>
              <a:rPr lang="en-US" dirty="0">
                <a:solidFill>
                  <a:srgbClr val="FF0000"/>
                </a:solidFill>
              </a:rPr>
              <a:t>8%</a:t>
            </a:r>
            <a:r>
              <a:rPr lang="en-US" dirty="0"/>
              <a:t> in </a:t>
            </a:r>
            <a:r>
              <a:rPr lang="en-US" dirty="0" smtClean="0"/>
              <a:t>UK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504770" y="4146893"/>
            <a:ext cx="4170556" cy="9187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lvl="1" algn="ctr"/>
            <a:r>
              <a:rPr lang="en-US" dirty="0" smtClean="0"/>
              <a:t>“Clinton</a:t>
            </a:r>
            <a:r>
              <a:rPr lang="en-US" dirty="0"/>
              <a:t>” vs. </a:t>
            </a:r>
            <a:r>
              <a:rPr lang="en-US" dirty="0" smtClean="0"/>
              <a:t>“Hillary Clinton</a:t>
            </a:r>
            <a:r>
              <a:rPr lang="en-US" dirty="0"/>
              <a:t>”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EMNLP 2014, Doha, Qatar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8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Proposal: Spatiotemporal entity linking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3D87-7EBE-43F7-9305-8CFCBBE49760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78344" y="2483288"/>
                <a:ext cx="5525134" cy="2508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func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 smtClean="0"/>
              </a:p>
              <a:p>
                <a:r>
                  <a:rPr lang="en-US" sz="2400" b="0" dirty="0" smtClean="0"/>
                  <a:t>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𝑒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𝑙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sz="2400" dirty="0" smtClean="0"/>
              </a:p>
              <a:p>
                <a:r>
                  <a:rPr lang="en-US" sz="2400" b="0" dirty="0" smtClean="0"/>
                  <a:t>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lim>
                            </m:limLow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     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𝑙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sz="2400" dirty="0" smtClean="0"/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/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𝑒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44" y="2483288"/>
                <a:ext cx="5525134" cy="250837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/>
          <p:cNvSpPr/>
          <p:nvPr/>
        </p:nvSpPr>
        <p:spPr>
          <a:xfrm>
            <a:off x="5958643" y="2081500"/>
            <a:ext cx="5908499" cy="16864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5760" tIns="0" rIns="0" bIns="0" rtlCol="0" anchor="ctr"/>
          <a:lstStyle/>
          <a:p>
            <a:pPr marL="0" lvl="1"/>
            <a:r>
              <a:rPr lang="en-US" sz="2400" i="1" dirty="0" smtClean="0">
                <a:solidFill>
                  <a:srgbClr val="FF0000"/>
                </a:solidFill>
              </a:rPr>
              <a:t>m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400" dirty="0" smtClean="0"/>
              <a:t>target message (e.g. a tweet)</a:t>
            </a:r>
          </a:p>
          <a:p>
            <a:pPr marL="0" lvl="1"/>
            <a:r>
              <a:rPr lang="en-SG" sz="2400" i="1" dirty="0" smtClean="0">
                <a:solidFill>
                  <a:srgbClr val="FF0000"/>
                </a:solidFill>
              </a:rPr>
              <a:t>a</a:t>
            </a:r>
            <a:r>
              <a:rPr lang="en-SG" sz="2400" dirty="0" smtClean="0"/>
              <a:t>:   anchor text (surface form)</a:t>
            </a:r>
            <a:endParaRPr lang="en-US" sz="2400" dirty="0" smtClean="0"/>
          </a:p>
          <a:p>
            <a:pPr marL="0" lvl="1"/>
            <a:r>
              <a:rPr lang="en-US" sz="2400" i="1" dirty="0">
                <a:solidFill>
                  <a:srgbClr val="FF0000"/>
                </a:solidFill>
              </a:rPr>
              <a:t>t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  <a:r>
              <a:rPr lang="en-US" sz="2400" dirty="0">
                <a:solidFill>
                  <a:srgbClr val="FF0000"/>
                </a:solidFill>
              </a:rPr>
              <a:t>    </a:t>
            </a:r>
            <a:r>
              <a:rPr lang="en-US" sz="2400" dirty="0"/>
              <a:t>time – </a:t>
            </a:r>
            <a:r>
              <a:rPr lang="en-US" sz="2400" b="1" dirty="0"/>
              <a:t>when</a:t>
            </a:r>
            <a:r>
              <a:rPr lang="en-US" sz="2400" dirty="0"/>
              <a:t> </a:t>
            </a:r>
            <a:r>
              <a:rPr lang="en-US" sz="2400" i="1" dirty="0"/>
              <a:t>m</a:t>
            </a:r>
            <a:r>
              <a:rPr lang="en-US" sz="2400" dirty="0"/>
              <a:t> was published</a:t>
            </a:r>
            <a:endParaRPr lang="en-US" sz="2400" i="1" dirty="0">
              <a:solidFill>
                <a:srgbClr val="FF0000"/>
              </a:solidFill>
            </a:endParaRPr>
          </a:p>
          <a:p>
            <a:pPr marL="0" lvl="1"/>
            <a:r>
              <a:rPr lang="en-US" sz="2400" i="1" dirty="0" smtClean="0">
                <a:solidFill>
                  <a:srgbClr val="FF0000"/>
                </a:solidFill>
              </a:rPr>
              <a:t>l</a:t>
            </a:r>
            <a:r>
              <a:rPr lang="en-US" sz="2400" dirty="0" smtClean="0"/>
              <a:t>:    </a:t>
            </a:r>
            <a:r>
              <a:rPr lang="en-US" sz="1400" dirty="0" smtClean="0"/>
              <a:t> </a:t>
            </a:r>
            <a:r>
              <a:rPr lang="en-US" sz="2400" dirty="0" smtClean="0"/>
              <a:t>location – </a:t>
            </a:r>
            <a:r>
              <a:rPr lang="en-US" sz="2400" b="1" dirty="0" smtClean="0"/>
              <a:t>where </a:t>
            </a:r>
            <a:r>
              <a:rPr lang="en-US" sz="2400" i="1" dirty="0" smtClean="0">
                <a:solidFill>
                  <a:schemeClr val="tx1"/>
                </a:solidFill>
              </a:rPr>
              <a:t>m </a:t>
            </a:r>
            <a:r>
              <a:rPr lang="en-US" sz="2400" dirty="0" smtClean="0">
                <a:solidFill>
                  <a:schemeClr val="tx1"/>
                </a:solidFill>
              </a:rPr>
              <a:t>was published</a:t>
            </a:r>
            <a:endParaRPr lang="en-US" sz="2400" i="1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2742" y="3390323"/>
            <a:ext cx="1784465" cy="10037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le 20"/>
              <p:cNvSpPr/>
              <p:nvPr/>
            </p:nvSpPr>
            <p:spPr>
              <a:xfrm>
                <a:off x="5958643" y="4142618"/>
                <a:ext cx="5908499" cy="1698098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365760" tIns="0" rIns="0" bIns="0" rtlCol="0" anchor="ctr"/>
              <a:lstStyle/>
              <a:p>
                <a:pPr marL="0" lvl="1" algn="ctr"/>
                <a:r>
                  <a:rPr lang="en-US" sz="2400" u="sng" dirty="0" smtClean="0">
                    <a:solidFill>
                      <a:schemeClr val="tx1"/>
                    </a:solidFill>
                  </a:rPr>
                  <a:t>Cond. </a:t>
                </a:r>
                <a:r>
                  <a:rPr lang="en-US" sz="2400" u="sng" dirty="0" err="1" smtClean="0">
                    <a:solidFill>
                      <a:schemeClr val="tx1"/>
                    </a:solidFill>
                  </a:rPr>
                  <a:t>Indep</a:t>
                </a:r>
                <a:r>
                  <a:rPr lang="en-US" sz="2400" u="sng" dirty="0" smtClean="0">
                    <a:solidFill>
                      <a:schemeClr val="tx1"/>
                    </a:solidFill>
                  </a:rPr>
                  <a:t>. Assumption</a:t>
                </a:r>
              </a:p>
              <a:p>
                <a:pPr marL="0" lvl="1" algn="ctr">
                  <a:lnSpc>
                    <a:spcPts val="1200"/>
                  </a:lnSpc>
                </a:pPr>
                <a:r>
                  <a:rPr lang="en-US" sz="2400" u="sng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marL="0" lvl="1"/>
                <a:r>
                  <a:rPr lang="en-US" sz="2400" dirty="0" smtClean="0">
                    <a:solidFill>
                      <a:schemeClr val="tx1"/>
                    </a:solidFill>
                  </a:rPr>
                  <a:t>Given an entity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, how it is expressed is independent of its time/location.</a:t>
                </a:r>
              </a:p>
            </p:txBody>
          </p:sp>
        </mc:Choice>
        <mc:Fallback xmlns="">
          <p:sp>
            <p:nvSpPr>
              <p:cNvPr id="21" name="Rounded 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643" y="4142618"/>
                <a:ext cx="5908499" cy="1698098"/>
              </a:xfrm>
              <a:prstGeom prst="roundRect">
                <a:avLst/>
              </a:prstGeom>
              <a:blipFill rotWithShape="0">
                <a:blip r:embed="rId4"/>
                <a:stretch>
                  <a:fillRect r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2312582" y="2483288"/>
            <a:ext cx="1906106" cy="48086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21503" y="4466268"/>
            <a:ext cx="1876927" cy="386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5958642" y="4617033"/>
                <a:ext cx="5908498" cy="1706724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365760" tIns="0" rIns="0" bIns="0" rtlCol="0" anchor="ctr"/>
              <a:lstStyle/>
              <a:p>
                <a:pPr marL="0" lvl="1" algn="ctr"/>
                <a:r>
                  <a:rPr lang="en-US" sz="2400" u="sng" dirty="0" smtClean="0">
                    <a:solidFill>
                      <a:schemeClr val="tx1"/>
                    </a:solidFill>
                  </a:rPr>
                  <a:t>Intuition: update entity priors</a:t>
                </a:r>
                <a:br>
                  <a:rPr lang="en-US" sz="2400" u="sng" dirty="0" smtClean="0">
                    <a:solidFill>
                      <a:schemeClr val="tx1"/>
                    </a:solidFill>
                  </a:rPr>
                </a:br>
                <a:r>
                  <a:rPr lang="en-US" sz="1200" i="1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marL="0" lvl="1"/>
                <a:r>
                  <a:rPr lang="en-US" sz="2400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’s prior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is higher than its unconditioned prior, we make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more likely. </a:t>
                </a:r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642" y="4617033"/>
                <a:ext cx="5908498" cy="1706724"/>
              </a:xfrm>
              <a:prstGeom prst="roundRect">
                <a:avLst/>
              </a:prstGeom>
              <a:blipFill rotWithShape="0">
                <a:blip r:embed="rId5"/>
                <a:stretch>
                  <a:fillRect t="-2837" b="-9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EMNLP 2014, Doha, Qatar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0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 animBg="1"/>
      <p:bldP spid="21" grpId="0" animBg="1"/>
      <p:bldP spid="25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the entity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3D87-7EBE-43F7-9305-8CFCBBE49760}" type="slidenum">
              <a:rPr lang="en-US" smtClean="0"/>
              <a:t>8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09600" y="4571165"/>
            <a:ext cx="4712756" cy="12942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5760" tIns="0" rIns="0" bIns="0" rtlCol="0" anchor="ctr"/>
          <a:lstStyle/>
          <a:p>
            <a:pPr marL="0" lvl="1"/>
            <a:r>
              <a:rPr lang="en-US" sz="2400" dirty="0" smtClean="0">
                <a:solidFill>
                  <a:schemeClr val="tx1"/>
                </a:solidFill>
              </a:rPr>
              <a:t>some existing model without using spatiotemporal signals</a:t>
            </a:r>
            <a:endParaRPr lang="en-US" sz="2400" i="1" dirty="0" smtClean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93008" y="3066065"/>
                <a:ext cx="6469130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008" y="3066065"/>
                <a:ext cx="6469130" cy="6560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 rot="7770495">
            <a:off x="4620813" y="3947166"/>
            <a:ext cx="850006" cy="351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ight Arrow 10"/>
          <p:cNvSpPr/>
          <p:nvPr/>
        </p:nvSpPr>
        <p:spPr>
          <a:xfrm rot="2538528">
            <a:off x="7825506" y="3934136"/>
            <a:ext cx="850006" cy="351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ounded Rectangle 12"/>
          <p:cNvSpPr/>
          <p:nvPr/>
        </p:nvSpPr>
        <p:spPr>
          <a:xfrm>
            <a:off x="8250509" y="4562762"/>
            <a:ext cx="3665591" cy="12942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5760" tIns="0" rIns="0" bIns="0" rtlCol="0" anchor="ctr"/>
          <a:lstStyle/>
          <a:p>
            <a:pPr marL="0" lvl="1"/>
            <a:r>
              <a:rPr lang="en-US" sz="2400" dirty="0" smtClean="0">
                <a:solidFill>
                  <a:schemeClr val="tx1"/>
                </a:solidFill>
              </a:rPr>
              <a:t>Wikipedia </a:t>
            </a:r>
            <a:r>
              <a:rPr lang="en-US" sz="2400" dirty="0" err="1" smtClean="0">
                <a:solidFill>
                  <a:schemeClr val="tx1"/>
                </a:solidFill>
              </a:rPr>
              <a:t>pageview</a:t>
            </a:r>
            <a:r>
              <a:rPr lang="en-US" sz="2400" dirty="0" smtClean="0">
                <a:solidFill>
                  <a:schemeClr val="tx1"/>
                </a:solidFill>
              </a:rPr>
              <a:t> statistics</a:t>
            </a:r>
            <a:endParaRPr lang="en-US" sz="2400" i="1" dirty="0" smtClean="0">
              <a:solidFill>
                <a:srgbClr val="FF0000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5225661">
            <a:off x="6257082" y="4004831"/>
            <a:ext cx="836732" cy="351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/>
          <p:cNvSpPr txBox="1"/>
          <p:nvPr/>
        </p:nvSpPr>
        <p:spPr>
          <a:xfrm>
            <a:off x="6300986" y="4690849"/>
            <a:ext cx="622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S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007601" y="1082449"/>
            <a:ext cx="5908499" cy="177928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5760" tIns="0" rIns="0" bIns="0" rtlCol="0" anchor="ctr"/>
          <a:lstStyle/>
          <a:p>
            <a:pPr marL="0" lvl="1"/>
            <a:r>
              <a:rPr lang="en-US" sz="2400" i="1" dirty="0" smtClean="0">
                <a:solidFill>
                  <a:srgbClr val="FF0000"/>
                </a:solidFill>
              </a:rPr>
              <a:t>m</a:t>
            </a:r>
            <a:r>
              <a:rPr lang="en-US" sz="2400" dirty="0" smtClean="0">
                <a:solidFill>
                  <a:schemeClr val="tx1"/>
                </a:solidFill>
              </a:rPr>
              <a:t>:  </a:t>
            </a:r>
            <a:r>
              <a:rPr lang="en-US" sz="2400" dirty="0" smtClean="0"/>
              <a:t>target message (e.g. a tweet)</a:t>
            </a:r>
          </a:p>
          <a:p>
            <a:pPr marL="0" lvl="1"/>
            <a:r>
              <a:rPr lang="en-SG" sz="2400" i="1" dirty="0">
                <a:solidFill>
                  <a:srgbClr val="FF0000"/>
                </a:solidFill>
              </a:rPr>
              <a:t>a</a:t>
            </a:r>
            <a:r>
              <a:rPr lang="en-SG" sz="2400" dirty="0"/>
              <a:t>:   anchor text (surface form)</a:t>
            </a:r>
            <a:endParaRPr lang="en-US" sz="2400" dirty="0"/>
          </a:p>
          <a:p>
            <a:pPr marL="0" lvl="1"/>
            <a:r>
              <a:rPr lang="en-US" sz="2400" i="1" dirty="0" smtClean="0">
                <a:solidFill>
                  <a:srgbClr val="FF0000"/>
                </a:solidFill>
              </a:rPr>
              <a:t>t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  <a:r>
              <a:rPr lang="en-US" sz="2400" dirty="0">
                <a:solidFill>
                  <a:srgbClr val="FF0000"/>
                </a:solidFill>
              </a:rPr>
              <a:t>    </a:t>
            </a:r>
            <a:r>
              <a:rPr lang="en-US" sz="2400" dirty="0"/>
              <a:t>time – </a:t>
            </a:r>
            <a:r>
              <a:rPr lang="en-US" sz="2400" b="1" dirty="0"/>
              <a:t>when</a:t>
            </a:r>
            <a:r>
              <a:rPr lang="en-US" sz="2400" dirty="0"/>
              <a:t> </a:t>
            </a:r>
            <a:r>
              <a:rPr lang="en-US" sz="2400" i="1" dirty="0"/>
              <a:t>m</a:t>
            </a:r>
            <a:r>
              <a:rPr lang="en-US" sz="2400" dirty="0"/>
              <a:t> was published</a:t>
            </a:r>
            <a:endParaRPr lang="en-US" sz="2400" i="1" dirty="0">
              <a:solidFill>
                <a:srgbClr val="FF0000"/>
              </a:solidFill>
            </a:endParaRPr>
          </a:p>
          <a:p>
            <a:pPr marL="0" lvl="1"/>
            <a:r>
              <a:rPr lang="en-US" sz="2400" i="1" dirty="0" smtClean="0">
                <a:solidFill>
                  <a:srgbClr val="FF0000"/>
                </a:solidFill>
              </a:rPr>
              <a:t>l</a:t>
            </a:r>
            <a:r>
              <a:rPr lang="en-US" sz="2400" dirty="0" smtClean="0"/>
              <a:t>:    </a:t>
            </a:r>
            <a:r>
              <a:rPr lang="en-US" sz="1400" dirty="0" smtClean="0"/>
              <a:t> </a:t>
            </a:r>
            <a:r>
              <a:rPr lang="en-US" sz="2400" dirty="0" smtClean="0"/>
              <a:t>location – </a:t>
            </a:r>
            <a:r>
              <a:rPr lang="en-US" sz="2400" b="1" dirty="0" smtClean="0"/>
              <a:t>where </a:t>
            </a:r>
            <a:r>
              <a:rPr lang="en-US" sz="2400" i="1" dirty="0" smtClean="0">
                <a:solidFill>
                  <a:schemeClr val="tx1"/>
                </a:solidFill>
              </a:rPr>
              <a:t>m </a:t>
            </a:r>
            <a:r>
              <a:rPr lang="en-US" sz="2400" dirty="0" smtClean="0">
                <a:solidFill>
                  <a:schemeClr val="tx1"/>
                </a:solidFill>
              </a:rPr>
              <a:t>was published</a:t>
            </a:r>
            <a:endParaRPr lang="en-US" sz="2400" i="1" dirty="0" smtClean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EMNLP 2014, Doha, Qatar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4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4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Challenges: Estimating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944" b="-1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3D87-7EBE-43F7-9305-8CFCBBE49760}" type="slidenum">
              <a:rPr lang="en-US" smtClean="0"/>
              <a:t>9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960411" y="1907727"/>
            <a:ext cx="7910623" cy="111205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Challenge 1</a:t>
            </a:r>
          </a:p>
          <a:p>
            <a:pPr algn="ctr"/>
            <a:r>
              <a:rPr lang="en-US" sz="2800" b="1" dirty="0" smtClean="0"/>
              <a:t>Lack of large-scale entity annotations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9599" y="3690214"/>
                <a:ext cx="11349427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endParaRPr lang="en-US" sz="1200" dirty="0" smtClean="0"/>
              </a:p>
              <a:p>
                <a:pPr lvl="1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Use an existing model to tag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unlabeled tweets </a:t>
                </a:r>
                <a:r>
                  <a:rPr lang="en-US" sz="2800" dirty="0" smtClean="0"/>
                  <a:t>(with time/location)</a:t>
                </a:r>
              </a:p>
              <a:p>
                <a:pPr lvl="1" indent="-457200">
                  <a:buFont typeface="Arial" panose="020B0604020202020204" pitchFamily="34" charset="0"/>
                  <a:buChar char="•"/>
                </a:pPr>
                <a:r>
                  <a:rPr lang="en-US" sz="2800" b="1" dirty="0" smtClean="0">
                    <a:solidFill>
                      <a:srgbClr val="FF0000"/>
                    </a:solidFill>
                  </a:rPr>
                  <a:t>Aggregate tweets </a:t>
                </a:r>
                <a:r>
                  <a:rPr lang="en-US" sz="2800" dirty="0" smtClean="0"/>
                  <a:t>tagged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800" dirty="0" smtClean="0"/>
                  <a:t> at time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 smtClean="0"/>
                  <a:t>/location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2800" dirty="0" smtClean="0"/>
              </a:p>
              <a:p>
                <a:pPr lvl="1" indent="-457200">
                  <a:buFont typeface="Arial" panose="020B0604020202020204" pitchFamily="34" charset="0"/>
                  <a:buChar char="•"/>
                </a:pPr>
                <a:r>
                  <a:rPr lang="en-SG" sz="2800" b="1" dirty="0" smtClean="0">
                    <a:solidFill>
                      <a:srgbClr val="FF0000"/>
                    </a:solidFill>
                  </a:rPr>
                  <a:t>Update prior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smtClean="0"/>
                  <a:t>based on the aggregated tweets</a:t>
                </a:r>
              </a:p>
              <a:p>
                <a:pPr lvl="1" indent="-457200">
                  <a:buFont typeface="Arial" panose="020B0604020202020204" pitchFamily="34" charset="0"/>
                  <a:buChar char="•"/>
                </a:pPr>
                <a:r>
                  <a:rPr lang="en-SG" sz="2800" b="1" dirty="0" smtClean="0">
                    <a:solidFill>
                      <a:srgbClr val="FF0000"/>
                    </a:solidFill>
                  </a:rPr>
                  <a:t>Update the model </a:t>
                </a:r>
                <a:r>
                  <a:rPr lang="en-SG" sz="2800" dirty="0" smtClean="0"/>
                  <a:t>with the estimated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3690214"/>
                <a:ext cx="11349427" cy="2431435"/>
              </a:xfrm>
              <a:prstGeom prst="rect">
                <a:avLst/>
              </a:prstGeom>
              <a:blipFill rotWithShape="0">
                <a:blip r:embed="rId3"/>
                <a:stretch>
                  <a:fillRect l="-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rved Right Arrow 6"/>
          <p:cNvSpPr/>
          <p:nvPr/>
        </p:nvSpPr>
        <p:spPr>
          <a:xfrm rot="10989561">
            <a:off x="10508229" y="4005620"/>
            <a:ext cx="1205394" cy="22315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EMNLP 2014, Doha, Qatar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064666" y="6183204"/>
            <a:ext cx="2983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 dirty="0" smtClean="0"/>
              <a:t>Block Coordinate Ascent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09259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7" grpId="0" animBg="1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2398</TotalTime>
  <Words>1197</Words>
  <Application>Microsoft Office PowerPoint</Application>
  <PresentationFormat>Widescreen</PresentationFormat>
  <Paragraphs>294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SimSun</vt:lpstr>
      <vt:lpstr>SimSun</vt:lpstr>
      <vt:lpstr>Arial</vt:lpstr>
      <vt:lpstr>Calibri</vt:lpstr>
      <vt:lpstr>Cambria Math</vt:lpstr>
      <vt:lpstr>Tahoma</vt:lpstr>
      <vt:lpstr>Times New Roman</vt:lpstr>
      <vt:lpstr>Wingdings</vt:lpstr>
      <vt:lpstr>Clarity</vt:lpstr>
      <vt:lpstr>Entity Linking on Microblogs with Spatial and Temporal Signals</vt:lpstr>
      <vt:lpstr>PowerPoint Presentation</vt:lpstr>
      <vt:lpstr>Why is entity linking in microblogs important?</vt:lpstr>
      <vt:lpstr>Why is entity linking in microblogs important?</vt:lpstr>
      <vt:lpstr>PowerPoint Presentation</vt:lpstr>
      <vt:lpstr>Observation &amp; Intuition</vt:lpstr>
      <vt:lpstr>Proposal: Spatiotemporal entity linking</vt:lpstr>
      <vt:lpstr>Predicting the entity</vt:lpstr>
      <vt:lpstr>Challenges: Estimating p(e|t,l)</vt:lpstr>
      <vt:lpstr>Challenges: Estimating p(e|t,l)</vt:lpstr>
      <vt:lpstr>Smoothing over bins</vt:lpstr>
      <vt:lpstr>Conditional independence assumption</vt:lpstr>
      <vt:lpstr>PowerPoint Presentation</vt:lpstr>
      <vt:lpstr>Dataset</vt:lpstr>
      <vt:lpstr>Evaluation methodology </vt:lpstr>
      <vt:lpstr>Algorithm settings</vt:lpstr>
      <vt:lpstr>A) Are the baselines good enough?</vt:lpstr>
      <vt:lpstr>B) Are spatiotemporal signals useful?</vt:lpstr>
      <vt:lpstr>C) Graph-based smoothing</vt:lpstr>
      <vt:lpstr>D) Case Study: More informative time profiling</vt:lpstr>
      <vt:lpstr>Conclusion &amp; 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Fang</dc:creator>
  <cp:lastModifiedBy>Yuan Fang</cp:lastModifiedBy>
  <cp:revision>183</cp:revision>
  <dcterms:created xsi:type="dcterms:W3CDTF">2013-08-19T17:03:08Z</dcterms:created>
  <dcterms:modified xsi:type="dcterms:W3CDTF">2014-10-26T10:13:09Z</dcterms:modified>
</cp:coreProperties>
</file>