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4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5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6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7.xml" ContentType="application/vnd.openxmlformats-officedocument.presentationml.notesSlide+xml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notesSlides/notesSlide8.xml" ContentType="application/vnd.openxmlformats-officedocument.presentationml.notesSlide+xml"/>
  <Override PartName="/ppt/embeddings/oleObject25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0" r:id="rId9"/>
    <p:sldId id="267" r:id="rId10"/>
    <p:sldId id="268" r:id="rId11"/>
    <p:sldId id="263" r:id="rId12"/>
    <p:sldId id="271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B792"/>
    <a:srgbClr val="90DA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66" autoAdjust="0"/>
    <p:restoredTop sz="72201" autoAdjust="0"/>
  </p:normalViewPr>
  <p:slideViewPr>
    <p:cSldViewPr>
      <p:cViewPr>
        <p:scale>
          <a:sx n="77" d="100"/>
          <a:sy n="77" d="100"/>
        </p:scale>
        <p:origin x="-103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zhufanwei:Dropbox:FastPPV:revision_vldb13:figures-yuan:raw: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zhufanwei:Dropbox:FastPPV:revision_vldb13:figures-yuan:raw:resul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zhufanwei:Dropbox:FastPPV:revision_vldb13:figures-yuan:raw:result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zhufanwei:Dropbox:FastPPV:revision_vldb13:figures-yuan:raw: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0"/>
            </a:pPr>
            <a:r>
              <a:rPr lang="en-US" sz="1200" b="0"/>
              <a:t>(a) DBLP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'#iter'!$A$4</c:f>
              <c:strCache>
                <c:ptCount val="1"/>
                <c:pt idx="0">
                  <c:v> η = 0</c:v>
                </c:pt>
              </c:strCache>
            </c:strRef>
          </c:tx>
          <c:spPr>
            <a:noFill/>
            <a:ln>
              <a:solidFill>
                <a:schemeClr val="tx1"/>
              </a:solidFill>
            </a:ln>
          </c:spPr>
          <c:invertIfNegative val="0"/>
          <c:cat>
            <c:strRef>
              <c:f>'#iter'!$B$3:$F$3</c:f>
              <c:strCache>
                <c:ptCount val="5"/>
                <c:pt idx="0">
                  <c:v>Kendall</c:v>
                </c:pt>
                <c:pt idx="1">
                  <c:v>Precision</c:v>
                </c:pt>
                <c:pt idx="2">
                  <c:v>RAG</c:v>
                </c:pt>
                <c:pt idx="3">
                  <c:v>L1 </c:v>
                </c:pt>
                <c:pt idx="4">
                  <c:v>Time</c:v>
                </c:pt>
              </c:strCache>
            </c:strRef>
          </c:cat>
          <c:val>
            <c:numRef>
              <c:f>'#iter'!$B$4:$F$4</c:f>
              <c:numCache>
                <c:formatCode>0.0000</c:formatCode>
                <c:ptCount val="5"/>
                <c:pt idx="0">
                  <c:v>0.738465761944907</c:v>
                </c:pt>
                <c:pt idx="1">
                  <c:v>0.787099999999993</c:v>
                </c:pt>
                <c:pt idx="2">
                  <c:v>0.98761863056684</c:v>
                </c:pt>
                <c:pt idx="3">
                  <c:v>0.884691913368483</c:v>
                </c:pt>
              </c:numCache>
            </c:numRef>
          </c:val>
        </c:ser>
        <c:ser>
          <c:idx val="2"/>
          <c:order val="2"/>
          <c:tx>
            <c:strRef>
              <c:f>'#iter'!$A$6</c:f>
              <c:strCache>
                <c:ptCount val="1"/>
                <c:pt idx="0">
                  <c:v> η = 1</c:v>
                </c:pt>
              </c:strCache>
            </c:strRef>
          </c:tx>
          <c:spPr>
            <a:pattFill prst="ltUpDiag">
              <a:fgClr>
                <a:srgbClr val="4BACC6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c:spPr>
          <c:invertIfNegative val="0"/>
          <c:cat>
            <c:strRef>
              <c:f>'#iter'!$B$3:$F$3</c:f>
              <c:strCache>
                <c:ptCount val="5"/>
                <c:pt idx="0">
                  <c:v>Kendall</c:v>
                </c:pt>
                <c:pt idx="1">
                  <c:v>Precision</c:v>
                </c:pt>
                <c:pt idx="2">
                  <c:v>RAG</c:v>
                </c:pt>
                <c:pt idx="3">
                  <c:v>L1 </c:v>
                </c:pt>
                <c:pt idx="4">
                  <c:v>Time</c:v>
                </c:pt>
              </c:strCache>
            </c:strRef>
          </c:cat>
          <c:val>
            <c:numRef>
              <c:f>'#iter'!$B$6:$F$6</c:f>
              <c:numCache>
                <c:formatCode>0.0000</c:formatCode>
                <c:ptCount val="5"/>
                <c:pt idx="0">
                  <c:v>0.898445514980073</c:v>
                </c:pt>
                <c:pt idx="1">
                  <c:v>0.936299999999995</c:v>
                </c:pt>
                <c:pt idx="2">
                  <c:v>0.998926887735102</c:v>
                </c:pt>
                <c:pt idx="3">
                  <c:v>0.994481406746482</c:v>
                </c:pt>
              </c:numCache>
            </c:numRef>
          </c:val>
        </c:ser>
        <c:ser>
          <c:idx val="4"/>
          <c:order val="4"/>
          <c:tx>
            <c:strRef>
              <c:f>'#iter'!$A$8</c:f>
              <c:strCache>
                <c:ptCount val="1"/>
                <c:pt idx="0">
                  <c:v> η = 2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4BACC6"/>
              </a:solidFill>
              <a:ln>
                <a:solidFill>
                  <a:schemeClr val="tx1"/>
                </a:solidFill>
              </a:ln>
            </c:spPr>
          </c:dPt>
          <c:dPt>
            <c:idx val="1"/>
            <c:invertIfNegative val="0"/>
            <c:bubble3D val="0"/>
            <c:spPr>
              <a:solidFill>
                <a:srgbClr val="4BACC6"/>
              </a:solidFill>
              <a:ln>
                <a:solidFill>
                  <a:schemeClr val="tx1"/>
                </a:solidFill>
              </a:ln>
            </c:spPr>
          </c:dPt>
          <c:dPt>
            <c:idx val="2"/>
            <c:invertIfNegative val="0"/>
            <c:bubble3D val="0"/>
            <c:spPr>
              <a:solidFill>
                <a:srgbClr val="4BACC6"/>
              </a:solidFill>
              <a:ln>
                <a:solidFill>
                  <a:schemeClr val="tx1"/>
                </a:solidFill>
              </a:ln>
            </c:spPr>
          </c:dPt>
          <c:dPt>
            <c:idx val="3"/>
            <c:invertIfNegative val="0"/>
            <c:bubble3D val="0"/>
            <c:spPr>
              <a:solidFill>
                <a:srgbClr val="4BACC6"/>
              </a:solidFill>
              <a:ln>
                <a:solidFill>
                  <a:schemeClr val="tx1"/>
                </a:solidFill>
              </a:ln>
            </c:spPr>
          </c:dPt>
          <c:cat>
            <c:strRef>
              <c:f>'#iter'!$B$3:$F$3</c:f>
              <c:strCache>
                <c:ptCount val="5"/>
                <c:pt idx="0">
                  <c:v>Kendall</c:v>
                </c:pt>
                <c:pt idx="1">
                  <c:v>Precision</c:v>
                </c:pt>
                <c:pt idx="2">
                  <c:v>RAG</c:v>
                </c:pt>
                <c:pt idx="3">
                  <c:v>L1 </c:v>
                </c:pt>
                <c:pt idx="4">
                  <c:v>Time</c:v>
                </c:pt>
              </c:strCache>
            </c:strRef>
          </c:cat>
          <c:val>
            <c:numRef>
              <c:f>'#iter'!$B$8:$F$8</c:f>
              <c:numCache>
                <c:formatCode>0.0000</c:formatCode>
                <c:ptCount val="5"/>
                <c:pt idx="0">
                  <c:v>0.925466248326952</c:v>
                </c:pt>
                <c:pt idx="1">
                  <c:v>0.953799999999995</c:v>
                </c:pt>
                <c:pt idx="2">
                  <c:v>0.999337164388032</c:v>
                </c:pt>
                <c:pt idx="3">
                  <c:v>0.996141465550426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0349000"/>
        <c:axId val="2120352328"/>
      </c:barChart>
      <c:barChart>
        <c:barDir val="col"/>
        <c:grouping val="clustered"/>
        <c:varyColors val="0"/>
        <c:ser>
          <c:idx val="1"/>
          <c:order val="1"/>
          <c:tx>
            <c:strRef>
              <c:f>'#iter'!$A$5</c:f>
              <c:strCache>
                <c:ptCount val="1"/>
                <c:pt idx="0">
                  <c:v> </c:v>
                </c:pt>
              </c:strCache>
            </c:strRef>
          </c:tx>
          <c:spPr>
            <a:noFill/>
            <a:ln>
              <a:solidFill>
                <a:schemeClr val="tx1"/>
              </a:solidFill>
            </a:ln>
          </c:spPr>
          <c:invertIfNegative val="0"/>
          <c:cat>
            <c:strRef>
              <c:f>'#iter'!$B$3:$F$3</c:f>
              <c:strCache>
                <c:ptCount val="5"/>
                <c:pt idx="0">
                  <c:v>Kendall</c:v>
                </c:pt>
                <c:pt idx="1">
                  <c:v>Precision</c:v>
                </c:pt>
                <c:pt idx="2">
                  <c:v>RAG</c:v>
                </c:pt>
                <c:pt idx="3">
                  <c:v>L1 </c:v>
                </c:pt>
                <c:pt idx="4">
                  <c:v>Time</c:v>
                </c:pt>
              </c:strCache>
            </c:strRef>
          </c:cat>
          <c:val>
            <c:numRef>
              <c:f>'#iter'!$B$5:$F$5</c:f>
              <c:numCache>
                <c:formatCode>General</c:formatCode>
                <c:ptCount val="5"/>
                <c:pt idx="4" formatCode="0.00">
                  <c:v>5.678</c:v>
                </c:pt>
              </c:numCache>
            </c:numRef>
          </c:val>
        </c:ser>
        <c:ser>
          <c:idx val="3"/>
          <c:order val="3"/>
          <c:tx>
            <c:strRef>
              <c:f>'#iter'!$A$7</c:f>
              <c:strCache>
                <c:ptCount val="1"/>
                <c:pt idx="0">
                  <c:v> </c:v>
                </c:pt>
              </c:strCache>
            </c:strRef>
          </c:tx>
          <c:spPr>
            <a:pattFill prst="ltUpDiag">
              <a:fgClr>
                <a:srgbClr val="4BACC6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c:spPr>
          <c:invertIfNegative val="0"/>
          <c:cat>
            <c:strRef>
              <c:f>'#iter'!$B$3:$F$3</c:f>
              <c:strCache>
                <c:ptCount val="5"/>
                <c:pt idx="0">
                  <c:v>Kendall</c:v>
                </c:pt>
                <c:pt idx="1">
                  <c:v>Precision</c:v>
                </c:pt>
                <c:pt idx="2">
                  <c:v>RAG</c:v>
                </c:pt>
                <c:pt idx="3">
                  <c:v>L1 </c:v>
                </c:pt>
                <c:pt idx="4">
                  <c:v>Time</c:v>
                </c:pt>
              </c:strCache>
            </c:strRef>
          </c:cat>
          <c:val>
            <c:numRef>
              <c:f>'#iter'!$B$7:$F$7</c:f>
              <c:numCache>
                <c:formatCode>General</c:formatCode>
                <c:ptCount val="5"/>
                <c:pt idx="4" formatCode="0.00">
                  <c:v>13.836</c:v>
                </c:pt>
              </c:numCache>
            </c:numRef>
          </c:val>
        </c:ser>
        <c:ser>
          <c:idx val="5"/>
          <c:order val="5"/>
          <c:tx>
            <c:strRef>
              <c:f>'#iter'!$A$9</c:f>
              <c:strCache>
                <c:ptCount val="1"/>
                <c:pt idx="0">
                  <c:v>  </c:v>
                </c:pt>
              </c:strCache>
            </c:strRef>
          </c:tx>
          <c:spPr>
            <a:solidFill>
              <a:srgbClr val="4BACC6"/>
            </a:solidFill>
            <a:ln>
              <a:solidFill>
                <a:schemeClr val="tx1"/>
              </a:solidFill>
            </a:ln>
          </c:spPr>
          <c:invertIfNegative val="0"/>
          <c:cat>
            <c:strRef>
              <c:f>'#iter'!$B$3:$F$3</c:f>
              <c:strCache>
                <c:ptCount val="5"/>
                <c:pt idx="0">
                  <c:v>Kendall</c:v>
                </c:pt>
                <c:pt idx="1">
                  <c:v>Precision</c:v>
                </c:pt>
                <c:pt idx="2">
                  <c:v>RAG</c:v>
                </c:pt>
                <c:pt idx="3">
                  <c:v>L1 </c:v>
                </c:pt>
                <c:pt idx="4">
                  <c:v>Time</c:v>
                </c:pt>
              </c:strCache>
            </c:strRef>
          </c:cat>
          <c:val>
            <c:numRef>
              <c:f>'#iter'!$B$9:$F$9</c:f>
              <c:numCache>
                <c:formatCode>General</c:formatCode>
                <c:ptCount val="5"/>
                <c:pt idx="4" formatCode="0.00">
                  <c:v>17.112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0363880"/>
        <c:axId val="2120358184"/>
      </c:barChart>
      <c:catAx>
        <c:axId val="2120349000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800"/>
            </a:pPr>
            <a:endParaRPr lang="zh-CN"/>
          </a:p>
        </c:txPr>
        <c:crossAx val="2120352328"/>
        <c:crosses val="autoZero"/>
        <c:auto val="1"/>
        <c:lblAlgn val="ctr"/>
        <c:lblOffset val="100"/>
        <c:noMultiLvlLbl val="0"/>
      </c:catAx>
      <c:valAx>
        <c:axId val="2120352328"/>
        <c:scaling>
          <c:orientation val="minMax"/>
          <c:max val="1.01"/>
          <c:min val="0.6"/>
        </c:scaling>
        <c:delete val="0"/>
        <c:axPos val="l"/>
        <c:majorGridlines>
          <c:spPr>
            <a:ln>
              <a:noFill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1100"/>
                </a:pPr>
                <a:r>
                  <a:rPr lang="en-US" sz="1100"/>
                  <a:t>Accuracy</a:t>
                </a:r>
              </a:p>
            </c:rich>
          </c:tx>
          <c:layout/>
          <c:overlay val="0"/>
        </c:title>
        <c:numFmt formatCode="0.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120349000"/>
        <c:crosses val="autoZero"/>
        <c:crossBetween val="between"/>
        <c:majorUnit val="0.1"/>
      </c:valAx>
      <c:valAx>
        <c:axId val="2120358184"/>
        <c:scaling>
          <c:orientation val="minMax"/>
          <c:max val="20.0"/>
          <c:min val="0.0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 sz="1100"/>
                </a:pPr>
                <a:r>
                  <a:rPr lang="en-US" sz="1100"/>
                  <a:t>Time (ms)</a:t>
                </a:r>
              </a:p>
            </c:rich>
          </c:tx>
          <c:layout/>
          <c:overlay val="0"/>
        </c:title>
        <c:numFmt formatCode="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120363880"/>
        <c:crosses val="max"/>
        <c:crossBetween val="between"/>
        <c:majorUnit val="5.0"/>
      </c:valAx>
      <c:catAx>
        <c:axId val="2120363880"/>
        <c:scaling>
          <c:orientation val="minMax"/>
        </c:scaling>
        <c:delete val="1"/>
        <c:axPos val="b"/>
        <c:majorTickMark val="out"/>
        <c:minorTickMark val="none"/>
        <c:tickLblPos val="nextTo"/>
        <c:crossAx val="2120358184"/>
        <c:crosses val="autoZero"/>
        <c:auto val="1"/>
        <c:lblAlgn val="ctr"/>
        <c:lblOffset val="100"/>
        <c:noMultiLvlLbl val="0"/>
      </c:catAx>
      <c:spPr>
        <a:ln>
          <a:solidFill>
            <a:schemeClr val="tx1"/>
          </a:solidFill>
        </a:ln>
      </c:spPr>
    </c:plotArea>
    <c:legend>
      <c:legendPos val="b"/>
      <c:legendEntry>
        <c:idx val="3"/>
        <c:delete val="1"/>
      </c:legendEntry>
      <c:legendEntry>
        <c:idx val="4"/>
        <c:delete val="1"/>
      </c:legendEntry>
      <c:legendEntry>
        <c:idx val="5"/>
        <c:delete val="1"/>
      </c:legendEntry>
      <c:layout/>
      <c:overlay val="0"/>
      <c:txPr>
        <a:bodyPr/>
        <a:lstStyle/>
        <a:p>
          <a:pPr>
            <a:defRPr sz="1200"/>
          </a:pPr>
          <a:endParaRPr lang="zh-CN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0"/>
            </a:pPr>
            <a:r>
              <a:rPr lang="en-US" sz="1200" b="0"/>
              <a:t>(b) LiveJournal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'#iter'!$A$15</c:f>
              <c:strCache>
                <c:ptCount val="1"/>
                <c:pt idx="0">
                  <c:v> η = 0</c:v>
                </c:pt>
              </c:strCache>
            </c:strRef>
          </c:tx>
          <c:spPr>
            <a:noFill/>
            <a:ln>
              <a:solidFill>
                <a:schemeClr val="tx1"/>
              </a:solidFill>
            </a:ln>
          </c:spPr>
          <c:invertIfNegative val="0"/>
          <c:cat>
            <c:strRef>
              <c:f>'#iter'!$B$3:$F$3</c:f>
              <c:strCache>
                <c:ptCount val="5"/>
                <c:pt idx="0">
                  <c:v>Kendall</c:v>
                </c:pt>
                <c:pt idx="1">
                  <c:v>Precision</c:v>
                </c:pt>
                <c:pt idx="2">
                  <c:v>RAG</c:v>
                </c:pt>
                <c:pt idx="3">
                  <c:v>L1 </c:v>
                </c:pt>
                <c:pt idx="4">
                  <c:v>Time</c:v>
                </c:pt>
              </c:strCache>
            </c:strRef>
          </c:cat>
          <c:val>
            <c:numRef>
              <c:f>'#iter'!$B$15:$F$15</c:f>
              <c:numCache>
                <c:formatCode>0.000</c:formatCode>
                <c:ptCount val="5"/>
                <c:pt idx="0">
                  <c:v>0.753345604081567</c:v>
                </c:pt>
                <c:pt idx="1">
                  <c:v>0.826766666666662</c:v>
                </c:pt>
                <c:pt idx="2">
                  <c:v>0.97008350413679</c:v>
                </c:pt>
                <c:pt idx="3">
                  <c:v>0.899668593855264</c:v>
                </c:pt>
              </c:numCache>
            </c:numRef>
          </c:val>
        </c:ser>
        <c:ser>
          <c:idx val="2"/>
          <c:order val="2"/>
          <c:tx>
            <c:strRef>
              <c:f>'#iter'!$A$17</c:f>
              <c:strCache>
                <c:ptCount val="1"/>
                <c:pt idx="0">
                  <c:v> η = 1</c:v>
                </c:pt>
              </c:strCache>
            </c:strRef>
          </c:tx>
          <c:spPr>
            <a:pattFill prst="ltUpDiag">
              <a:fgClr>
                <a:srgbClr val="4BACC6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c:spPr>
          <c:invertIfNegative val="0"/>
          <c:cat>
            <c:strRef>
              <c:f>'#iter'!$B$3:$F$3</c:f>
              <c:strCache>
                <c:ptCount val="5"/>
                <c:pt idx="0">
                  <c:v>Kendall</c:v>
                </c:pt>
                <c:pt idx="1">
                  <c:v>Precision</c:v>
                </c:pt>
                <c:pt idx="2">
                  <c:v>RAG</c:v>
                </c:pt>
                <c:pt idx="3">
                  <c:v>L1 </c:v>
                </c:pt>
                <c:pt idx="4">
                  <c:v>Time</c:v>
                </c:pt>
              </c:strCache>
            </c:strRef>
          </c:cat>
          <c:val>
            <c:numRef>
              <c:f>'#iter'!$B$17:$F$17</c:f>
              <c:numCache>
                <c:formatCode>0.000</c:formatCode>
                <c:ptCount val="5"/>
                <c:pt idx="0">
                  <c:v>0.875690233477678</c:v>
                </c:pt>
                <c:pt idx="1">
                  <c:v>0.940299999999995</c:v>
                </c:pt>
                <c:pt idx="2">
                  <c:v>0.997882025446649</c:v>
                </c:pt>
                <c:pt idx="3">
                  <c:v>0.99534377078866</c:v>
                </c:pt>
              </c:numCache>
            </c:numRef>
          </c:val>
        </c:ser>
        <c:ser>
          <c:idx val="4"/>
          <c:order val="4"/>
          <c:tx>
            <c:strRef>
              <c:f>'#iter'!$A$19</c:f>
              <c:strCache>
                <c:ptCount val="1"/>
                <c:pt idx="0">
                  <c:v> η = 2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4BACC6"/>
              </a:solidFill>
              <a:ln>
                <a:solidFill>
                  <a:schemeClr val="tx1"/>
                </a:solidFill>
              </a:ln>
            </c:spPr>
          </c:dPt>
          <c:dPt>
            <c:idx val="1"/>
            <c:invertIfNegative val="0"/>
            <c:bubble3D val="0"/>
            <c:spPr>
              <a:solidFill>
                <a:srgbClr val="4BACC6"/>
              </a:solidFill>
              <a:ln>
                <a:solidFill>
                  <a:schemeClr val="tx1"/>
                </a:solidFill>
              </a:ln>
            </c:spPr>
          </c:dPt>
          <c:dPt>
            <c:idx val="2"/>
            <c:invertIfNegative val="0"/>
            <c:bubble3D val="0"/>
            <c:spPr>
              <a:solidFill>
                <a:srgbClr val="4BACC6"/>
              </a:solidFill>
              <a:ln>
                <a:solidFill>
                  <a:schemeClr val="tx1"/>
                </a:solidFill>
              </a:ln>
            </c:spPr>
          </c:dPt>
          <c:dPt>
            <c:idx val="3"/>
            <c:invertIfNegative val="0"/>
            <c:bubble3D val="0"/>
            <c:spPr>
              <a:solidFill>
                <a:srgbClr val="4BACC6"/>
              </a:solidFill>
              <a:ln>
                <a:solidFill>
                  <a:schemeClr val="tx1"/>
                </a:solidFill>
              </a:ln>
            </c:spPr>
          </c:dPt>
          <c:cat>
            <c:strRef>
              <c:f>'#iter'!$B$3:$F$3</c:f>
              <c:strCache>
                <c:ptCount val="5"/>
                <c:pt idx="0">
                  <c:v>Kendall</c:v>
                </c:pt>
                <c:pt idx="1">
                  <c:v>Precision</c:v>
                </c:pt>
                <c:pt idx="2">
                  <c:v>RAG</c:v>
                </c:pt>
                <c:pt idx="3">
                  <c:v>L1 </c:v>
                </c:pt>
                <c:pt idx="4">
                  <c:v>Time</c:v>
                </c:pt>
              </c:strCache>
            </c:strRef>
          </c:cat>
          <c:val>
            <c:numRef>
              <c:f>'#iter'!$B$19:$F$19</c:f>
              <c:numCache>
                <c:formatCode>0.000</c:formatCode>
                <c:ptCount val="5"/>
                <c:pt idx="0">
                  <c:v>0.926928726119085</c:v>
                </c:pt>
                <c:pt idx="1">
                  <c:v>0.963299999999995</c:v>
                </c:pt>
                <c:pt idx="2">
                  <c:v>0.998498198848031</c:v>
                </c:pt>
                <c:pt idx="3">
                  <c:v>0.996706955451489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0446536"/>
        <c:axId val="2120449864"/>
      </c:barChart>
      <c:barChart>
        <c:barDir val="col"/>
        <c:grouping val="clustered"/>
        <c:varyColors val="0"/>
        <c:ser>
          <c:idx val="1"/>
          <c:order val="1"/>
          <c:tx>
            <c:strRef>
              <c:f>'#iter'!$A$16</c:f>
              <c:strCache>
                <c:ptCount val="1"/>
              </c:strCache>
            </c:strRef>
          </c:tx>
          <c:spPr>
            <a:noFill/>
            <a:ln>
              <a:solidFill>
                <a:schemeClr val="tx1"/>
              </a:solidFill>
            </a:ln>
          </c:spPr>
          <c:invertIfNegative val="0"/>
          <c:cat>
            <c:strRef>
              <c:f>'#iter'!$B$3:$F$3</c:f>
              <c:strCache>
                <c:ptCount val="5"/>
                <c:pt idx="0">
                  <c:v>Kendall</c:v>
                </c:pt>
                <c:pt idx="1">
                  <c:v>Precision</c:v>
                </c:pt>
                <c:pt idx="2">
                  <c:v>RAG</c:v>
                </c:pt>
                <c:pt idx="3">
                  <c:v>L1 </c:v>
                </c:pt>
                <c:pt idx="4">
                  <c:v>Time</c:v>
                </c:pt>
              </c:strCache>
            </c:strRef>
          </c:cat>
          <c:val>
            <c:numRef>
              <c:f>'#iter'!$B$16:$F$16</c:f>
              <c:numCache>
                <c:formatCode>General</c:formatCode>
                <c:ptCount val="5"/>
                <c:pt idx="4" formatCode="0">
                  <c:v>25.136</c:v>
                </c:pt>
              </c:numCache>
            </c:numRef>
          </c:val>
        </c:ser>
        <c:ser>
          <c:idx val="3"/>
          <c:order val="3"/>
          <c:tx>
            <c:strRef>
              <c:f>'#iter'!$A$18</c:f>
              <c:strCache>
                <c:ptCount val="1"/>
              </c:strCache>
            </c:strRef>
          </c:tx>
          <c:spPr>
            <a:pattFill prst="ltUpDiag">
              <a:fgClr>
                <a:srgbClr val="4BACC6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c:spPr>
          <c:invertIfNegative val="0"/>
          <c:cat>
            <c:strRef>
              <c:f>'#iter'!$B$3:$F$3</c:f>
              <c:strCache>
                <c:ptCount val="5"/>
                <c:pt idx="0">
                  <c:v>Kendall</c:v>
                </c:pt>
                <c:pt idx="1">
                  <c:v>Precision</c:v>
                </c:pt>
                <c:pt idx="2">
                  <c:v>RAG</c:v>
                </c:pt>
                <c:pt idx="3">
                  <c:v>L1 </c:v>
                </c:pt>
                <c:pt idx="4">
                  <c:v>Time</c:v>
                </c:pt>
              </c:strCache>
            </c:strRef>
          </c:cat>
          <c:val>
            <c:numRef>
              <c:f>'#iter'!$B$18:$F$18</c:f>
              <c:numCache>
                <c:formatCode>General</c:formatCode>
                <c:ptCount val="5"/>
                <c:pt idx="4" formatCode="0">
                  <c:v>28.323</c:v>
                </c:pt>
              </c:numCache>
            </c:numRef>
          </c:val>
        </c:ser>
        <c:ser>
          <c:idx val="5"/>
          <c:order val="5"/>
          <c:tx>
            <c:strRef>
              <c:f>'#iter'!$A$20</c:f>
              <c:strCache>
                <c:ptCount val="1"/>
              </c:strCache>
            </c:strRef>
          </c:tx>
          <c:spPr>
            <a:solidFill>
              <a:srgbClr val="4BACC6"/>
            </a:solidFill>
            <a:ln>
              <a:solidFill>
                <a:schemeClr val="tx1"/>
              </a:solidFill>
            </a:ln>
          </c:spPr>
          <c:invertIfNegative val="0"/>
          <c:cat>
            <c:strRef>
              <c:f>'#iter'!$B$3:$F$3</c:f>
              <c:strCache>
                <c:ptCount val="5"/>
                <c:pt idx="0">
                  <c:v>Kendall</c:v>
                </c:pt>
                <c:pt idx="1">
                  <c:v>Precision</c:v>
                </c:pt>
                <c:pt idx="2">
                  <c:v>RAG</c:v>
                </c:pt>
                <c:pt idx="3">
                  <c:v>L1 </c:v>
                </c:pt>
                <c:pt idx="4">
                  <c:v>Time</c:v>
                </c:pt>
              </c:strCache>
            </c:strRef>
          </c:cat>
          <c:val>
            <c:numRef>
              <c:f>'#iter'!$B$20:$F$20</c:f>
              <c:numCache>
                <c:formatCode>General</c:formatCode>
                <c:ptCount val="5"/>
                <c:pt idx="4" formatCode="0">
                  <c:v>29.693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0461320"/>
        <c:axId val="2120455624"/>
      </c:barChart>
      <c:catAx>
        <c:axId val="212044653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800"/>
            </a:pPr>
            <a:endParaRPr lang="zh-CN"/>
          </a:p>
        </c:txPr>
        <c:crossAx val="2120449864"/>
        <c:crosses val="autoZero"/>
        <c:auto val="1"/>
        <c:lblAlgn val="ctr"/>
        <c:lblOffset val="100"/>
        <c:noMultiLvlLbl val="0"/>
      </c:catAx>
      <c:valAx>
        <c:axId val="2120449864"/>
        <c:scaling>
          <c:orientation val="minMax"/>
          <c:max val="1.01"/>
          <c:min val="0.6"/>
        </c:scaling>
        <c:delete val="0"/>
        <c:axPos val="l"/>
        <c:majorGridlines>
          <c:spPr>
            <a:ln>
              <a:noFill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1100"/>
                </a:pPr>
                <a:r>
                  <a:rPr lang="en-US" sz="1100"/>
                  <a:t>Accuracy</a:t>
                </a:r>
              </a:p>
            </c:rich>
          </c:tx>
          <c:layout/>
          <c:overlay val="0"/>
        </c:title>
        <c:numFmt formatCode="0.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120446536"/>
        <c:crosses val="autoZero"/>
        <c:crossBetween val="between"/>
        <c:majorUnit val="0.1"/>
      </c:valAx>
      <c:valAx>
        <c:axId val="2120455624"/>
        <c:scaling>
          <c:orientation val="minMax"/>
          <c:max val="35.0"/>
          <c:min val="0.0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 sz="1100"/>
                </a:pPr>
                <a:r>
                  <a:rPr lang="en-US" sz="1100"/>
                  <a:t>Time (ms)</a:t>
                </a:r>
              </a:p>
            </c:rich>
          </c:tx>
          <c:layout/>
          <c:overlay val="0"/>
        </c:title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120461320"/>
        <c:crosses val="max"/>
        <c:crossBetween val="between"/>
        <c:majorUnit val="8.75"/>
      </c:valAx>
      <c:catAx>
        <c:axId val="2120461320"/>
        <c:scaling>
          <c:orientation val="minMax"/>
        </c:scaling>
        <c:delete val="1"/>
        <c:axPos val="b"/>
        <c:majorTickMark val="out"/>
        <c:minorTickMark val="none"/>
        <c:tickLblPos val="nextTo"/>
        <c:crossAx val="2120455624"/>
        <c:crosses val="autoZero"/>
        <c:auto val="1"/>
        <c:lblAlgn val="ctr"/>
        <c:lblOffset val="100"/>
        <c:noMultiLvlLbl val="0"/>
      </c:catAx>
      <c:spPr>
        <a:ln>
          <a:solidFill>
            <a:schemeClr val="tx1"/>
          </a:solidFill>
        </a:ln>
      </c:spPr>
    </c:plotArea>
    <c:legend>
      <c:legendPos val="b"/>
      <c:legendEntry>
        <c:idx val="3"/>
        <c:delete val="1"/>
      </c:legendEntry>
      <c:legendEntry>
        <c:idx val="4"/>
        <c:delete val="1"/>
      </c:legendEntry>
      <c:legendEntry>
        <c:idx val="5"/>
        <c:delete val="1"/>
      </c:legendEntry>
      <c:layout/>
      <c:overlay val="0"/>
      <c:txPr>
        <a:bodyPr/>
        <a:lstStyle/>
        <a:p>
          <a:pPr>
            <a:defRPr sz="1200"/>
          </a:pPr>
          <a:endParaRPr lang="zh-CN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100" b="0"/>
            </a:pPr>
            <a:r>
              <a:rPr lang="en-US" sz="1100" b="0"/>
              <a:t>(a) Online query time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baseline.online!$A$48</c:f>
              <c:strCache>
                <c:ptCount val="1"/>
                <c:pt idx="0">
                  <c:v>FastPPV</c:v>
                </c:pt>
              </c:strCache>
            </c:strRef>
          </c:tx>
          <c:spPr>
            <a:noFill/>
            <a:ln>
              <a:solidFill>
                <a:schemeClr val="tx1"/>
              </a:solidFill>
            </a:ln>
          </c:spPr>
          <c:invertIfNegative val="0"/>
          <c:cat>
            <c:strRef>
              <c:f>baseline.online!$B$47:$E$47</c:f>
              <c:strCache>
                <c:ptCount val="4"/>
                <c:pt idx="0">
                  <c:v>DBLP-1</c:v>
                </c:pt>
                <c:pt idx="1">
                  <c:v>DBLP-2</c:v>
                </c:pt>
                <c:pt idx="2">
                  <c:v>LJ-1</c:v>
                </c:pt>
                <c:pt idx="3">
                  <c:v>LJ-2</c:v>
                </c:pt>
              </c:strCache>
            </c:strRef>
          </c:cat>
          <c:val>
            <c:numRef>
              <c:f>baseline.online!$B$48:$E$48</c:f>
              <c:numCache>
                <c:formatCode>0.0</c:formatCode>
                <c:ptCount val="4"/>
                <c:pt idx="0">
                  <c:v>17.112</c:v>
                </c:pt>
                <c:pt idx="1">
                  <c:v>9.507</c:v>
                </c:pt>
                <c:pt idx="2">
                  <c:v>11.577</c:v>
                </c:pt>
                <c:pt idx="3">
                  <c:v>2.805</c:v>
                </c:pt>
              </c:numCache>
            </c:numRef>
          </c:val>
        </c:ser>
        <c:ser>
          <c:idx val="1"/>
          <c:order val="1"/>
          <c:tx>
            <c:strRef>
              <c:f>baseline.online!$A$49</c:f>
              <c:strCache>
                <c:ptCount val="1"/>
                <c:pt idx="0">
                  <c:v>HubRankP</c:v>
                </c:pt>
              </c:strCache>
            </c:strRef>
          </c:tx>
          <c:spPr>
            <a:pattFill prst="ltUpDiag">
              <a:fgClr>
                <a:srgbClr val="4BACC6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c:spPr>
          <c:invertIfNegative val="0"/>
          <c:cat>
            <c:strRef>
              <c:f>baseline.online!$B$47:$E$47</c:f>
              <c:strCache>
                <c:ptCount val="4"/>
                <c:pt idx="0">
                  <c:v>DBLP-1</c:v>
                </c:pt>
                <c:pt idx="1">
                  <c:v>DBLP-2</c:v>
                </c:pt>
                <c:pt idx="2">
                  <c:v>LJ-1</c:v>
                </c:pt>
                <c:pt idx="3">
                  <c:v>LJ-2</c:v>
                </c:pt>
              </c:strCache>
            </c:strRef>
          </c:cat>
          <c:val>
            <c:numRef>
              <c:f>baseline.online!$B$49:$E$49</c:f>
              <c:numCache>
                <c:formatCode>0.0</c:formatCode>
                <c:ptCount val="4"/>
                <c:pt idx="0">
                  <c:v>33.413</c:v>
                </c:pt>
                <c:pt idx="1">
                  <c:v>19.095</c:v>
                </c:pt>
                <c:pt idx="2">
                  <c:v>35.53</c:v>
                </c:pt>
                <c:pt idx="3">
                  <c:v>20.184</c:v>
                </c:pt>
              </c:numCache>
            </c:numRef>
          </c:val>
        </c:ser>
        <c:ser>
          <c:idx val="2"/>
          <c:order val="2"/>
          <c:tx>
            <c:strRef>
              <c:f>baseline.online!$A$50</c:f>
              <c:strCache>
                <c:ptCount val="1"/>
                <c:pt idx="0">
                  <c:v>MonteCarlo</c:v>
                </c:pt>
              </c:strCache>
            </c:strRef>
          </c:tx>
          <c:spPr>
            <a:solidFill>
              <a:srgbClr val="4BACC6"/>
            </a:solidFill>
            <a:ln>
              <a:solidFill>
                <a:schemeClr val="tx1"/>
              </a:solidFill>
            </a:ln>
          </c:spPr>
          <c:invertIfNegative val="0"/>
          <c:cat>
            <c:strRef>
              <c:f>baseline.online!$B$47:$E$47</c:f>
              <c:strCache>
                <c:ptCount val="4"/>
                <c:pt idx="0">
                  <c:v>DBLP-1</c:v>
                </c:pt>
                <c:pt idx="1">
                  <c:v>DBLP-2</c:v>
                </c:pt>
                <c:pt idx="2">
                  <c:v>LJ-1</c:v>
                </c:pt>
                <c:pt idx="3">
                  <c:v>LJ-2</c:v>
                </c:pt>
              </c:strCache>
            </c:strRef>
          </c:cat>
          <c:val>
            <c:numRef>
              <c:f>baseline.online!$B$50:$E$50</c:f>
              <c:numCache>
                <c:formatCode>0.0</c:formatCode>
                <c:ptCount val="4"/>
                <c:pt idx="0">
                  <c:v>42.593</c:v>
                </c:pt>
                <c:pt idx="1">
                  <c:v>22.785</c:v>
                </c:pt>
                <c:pt idx="2">
                  <c:v>60.25</c:v>
                </c:pt>
                <c:pt idx="3">
                  <c:v>13.77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120486056"/>
        <c:axId val="2120489416"/>
      </c:barChart>
      <c:catAx>
        <c:axId val="21204860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crossAx val="2120489416"/>
        <c:crosses val="autoZero"/>
        <c:auto val="1"/>
        <c:lblAlgn val="ctr"/>
        <c:lblOffset val="100"/>
        <c:noMultiLvlLbl val="0"/>
      </c:catAx>
      <c:valAx>
        <c:axId val="2120489416"/>
        <c:scaling>
          <c:orientation val="minMax"/>
          <c:max val="64.0"/>
          <c:min val="0.0"/>
        </c:scaling>
        <c:delete val="0"/>
        <c:axPos val="l"/>
        <c:majorGridlines>
          <c:spPr>
            <a:ln>
              <a:noFill/>
            </a:ln>
          </c:spPr>
        </c:majorGridlines>
        <c:numFmt formatCode="#,##0" sourceLinked="0"/>
        <c:majorTickMark val="none"/>
        <c:minorTickMark val="none"/>
        <c:tickLblPos val="nextTo"/>
        <c:spPr>
          <a:ln w="9525">
            <a:noFill/>
          </a:ln>
        </c:spPr>
        <c:crossAx val="2120486056"/>
        <c:crosses val="autoZero"/>
        <c:crossBetween val="between"/>
        <c:majorUnit val="16.0"/>
      </c:valAx>
      <c:spPr>
        <a:ln>
          <a:solidFill>
            <a:schemeClr val="tx1"/>
          </a:solidFill>
        </a:ln>
      </c:spPr>
    </c:plotArea>
    <c:legend>
      <c:legendPos val="b"/>
      <c:layout/>
      <c:overlay val="0"/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100" b="0"/>
            </a:pPr>
            <a:r>
              <a:rPr lang="en-US" sz="1100" b="0"/>
              <a:t>(b) Offline precomputation  time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baseline.offline!$A$45</c:f>
              <c:strCache>
                <c:ptCount val="1"/>
                <c:pt idx="0">
                  <c:v>FastPPV</c:v>
                </c:pt>
              </c:strCache>
            </c:strRef>
          </c:tx>
          <c:spPr>
            <a:noFill/>
            <a:ln>
              <a:solidFill>
                <a:schemeClr val="tx1"/>
              </a:solidFill>
            </a:ln>
          </c:spPr>
          <c:invertIfNegative val="0"/>
          <c:cat>
            <c:strRef>
              <c:f>baseline.offline!$B$44:$E$44</c:f>
              <c:strCache>
                <c:ptCount val="4"/>
                <c:pt idx="0">
                  <c:v>DBLP-1</c:v>
                </c:pt>
                <c:pt idx="1">
                  <c:v>DBLP-2</c:v>
                </c:pt>
                <c:pt idx="2">
                  <c:v>LJ-1</c:v>
                </c:pt>
                <c:pt idx="3">
                  <c:v>LJ-2</c:v>
                </c:pt>
              </c:strCache>
            </c:strRef>
          </c:cat>
          <c:val>
            <c:numRef>
              <c:f>baseline.offline!$B$45:$E$45</c:f>
              <c:numCache>
                <c:formatCode>0.0</c:formatCode>
                <c:ptCount val="4"/>
                <c:pt idx="0" formatCode="0.00">
                  <c:v>11.56193333333328</c:v>
                </c:pt>
                <c:pt idx="1">
                  <c:v>9.40875</c:v>
                </c:pt>
                <c:pt idx="2">
                  <c:v>25.28058333333328</c:v>
                </c:pt>
                <c:pt idx="3">
                  <c:v>8.09521666666662</c:v>
                </c:pt>
              </c:numCache>
            </c:numRef>
          </c:val>
        </c:ser>
        <c:ser>
          <c:idx val="1"/>
          <c:order val="1"/>
          <c:tx>
            <c:strRef>
              <c:f>baseline.offline!$A$46</c:f>
              <c:strCache>
                <c:ptCount val="1"/>
                <c:pt idx="0">
                  <c:v>HubRankP</c:v>
                </c:pt>
              </c:strCache>
            </c:strRef>
          </c:tx>
          <c:spPr>
            <a:pattFill prst="ltUpDiag">
              <a:fgClr>
                <a:srgbClr val="4BACC6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c:spPr>
          <c:invertIfNegative val="0"/>
          <c:cat>
            <c:strRef>
              <c:f>baseline.offline!$B$44:$E$44</c:f>
              <c:strCache>
                <c:ptCount val="4"/>
                <c:pt idx="0">
                  <c:v>DBLP-1</c:v>
                </c:pt>
                <c:pt idx="1">
                  <c:v>DBLP-2</c:v>
                </c:pt>
                <c:pt idx="2">
                  <c:v>LJ-1</c:v>
                </c:pt>
                <c:pt idx="3">
                  <c:v>LJ-2</c:v>
                </c:pt>
              </c:strCache>
            </c:strRef>
          </c:cat>
          <c:val>
            <c:numRef>
              <c:f>baseline.offline!$B$46:$E$46</c:f>
              <c:numCache>
                <c:formatCode>0.0</c:formatCode>
                <c:ptCount val="4"/>
                <c:pt idx="0">
                  <c:v>106.7437833336</c:v>
                </c:pt>
                <c:pt idx="1">
                  <c:v>100.3566833334</c:v>
                </c:pt>
                <c:pt idx="2">
                  <c:v>109.4865</c:v>
                </c:pt>
                <c:pt idx="3">
                  <c:v>88.7214166668</c:v>
                </c:pt>
              </c:numCache>
            </c:numRef>
          </c:val>
        </c:ser>
        <c:ser>
          <c:idx val="2"/>
          <c:order val="2"/>
          <c:tx>
            <c:strRef>
              <c:f>baseline.offline!$A$47</c:f>
              <c:strCache>
                <c:ptCount val="1"/>
                <c:pt idx="0">
                  <c:v>MonteCarlo</c:v>
                </c:pt>
              </c:strCache>
            </c:strRef>
          </c:tx>
          <c:spPr>
            <a:solidFill>
              <a:srgbClr val="4BACC6"/>
            </a:solidFill>
            <a:ln>
              <a:solidFill>
                <a:schemeClr val="tx1"/>
              </a:solidFill>
            </a:ln>
          </c:spPr>
          <c:invertIfNegative val="0"/>
          <c:cat>
            <c:strRef>
              <c:f>baseline.offline!$B$44:$E$44</c:f>
              <c:strCache>
                <c:ptCount val="4"/>
                <c:pt idx="0">
                  <c:v>DBLP-1</c:v>
                </c:pt>
                <c:pt idx="1">
                  <c:v>DBLP-2</c:v>
                </c:pt>
                <c:pt idx="2">
                  <c:v>LJ-1</c:v>
                </c:pt>
                <c:pt idx="3">
                  <c:v>LJ-2</c:v>
                </c:pt>
              </c:strCache>
            </c:strRef>
          </c:cat>
          <c:val>
            <c:numRef>
              <c:f>baseline.offline!$B$47:$E$47</c:f>
              <c:numCache>
                <c:formatCode>0.0</c:formatCode>
                <c:ptCount val="4"/>
                <c:pt idx="0">
                  <c:v>42.76691666666664</c:v>
                </c:pt>
                <c:pt idx="1">
                  <c:v>27.35211666666666</c:v>
                </c:pt>
                <c:pt idx="2">
                  <c:v>362.0048666666663</c:v>
                </c:pt>
                <c:pt idx="3">
                  <c:v>63.7789166666664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120523288"/>
        <c:axId val="2120526648"/>
      </c:barChart>
      <c:catAx>
        <c:axId val="21205232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crossAx val="2120526648"/>
        <c:crosses val="autoZero"/>
        <c:auto val="1"/>
        <c:lblAlgn val="ctr"/>
        <c:lblOffset val="100"/>
        <c:noMultiLvlLbl val="0"/>
      </c:catAx>
      <c:valAx>
        <c:axId val="2120526648"/>
        <c:scaling>
          <c:orientation val="minMax"/>
          <c:max val="120.0"/>
          <c:min val="0.0"/>
        </c:scaling>
        <c:delete val="0"/>
        <c:axPos val="l"/>
        <c:majorGridlines>
          <c:spPr>
            <a:ln>
              <a:noFill/>
            </a:ln>
          </c:spPr>
        </c:majorGridlines>
        <c:numFmt formatCode="#,##0" sourceLinked="0"/>
        <c:majorTickMark val="none"/>
        <c:minorTickMark val="none"/>
        <c:tickLblPos val="nextTo"/>
        <c:spPr>
          <a:ln w="9525">
            <a:noFill/>
          </a:ln>
        </c:spPr>
        <c:crossAx val="2120523288"/>
        <c:crosses val="autoZero"/>
        <c:crossBetween val="between"/>
        <c:majorUnit val="30.0"/>
      </c:valAx>
      <c:spPr>
        <a:ln>
          <a:solidFill>
            <a:schemeClr val="tx1"/>
          </a:solidFill>
        </a:ln>
      </c:spPr>
    </c:plotArea>
    <c:legend>
      <c:legendPos val="b"/>
      <c:layout/>
      <c:overlay val="0"/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4" Type="http://schemas.openxmlformats.org/officeDocument/2006/relationships/image" Target="../media/image11.wmf"/><Relationship Id="rId1" Type="http://schemas.openxmlformats.org/officeDocument/2006/relationships/image" Target="../media/image8.wmf"/><Relationship Id="rId2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4" Type="http://schemas.openxmlformats.org/officeDocument/2006/relationships/image" Target="../media/image15.wmf"/><Relationship Id="rId5" Type="http://schemas.openxmlformats.org/officeDocument/2006/relationships/image" Target="../media/image16.wmf"/><Relationship Id="rId6" Type="http://schemas.openxmlformats.org/officeDocument/2006/relationships/image" Target="../media/image17.wmf"/><Relationship Id="rId7" Type="http://schemas.openxmlformats.org/officeDocument/2006/relationships/image" Target="../media/image18.wmf"/><Relationship Id="rId1" Type="http://schemas.openxmlformats.org/officeDocument/2006/relationships/image" Target="../media/image12.wmf"/><Relationship Id="rId2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4" Type="http://schemas.openxmlformats.org/officeDocument/2006/relationships/image" Target="../media/image22.wmf"/><Relationship Id="rId5" Type="http://schemas.openxmlformats.org/officeDocument/2006/relationships/image" Target="../media/image23.wmf"/><Relationship Id="rId1" Type="http://schemas.openxmlformats.org/officeDocument/2006/relationships/image" Target="../media/image19.wmf"/><Relationship Id="rId2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Relationship Id="rId2" Type="http://schemas.openxmlformats.org/officeDocument/2006/relationships/image" Target="../media/image25.wmf"/><Relationship Id="rId3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4" Type="http://schemas.openxmlformats.org/officeDocument/2006/relationships/image" Target="../media/image29.wmf"/><Relationship Id="rId5" Type="http://schemas.openxmlformats.org/officeDocument/2006/relationships/image" Target="../media/image30.wmf"/><Relationship Id="rId1" Type="http://schemas.openxmlformats.org/officeDocument/2006/relationships/image" Target="../media/image26.wmf"/><Relationship Id="rId2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E6336-93E8-4012-A5C9-61EF7F70CFBE}" type="datetimeFigureOut">
              <a:rPr lang="en-US" smtClean="0"/>
              <a:pPr/>
              <a:t>8/29/13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64ED0-99F6-40BB-BA3C-AD8E08CDD5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44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kumimoji="1" lang="en-US" altLang="zh-CN" baseline="0" dirty="0" smtClean="0"/>
              <a:t>There </a:t>
            </a:r>
            <a:r>
              <a:rPr kumimoji="1" lang="en-US" altLang="zh-CN" baseline="0" dirty="0" smtClean="0"/>
              <a:t>are many applications based on graph data, e.g. find potential friend based on social network, recommend relevant paper on a DBLP citation network. </a:t>
            </a:r>
          </a:p>
          <a:p>
            <a:pPr marL="171450" indent="-171450">
              <a:buFont typeface="Arial"/>
              <a:buChar char="•"/>
            </a:pPr>
            <a:r>
              <a:rPr kumimoji="1" lang="en-US" altLang="zh-CN" baseline="0" dirty="0" smtClean="0"/>
              <a:t>All call for a graph-based ranking algorithm which decides the importance of each node in the graph </a:t>
            </a:r>
            <a:r>
              <a:rPr kumimoji="1" lang="en-US" altLang="zh-CN" baseline="0" dirty="0" err="1" smtClean="0"/>
              <a:t>w.r.t</a:t>
            </a:r>
            <a:r>
              <a:rPr kumimoji="1" lang="en-US" altLang="zh-CN" baseline="0" dirty="0" smtClean="0"/>
              <a:t>. the query.</a:t>
            </a:r>
          </a:p>
          <a:p>
            <a:pPr marL="171450" indent="-171450">
              <a:buFont typeface="Arial"/>
              <a:buChar char="•"/>
            </a:pPr>
            <a:r>
              <a:rPr kumimoji="1" lang="en-US" altLang="zh-CN" baseline="0" dirty="0" smtClean="0"/>
              <a:t>Personal, is an Effective alg. to calculate such query-specific relevance based on link structure of the </a:t>
            </a:r>
            <a:r>
              <a:rPr kumimoji="1" lang="en-US" altLang="zh-CN" baseline="0" smtClean="0"/>
              <a:t>graph</a:t>
            </a:r>
            <a:r>
              <a:rPr kumimoji="1" lang="en-US" altLang="zh-CN" baseline="0" smtClean="0"/>
              <a:t>.</a:t>
            </a:r>
            <a:endParaRPr kumimoji="1" lang="en-US" altLang="zh-CN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64ED0-99F6-40BB-BA3C-AD8E08CDD5D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20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64ED0-99F6-40BB-BA3C-AD8E08CDD5D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39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Foucs</a:t>
            </a:r>
            <a:r>
              <a:rPr lang="en-US" baseline="0" dirty="0" smtClean="0"/>
              <a:t> is: efficiency</a:t>
            </a:r>
          </a:p>
          <a:p>
            <a:r>
              <a:rPr lang="en-US" dirty="0" smtClean="0"/>
              <a:t>Exact impossible</a:t>
            </a:r>
          </a:p>
          <a:p>
            <a:r>
              <a:rPr lang="en-US" dirty="0" smtClean="0"/>
              <a:t>partial</a:t>
            </a:r>
            <a:r>
              <a:rPr lang="en-US" baseline="0" dirty="0" smtClean="0"/>
              <a:t> personalization restrict query to only some node, however in apps, arbitrary node could be query. not flexible.</a:t>
            </a:r>
          </a:p>
          <a:p>
            <a:r>
              <a:rPr lang="en-US" baseline="0" dirty="0" smtClean="0"/>
              <a:t>approximation, trade accuracy for time, however, one challenge is for </a:t>
            </a:r>
            <a:r>
              <a:rPr lang="en-US" dirty="0" smtClean="0"/>
              <a:t>user/application to control the tradeoff.</a:t>
            </a:r>
          </a:p>
          <a:p>
            <a:r>
              <a:rPr lang="en-US" dirty="0" smtClean="0"/>
              <a:t>Aims</a:t>
            </a:r>
            <a:r>
              <a:rPr lang="en-US" baseline="0" dirty="0" smtClean="0"/>
              <a:t> at accuracy-aware approximation allows flexile tradeoff in a way user can easily control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64ED0-99F6-40BB-BA3C-AD8E08CDD5D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The key insight</a:t>
            </a:r>
            <a:r>
              <a:rPr kumimoji="1" lang="en-US" altLang="zh-CN" baseline="0" dirty="0" smtClean="0"/>
              <a:t> of our proposal is scheduled approximation with two components:</a:t>
            </a:r>
          </a:p>
          <a:p>
            <a:pPr marL="228600" indent="-228600">
              <a:buAutoNum type="arabicPeriod"/>
            </a:pPr>
            <a:r>
              <a:rPr kumimoji="1" lang="en-US" altLang="zh-CN" baseline="0" dirty="0" smtClean="0"/>
              <a:t>Partition: disjoint tour sets e.g. graph, query node, partition into 3 sets</a:t>
            </a:r>
          </a:p>
          <a:p>
            <a:pPr marL="228600" indent="-228600">
              <a:buAutoNum type="arabicPeriod"/>
            </a:pPr>
            <a:r>
              <a:rPr kumimoji="1" lang="en-US" altLang="zh-CN" baseline="0" dirty="0" smtClean="0"/>
              <a:t>prioritizing: always handle the important tours earlier</a:t>
            </a:r>
          </a:p>
          <a:p>
            <a:pPr marL="0" indent="0">
              <a:buNone/>
            </a:pPr>
            <a:r>
              <a:rPr kumimoji="1" lang="en-US" altLang="zh-CN" baseline="0" dirty="0" smtClean="0"/>
              <a:t>e.g. most important T0, obtain an estimate ranks </a:t>
            </a:r>
            <a:r>
              <a:rPr kumimoji="1" lang="en-US" altLang="zh-CN" baseline="0" dirty="0" err="1" smtClean="0"/>
              <a:t>b,c,d</a:t>
            </a:r>
            <a:endParaRPr kumimoji="1" lang="en-US" altLang="zh-CN" baseline="0" dirty="0" smtClean="0"/>
          </a:p>
          <a:p>
            <a:pPr marL="0" indent="0">
              <a:buNone/>
            </a:pPr>
            <a:r>
              <a:rPr kumimoji="1" lang="en-US" altLang="zh-CN" baseline="0" dirty="0" smtClean="0"/>
              <a:t>second important T1:the estimate is updated, become more accurate</a:t>
            </a:r>
          </a:p>
          <a:p>
            <a:pPr marL="0" indent="0">
              <a:buNone/>
            </a:pPr>
            <a:r>
              <a:rPr kumimoji="1" lang="en-US" altLang="zh-CN" baseline="0" dirty="0" smtClean="0"/>
              <a:t>finally, T2, all tours are covered, equals to exact PPV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64ED0-99F6-40BB-BA3C-AD8E08CDD5D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84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Our</a:t>
            </a:r>
            <a:r>
              <a:rPr kumimoji="1" lang="en-US" altLang="zh-CN" baseline="0" dirty="0" smtClean="0"/>
              <a:t> alg. is novel in 2 aspects: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First,</a:t>
            </a:r>
            <a:r>
              <a:rPr kumimoji="1" lang="en-US" altLang="zh-CN" baseline="0" dirty="0" smtClean="0"/>
              <a:t> enables an incremental query processing with PPV gradually enhanced </a:t>
            </a:r>
          </a:p>
          <a:p>
            <a:endParaRPr kumimoji="1" lang="en-US" altLang="zh-CN" baseline="0" dirty="0" smtClean="0"/>
          </a:p>
          <a:p>
            <a:r>
              <a:rPr kumimoji="1" lang="en-US" altLang="zh-CN" baseline="0" dirty="0" smtClean="0"/>
              <a:t>Second, we proof there is an easy way to compute the L1-error of the estimation without knowing the exact PPV.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64ED0-99F6-40BB-BA3C-AD8E08CDD5D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92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2 </a:t>
            </a:r>
            <a:r>
              <a:rPr kumimoji="1" lang="en-US" altLang="zh-CN" baseline="0" dirty="0" smtClean="0"/>
              <a:t>challenges need to deal with:</a:t>
            </a:r>
          </a:p>
          <a:p>
            <a:r>
              <a:rPr kumimoji="1" lang="en-US" altLang="zh-CN" baseline="0" dirty="0" smtClean="0"/>
              <a:t>#1</a:t>
            </a:r>
            <a:r>
              <a:rPr kumimoji="1" lang="en-US" altLang="zh-CN" baseline="0" dirty="0" smtClean="0"/>
              <a:t>:need </a:t>
            </a:r>
            <a:r>
              <a:rPr kumimoji="1" lang="en-US" altLang="zh-CN" baseline="0" dirty="0" smtClean="0"/>
              <a:t>a simple metric to evaluate the importance of tours at query time.</a:t>
            </a:r>
          </a:p>
          <a:p>
            <a:r>
              <a:rPr kumimoji="1" lang="en-US" altLang="zh-CN" baseline="0" dirty="0" smtClean="0"/>
              <a:t>#2</a:t>
            </a:r>
            <a:r>
              <a:rPr kumimoji="1" lang="en-US" altLang="zh-CN" baseline="0" dirty="0" smtClean="0"/>
              <a:t>:need </a:t>
            </a:r>
            <a:r>
              <a:rPr kumimoji="1" lang="en-US" altLang="zh-CN" baseline="0" dirty="0" smtClean="0"/>
              <a:t>to sum up PPV increments over each tour set handled. compute the </a:t>
            </a:r>
            <a:r>
              <a:rPr kumimoji="1" lang="en-US" altLang="zh-CN" baseline="0" dirty="0" err="1" smtClean="0"/>
              <a:t>incremnts</a:t>
            </a:r>
            <a:r>
              <a:rPr kumimoji="1" lang="en-US" altLang="zh-CN" baseline="0" dirty="0" smtClean="0"/>
              <a:t> from the scratch is also expensive. Would like an efficient alg. for efficient processing.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64ED0-99F6-40BB-BA3C-AD8E08CDD5D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7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Towards</a:t>
            </a:r>
            <a:r>
              <a:rPr kumimoji="1" lang="en-US" altLang="zh-CN" baseline="0" dirty="0" smtClean="0"/>
              <a:t> these 2 challenges, propose a hub-based solution.</a:t>
            </a:r>
          </a:p>
          <a:p>
            <a:r>
              <a:rPr kumimoji="1" lang="en-US" altLang="zh-CN" dirty="0" smtClean="0"/>
              <a:t>in G, identify some special nodes at the center of diff. connections,</a:t>
            </a:r>
            <a:r>
              <a:rPr kumimoji="1" lang="en-US" altLang="zh-CN" baseline="0" dirty="0" smtClean="0"/>
              <a:t> </a:t>
            </a:r>
            <a:r>
              <a:rPr kumimoji="1" lang="en-US" altLang="zh-CN" dirty="0" smtClean="0"/>
              <a:t>which have two desirable properties:</a:t>
            </a:r>
          </a:p>
          <a:p>
            <a:r>
              <a:rPr kumimoji="1" lang="en-US" altLang="zh-CN" dirty="0" smtClean="0"/>
              <a:t>1.discriminating:</a:t>
            </a:r>
            <a:r>
              <a:rPr kumimoji="1" lang="en-US" altLang="zh-CN" baseline="0" dirty="0" smtClean="0"/>
              <a:t> has many out-neighbors, the high out degree of hubs would significantly decay the reachability of tours passing thru them, E.g. resembling tours with same ending nodes, length, reachability is only ½ because of the decay power of node c</a:t>
            </a:r>
          </a:p>
          <a:p>
            <a:r>
              <a:rPr kumimoji="1" lang="en-US" altLang="zh-CN" baseline="0" dirty="0" smtClean="0"/>
              <a:t>so, hubs are discriminating in terms of tour importance.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64ED0-99F6-40BB-BA3C-AD8E08CDD5D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baseline="0" dirty="0" smtClean="0"/>
              <a:t>2.sharing: the segments around hubs are shared by diff. tours. E.g. a-c is a segment shared by 4 diff. tours in this graph</a:t>
            </a:r>
          </a:p>
          <a:p>
            <a:endParaRPr kumimoji="1" lang="en-US" altLang="zh-CN" baseline="0" dirty="0" smtClean="0"/>
          </a:p>
          <a:p>
            <a:r>
              <a:rPr kumimoji="1" lang="en-US" altLang="zh-CN" baseline="0" dirty="0" smtClean="0"/>
              <a:t>2 properties are useful for tackling 2 challenges</a:t>
            </a:r>
          </a:p>
          <a:p>
            <a:endParaRPr kumimoji="1"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64ED0-99F6-40BB-BA3C-AD8E08CDD5D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en-US" altLang="zh-CN" baseline="0" dirty="0" smtClean="0"/>
              <a:t>discriminating provides simple effective metric to partition tours</a:t>
            </a:r>
          </a:p>
          <a:p>
            <a:pPr marL="685800" lvl="1" indent="-228600">
              <a:buAutoNum type="arabicPeriod"/>
            </a:pPr>
            <a:r>
              <a:rPr kumimoji="1" lang="en-US" altLang="zh-CN" baseline="0" dirty="0" smtClean="0"/>
              <a:t>more hubs, less important</a:t>
            </a:r>
          </a:p>
          <a:p>
            <a:pPr marL="685800" lvl="1" indent="-228600">
              <a:buAutoNum type="arabicPeriod"/>
            </a:pPr>
            <a:r>
              <a:rPr kumimoji="1" lang="en-US" altLang="zh-CN" baseline="0" dirty="0" smtClean="0"/>
              <a:t>can be partition by tour set, e.g. suppose q is query node, partition tour by their hub length so that T0 contains only tours with hl=0, T1, hl=1.. we can see, T0 is the most important, T1 less important and T2 least important.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64ED0-99F6-40BB-BA3C-AD8E08CDD5D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44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2. sharing </a:t>
            </a:r>
          </a:p>
          <a:p>
            <a:r>
              <a:rPr kumimoji="1" lang="en-US" altLang="zh-CN" dirty="0" smtClean="0"/>
              <a:t>	1)reuse</a:t>
            </a:r>
            <a:r>
              <a:rPr kumimoji="1" lang="en-US" altLang="zh-CN" baseline="0" dirty="0" smtClean="0"/>
              <a:t> some prefix: </a:t>
            </a:r>
            <a:r>
              <a:rPr kumimoji="1" lang="en-US" altLang="zh-CN" baseline="0" dirty="0" smtClean="0"/>
              <a:t>in T0, </a:t>
            </a:r>
            <a:r>
              <a:rPr kumimoji="1" lang="en-US" altLang="zh-CN" baseline="0" dirty="0" smtClean="0"/>
              <a:t>two tours q-a and q-c, tours in T1, them are expanded from T0, or T0 can be treated as prefix of T1, similarly, T1 can be treated as prefix of T2.</a:t>
            </a:r>
          </a:p>
          <a:p>
            <a:r>
              <a:rPr kumimoji="1" lang="en-US" altLang="zh-CN" baseline="0" dirty="0" smtClean="0"/>
              <a:t>So in computing PPV increment over different tour set, we can reuse these prefix to avoid redundant computation</a:t>
            </a:r>
          </a:p>
          <a:p>
            <a:endParaRPr kumimoji="1" lang="en-US" altLang="zh-CN" baseline="0" dirty="0" smtClean="0"/>
          </a:p>
          <a:p>
            <a:r>
              <a:rPr kumimoji="1" lang="en-US" altLang="zh-CN" baseline="0" dirty="0" smtClean="0"/>
              <a:t>	2)common building blocks can be </a:t>
            </a:r>
            <a:r>
              <a:rPr kumimoji="1" lang="en-US" altLang="zh-CN" baseline="0" dirty="0" err="1" smtClean="0"/>
              <a:t>precomputed</a:t>
            </a:r>
            <a:r>
              <a:rPr kumimoji="1" lang="en-US" altLang="zh-CN" baseline="0" dirty="0" smtClean="0"/>
              <a:t>: </a:t>
            </a:r>
            <a:r>
              <a:rPr kumimoji="1" lang="en-US" altLang="zh-CN" baseline="0" dirty="0" smtClean="0"/>
              <a:t>the </a:t>
            </a:r>
            <a:r>
              <a:rPr kumimoji="1" lang="en-US" altLang="zh-CN" baseline="0" dirty="0" smtClean="0"/>
              <a:t>for each tour in T1, the remaining part beyond its prefix is a hub segment which start at some hub node and with hub length =0, e.g. hub segment of a, and c. Similarly for tours in T2. 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64ED0-99F6-40BB-BA3C-AD8E08CDD5D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62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1039E86-E172-4093-98D1-046A390C7613}" type="datetime1">
              <a:rPr lang="en-US" smtClean="0"/>
              <a:pPr/>
              <a:t>8/29/13</a:t>
            </a:fld>
            <a:endParaRPr 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F661684-785B-4EF8-AD15-1F85937D66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E766-5E1B-4CD6-9C2F-A141515E14CE}" type="datetime1">
              <a:rPr lang="en-US" smtClean="0"/>
              <a:pPr/>
              <a:t>8/29/13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61684-785B-4EF8-AD15-1F85937D66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4A95-D22F-49B2-A7F1-7B528CE554BB}" type="datetime1">
              <a:rPr lang="en-US" smtClean="0"/>
              <a:pPr/>
              <a:t>8/29/13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61684-785B-4EF8-AD15-1F85937D66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BA7A87E-A600-4FD5-B0AC-23C588579264}" type="datetime1">
              <a:rPr lang="en-US" smtClean="0"/>
              <a:pPr/>
              <a:t>8/29/13</a:t>
            </a:fld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>
          <a:xfrm>
            <a:off x="8786842" y="6286520"/>
            <a:ext cx="428628" cy="428628"/>
          </a:xfrm>
        </p:spPr>
        <p:txBody>
          <a:bodyPr rtlCol="0"/>
          <a:lstStyle/>
          <a:p>
            <a:fld id="{9F661684-785B-4EF8-AD15-1F85937D66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AC8B188-6525-4660-9199-0707C844263E}" type="datetime1">
              <a:rPr lang="en-US" smtClean="0"/>
              <a:pPr/>
              <a:t>8/29/13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F661684-785B-4EF8-AD15-1F85937D66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2BDE-656A-4290-BC06-B15DF244C5A0}" type="datetime1">
              <a:rPr lang="en-US" smtClean="0"/>
              <a:pPr/>
              <a:t>8/29/13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61684-785B-4EF8-AD15-1F85937D66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C478C-CE3D-42A5-8A1D-8A9AD2059E06}" type="datetime1">
              <a:rPr lang="en-US" smtClean="0"/>
              <a:pPr/>
              <a:t>8/29/13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61684-785B-4EF8-AD15-1F85937D66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3EE542-B5BD-4D9A-9A5E-E3B30D02AE1F}" type="datetime1">
              <a:rPr lang="en-US" smtClean="0"/>
              <a:pPr/>
              <a:t>8/29/13</a:t>
            </a:fld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F661684-785B-4EF8-AD15-1F85937D66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D11A9-05C4-4E2C-ABFF-8AC41B7F3410}" type="datetime1">
              <a:rPr lang="en-US" smtClean="0"/>
              <a:pPr/>
              <a:t>8/29/13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61684-785B-4EF8-AD15-1F85937D66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F070DF2-4029-473E-A6F9-992C64E3B87E}" type="datetime1">
              <a:rPr lang="en-US" smtClean="0"/>
              <a:pPr/>
              <a:t>8/29/13</a:t>
            </a:fld>
            <a:endParaRPr 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F661684-785B-4EF8-AD15-1F85937D66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A80C91B-8020-44FF-8F83-2FCDFFCD2B79}" type="datetime1">
              <a:rPr lang="en-US" smtClean="0"/>
              <a:pPr/>
              <a:t>8/29/13</a:t>
            </a:fld>
            <a:endParaRPr 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F661684-785B-4EF8-AD15-1F85937D66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55BBB74-7D98-4B1D-AC30-C31501A7DD9E}" type="datetime1">
              <a:rPr lang="en-US" smtClean="0"/>
              <a:pPr/>
              <a:t>8/29/13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 userDrawn="1"/>
        </p:nvSpPr>
        <p:spPr>
          <a:xfrm>
            <a:off x="8858280" y="6357958"/>
            <a:ext cx="285720" cy="285752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858248" y="6572296"/>
            <a:ext cx="285752" cy="28572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F661684-785B-4EF8-AD15-1F85937D668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5" Type="http://schemas.openxmlformats.org/officeDocument/2006/relationships/chart" Target="../charts/chart3.xml"/><Relationship Id="rId6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wmf"/><Relationship Id="rId5" Type="http://schemas.openxmlformats.org/officeDocument/2006/relationships/image" Target="../media/image5.wmf"/><Relationship Id="rId6" Type="http://schemas.openxmlformats.org/officeDocument/2006/relationships/image" Target="../media/image6.wmf"/><Relationship Id="rId7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8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9.w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10.wmf"/><Relationship Id="rId10" Type="http://schemas.openxmlformats.org/officeDocument/2006/relationships/oleObject" Target="../embeddings/oleObject4.bin"/><Relationship Id="rId11" Type="http://schemas.openxmlformats.org/officeDocument/2006/relationships/image" Target="../media/image11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wmf"/><Relationship Id="rId12" Type="http://schemas.openxmlformats.org/officeDocument/2006/relationships/oleObject" Target="../embeddings/oleObject9.bin"/><Relationship Id="rId13" Type="http://schemas.openxmlformats.org/officeDocument/2006/relationships/image" Target="../media/image16.wmf"/><Relationship Id="rId14" Type="http://schemas.openxmlformats.org/officeDocument/2006/relationships/oleObject" Target="../embeddings/oleObject10.bin"/><Relationship Id="rId15" Type="http://schemas.openxmlformats.org/officeDocument/2006/relationships/image" Target="../media/image17.wmf"/><Relationship Id="rId16" Type="http://schemas.openxmlformats.org/officeDocument/2006/relationships/oleObject" Target="../embeddings/oleObject11.bin"/><Relationship Id="rId17" Type="http://schemas.openxmlformats.org/officeDocument/2006/relationships/image" Target="../media/image18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2.w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13.wmf"/><Relationship Id="rId8" Type="http://schemas.openxmlformats.org/officeDocument/2006/relationships/oleObject" Target="../embeddings/oleObject7.bin"/><Relationship Id="rId9" Type="http://schemas.openxmlformats.org/officeDocument/2006/relationships/image" Target="../media/image14.wmf"/><Relationship Id="rId10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2.wmf"/><Relationship Id="rId12" Type="http://schemas.openxmlformats.org/officeDocument/2006/relationships/oleObject" Target="../embeddings/oleObject16.bin"/><Relationship Id="rId13" Type="http://schemas.openxmlformats.org/officeDocument/2006/relationships/image" Target="../media/image23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9.w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20.wmf"/><Relationship Id="rId8" Type="http://schemas.openxmlformats.org/officeDocument/2006/relationships/oleObject" Target="../embeddings/oleObject14.bin"/><Relationship Id="rId9" Type="http://schemas.openxmlformats.org/officeDocument/2006/relationships/image" Target="../media/image21.wmf"/><Relationship Id="rId10" Type="http://schemas.openxmlformats.org/officeDocument/2006/relationships/oleObject" Target="../embeddings/oleObject1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24.w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25.wmf"/><Relationship Id="rId8" Type="http://schemas.openxmlformats.org/officeDocument/2006/relationships/oleObject" Target="../embeddings/oleObject19.bin"/><Relationship Id="rId9" Type="http://schemas.openxmlformats.org/officeDocument/2006/relationships/image" Target="../media/image26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9.wmf"/><Relationship Id="rId12" Type="http://schemas.openxmlformats.org/officeDocument/2006/relationships/oleObject" Target="../embeddings/oleObject24.bin"/><Relationship Id="rId13" Type="http://schemas.openxmlformats.org/officeDocument/2006/relationships/image" Target="../media/image30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26.w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27.wmf"/><Relationship Id="rId8" Type="http://schemas.openxmlformats.org/officeDocument/2006/relationships/oleObject" Target="../embeddings/oleObject22.bin"/><Relationship Id="rId9" Type="http://schemas.openxmlformats.org/officeDocument/2006/relationships/image" Target="../media/image28.wmf"/><Relationship Id="rId10" Type="http://schemas.openxmlformats.org/officeDocument/2006/relationships/oleObject" Target="../embeddings/oleObject2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26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86000" y="4509120"/>
            <a:ext cx="6172200" cy="1371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Fanwei Zhu, Yuan Fang, Kevin Chang, Jing Ying</a:t>
            </a:r>
          </a:p>
          <a:p>
            <a:endParaRPr lang="en-US" dirty="0" smtClean="0"/>
          </a:p>
          <a:p>
            <a:r>
              <a:rPr lang="en-US" dirty="0" smtClean="0"/>
              <a:t>Zhejiang University</a:t>
            </a:r>
          </a:p>
          <a:p>
            <a:r>
              <a:rPr lang="en-US" dirty="0" smtClean="0"/>
              <a:t>University of Illinois at Urbana-Champaign</a:t>
            </a:r>
            <a:endParaRPr lang="en-US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2123728" y="1841376"/>
            <a:ext cx="7020272" cy="137160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Times New Roman"/>
                <a:cs typeface="Times New Roman"/>
              </a:rPr>
              <a:t>Incremental and Accuracy-aware Personalized </a:t>
            </a:r>
            <a:r>
              <a:rPr lang="en-US" sz="2800" dirty="0" err="1" smtClean="0">
                <a:latin typeface="Times New Roman"/>
                <a:cs typeface="Times New Roman"/>
              </a:rPr>
              <a:t>Pagerank</a:t>
            </a:r>
            <a:r>
              <a:rPr lang="en-US" sz="2800" dirty="0" smtClean="0">
                <a:latin typeface="Times New Roman"/>
                <a:cs typeface="Times New Roman"/>
              </a:rPr>
              <a:t> through Scheduled Approximation</a:t>
            </a:r>
            <a:endParaRPr lang="en-US"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云形 152"/>
          <p:cNvSpPr/>
          <p:nvPr/>
        </p:nvSpPr>
        <p:spPr>
          <a:xfrm rot="20513731">
            <a:off x="5023370" y="2234251"/>
            <a:ext cx="2026217" cy="1388737"/>
          </a:xfrm>
          <a:prstGeom prst="cloud">
            <a:avLst/>
          </a:prstGeom>
          <a:gradFill flip="none" rotWithShape="1">
            <a:gsLst>
              <a:gs pos="0">
                <a:schemeClr val="accent5">
                  <a:tint val="35000"/>
                  <a:satMod val="260000"/>
                  <a:alpha val="97000"/>
                </a:schemeClr>
              </a:gs>
              <a:gs pos="30000">
                <a:schemeClr val="accent5">
                  <a:tint val="38000"/>
                  <a:satMod val="260000"/>
                  <a:alpha val="97000"/>
                </a:schemeClr>
              </a:gs>
              <a:gs pos="75000">
                <a:schemeClr val="accent5">
                  <a:tint val="55000"/>
                  <a:satMod val="255000"/>
                  <a:alpha val="97000"/>
                </a:schemeClr>
              </a:gs>
              <a:gs pos="100000">
                <a:schemeClr val="accent5">
                  <a:tint val="70000"/>
                  <a:satMod val="255000"/>
                  <a:alpha val="97000"/>
                </a:schemeClr>
              </a:gs>
            </a:gsLst>
            <a:path path="circle">
              <a:fillToRect l="5000" t="100000" r="120000" b="10000"/>
            </a:path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4" name="云形 153"/>
          <p:cNvSpPr/>
          <p:nvPr/>
        </p:nvSpPr>
        <p:spPr>
          <a:xfrm>
            <a:off x="6143636" y="2739622"/>
            <a:ext cx="1857388" cy="1225846"/>
          </a:xfrm>
          <a:prstGeom prst="cloud">
            <a:avLst/>
          </a:prstGeom>
          <a:gradFill flip="none" rotWithShape="1">
            <a:gsLst>
              <a:gs pos="0">
                <a:schemeClr val="accent5">
                  <a:tint val="35000"/>
                  <a:satMod val="260000"/>
                  <a:alpha val="97000"/>
                </a:schemeClr>
              </a:gs>
              <a:gs pos="30000">
                <a:schemeClr val="accent5">
                  <a:tint val="38000"/>
                  <a:satMod val="260000"/>
                  <a:alpha val="97000"/>
                </a:schemeClr>
              </a:gs>
              <a:gs pos="75000">
                <a:schemeClr val="accent5">
                  <a:tint val="55000"/>
                  <a:satMod val="255000"/>
                  <a:alpha val="97000"/>
                </a:schemeClr>
              </a:gs>
              <a:gs pos="100000">
                <a:schemeClr val="accent5">
                  <a:tint val="70000"/>
                  <a:satMod val="255000"/>
                  <a:alpha val="97000"/>
                </a:schemeClr>
              </a:gs>
            </a:gsLst>
            <a:path path="circle">
              <a:fillToRect l="5000" t="100000" r="120000" b="10000"/>
            </a:path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5" name="云形 154"/>
          <p:cNvSpPr/>
          <p:nvPr/>
        </p:nvSpPr>
        <p:spPr>
          <a:xfrm rot="646175">
            <a:off x="5095656" y="3792991"/>
            <a:ext cx="2214578" cy="1225846"/>
          </a:xfrm>
          <a:prstGeom prst="cloud">
            <a:avLst/>
          </a:prstGeom>
          <a:gradFill flip="none" rotWithShape="1">
            <a:gsLst>
              <a:gs pos="0">
                <a:schemeClr val="accent5">
                  <a:tint val="35000"/>
                  <a:satMod val="260000"/>
                  <a:alpha val="97000"/>
                </a:schemeClr>
              </a:gs>
              <a:gs pos="30000">
                <a:schemeClr val="accent5">
                  <a:tint val="38000"/>
                  <a:satMod val="260000"/>
                  <a:alpha val="97000"/>
                </a:schemeClr>
              </a:gs>
              <a:gs pos="75000">
                <a:schemeClr val="accent5">
                  <a:tint val="55000"/>
                  <a:satMod val="255000"/>
                  <a:alpha val="97000"/>
                </a:schemeClr>
              </a:gs>
              <a:gs pos="100000">
                <a:schemeClr val="accent5">
                  <a:tint val="70000"/>
                  <a:satMod val="255000"/>
                  <a:alpha val="97000"/>
                </a:schemeClr>
              </a:gs>
            </a:gsLst>
            <a:path path="circle">
              <a:fillToRect l="5000" t="100000" r="120000" b="10000"/>
            </a:path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43050"/>
            <a:ext cx="7467600" cy="87321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Reuse “prefix” among iterations</a:t>
            </a:r>
          </a:p>
          <a:p>
            <a:r>
              <a:rPr lang="en-US" dirty="0" err="1" smtClean="0"/>
              <a:t>Precompute</a:t>
            </a:r>
            <a:r>
              <a:rPr lang="en-US" dirty="0" smtClean="0"/>
              <a:t> “building blocks”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F661684-785B-4EF8-AD15-1F85937D668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1" name="椭圆 20"/>
          <p:cNvSpPr/>
          <p:nvPr/>
        </p:nvSpPr>
        <p:spPr>
          <a:xfrm>
            <a:off x="5356913" y="3094234"/>
            <a:ext cx="357190" cy="357190"/>
          </a:xfrm>
          <a:prstGeom prst="ellipse">
            <a:avLst/>
          </a:prstGeom>
          <a:solidFill>
            <a:srgbClr val="FE8637"/>
          </a:solidFill>
          <a:ln w="127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2" name="椭圆 21"/>
          <p:cNvSpPr/>
          <p:nvPr/>
        </p:nvSpPr>
        <p:spPr>
          <a:xfrm>
            <a:off x="4553591" y="3094234"/>
            <a:ext cx="357190" cy="357190"/>
          </a:xfrm>
          <a:prstGeom prst="ellipse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q</a:t>
            </a:r>
            <a:endParaRPr lang="en-US" dirty="0"/>
          </a:p>
        </p:txBody>
      </p:sp>
      <p:cxnSp>
        <p:nvCxnSpPr>
          <p:cNvPr id="23" name="直接箭头连接符 17"/>
          <p:cNvCxnSpPr>
            <a:stCxn id="22" idx="6"/>
            <a:endCxn id="21" idx="2"/>
          </p:cNvCxnSpPr>
          <p:nvPr/>
        </p:nvCxnSpPr>
        <p:spPr>
          <a:xfrm>
            <a:off x="4910781" y="3272829"/>
            <a:ext cx="446132" cy="1588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4" name="直接箭头连接符 17"/>
          <p:cNvCxnSpPr>
            <a:stCxn id="21" idx="6"/>
            <a:endCxn id="26" idx="2"/>
          </p:cNvCxnSpPr>
          <p:nvPr/>
        </p:nvCxnSpPr>
        <p:spPr>
          <a:xfrm>
            <a:off x="5714103" y="3272829"/>
            <a:ext cx="566540" cy="1588"/>
          </a:xfrm>
          <a:prstGeom prst="straightConnector1">
            <a:avLst/>
          </a:prstGeom>
          <a:ln w="12700" cmpd="sng">
            <a:solidFill>
              <a:srgbClr val="002060"/>
            </a:solidFill>
            <a:headEnd type="none"/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5" name="椭圆 24"/>
          <p:cNvSpPr/>
          <p:nvPr/>
        </p:nvSpPr>
        <p:spPr>
          <a:xfrm>
            <a:off x="6286512" y="2168118"/>
            <a:ext cx="357190" cy="357190"/>
          </a:xfrm>
          <a:prstGeom prst="ellipse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6" name="椭圆 25"/>
          <p:cNvSpPr/>
          <p:nvPr/>
        </p:nvSpPr>
        <p:spPr>
          <a:xfrm>
            <a:off x="6280643" y="3094234"/>
            <a:ext cx="357190" cy="357190"/>
          </a:xfrm>
          <a:prstGeom prst="ellipse">
            <a:avLst/>
          </a:prstGeom>
          <a:solidFill>
            <a:schemeClr val="accent1"/>
          </a:solidFill>
          <a:ln w="127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27" name="直接箭头连接符 20"/>
          <p:cNvCxnSpPr>
            <a:stCxn id="71" idx="7"/>
            <a:endCxn id="25" idx="3"/>
          </p:cNvCxnSpPr>
          <p:nvPr/>
        </p:nvCxnSpPr>
        <p:spPr>
          <a:xfrm rot="5400000" flipH="1" flipV="1">
            <a:off x="6127046" y="2437280"/>
            <a:ext cx="176056" cy="247494"/>
          </a:xfrm>
          <a:prstGeom prst="straightConnector1">
            <a:avLst/>
          </a:prstGeom>
          <a:ln w="12700" cmpd="sng">
            <a:solidFill>
              <a:srgbClr val="002060"/>
            </a:solidFill>
            <a:headEnd type="none"/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grpSp>
        <p:nvGrpSpPr>
          <p:cNvPr id="37" name="组合 36"/>
          <p:cNvGrpSpPr/>
          <p:nvPr/>
        </p:nvGrpSpPr>
        <p:grpSpPr>
          <a:xfrm>
            <a:off x="777238" y="3199296"/>
            <a:ext cx="2651754" cy="1944216"/>
            <a:chOff x="642912" y="2182315"/>
            <a:chExt cx="2651754" cy="1944216"/>
          </a:xfrm>
        </p:grpSpPr>
        <p:sp>
          <p:nvSpPr>
            <p:cNvPr id="5" name="椭圆 4"/>
            <p:cNvSpPr/>
            <p:nvPr/>
          </p:nvSpPr>
          <p:spPr>
            <a:xfrm>
              <a:off x="918402" y="2470347"/>
              <a:ext cx="357190" cy="357190"/>
            </a:xfrm>
            <a:prstGeom prst="ellipse">
              <a:avLst/>
            </a:prstGeom>
            <a:solidFill>
              <a:srgbClr val="FE8637"/>
            </a:solidFill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1937344" y="2902395"/>
              <a:ext cx="357190" cy="357190"/>
            </a:xfrm>
            <a:prstGeom prst="ellipse">
              <a:avLst/>
            </a:prstGeom>
            <a:solidFill>
              <a:srgbClr val="FE8637"/>
            </a:solidFill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937476" y="2554325"/>
              <a:ext cx="357190" cy="357190"/>
            </a:xfrm>
            <a:prstGeom prst="ellipse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1857356" y="3769341"/>
              <a:ext cx="357190" cy="357190"/>
            </a:xfrm>
            <a:prstGeom prst="ellipse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en-US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2865468" y="3481309"/>
              <a:ext cx="357190" cy="357190"/>
            </a:xfrm>
            <a:prstGeom prst="ellipse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1929364" y="2182315"/>
              <a:ext cx="357190" cy="357190"/>
            </a:xfrm>
            <a:prstGeom prst="ellipse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cxnSp>
          <p:nvCxnSpPr>
            <p:cNvPr id="11" name="直接箭头连接符 15"/>
            <p:cNvCxnSpPr>
              <a:stCxn id="5" idx="6"/>
              <a:endCxn id="10" idx="2"/>
            </p:cNvCxnSpPr>
            <p:nvPr/>
          </p:nvCxnSpPr>
          <p:spPr>
            <a:xfrm flipV="1">
              <a:off x="1275592" y="2360910"/>
              <a:ext cx="653772" cy="288032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2" name="直接箭头连接符 17"/>
            <p:cNvCxnSpPr>
              <a:stCxn id="5" idx="6"/>
              <a:endCxn id="6" idx="2"/>
            </p:cNvCxnSpPr>
            <p:nvPr/>
          </p:nvCxnSpPr>
          <p:spPr>
            <a:xfrm>
              <a:off x="1275592" y="2648942"/>
              <a:ext cx="661752" cy="43204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3" name="直接箭头连接符 20"/>
            <p:cNvCxnSpPr>
              <a:stCxn id="10" idx="6"/>
              <a:endCxn id="7" idx="1"/>
            </p:cNvCxnSpPr>
            <p:nvPr/>
          </p:nvCxnSpPr>
          <p:spPr>
            <a:xfrm>
              <a:off x="2286554" y="2360910"/>
              <a:ext cx="703231" cy="245724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4" name="直接箭头连接符 22"/>
            <p:cNvCxnSpPr>
              <a:stCxn id="6" idx="6"/>
              <a:endCxn id="7" idx="3"/>
            </p:cNvCxnSpPr>
            <p:nvPr/>
          </p:nvCxnSpPr>
          <p:spPr>
            <a:xfrm flipV="1">
              <a:off x="2294534" y="2859206"/>
              <a:ext cx="695251" cy="221784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5" name="直接箭头连接符 24"/>
            <p:cNvCxnSpPr>
              <a:stCxn id="6" idx="5"/>
              <a:endCxn id="9" idx="1"/>
            </p:cNvCxnSpPr>
            <p:nvPr/>
          </p:nvCxnSpPr>
          <p:spPr>
            <a:xfrm>
              <a:off x="2242225" y="3207276"/>
              <a:ext cx="675552" cy="326342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6" name="直接箭头连接符 27"/>
            <p:cNvCxnSpPr>
              <a:stCxn id="9" idx="3"/>
              <a:endCxn id="8" idx="6"/>
            </p:cNvCxnSpPr>
            <p:nvPr/>
          </p:nvCxnSpPr>
          <p:spPr>
            <a:xfrm flipH="1">
              <a:off x="2214546" y="3786190"/>
              <a:ext cx="703231" cy="161746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18" name="椭圆 17"/>
            <p:cNvSpPr/>
            <p:nvPr/>
          </p:nvSpPr>
          <p:spPr>
            <a:xfrm>
              <a:off x="918402" y="3334443"/>
              <a:ext cx="357190" cy="357190"/>
            </a:xfrm>
            <a:prstGeom prst="ellipse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q</a:t>
              </a:r>
              <a:endParaRPr lang="en-US" dirty="0"/>
            </a:p>
          </p:txBody>
        </p:sp>
        <p:cxnSp>
          <p:nvCxnSpPr>
            <p:cNvPr id="19" name="直接箭头连接符 17"/>
            <p:cNvCxnSpPr>
              <a:stCxn id="18" idx="6"/>
              <a:endCxn id="6" idx="3"/>
            </p:cNvCxnSpPr>
            <p:nvPr/>
          </p:nvCxnSpPr>
          <p:spPr>
            <a:xfrm flipV="1">
              <a:off x="1275592" y="3207276"/>
              <a:ext cx="714061" cy="305762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0" name="直接箭头连接符 17"/>
            <p:cNvCxnSpPr>
              <a:stCxn id="18" idx="0"/>
              <a:endCxn id="5" idx="4"/>
            </p:cNvCxnSpPr>
            <p:nvPr/>
          </p:nvCxnSpPr>
          <p:spPr>
            <a:xfrm flipV="1">
              <a:off x="1096997" y="2827537"/>
              <a:ext cx="0" cy="506906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9" name="曲线连接符 28"/>
            <p:cNvCxnSpPr>
              <a:endCxn id="18" idx="2"/>
            </p:cNvCxnSpPr>
            <p:nvPr/>
          </p:nvCxnSpPr>
          <p:spPr>
            <a:xfrm>
              <a:off x="642912" y="3429002"/>
              <a:ext cx="275490" cy="84036"/>
            </a:xfrm>
            <a:prstGeom prst="curvedConnector3">
              <a:avLst>
                <a:gd name="adj1" fmla="val 50000"/>
              </a:avLst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</p:grpSp>
      <p:cxnSp>
        <p:nvCxnSpPr>
          <p:cNvPr id="39" name="直接箭头连接符 38"/>
          <p:cNvCxnSpPr/>
          <p:nvPr/>
        </p:nvCxnSpPr>
        <p:spPr>
          <a:xfrm rot="5400000" flipH="1" flipV="1">
            <a:off x="977870" y="4097971"/>
            <a:ext cx="506906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1409918" y="4224257"/>
            <a:ext cx="714061" cy="30576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5354229" y="4001222"/>
            <a:ext cx="357190" cy="357190"/>
          </a:xfrm>
          <a:prstGeom prst="ellipse">
            <a:avLst/>
          </a:prstGeom>
          <a:solidFill>
            <a:srgbClr val="FE8637"/>
          </a:solidFill>
          <a:ln w="127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7" name="椭圆 46"/>
          <p:cNvSpPr/>
          <p:nvPr/>
        </p:nvSpPr>
        <p:spPr>
          <a:xfrm>
            <a:off x="4550907" y="4004072"/>
            <a:ext cx="357190" cy="357190"/>
          </a:xfrm>
          <a:prstGeom prst="ellipse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q</a:t>
            </a:r>
            <a:endParaRPr lang="en-US" dirty="0"/>
          </a:p>
        </p:txBody>
      </p:sp>
      <p:cxnSp>
        <p:nvCxnSpPr>
          <p:cNvPr id="48" name="直接箭头连接符 17"/>
          <p:cNvCxnSpPr>
            <a:stCxn id="47" idx="6"/>
            <a:endCxn id="46" idx="2"/>
          </p:cNvCxnSpPr>
          <p:nvPr/>
        </p:nvCxnSpPr>
        <p:spPr>
          <a:xfrm flipV="1">
            <a:off x="4908097" y="4179817"/>
            <a:ext cx="446132" cy="2850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49" name="直接箭头连接符 17"/>
          <p:cNvCxnSpPr>
            <a:stCxn id="46" idx="6"/>
            <a:endCxn id="50" idx="2"/>
          </p:cNvCxnSpPr>
          <p:nvPr/>
        </p:nvCxnSpPr>
        <p:spPr>
          <a:xfrm>
            <a:off x="5711419" y="4179817"/>
            <a:ext cx="625438" cy="1588"/>
          </a:xfrm>
          <a:prstGeom prst="straightConnector1">
            <a:avLst/>
          </a:prstGeom>
          <a:ln w="12700" cmpd="sng">
            <a:solidFill>
              <a:srgbClr val="002060"/>
            </a:solidFill>
            <a:headEnd type="none"/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50" name="椭圆 49"/>
          <p:cNvSpPr/>
          <p:nvPr/>
        </p:nvSpPr>
        <p:spPr>
          <a:xfrm>
            <a:off x="6336857" y="4001222"/>
            <a:ext cx="357190" cy="357190"/>
          </a:xfrm>
          <a:prstGeom prst="ellipse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2" name="椭圆 51"/>
          <p:cNvSpPr/>
          <p:nvPr/>
        </p:nvSpPr>
        <p:spPr>
          <a:xfrm>
            <a:off x="6336857" y="4572726"/>
            <a:ext cx="357190" cy="357190"/>
          </a:xfrm>
          <a:prstGeom prst="ellipse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55" name="直接箭头连接符 17"/>
          <p:cNvCxnSpPr>
            <a:stCxn id="46" idx="5"/>
            <a:endCxn id="52" idx="2"/>
          </p:cNvCxnSpPr>
          <p:nvPr/>
        </p:nvCxnSpPr>
        <p:spPr>
          <a:xfrm rot="16200000" flipH="1">
            <a:off x="5775374" y="4189838"/>
            <a:ext cx="445218" cy="677747"/>
          </a:xfrm>
          <a:prstGeom prst="straightConnector1">
            <a:avLst/>
          </a:prstGeom>
          <a:ln w="12700" cmpd="sng">
            <a:solidFill>
              <a:srgbClr val="002060"/>
            </a:solidFill>
            <a:headEnd type="none"/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9" name="直接箭头连接符 58"/>
          <p:cNvCxnSpPr/>
          <p:nvPr/>
        </p:nvCxnSpPr>
        <p:spPr>
          <a:xfrm flipV="1">
            <a:off x="1409918" y="3377891"/>
            <a:ext cx="653772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>
            <a:off x="2420880" y="3377891"/>
            <a:ext cx="703231" cy="2457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V="1">
            <a:off x="2428860" y="3876187"/>
            <a:ext cx="695251" cy="2217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rot="16200000" flipH="1">
            <a:off x="2551156" y="4049652"/>
            <a:ext cx="326342" cy="6755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0" name="圆角矩形 8"/>
          <p:cNvSpPr>
            <a:spLocks noChangeArrowheads="1"/>
          </p:cNvSpPr>
          <p:nvPr/>
        </p:nvSpPr>
        <p:spPr bwMode="auto">
          <a:xfrm>
            <a:off x="4429124" y="3013232"/>
            <a:ext cx="1500197" cy="500066"/>
          </a:xfrm>
          <a:prstGeom prst="roundRect">
            <a:avLst>
              <a:gd name="adj" fmla="val 16667"/>
            </a:avLst>
          </a:prstGeom>
          <a:solidFill>
            <a:schemeClr val="lt1">
              <a:alpha val="0"/>
            </a:schemeClr>
          </a:solidFill>
          <a:ln>
            <a:solidFill>
              <a:srgbClr val="C00000"/>
            </a:solidFill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 altLang="zh-CN" dirty="0" smtClean="0">
              <a:solidFill>
                <a:srgbClr val="292934"/>
              </a:solidFill>
              <a:cs typeface="Arial" charset="0"/>
              <a:sym typeface="Arial" charset="0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5786446" y="2596746"/>
            <a:ext cx="357190" cy="357190"/>
          </a:xfrm>
          <a:prstGeom prst="ellipse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72" name="直接箭头连接符 27"/>
          <p:cNvCxnSpPr>
            <a:stCxn id="71" idx="3"/>
            <a:endCxn id="21" idx="7"/>
          </p:cNvCxnSpPr>
          <p:nvPr/>
        </p:nvCxnSpPr>
        <p:spPr>
          <a:xfrm rot="5400000">
            <a:off x="5627817" y="2935605"/>
            <a:ext cx="244916" cy="176961"/>
          </a:xfrm>
          <a:prstGeom prst="straightConnector1">
            <a:avLst/>
          </a:prstGeom>
          <a:ln w="12700" cmpd="sng"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77" name="文本框 2"/>
          <p:cNvSpPr txBox="1"/>
          <p:nvPr/>
        </p:nvSpPr>
        <p:spPr>
          <a:xfrm>
            <a:off x="4643438" y="4656306"/>
            <a:ext cx="808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C00000"/>
                </a:solidFill>
              </a:rPr>
              <a:t>prefix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78" name="流程图: 磁盘 77"/>
          <p:cNvSpPr/>
          <p:nvPr/>
        </p:nvSpPr>
        <p:spPr>
          <a:xfrm>
            <a:off x="5500694" y="5786454"/>
            <a:ext cx="1857388" cy="857256"/>
          </a:xfrm>
          <a:prstGeom prst="flowChartMagneticDisk">
            <a:avLst/>
          </a:prstGeom>
          <a:gradFill flip="none" rotWithShape="1">
            <a:gsLst>
              <a:gs pos="0">
                <a:schemeClr val="accent5">
                  <a:tint val="35000"/>
                  <a:satMod val="260000"/>
                  <a:alpha val="97000"/>
                </a:schemeClr>
              </a:gs>
              <a:gs pos="30000">
                <a:schemeClr val="accent5">
                  <a:tint val="38000"/>
                  <a:satMod val="260000"/>
                  <a:alpha val="97000"/>
                </a:schemeClr>
              </a:gs>
              <a:gs pos="75000">
                <a:schemeClr val="accent5">
                  <a:tint val="55000"/>
                  <a:satMod val="255000"/>
                  <a:alpha val="97000"/>
                </a:schemeClr>
              </a:gs>
              <a:gs pos="100000">
                <a:schemeClr val="accent5">
                  <a:tint val="70000"/>
                  <a:satMod val="255000"/>
                  <a:alpha val="97000"/>
                </a:schemeClr>
              </a:gs>
            </a:gsLst>
            <a:path path="circle">
              <a:fillToRect l="5000" t="100000" r="120000" b="10000"/>
            </a:path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en-US" dirty="0" smtClean="0">
                <a:solidFill>
                  <a:sysClr val="windowText" lastClr="000000"/>
                </a:solidFill>
              </a:rPr>
              <a:t>Building blocks</a:t>
            </a:r>
            <a:endParaRPr kumimoji="1" lang="en-US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0" name="虚尾箭头 79"/>
          <p:cNvSpPr/>
          <p:nvPr/>
        </p:nvSpPr>
        <p:spPr>
          <a:xfrm rot="5400000">
            <a:off x="6107917" y="5107793"/>
            <a:ext cx="714380" cy="50006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文本框 5"/>
          <p:cNvSpPr txBox="1"/>
          <p:nvPr/>
        </p:nvSpPr>
        <p:spPr>
          <a:xfrm>
            <a:off x="6715140" y="5202808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>
                <a:solidFill>
                  <a:schemeClr val="accent2">
                    <a:lumMod val="75000"/>
                  </a:schemeClr>
                </a:solidFill>
              </a:rPr>
              <a:t>precomputed</a:t>
            </a:r>
            <a:endParaRPr kumimoji="1"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7215206" y="2811060"/>
            <a:ext cx="357190" cy="357190"/>
          </a:xfrm>
          <a:prstGeom prst="ellipse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84" name="直接箭头连接符 83"/>
          <p:cNvCxnSpPr>
            <a:stCxn id="26" idx="6"/>
            <a:endCxn id="82" idx="2"/>
          </p:cNvCxnSpPr>
          <p:nvPr/>
        </p:nvCxnSpPr>
        <p:spPr>
          <a:xfrm flipV="1">
            <a:off x="6637833" y="2989655"/>
            <a:ext cx="577373" cy="28317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>
            <a:off x="1409918" y="3665923"/>
            <a:ext cx="661752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0" name="圆角矩形 8"/>
          <p:cNvSpPr>
            <a:spLocks noChangeArrowheads="1"/>
          </p:cNvSpPr>
          <p:nvPr/>
        </p:nvSpPr>
        <p:spPr bwMode="auto">
          <a:xfrm>
            <a:off x="4429124" y="3941926"/>
            <a:ext cx="1500197" cy="500066"/>
          </a:xfrm>
          <a:prstGeom prst="roundRect">
            <a:avLst>
              <a:gd name="adj" fmla="val 16667"/>
            </a:avLst>
          </a:prstGeom>
          <a:solidFill>
            <a:schemeClr val="lt1">
              <a:alpha val="0"/>
            </a:schemeClr>
          </a:solidFill>
          <a:ln>
            <a:solidFill>
              <a:srgbClr val="C00000"/>
            </a:solidFill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 altLang="zh-CN" dirty="0" smtClean="0">
              <a:solidFill>
                <a:srgbClr val="292934"/>
              </a:solidFill>
              <a:cs typeface="Arial" charset="0"/>
              <a:sym typeface="Arial" charset="0"/>
            </a:endParaRPr>
          </a:p>
        </p:txBody>
      </p:sp>
      <p:sp>
        <p:nvSpPr>
          <p:cNvPr id="111" name="圆角矩形 8"/>
          <p:cNvSpPr>
            <a:spLocks noChangeArrowheads="1"/>
          </p:cNvSpPr>
          <p:nvPr/>
        </p:nvSpPr>
        <p:spPr bwMode="auto">
          <a:xfrm>
            <a:off x="4429124" y="3013232"/>
            <a:ext cx="2286016" cy="500066"/>
          </a:xfrm>
          <a:prstGeom prst="roundRect">
            <a:avLst>
              <a:gd name="adj" fmla="val 16667"/>
            </a:avLst>
          </a:prstGeom>
          <a:solidFill>
            <a:schemeClr val="lt1">
              <a:alpha val="0"/>
            </a:schemeClr>
          </a:solidFill>
          <a:ln>
            <a:solidFill>
              <a:srgbClr val="C00000"/>
            </a:solidFill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 altLang="zh-CN" dirty="0" smtClean="0">
              <a:solidFill>
                <a:srgbClr val="292934"/>
              </a:solidFill>
              <a:cs typeface="Arial" charset="0"/>
              <a:sym typeface="Arial" charset="0"/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7215206" y="3454002"/>
            <a:ext cx="357190" cy="357190"/>
          </a:xfrm>
          <a:prstGeom prst="ellipse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145" name="直接箭头连接符 144"/>
          <p:cNvCxnSpPr>
            <a:stCxn id="26" idx="6"/>
            <a:endCxn id="144" idx="2"/>
          </p:cNvCxnSpPr>
          <p:nvPr/>
        </p:nvCxnSpPr>
        <p:spPr>
          <a:xfrm>
            <a:off x="6637833" y="3272829"/>
            <a:ext cx="577373" cy="35976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32048" y="332656"/>
            <a:ext cx="824440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dirty="0">
                <a:latin typeface="Courier New"/>
                <a:cs typeface="Courier New"/>
              </a:rPr>
              <a:t>Challenge 2:</a:t>
            </a:r>
            <a:br>
              <a:rPr lang="en-US" altLang="zh-CN" sz="2600" dirty="0">
                <a:latin typeface="Courier New"/>
                <a:cs typeface="Courier New"/>
              </a:rPr>
            </a:br>
            <a:r>
              <a:rPr lang="en-US" altLang="zh-CN" sz="2600" dirty="0" smtClean="0">
                <a:latin typeface="Courier New"/>
                <a:cs typeface="Courier New"/>
              </a:rPr>
              <a:t>Sharing </a:t>
            </a:r>
            <a:r>
              <a:rPr lang="en-US" altLang="zh-CN" sz="2600" dirty="0">
                <a:latin typeface="Courier New"/>
                <a:cs typeface="Courier New"/>
              </a:rPr>
              <a:t>enables reusing </a:t>
            </a:r>
            <a:r>
              <a:rPr lang="en-US" altLang="zh-CN" sz="2600" dirty="0" smtClean="0">
                <a:latin typeface="Courier New"/>
                <a:cs typeface="Courier New"/>
              </a:rPr>
              <a:t>overlaps</a:t>
            </a:r>
            <a:endParaRPr lang="zh-CN" altLang="en-US" sz="26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154" grpId="0" animBg="1"/>
      <p:bldP spid="155" grpId="0" animBg="1"/>
      <p:bldP spid="21" grpId="0" animBg="1"/>
      <p:bldP spid="22" grpId="0" animBg="1"/>
      <p:bldP spid="25" grpId="0" animBg="1"/>
      <p:bldP spid="26" grpId="0" animBg="1"/>
      <p:bldP spid="46" grpId="0" animBg="1"/>
      <p:bldP spid="47" grpId="0" animBg="1"/>
      <p:bldP spid="50" grpId="0" animBg="1"/>
      <p:bldP spid="52" grpId="0" animBg="1"/>
      <p:bldP spid="70" grpId="0" animBg="1"/>
      <p:bldP spid="70" grpId="1" animBg="1"/>
      <p:bldP spid="71" grpId="0" animBg="1"/>
      <p:bldP spid="77" grpId="0"/>
      <p:bldP spid="78" grpId="0" animBg="1"/>
      <p:bldP spid="80" grpId="0" animBg="1"/>
      <p:bldP spid="81" grpId="0"/>
      <p:bldP spid="82" grpId="0" animBg="1"/>
      <p:bldP spid="110" grpId="0" animBg="1"/>
      <p:bldP spid="111" grpId="0" animBg="1"/>
      <p:bldP spid="1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00034" y="1124744"/>
            <a:ext cx="8104414" cy="4873752"/>
          </a:xfrm>
        </p:spPr>
        <p:txBody>
          <a:bodyPr/>
          <a:lstStyle/>
          <a:p>
            <a:r>
              <a:rPr lang="en-US" sz="2000" dirty="0" smtClean="0"/>
              <a:t>More iterations render better accuracy</a:t>
            </a:r>
          </a:p>
          <a:p>
            <a:endParaRPr lang="en-US" sz="12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sz="2000" dirty="0" smtClean="0"/>
              <a:t>Faster online/offline computation</a:t>
            </a:r>
            <a:endParaRPr 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F661684-785B-4EF8-AD15-1F85937D668A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15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2819523"/>
              </p:ext>
            </p:extLst>
          </p:nvPr>
        </p:nvGraphicFramePr>
        <p:xfrm>
          <a:off x="755576" y="1412777"/>
          <a:ext cx="3816424" cy="2592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4167607"/>
              </p:ext>
            </p:extLst>
          </p:nvPr>
        </p:nvGraphicFramePr>
        <p:xfrm>
          <a:off x="4716016" y="1412776"/>
          <a:ext cx="3744416" cy="2592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4150376"/>
              </p:ext>
            </p:extLst>
          </p:nvPr>
        </p:nvGraphicFramePr>
        <p:xfrm>
          <a:off x="1187624" y="4221088"/>
          <a:ext cx="3055937" cy="2636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3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2417453"/>
              </p:ext>
            </p:extLst>
          </p:nvPr>
        </p:nvGraphicFramePr>
        <p:xfrm>
          <a:off x="5004048" y="4221088"/>
          <a:ext cx="3096344" cy="2636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508104" y="6093296"/>
            <a:ext cx="2364750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4</a:t>
            </a:r>
            <a:r>
              <a:rPr kumimoji="1" lang="en-US" altLang="zh-CN" dirty="0" smtClean="0">
                <a:solidFill>
                  <a:srgbClr val="FF0000"/>
                </a:solidFill>
              </a:rPr>
              <a:t>~11x faster than H</a:t>
            </a:r>
          </a:p>
          <a:p>
            <a:r>
              <a:rPr kumimoji="1" lang="en-US" altLang="zh-CN" dirty="0">
                <a:solidFill>
                  <a:srgbClr val="FF0000"/>
                </a:solidFill>
              </a:rPr>
              <a:t>3</a:t>
            </a:r>
            <a:r>
              <a:rPr kumimoji="1" lang="en-US" altLang="zh-CN" dirty="0" smtClean="0">
                <a:solidFill>
                  <a:srgbClr val="FF0000"/>
                </a:solidFill>
              </a:rPr>
              <a:t>~14x faster than M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91680" y="6093296"/>
            <a:ext cx="2236510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2~7x faster than H</a:t>
            </a:r>
          </a:p>
          <a:p>
            <a:r>
              <a:rPr kumimoji="1" lang="en-US" altLang="zh-CN" dirty="0" smtClean="0">
                <a:solidFill>
                  <a:srgbClr val="FF0000"/>
                </a:solidFill>
              </a:rPr>
              <a:t>2~5x faster than M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544" y="404664"/>
            <a:ext cx="81369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urier New"/>
                <a:cs typeface="Courier New"/>
              </a:rPr>
              <a:t>Results: Fast with accuracy control</a:t>
            </a:r>
            <a:br>
              <a:rPr lang="en-US" altLang="zh-CN" sz="2800" dirty="0">
                <a:latin typeface="Courier New"/>
                <a:cs typeface="Courier New"/>
              </a:rPr>
            </a:br>
            <a:endParaRPr lang="zh-CN" altLang="en-US" sz="28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  <p:bldGraphic spid="16" grpId="0">
        <p:bldAsOne/>
      </p:bldGraphic>
      <p:bldGraphic spid="22" grpId="0">
        <p:bldAsOne/>
      </p:bldGraphic>
      <p:bldGraphic spid="23" grpId="0">
        <p:bldAsOne/>
      </p:bldGraphic>
      <p:bldP spid="8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onclusion</a:t>
            </a:r>
          </a:p>
          <a:p>
            <a:pPr lvl="1"/>
            <a:r>
              <a:rPr kumimoji="1" lang="en-US" altLang="zh-CN" dirty="0" smtClean="0"/>
              <a:t>a scheduled approximation strategy to approximate PPVs</a:t>
            </a:r>
          </a:p>
          <a:p>
            <a:pPr lvl="1"/>
            <a:r>
              <a:rPr kumimoji="1" lang="en-US" altLang="zh-CN" dirty="0" smtClean="0"/>
              <a:t>an efficient hub-based realization</a:t>
            </a:r>
          </a:p>
          <a:p>
            <a:pPr lvl="1"/>
            <a:r>
              <a:rPr kumimoji="1" lang="en-US" altLang="zh-CN" dirty="0" smtClean="0"/>
              <a:t>up to 7x faster with accuracy control</a:t>
            </a:r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r>
              <a:rPr kumimoji="1" lang="en-US" altLang="zh-CN" dirty="0"/>
              <a:t>F</a:t>
            </a:r>
            <a:r>
              <a:rPr kumimoji="1" lang="en-US" altLang="zh-CN" dirty="0" smtClean="0"/>
              <a:t>uture work</a:t>
            </a:r>
          </a:p>
          <a:p>
            <a:pPr lvl="1"/>
            <a:r>
              <a:rPr kumimoji="1" lang="en-US" altLang="zh-CN" dirty="0" smtClean="0"/>
              <a:t>automatic parameter configuration</a:t>
            </a:r>
          </a:p>
          <a:p>
            <a:pPr lvl="1"/>
            <a:r>
              <a:rPr kumimoji="1" lang="en-US" altLang="zh-CN" dirty="0" smtClean="0"/>
              <a:t>tackling dynamic, evolving graph</a:t>
            </a:r>
          </a:p>
          <a:p>
            <a:pPr lvl="1"/>
            <a:r>
              <a:rPr kumimoji="1" lang="en-US" altLang="zh-CN" dirty="0" smtClean="0"/>
              <a:t>generalizing to other graph algorithms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F661684-785B-4EF8-AD15-1F85937D668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432048" y="476672"/>
            <a:ext cx="61561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800" dirty="0">
                <a:latin typeface="Courier New"/>
                <a:cs typeface="Courier New"/>
              </a:rPr>
              <a:t>Conclusion and future work</a:t>
            </a:r>
            <a:br>
              <a:rPr kumimoji="1" lang="en-US" altLang="zh-CN" sz="2800" dirty="0">
                <a:latin typeface="Courier New"/>
                <a:cs typeface="Courier New"/>
              </a:rPr>
            </a:br>
            <a:endParaRPr lang="zh-CN" altLang="en-US" sz="2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35020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F661684-785B-4EF8-AD15-1F85937D668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2365375" y="2905125"/>
            <a:ext cx="5138738" cy="141605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altLang="zh-CN" sz="5400" dirty="0" smtClean="0">
                <a:solidFill>
                  <a:schemeClr val="accent1"/>
                </a:solidFill>
                <a:latin typeface="Lucida Calligraphy" charset="0"/>
                <a:ea typeface="华文新魏" charset="0"/>
                <a:cs typeface="Lucida Calligraphy" charset="0"/>
              </a:rPr>
              <a:t>Thank you!</a:t>
            </a:r>
            <a:endParaRPr lang="zh-CN" altLang="en-US" sz="5400" dirty="0">
              <a:solidFill>
                <a:schemeClr val="accent1"/>
              </a:solidFill>
              <a:latin typeface="Lucida Calligraphy" charset="0"/>
              <a:ea typeface="华文新魏" charset="0"/>
              <a:cs typeface="Lucida Calligraphy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7467600" cy="5184576"/>
          </a:xfrm>
        </p:spPr>
        <p:txBody>
          <a:bodyPr>
            <a:normAutofit/>
          </a:bodyPr>
          <a:lstStyle/>
          <a:p>
            <a:r>
              <a:rPr lang="en-US" dirty="0" smtClean="0"/>
              <a:t>Graphs are </a:t>
            </a:r>
            <a:r>
              <a:rPr lang="en-US" altLang="zh-CN" dirty="0" smtClean="0"/>
              <a:t>everywhere</a:t>
            </a:r>
            <a:r>
              <a:rPr lang="en-US" dirty="0" smtClean="0"/>
              <a:t>, calling for graph-based ranking algorithm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Personalized </a:t>
            </a:r>
            <a:r>
              <a:rPr lang="en-US" dirty="0" err="1" smtClean="0"/>
              <a:t>Pagerank</a:t>
            </a:r>
            <a:r>
              <a:rPr lang="en-US" dirty="0" smtClean="0"/>
              <a:t> (PPV)</a:t>
            </a:r>
          </a:p>
          <a:p>
            <a:pPr lvl="1"/>
            <a:r>
              <a:rPr lang="en-US" dirty="0" smtClean="0"/>
              <a:t>Effective for ranking</a:t>
            </a:r>
          </a:p>
          <a:p>
            <a:pPr lvl="1"/>
            <a:r>
              <a:rPr lang="en-US" dirty="0" smtClean="0"/>
              <a:t>Expensive to compute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4" name="图片 3" descr="social-networ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2420888"/>
            <a:ext cx="3429004" cy="2051687"/>
          </a:xfrm>
          <a:prstGeom prst="rect">
            <a:avLst/>
          </a:prstGeom>
        </p:spPr>
      </p:pic>
      <p:pic>
        <p:nvPicPr>
          <p:cNvPr id="5" name="图片 4" descr="th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342" y="2204864"/>
            <a:ext cx="3182496" cy="2376264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F661684-785B-4EF8-AD15-1F85937D668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835696" y="4571836"/>
            <a:ext cx="1727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social network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508104" y="4643844"/>
            <a:ext cx="265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DBLP citation network</a:t>
            </a:r>
            <a:endParaRPr kumimoji="1" lang="zh-CN" altLang="en-US" dirty="0"/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4067944" y="-15027"/>
            <a:ext cx="7467600" cy="11430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endParaRPr lang="en-US" sz="2600" dirty="0"/>
          </a:p>
        </p:txBody>
      </p:sp>
      <p:sp>
        <p:nvSpPr>
          <p:cNvPr id="12" name="矩形 11"/>
          <p:cNvSpPr/>
          <p:nvPr/>
        </p:nvSpPr>
        <p:spPr>
          <a:xfrm>
            <a:off x="467544" y="260648"/>
            <a:ext cx="867645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dirty="0" smtClean="0">
                <a:latin typeface="Courier New"/>
                <a:cs typeface="Courier New"/>
              </a:rPr>
              <a:t>Motivation</a:t>
            </a:r>
            <a:r>
              <a:rPr lang="en-US" altLang="zh-CN" sz="2600" dirty="0">
                <a:latin typeface="Courier New"/>
                <a:cs typeface="Courier New"/>
              </a:rPr>
              <a:t>: </a:t>
            </a:r>
            <a:br>
              <a:rPr lang="en-US" altLang="zh-CN" sz="2600" dirty="0">
                <a:latin typeface="Courier New"/>
                <a:cs typeface="Courier New"/>
              </a:rPr>
            </a:br>
            <a:r>
              <a:rPr lang="en-US" altLang="zh-CN" sz="2600" dirty="0" smtClean="0">
                <a:latin typeface="Courier New"/>
                <a:cs typeface="Courier New"/>
              </a:rPr>
              <a:t>Useful </a:t>
            </a:r>
            <a:r>
              <a:rPr lang="en-US" altLang="zh-CN" sz="2600" dirty="0">
                <a:latin typeface="Courier New"/>
                <a:cs typeface="Courier New"/>
              </a:rPr>
              <a:t>for </a:t>
            </a:r>
            <a:r>
              <a:rPr lang="en-US" altLang="zh-CN" sz="2600" dirty="0" smtClean="0">
                <a:latin typeface="Courier New"/>
                <a:cs typeface="Courier New"/>
              </a:rPr>
              <a:t>ranking, expensive </a:t>
            </a:r>
            <a:r>
              <a:rPr lang="en-US" altLang="zh-CN" sz="2600" dirty="0">
                <a:latin typeface="Courier New"/>
                <a:cs typeface="Courier New"/>
              </a:rPr>
              <a:t>to compute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形状 12"/>
          <p:cNvSpPr/>
          <p:nvPr/>
        </p:nvSpPr>
        <p:spPr>
          <a:xfrm>
            <a:off x="571472" y="2383968"/>
            <a:ext cx="6138784" cy="4545469"/>
          </a:xfrm>
          <a:prstGeom prst="swooshArrow">
            <a:avLst>
              <a:gd name="adj1" fmla="val 25000"/>
              <a:gd name="adj2" fmla="val 22339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椭圆 14"/>
          <p:cNvSpPr/>
          <p:nvPr/>
        </p:nvSpPr>
        <p:spPr>
          <a:xfrm>
            <a:off x="1952333" y="5143513"/>
            <a:ext cx="193167" cy="193167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任意形状 15"/>
          <p:cNvSpPr/>
          <p:nvPr/>
        </p:nvSpPr>
        <p:spPr>
          <a:xfrm>
            <a:off x="2145504" y="5072073"/>
            <a:ext cx="1731076" cy="1484149"/>
          </a:xfrm>
          <a:custGeom>
            <a:avLst/>
            <a:gdLst>
              <a:gd name="connsiteX0" fmla="*/ 0 w 1731076"/>
              <a:gd name="connsiteY0" fmla="*/ 0 h 1484149"/>
              <a:gd name="connsiteX1" fmla="*/ 1731076 w 1731076"/>
              <a:gd name="connsiteY1" fmla="*/ 0 h 1484149"/>
              <a:gd name="connsiteX2" fmla="*/ 1731076 w 1731076"/>
              <a:gd name="connsiteY2" fmla="*/ 1484149 h 1484149"/>
              <a:gd name="connsiteX3" fmla="*/ 0 w 1731076"/>
              <a:gd name="connsiteY3" fmla="*/ 1484149 h 1484149"/>
              <a:gd name="connsiteX4" fmla="*/ 0 w 1731076"/>
              <a:gd name="connsiteY4" fmla="*/ 0 h 1484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1076" h="1484149">
                <a:moveTo>
                  <a:pt x="0" y="0"/>
                </a:moveTo>
                <a:lnTo>
                  <a:pt x="1731076" y="0"/>
                </a:lnTo>
                <a:lnTo>
                  <a:pt x="1731076" y="1484149"/>
                </a:lnTo>
                <a:lnTo>
                  <a:pt x="0" y="148414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2355" tIns="0" rIns="0" bIns="0" numCol="1" spcCol="1270" anchor="t" anchorCtr="0">
            <a:noAutofit/>
          </a:bodyPr>
          <a:lstStyle/>
          <a:p>
            <a:pPr lvl="0" algn="l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700" kern="1200" dirty="0" smtClean="0"/>
              <a:t>Exact computation</a:t>
            </a:r>
          </a:p>
          <a:p>
            <a:pPr lvl="0" algn="l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700" kern="1200" dirty="0" smtClean="0"/>
          </a:p>
          <a:p>
            <a:pPr lvl="0" algn="l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700" kern="1200" dirty="0" smtClean="0"/>
          </a:p>
          <a:p>
            <a:pPr lvl="0" algn="l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700" kern="1200" dirty="0"/>
          </a:p>
        </p:txBody>
      </p:sp>
      <p:sp>
        <p:nvSpPr>
          <p:cNvPr id="17" name="椭圆 16"/>
          <p:cNvSpPr/>
          <p:nvPr/>
        </p:nvSpPr>
        <p:spPr>
          <a:xfrm>
            <a:off x="3868015" y="4000504"/>
            <a:ext cx="349187" cy="349187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0" name="任意形状 19"/>
          <p:cNvSpPr/>
          <p:nvPr/>
        </p:nvSpPr>
        <p:spPr>
          <a:xfrm>
            <a:off x="4217208" y="3929065"/>
            <a:ext cx="1783083" cy="2526034"/>
          </a:xfrm>
          <a:custGeom>
            <a:avLst/>
            <a:gdLst>
              <a:gd name="connsiteX0" fmla="*/ 0 w 1783083"/>
              <a:gd name="connsiteY0" fmla="*/ 0 h 2526034"/>
              <a:gd name="connsiteX1" fmla="*/ 1783083 w 1783083"/>
              <a:gd name="connsiteY1" fmla="*/ 0 h 2526034"/>
              <a:gd name="connsiteX2" fmla="*/ 1783083 w 1783083"/>
              <a:gd name="connsiteY2" fmla="*/ 2526034 h 2526034"/>
              <a:gd name="connsiteX3" fmla="*/ 0 w 1783083"/>
              <a:gd name="connsiteY3" fmla="*/ 2526034 h 2526034"/>
              <a:gd name="connsiteX4" fmla="*/ 0 w 1783083"/>
              <a:gd name="connsiteY4" fmla="*/ 0 h 2526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3083" h="2526034">
                <a:moveTo>
                  <a:pt x="0" y="0"/>
                </a:moveTo>
                <a:lnTo>
                  <a:pt x="1783083" y="0"/>
                </a:lnTo>
                <a:lnTo>
                  <a:pt x="1783083" y="2526034"/>
                </a:lnTo>
                <a:lnTo>
                  <a:pt x="0" y="252603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5027" tIns="0" rIns="0" bIns="0" numCol="1" spcCol="1270" anchor="t" anchorCtr="0">
            <a:noAutofit/>
          </a:bodyPr>
          <a:lstStyle/>
          <a:p>
            <a:pPr lvl="0" algn="l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700" kern="1200" dirty="0" smtClean="0"/>
              <a:t>Partial personalization</a:t>
            </a:r>
            <a:endParaRPr lang="en-US" sz="1700" kern="1200" dirty="0"/>
          </a:p>
        </p:txBody>
      </p:sp>
      <p:sp>
        <p:nvSpPr>
          <p:cNvPr id="21" name="椭圆 20"/>
          <p:cNvSpPr/>
          <p:nvPr/>
        </p:nvSpPr>
        <p:spPr>
          <a:xfrm>
            <a:off x="5931713" y="3357563"/>
            <a:ext cx="482918" cy="482918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2" name="任意形状 21"/>
          <p:cNvSpPr/>
          <p:nvPr/>
        </p:nvSpPr>
        <p:spPr>
          <a:xfrm>
            <a:off x="6217934" y="3429011"/>
            <a:ext cx="1997404" cy="3227194"/>
          </a:xfrm>
          <a:custGeom>
            <a:avLst/>
            <a:gdLst>
              <a:gd name="connsiteX0" fmla="*/ 0 w 1783083"/>
              <a:gd name="connsiteY0" fmla="*/ 0 h 3227194"/>
              <a:gd name="connsiteX1" fmla="*/ 1783083 w 1783083"/>
              <a:gd name="connsiteY1" fmla="*/ 0 h 3227194"/>
              <a:gd name="connsiteX2" fmla="*/ 1783083 w 1783083"/>
              <a:gd name="connsiteY2" fmla="*/ 3227194 h 3227194"/>
              <a:gd name="connsiteX3" fmla="*/ 0 w 1783083"/>
              <a:gd name="connsiteY3" fmla="*/ 3227194 h 3227194"/>
              <a:gd name="connsiteX4" fmla="*/ 0 w 1783083"/>
              <a:gd name="connsiteY4" fmla="*/ 0 h 3227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3083" h="3227194">
                <a:moveTo>
                  <a:pt x="0" y="0"/>
                </a:moveTo>
                <a:lnTo>
                  <a:pt x="1783083" y="0"/>
                </a:lnTo>
                <a:lnTo>
                  <a:pt x="1783083" y="3227194"/>
                </a:lnTo>
                <a:lnTo>
                  <a:pt x="0" y="322719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5888" tIns="0" rIns="0" bIns="0" numCol="1" spcCol="1270" anchor="t" anchorCtr="0">
            <a:noAutofit/>
          </a:bodyPr>
          <a:lstStyle/>
          <a:p>
            <a:pPr lvl="0" algn="l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700" kern="1200" dirty="0" smtClean="0"/>
              <a:t>Approximation</a:t>
            </a:r>
          </a:p>
          <a:p>
            <a:pPr lvl="0" algn="l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700" kern="1200" dirty="0"/>
          </a:p>
        </p:txBody>
      </p:sp>
      <p:pic>
        <p:nvPicPr>
          <p:cNvPr id="5" name="图片 4" descr="social-network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10000"/>
          </a:blip>
          <a:stretch>
            <a:fillRect/>
          </a:stretch>
        </p:blipFill>
        <p:spPr>
          <a:xfrm>
            <a:off x="0" y="3286124"/>
            <a:ext cx="2553909" cy="1857388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2143108" y="1785926"/>
            <a:ext cx="2702713" cy="1807846"/>
            <a:chOff x="2214546" y="1500174"/>
            <a:chExt cx="2702713" cy="1807846"/>
          </a:xfrm>
        </p:grpSpPr>
        <p:pic>
          <p:nvPicPr>
            <p:cNvPr id="6" name="图片 5" descr="social-network.pn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214546" y="1500174"/>
              <a:ext cx="2571768" cy="1785950"/>
            </a:xfrm>
            <a:prstGeom prst="rect">
              <a:avLst/>
            </a:prstGeom>
          </p:spPr>
        </p:pic>
        <p:sp>
          <p:nvSpPr>
            <p:cNvPr id="7" name="任意多边形 6"/>
            <p:cNvSpPr/>
            <p:nvPr/>
          </p:nvSpPr>
          <p:spPr>
            <a:xfrm rot="20833800">
              <a:off x="2546276" y="1606758"/>
              <a:ext cx="1023776" cy="530592"/>
            </a:xfrm>
            <a:custGeom>
              <a:avLst/>
              <a:gdLst>
                <a:gd name="connsiteX0" fmla="*/ 0 w 1000132"/>
                <a:gd name="connsiteY0" fmla="*/ 500066 h 1000132"/>
                <a:gd name="connsiteX1" fmla="*/ 146466 w 1000132"/>
                <a:gd name="connsiteY1" fmla="*/ 146466 h 1000132"/>
                <a:gd name="connsiteX2" fmla="*/ 500066 w 1000132"/>
                <a:gd name="connsiteY2" fmla="*/ 1 h 1000132"/>
                <a:gd name="connsiteX3" fmla="*/ 853666 w 1000132"/>
                <a:gd name="connsiteY3" fmla="*/ 146467 h 1000132"/>
                <a:gd name="connsiteX4" fmla="*/ 1000131 w 1000132"/>
                <a:gd name="connsiteY4" fmla="*/ 500067 h 1000132"/>
                <a:gd name="connsiteX5" fmla="*/ 853665 w 1000132"/>
                <a:gd name="connsiteY5" fmla="*/ 853667 h 1000132"/>
                <a:gd name="connsiteX6" fmla="*/ 500065 w 1000132"/>
                <a:gd name="connsiteY6" fmla="*/ 1000133 h 1000132"/>
                <a:gd name="connsiteX7" fmla="*/ 146465 w 1000132"/>
                <a:gd name="connsiteY7" fmla="*/ 853667 h 1000132"/>
                <a:gd name="connsiteX8" fmla="*/ -1 w 1000132"/>
                <a:gd name="connsiteY8" fmla="*/ 500067 h 1000132"/>
                <a:gd name="connsiteX9" fmla="*/ 0 w 1000132"/>
                <a:gd name="connsiteY9" fmla="*/ 500066 h 1000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132" h="1000132">
                  <a:moveTo>
                    <a:pt x="0" y="500066"/>
                  </a:moveTo>
                  <a:cubicBezTo>
                    <a:pt x="0" y="367440"/>
                    <a:pt x="52686" y="240246"/>
                    <a:pt x="146466" y="146466"/>
                  </a:cubicBezTo>
                  <a:cubicBezTo>
                    <a:pt x="240247" y="52686"/>
                    <a:pt x="367441" y="0"/>
                    <a:pt x="500066" y="1"/>
                  </a:cubicBezTo>
                  <a:cubicBezTo>
                    <a:pt x="632692" y="1"/>
                    <a:pt x="759886" y="52687"/>
                    <a:pt x="853666" y="146467"/>
                  </a:cubicBezTo>
                  <a:cubicBezTo>
                    <a:pt x="947446" y="240248"/>
                    <a:pt x="1000132" y="367442"/>
                    <a:pt x="1000131" y="500067"/>
                  </a:cubicBezTo>
                  <a:cubicBezTo>
                    <a:pt x="1000131" y="632693"/>
                    <a:pt x="947446" y="759887"/>
                    <a:pt x="853665" y="853667"/>
                  </a:cubicBezTo>
                  <a:cubicBezTo>
                    <a:pt x="759884" y="947448"/>
                    <a:pt x="632691" y="1000133"/>
                    <a:pt x="500065" y="1000133"/>
                  </a:cubicBezTo>
                  <a:cubicBezTo>
                    <a:pt x="367439" y="1000133"/>
                    <a:pt x="240245" y="947447"/>
                    <a:pt x="146465" y="853667"/>
                  </a:cubicBezTo>
                  <a:cubicBezTo>
                    <a:pt x="52684" y="759886"/>
                    <a:pt x="-1" y="632692"/>
                    <a:pt x="-1" y="500067"/>
                  </a:cubicBezTo>
                  <a:lnTo>
                    <a:pt x="0" y="500066"/>
                  </a:lnTo>
                  <a:close/>
                </a:path>
              </a:pathLst>
            </a:custGeom>
            <a:noFill/>
            <a:ln w="12700">
              <a:solidFill>
                <a:srgbClr val="002060"/>
              </a:solidFill>
              <a:prstDash val="sys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任意多边形 7"/>
            <p:cNvSpPr/>
            <p:nvPr/>
          </p:nvSpPr>
          <p:spPr>
            <a:xfrm rot="1236782">
              <a:off x="3148498" y="2248636"/>
              <a:ext cx="1197939" cy="1059384"/>
            </a:xfrm>
            <a:custGeom>
              <a:avLst/>
              <a:gdLst>
                <a:gd name="connsiteX0" fmla="*/ 0 w 1000132"/>
                <a:gd name="connsiteY0" fmla="*/ 500066 h 1000132"/>
                <a:gd name="connsiteX1" fmla="*/ 146466 w 1000132"/>
                <a:gd name="connsiteY1" fmla="*/ 146466 h 1000132"/>
                <a:gd name="connsiteX2" fmla="*/ 500066 w 1000132"/>
                <a:gd name="connsiteY2" fmla="*/ 1 h 1000132"/>
                <a:gd name="connsiteX3" fmla="*/ 853666 w 1000132"/>
                <a:gd name="connsiteY3" fmla="*/ 146467 h 1000132"/>
                <a:gd name="connsiteX4" fmla="*/ 1000131 w 1000132"/>
                <a:gd name="connsiteY4" fmla="*/ 500067 h 1000132"/>
                <a:gd name="connsiteX5" fmla="*/ 853665 w 1000132"/>
                <a:gd name="connsiteY5" fmla="*/ 853667 h 1000132"/>
                <a:gd name="connsiteX6" fmla="*/ 500065 w 1000132"/>
                <a:gd name="connsiteY6" fmla="*/ 1000133 h 1000132"/>
                <a:gd name="connsiteX7" fmla="*/ 146465 w 1000132"/>
                <a:gd name="connsiteY7" fmla="*/ 853667 h 1000132"/>
                <a:gd name="connsiteX8" fmla="*/ -1 w 1000132"/>
                <a:gd name="connsiteY8" fmla="*/ 500067 h 1000132"/>
                <a:gd name="connsiteX9" fmla="*/ 0 w 1000132"/>
                <a:gd name="connsiteY9" fmla="*/ 500066 h 1000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132" h="1000132">
                  <a:moveTo>
                    <a:pt x="0" y="500066"/>
                  </a:moveTo>
                  <a:cubicBezTo>
                    <a:pt x="0" y="367440"/>
                    <a:pt x="52686" y="240246"/>
                    <a:pt x="146466" y="146466"/>
                  </a:cubicBezTo>
                  <a:cubicBezTo>
                    <a:pt x="240247" y="52686"/>
                    <a:pt x="367441" y="0"/>
                    <a:pt x="500066" y="1"/>
                  </a:cubicBezTo>
                  <a:cubicBezTo>
                    <a:pt x="632692" y="1"/>
                    <a:pt x="759886" y="52687"/>
                    <a:pt x="853666" y="146467"/>
                  </a:cubicBezTo>
                  <a:cubicBezTo>
                    <a:pt x="947446" y="240248"/>
                    <a:pt x="1000132" y="367442"/>
                    <a:pt x="1000131" y="500067"/>
                  </a:cubicBezTo>
                  <a:cubicBezTo>
                    <a:pt x="1000131" y="632693"/>
                    <a:pt x="947446" y="759887"/>
                    <a:pt x="853665" y="853667"/>
                  </a:cubicBezTo>
                  <a:cubicBezTo>
                    <a:pt x="759884" y="947448"/>
                    <a:pt x="632691" y="1000133"/>
                    <a:pt x="500065" y="1000133"/>
                  </a:cubicBezTo>
                  <a:cubicBezTo>
                    <a:pt x="367439" y="1000133"/>
                    <a:pt x="240245" y="947447"/>
                    <a:pt x="146465" y="853667"/>
                  </a:cubicBezTo>
                  <a:cubicBezTo>
                    <a:pt x="52684" y="759886"/>
                    <a:pt x="-1" y="632692"/>
                    <a:pt x="-1" y="500067"/>
                  </a:cubicBezTo>
                  <a:lnTo>
                    <a:pt x="0" y="500066"/>
                  </a:lnTo>
                  <a:close/>
                </a:path>
              </a:pathLst>
            </a:custGeom>
            <a:noFill/>
            <a:ln w="12700">
              <a:solidFill>
                <a:srgbClr val="002060"/>
              </a:solidFill>
              <a:prstDash val="sys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任意多边形 8"/>
            <p:cNvSpPr/>
            <p:nvPr/>
          </p:nvSpPr>
          <p:spPr>
            <a:xfrm rot="19564845">
              <a:off x="2254463" y="2129009"/>
              <a:ext cx="532912" cy="1073695"/>
            </a:xfrm>
            <a:custGeom>
              <a:avLst/>
              <a:gdLst>
                <a:gd name="connsiteX0" fmla="*/ 0 w 1000132"/>
                <a:gd name="connsiteY0" fmla="*/ 500066 h 1000132"/>
                <a:gd name="connsiteX1" fmla="*/ 146466 w 1000132"/>
                <a:gd name="connsiteY1" fmla="*/ 146466 h 1000132"/>
                <a:gd name="connsiteX2" fmla="*/ 500066 w 1000132"/>
                <a:gd name="connsiteY2" fmla="*/ 1 h 1000132"/>
                <a:gd name="connsiteX3" fmla="*/ 853666 w 1000132"/>
                <a:gd name="connsiteY3" fmla="*/ 146467 h 1000132"/>
                <a:gd name="connsiteX4" fmla="*/ 1000131 w 1000132"/>
                <a:gd name="connsiteY4" fmla="*/ 500067 h 1000132"/>
                <a:gd name="connsiteX5" fmla="*/ 853665 w 1000132"/>
                <a:gd name="connsiteY5" fmla="*/ 853667 h 1000132"/>
                <a:gd name="connsiteX6" fmla="*/ 500065 w 1000132"/>
                <a:gd name="connsiteY6" fmla="*/ 1000133 h 1000132"/>
                <a:gd name="connsiteX7" fmla="*/ 146465 w 1000132"/>
                <a:gd name="connsiteY7" fmla="*/ 853667 h 1000132"/>
                <a:gd name="connsiteX8" fmla="*/ -1 w 1000132"/>
                <a:gd name="connsiteY8" fmla="*/ 500067 h 1000132"/>
                <a:gd name="connsiteX9" fmla="*/ 0 w 1000132"/>
                <a:gd name="connsiteY9" fmla="*/ 500066 h 1000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132" h="1000132">
                  <a:moveTo>
                    <a:pt x="0" y="500066"/>
                  </a:moveTo>
                  <a:cubicBezTo>
                    <a:pt x="0" y="367440"/>
                    <a:pt x="52686" y="240246"/>
                    <a:pt x="146466" y="146466"/>
                  </a:cubicBezTo>
                  <a:cubicBezTo>
                    <a:pt x="240247" y="52686"/>
                    <a:pt x="367441" y="0"/>
                    <a:pt x="500066" y="1"/>
                  </a:cubicBezTo>
                  <a:cubicBezTo>
                    <a:pt x="632692" y="1"/>
                    <a:pt x="759886" y="52687"/>
                    <a:pt x="853666" y="146467"/>
                  </a:cubicBezTo>
                  <a:cubicBezTo>
                    <a:pt x="947446" y="240248"/>
                    <a:pt x="1000132" y="367442"/>
                    <a:pt x="1000131" y="500067"/>
                  </a:cubicBezTo>
                  <a:cubicBezTo>
                    <a:pt x="1000131" y="632693"/>
                    <a:pt x="947446" y="759887"/>
                    <a:pt x="853665" y="853667"/>
                  </a:cubicBezTo>
                  <a:cubicBezTo>
                    <a:pt x="759884" y="947448"/>
                    <a:pt x="632691" y="1000133"/>
                    <a:pt x="500065" y="1000133"/>
                  </a:cubicBezTo>
                  <a:cubicBezTo>
                    <a:pt x="367439" y="1000133"/>
                    <a:pt x="240245" y="947447"/>
                    <a:pt x="146465" y="853667"/>
                  </a:cubicBezTo>
                  <a:cubicBezTo>
                    <a:pt x="52684" y="759886"/>
                    <a:pt x="-1" y="632692"/>
                    <a:pt x="-1" y="500067"/>
                  </a:cubicBezTo>
                  <a:lnTo>
                    <a:pt x="0" y="500066"/>
                  </a:lnTo>
                  <a:close/>
                </a:path>
              </a:pathLst>
            </a:custGeom>
            <a:noFill/>
            <a:ln w="12700">
              <a:solidFill>
                <a:srgbClr val="002060"/>
              </a:solidFill>
              <a:prstDash val="sys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任意多边形 9"/>
            <p:cNvSpPr/>
            <p:nvPr/>
          </p:nvSpPr>
          <p:spPr>
            <a:xfrm rot="8019177">
              <a:off x="4094138" y="1604282"/>
              <a:ext cx="556693" cy="1089549"/>
            </a:xfrm>
            <a:custGeom>
              <a:avLst/>
              <a:gdLst>
                <a:gd name="connsiteX0" fmla="*/ 0 w 1000132"/>
                <a:gd name="connsiteY0" fmla="*/ 500066 h 1000132"/>
                <a:gd name="connsiteX1" fmla="*/ 146466 w 1000132"/>
                <a:gd name="connsiteY1" fmla="*/ 146466 h 1000132"/>
                <a:gd name="connsiteX2" fmla="*/ 500066 w 1000132"/>
                <a:gd name="connsiteY2" fmla="*/ 1 h 1000132"/>
                <a:gd name="connsiteX3" fmla="*/ 853666 w 1000132"/>
                <a:gd name="connsiteY3" fmla="*/ 146467 h 1000132"/>
                <a:gd name="connsiteX4" fmla="*/ 1000131 w 1000132"/>
                <a:gd name="connsiteY4" fmla="*/ 500067 h 1000132"/>
                <a:gd name="connsiteX5" fmla="*/ 853665 w 1000132"/>
                <a:gd name="connsiteY5" fmla="*/ 853667 h 1000132"/>
                <a:gd name="connsiteX6" fmla="*/ 500065 w 1000132"/>
                <a:gd name="connsiteY6" fmla="*/ 1000133 h 1000132"/>
                <a:gd name="connsiteX7" fmla="*/ 146465 w 1000132"/>
                <a:gd name="connsiteY7" fmla="*/ 853667 h 1000132"/>
                <a:gd name="connsiteX8" fmla="*/ -1 w 1000132"/>
                <a:gd name="connsiteY8" fmla="*/ 500067 h 1000132"/>
                <a:gd name="connsiteX9" fmla="*/ 0 w 1000132"/>
                <a:gd name="connsiteY9" fmla="*/ 500066 h 1000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132" h="1000132">
                  <a:moveTo>
                    <a:pt x="0" y="500066"/>
                  </a:moveTo>
                  <a:cubicBezTo>
                    <a:pt x="0" y="367440"/>
                    <a:pt x="52686" y="240246"/>
                    <a:pt x="146466" y="146466"/>
                  </a:cubicBezTo>
                  <a:cubicBezTo>
                    <a:pt x="240247" y="52686"/>
                    <a:pt x="367441" y="0"/>
                    <a:pt x="500066" y="1"/>
                  </a:cubicBezTo>
                  <a:cubicBezTo>
                    <a:pt x="632692" y="1"/>
                    <a:pt x="759886" y="52687"/>
                    <a:pt x="853666" y="146467"/>
                  </a:cubicBezTo>
                  <a:cubicBezTo>
                    <a:pt x="947446" y="240248"/>
                    <a:pt x="1000132" y="367442"/>
                    <a:pt x="1000131" y="500067"/>
                  </a:cubicBezTo>
                  <a:cubicBezTo>
                    <a:pt x="1000131" y="632693"/>
                    <a:pt x="947446" y="759887"/>
                    <a:pt x="853665" y="853667"/>
                  </a:cubicBezTo>
                  <a:cubicBezTo>
                    <a:pt x="759884" y="947448"/>
                    <a:pt x="632691" y="1000133"/>
                    <a:pt x="500065" y="1000133"/>
                  </a:cubicBezTo>
                  <a:cubicBezTo>
                    <a:pt x="367439" y="1000133"/>
                    <a:pt x="240245" y="947447"/>
                    <a:pt x="146465" y="853667"/>
                  </a:cubicBezTo>
                  <a:cubicBezTo>
                    <a:pt x="52684" y="759886"/>
                    <a:pt x="-1" y="632692"/>
                    <a:pt x="-1" y="500067"/>
                  </a:cubicBezTo>
                  <a:lnTo>
                    <a:pt x="0" y="500066"/>
                  </a:lnTo>
                  <a:close/>
                </a:path>
              </a:pathLst>
            </a:custGeom>
            <a:noFill/>
            <a:ln w="12700">
              <a:solidFill>
                <a:srgbClr val="002060"/>
              </a:solidFill>
              <a:prstDash val="sys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图片 10" descr="social-network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29256" y="1071546"/>
            <a:ext cx="2500330" cy="2000264"/>
          </a:xfrm>
          <a:prstGeom prst="rect">
            <a:avLst/>
          </a:prstGeom>
        </p:spPr>
      </p:pic>
      <p:sp>
        <p:nvSpPr>
          <p:cNvPr id="12" name="灯片编号占位符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F661684-785B-4EF8-AD15-1F85937D668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57224" y="5929330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Prohibitive space/time cost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026" name="Picture 2" descr="F:\360data\重要数据\用户临时文件夹\Temporary Internet Files\Content.IE5\SZSR140D\MC900434403[1]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05142" y="4714884"/>
            <a:ext cx="509932" cy="642942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3838404" y="4857760"/>
            <a:ext cx="1876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Arbitrary query</a:t>
            </a: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6988688" y="3857628"/>
            <a:ext cx="2155312" cy="2286317"/>
            <a:chOff x="6429388" y="4235351"/>
            <a:chExt cx="2155312" cy="2286317"/>
          </a:xfrm>
        </p:grpSpPr>
        <p:grpSp>
          <p:nvGrpSpPr>
            <p:cNvPr id="26" name="组合 25"/>
            <p:cNvGrpSpPr/>
            <p:nvPr/>
          </p:nvGrpSpPr>
          <p:grpSpPr>
            <a:xfrm>
              <a:off x="6429388" y="4235351"/>
              <a:ext cx="1833366" cy="2286317"/>
              <a:chOff x="6429388" y="4235351"/>
              <a:chExt cx="1833366" cy="2286317"/>
            </a:xfrm>
          </p:grpSpPr>
          <p:pic>
            <p:nvPicPr>
              <p:cNvPr id="1030" name="Picture 6" descr="F:\360data\重要数据\用户临时文件夹\Temporary Internet Files\Content.IE5\ELQ71BXN\MC900441924[1].wmf"/>
              <p:cNvPicPr>
                <a:picLocks noChangeAspect="1" noChangeArrowheads="1"/>
              </p:cNvPicPr>
              <p:nvPr/>
            </p:nvPicPr>
            <p:blipFill>
              <a:blip r:embed="rId5">
                <a:clrChange>
                  <a:clrFrom>
                    <a:srgbClr val="8CC63F"/>
                  </a:clrFrom>
                  <a:clrTo>
                    <a:srgbClr val="8CC63F">
                      <a:alpha val="0"/>
                    </a:srgbClr>
                  </a:clrTo>
                </a:clrChange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</a:blip>
              <a:srcRect t="46472"/>
              <a:stretch>
                <a:fillRect/>
              </a:stretch>
            </p:blipFill>
            <p:spPr bwMode="auto">
              <a:xfrm rot="218388">
                <a:off x="6572264" y="5534249"/>
                <a:ext cx="1625600" cy="987419"/>
              </a:xfrm>
              <a:prstGeom prst="rect">
                <a:avLst/>
              </a:prstGeom>
              <a:noFill/>
            </p:spPr>
          </p:pic>
          <p:pic>
            <p:nvPicPr>
              <p:cNvPr id="1032" name="Picture 8" descr="F:\360data\重要数据\用户临时文件夹\Temporary Internet Files\Content.IE5\Y3R4NGQM\MC900196106[1].wmf"/>
              <p:cNvPicPr>
                <a:picLocks noChangeAspect="1" noChangeArrowheads="1"/>
              </p:cNvPicPr>
              <p:nvPr/>
            </p:nvPicPr>
            <p:blipFill>
              <a:blip r:embed="rId6">
                <a:clrChange>
                  <a:clrFrom>
                    <a:srgbClr val="FFD199"/>
                  </a:clrFrom>
                  <a:clrTo>
                    <a:srgbClr val="FFD199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517981">
                <a:off x="6587363" y="4235351"/>
                <a:ext cx="1675391" cy="1279465"/>
              </a:xfrm>
              <a:prstGeom prst="rect">
                <a:avLst/>
              </a:prstGeom>
              <a:noFill/>
            </p:spPr>
          </p:pic>
          <p:sp>
            <p:nvSpPr>
              <p:cNvPr id="24" name="TextBox 23"/>
              <p:cNvSpPr txBox="1"/>
              <p:nvPr/>
            </p:nvSpPr>
            <p:spPr>
              <a:xfrm>
                <a:off x="6429388" y="5357826"/>
                <a:ext cx="10837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 smtClean="0">
                    <a:ln w="10541" cmpd="sng">
                      <a:solidFill>
                        <a:schemeClr val="accent1">
                          <a:shade val="88000"/>
                          <a:satMod val="110000"/>
                        </a:schemeClr>
                      </a:solidFill>
                      <a:prstDash val="solid"/>
                    </a:ln>
                    <a:solidFill>
                      <a:srgbClr val="002060"/>
                    </a:solidFill>
                    <a:latin typeface="Arial Narrow" pitchFamily="34" charset="0"/>
                  </a:rPr>
                  <a:t>Accuracy</a:t>
                </a:r>
                <a:endParaRPr lang="en-US" sz="1200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rgbClr val="002060"/>
                  </a:solidFill>
                  <a:latin typeface="Arial Narrow" pitchFamily="34" charset="0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7500958" y="5438017"/>
              <a:ext cx="10837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rgbClr val="0070C0"/>
                  </a:solidFill>
                  <a:latin typeface="Arial Narrow" pitchFamily="34" charset="0"/>
                  <a:ea typeface="+mj-ea"/>
                </a:rPr>
                <a:t>Efficiency</a:t>
              </a:r>
              <a:endParaRPr lang="en-US" sz="1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70C0"/>
                </a:solidFill>
                <a:latin typeface="Arial Narrow" pitchFamily="34" charset="0"/>
                <a:ea typeface="+mj-ea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214546" y="5929330"/>
            <a:ext cx="785818" cy="714380"/>
            <a:chOff x="357158" y="1428736"/>
            <a:chExt cx="2500330" cy="2426280"/>
          </a:xfrm>
        </p:grpSpPr>
        <p:pic>
          <p:nvPicPr>
            <p:cNvPr id="1033" name="Picture 9" descr="F:\360data\重要数据\用户临时文件夹\Temporary Internet Files\Content.IE5\SZSR140D\MC900441568[1].wmf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57158" y="1428736"/>
              <a:ext cx="2500330" cy="2426280"/>
            </a:xfrm>
            <a:prstGeom prst="rect">
              <a:avLst/>
            </a:prstGeom>
            <a:noFill/>
          </p:spPr>
        </p:pic>
        <p:sp>
          <p:nvSpPr>
            <p:cNvPr id="29" name="矩形 28"/>
            <p:cNvSpPr/>
            <p:nvPr/>
          </p:nvSpPr>
          <p:spPr>
            <a:xfrm>
              <a:off x="857224" y="2000240"/>
              <a:ext cx="1643074" cy="1428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395536" y="188640"/>
            <a:ext cx="84969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urier New"/>
                <a:cs typeface="Courier New"/>
              </a:rPr>
              <a:t>Focus: </a:t>
            </a:r>
            <a:br>
              <a:rPr lang="en-US" altLang="zh-CN" sz="2800" dirty="0">
                <a:latin typeface="Courier New"/>
                <a:cs typeface="Courier New"/>
              </a:rPr>
            </a:br>
            <a:r>
              <a:rPr lang="en-US" altLang="zh-CN" sz="2800" dirty="0">
                <a:latin typeface="Courier New"/>
                <a:cs typeface="Courier New"/>
              </a:rPr>
              <a:t>Efficiency aspect of PPV computation</a:t>
            </a:r>
            <a:br>
              <a:rPr lang="en-US" altLang="zh-CN" sz="2800" dirty="0">
                <a:latin typeface="Courier New"/>
                <a:cs typeface="Courier New"/>
              </a:rPr>
            </a:br>
            <a:endParaRPr lang="zh-CN" altLang="en-US" sz="28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2" grpId="0"/>
      <p:bldP spid="14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71472" y="1285860"/>
            <a:ext cx="4824536" cy="1872208"/>
          </a:xfrm>
        </p:spPr>
        <p:txBody>
          <a:bodyPr>
            <a:noAutofit/>
          </a:bodyPr>
          <a:lstStyle/>
          <a:p>
            <a:r>
              <a:rPr kumimoji="1" lang="en-US" altLang="zh-CN" dirty="0" smtClean="0"/>
              <a:t>Partitioning by importance</a:t>
            </a:r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900" dirty="0" smtClean="0"/>
          </a:p>
          <a:p>
            <a:r>
              <a:rPr kumimoji="1" lang="en-US" altLang="zh-CN" dirty="0" smtClean="0"/>
              <a:t>Prioritizing computation</a:t>
            </a:r>
          </a:p>
          <a:p>
            <a:pPr lvl="1"/>
            <a:endParaRPr 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F661684-785B-4EF8-AD15-1F85937D668A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23" name="组合 122"/>
          <p:cNvGrpSpPr/>
          <p:nvPr/>
        </p:nvGrpSpPr>
        <p:grpSpPr>
          <a:xfrm>
            <a:off x="5500694" y="1937555"/>
            <a:ext cx="1965953" cy="1894515"/>
            <a:chOff x="268303" y="130015"/>
            <a:chExt cx="1680201" cy="1680201"/>
          </a:xfrm>
        </p:grpSpPr>
        <p:sp>
          <p:nvSpPr>
            <p:cNvPr id="124" name="饼形 123"/>
            <p:cNvSpPr/>
            <p:nvPr/>
          </p:nvSpPr>
          <p:spPr>
            <a:xfrm>
              <a:off x="268303" y="130015"/>
              <a:ext cx="1680201" cy="1680201"/>
            </a:xfrm>
            <a:prstGeom prst="pie">
              <a:avLst>
                <a:gd name="adj1" fmla="val 7431515"/>
                <a:gd name="adj2" fmla="val 16200000"/>
              </a:avLst>
            </a:prstGeom>
            <a:solidFill>
              <a:srgbClr val="B32C1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12635355"/>
                <a:satOff val="21297"/>
                <a:lumOff val="-26079"/>
                <a:alphaOff val="0"/>
              </a:schemeClr>
            </a:fillRef>
            <a:effectRef idx="0">
              <a:schemeClr val="accent2">
                <a:hueOff val="-12635355"/>
                <a:satOff val="21297"/>
                <a:lumOff val="-2607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5" name="饼形 4"/>
            <p:cNvSpPr/>
            <p:nvPr/>
          </p:nvSpPr>
          <p:spPr>
            <a:xfrm>
              <a:off x="410192" y="507714"/>
              <a:ext cx="651819" cy="5726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t" anchorCtr="0">
              <a:noAutofit/>
            </a:bodyPr>
            <a:lstStyle/>
            <a:p>
              <a:pPr marL="57150" lvl="1" indent="-57150" algn="l" defTabSz="266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kumimoji="0" lang="en-US" sz="1400" b="1" i="0" u="none" strike="noStrike" kern="1200" cap="none" spc="0" normalizeH="0" baseline="0" noProof="0" dirty="0" smtClean="0">
                  <a:ln/>
                  <a:solidFill>
                    <a:schemeClr val="tx1"/>
                  </a:solidFill>
                  <a:effectLst/>
                  <a:uLnTx/>
                  <a:uFillTx/>
                  <a:latin typeface="Arial Narrow" pitchFamily="34" charset="0"/>
                  <a:cs typeface="Times New Roman" pitchFamily="18" charset="0"/>
                </a:rPr>
                <a:t>a</a:t>
              </a:r>
              <a:r>
                <a:rPr lang="en-US" sz="1400" b="1" kern="1200" dirty="0" smtClean="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rPr>
                <a:t> →</a:t>
              </a:r>
              <a:r>
                <a:rPr kumimoji="0" lang="en-US" sz="1400" b="1" i="0" u="none" strike="noStrike" kern="1200" cap="none" spc="0" normalizeH="0" baseline="0" noProof="0" dirty="0" smtClean="0">
                  <a:ln/>
                  <a:solidFill>
                    <a:schemeClr val="tx1"/>
                  </a:solidFill>
                  <a:effectLst/>
                  <a:uLnTx/>
                  <a:uFillTx/>
                  <a:latin typeface="Arial Narrow" pitchFamily="34" charset="0"/>
                  <a:cs typeface="Times New Roman" pitchFamily="18" charset="0"/>
                </a:rPr>
                <a:t>b</a:t>
              </a:r>
              <a:endParaRPr kumimoji="0" lang="en-US" sz="1400" b="1" i="0" u="none" strike="noStrike" cap="none" spc="0" normalizeH="0" baseline="0" noProof="0" dirty="0">
                <a:ln/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cs typeface="Times New Roman" pitchFamily="18" charset="0"/>
              </a:endParaRPr>
            </a:p>
            <a:p>
              <a:pPr marL="57150" lvl="1" indent="-57150" algn="l" defTabSz="266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kumimoji="0" lang="en-US" sz="1400" b="1" i="0" u="none" strike="noStrike" kern="1200" cap="none" spc="0" normalizeH="0" baseline="0" noProof="0" dirty="0" smtClean="0">
                  <a:ln/>
                  <a:solidFill>
                    <a:schemeClr val="tx1"/>
                  </a:solidFill>
                  <a:effectLst/>
                  <a:uLnTx/>
                  <a:uFillTx/>
                  <a:latin typeface="Arial Narrow" pitchFamily="34" charset="0"/>
                  <a:cs typeface="Times New Roman" pitchFamily="18" charset="0"/>
                </a:rPr>
                <a:t>a</a:t>
              </a:r>
              <a:r>
                <a:rPr lang="en-US" sz="1400" b="1" kern="1200" dirty="0" smtClean="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rPr>
                <a:t> →</a:t>
              </a:r>
              <a:r>
                <a:rPr kumimoji="0" lang="en-US" sz="1400" b="1" i="0" u="none" strike="noStrike" kern="1200" cap="none" spc="0" normalizeH="0" baseline="0" noProof="0" dirty="0" smtClean="0">
                  <a:ln/>
                  <a:solidFill>
                    <a:schemeClr val="tx1"/>
                  </a:solidFill>
                  <a:effectLst/>
                  <a:uLnTx/>
                  <a:uFillTx/>
                  <a:latin typeface="Arial Narrow" pitchFamily="34" charset="0"/>
                  <a:cs typeface="Times New Roman" pitchFamily="18" charset="0"/>
                </a:rPr>
                <a:t>b</a:t>
              </a:r>
              <a:r>
                <a:rPr lang="en-US" sz="1400" b="1" kern="1200" dirty="0" smtClean="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rPr>
                <a:t> → </a:t>
              </a:r>
              <a:r>
                <a:rPr kumimoji="0" lang="en-US" sz="1400" b="1" i="0" u="none" strike="noStrike" kern="1200" cap="none" spc="0" normalizeH="0" baseline="0" noProof="0" dirty="0" smtClean="0">
                  <a:ln/>
                  <a:solidFill>
                    <a:schemeClr val="tx1"/>
                  </a:solidFill>
                  <a:effectLst/>
                  <a:uLnTx/>
                  <a:uFillTx/>
                  <a:latin typeface="Arial Narrow" pitchFamily="34" charset="0"/>
                  <a:cs typeface="Times New Roman" pitchFamily="18" charset="0"/>
                </a:rPr>
                <a:t>d</a:t>
              </a:r>
              <a:endParaRPr lang="en-US" sz="1400" b="1" kern="1200" dirty="0">
                <a:solidFill>
                  <a:schemeClr val="tx1"/>
                </a:solidFill>
              </a:endParaRPr>
            </a:p>
            <a:p>
              <a:pPr marL="57150" lvl="1" indent="-57150" algn="l" defTabSz="266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kumimoji="0" lang="en-US" sz="1400" b="1" i="0" u="none" strike="noStrike" kern="1200" cap="none" spc="0" normalizeH="0" baseline="0" noProof="0" dirty="0" smtClean="0">
                  <a:ln/>
                  <a:solidFill>
                    <a:schemeClr val="tx1"/>
                  </a:solidFill>
                  <a:effectLst/>
                  <a:uLnTx/>
                  <a:uFillTx/>
                  <a:latin typeface="Arial Narrow" pitchFamily="34" charset="0"/>
                  <a:cs typeface="Times New Roman" pitchFamily="18" charset="0"/>
                </a:rPr>
                <a:t>a→ c</a:t>
              </a:r>
              <a:endParaRPr lang="en-US" sz="1400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5500694" y="1937555"/>
            <a:ext cx="1965953" cy="1894515"/>
            <a:chOff x="337511" y="130015"/>
            <a:chExt cx="1680201" cy="1680201"/>
          </a:xfrm>
        </p:grpSpPr>
        <p:sp>
          <p:nvSpPr>
            <p:cNvPr id="127" name="饼形 126"/>
            <p:cNvSpPr/>
            <p:nvPr/>
          </p:nvSpPr>
          <p:spPr>
            <a:xfrm>
              <a:off x="337511" y="130015"/>
              <a:ext cx="1680201" cy="1680201"/>
            </a:xfrm>
            <a:prstGeom prst="pie">
              <a:avLst>
                <a:gd name="adj1" fmla="val 16200000"/>
                <a:gd name="adj2" fmla="val 180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8" name="饼形 4"/>
            <p:cNvSpPr/>
            <p:nvPr/>
          </p:nvSpPr>
          <p:spPr>
            <a:xfrm>
              <a:off x="1223017" y="486058"/>
              <a:ext cx="686130" cy="5000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t" anchorCtr="0">
              <a:noAutofit/>
            </a:bodyPr>
            <a:lstStyle/>
            <a:p>
              <a:pPr marL="57150" lvl="1" indent="-57150" algn="l" defTabSz="266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400" b="1" kern="1200" dirty="0" smtClean="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rPr>
                <a:t>a →c →d</a:t>
              </a:r>
              <a:endParaRPr lang="en-US" sz="1400" b="1" kern="1200" dirty="0">
                <a:solidFill>
                  <a:schemeClr val="tx1"/>
                </a:solidFill>
              </a:endParaRPr>
            </a:p>
            <a:p>
              <a:pPr marL="57150" lvl="1" indent="-57150" algn="l" defTabSz="266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400" b="1" kern="1200" dirty="0" smtClean="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rPr>
                <a:t>a →c →e</a:t>
              </a:r>
              <a:endParaRPr lang="en-US" sz="1400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9" name="组合 128"/>
          <p:cNvGrpSpPr/>
          <p:nvPr/>
        </p:nvGrpSpPr>
        <p:grpSpPr>
          <a:xfrm>
            <a:off x="5500694" y="1971866"/>
            <a:ext cx="1965953" cy="1894515"/>
            <a:chOff x="302907" y="190022"/>
            <a:chExt cx="1680201" cy="1680201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30" name="饼形 129"/>
            <p:cNvSpPr/>
            <p:nvPr/>
          </p:nvSpPr>
          <p:spPr>
            <a:xfrm>
              <a:off x="302907" y="190022"/>
              <a:ext cx="1680201" cy="1680201"/>
            </a:xfrm>
            <a:prstGeom prst="pie">
              <a:avLst>
                <a:gd name="adj1" fmla="val 1800000"/>
                <a:gd name="adj2" fmla="val 7508017"/>
              </a:avLst>
            </a:prstGeom>
            <a:solidFill>
              <a:srgbClr val="90DA4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6317677"/>
                <a:satOff val="10648"/>
                <a:lumOff val="-13040"/>
                <a:alphaOff val="0"/>
              </a:schemeClr>
            </a:fillRef>
            <a:effectRef idx="0">
              <a:schemeClr val="accent2">
                <a:hueOff val="-6317677"/>
                <a:satOff val="10648"/>
                <a:lumOff val="-1304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1" name="饼形 4"/>
            <p:cNvSpPr/>
            <p:nvPr/>
          </p:nvSpPr>
          <p:spPr>
            <a:xfrm>
              <a:off x="832356" y="1467266"/>
              <a:ext cx="900108" cy="35719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t" anchorCtr="0">
              <a:noAutofit/>
            </a:bodyPr>
            <a:lstStyle/>
            <a:p>
              <a:pPr marL="57150" lvl="1" indent="-57150" algn="l" defTabSz="266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kumimoji="0" lang="en-US" sz="1400" b="1" i="0" u="none" strike="noStrike" kern="1200" cap="none" spc="0" normalizeH="0" baseline="0" noProof="0" dirty="0" smtClean="0">
                  <a:ln/>
                  <a:solidFill>
                    <a:schemeClr val="tx1"/>
                  </a:solidFill>
                  <a:effectLst/>
                  <a:uLnTx/>
                  <a:uFillTx/>
                  <a:latin typeface="Arial Narrow" pitchFamily="34" charset="0"/>
                  <a:cs typeface="Times New Roman" pitchFamily="18" charset="0"/>
                </a:rPr>
                <a:t>a</a:t>
              </a:r>
              <a:r>
                <a:rPr lang="en-US" sz="1400" b="1" kern="1200" dirty="0" smtClean="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rPr>
                <a:t> →c →e →f</a:t>
              </a:r>
              <a:endParaRPr lang="en-US" sz="1400" b="1" kern="1200" dirty="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4832625" y="2092604"/>
            <a:ext cx="1071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3"/>
                </a:solidFill>
              </a:rPr>
              <a:t>T0: High</a:t>
            </a:r>
            <a:endParaRPr lang="en-US" sz="1200" b="1" dirty="0">
              <a:solidFill>
                <a:schemeClr val="accent3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056291" y="2009563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2"/>
                </a:solidFill>
              </a:rPr>
              <a:t>T1:  Medium</a:t>
            </a:r>
          </a:p>
          <a:p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6037887" y="3866381"/>
            <a:ext cx="1071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T2: Low</a:t>
            </a:r>
            <a:endParaRPr lang="en-US" sz="1200" b="1" dirty="0">
              <a:solidFill>
                <a:srgbClr val="00B050"/>
              </a:solidFill>
            </a:endParaRPr>
          </a:p>
        </p:txBody>
      </p:sp>
      <p:grpSp>
        <p:nvGrpSpPr>
          <p:cNvPr id="170" name="组合 169"/>
          <p:cNvGrpSpPr/>
          <p:nvPr/>
        </p:nvGrpSpPr>
        <p:grpSpPr>
          <a:xfrm>
            <a:off x="6000760" y="4643446"/>
            <a:ext cx="1428760" cy="428628"/>
            <a:chOff x="6500826" y="4786322"/>
            <a:chExt cx="1214446" cy="357190"/>
          </a:xfrm>
        </p:grpSpPr>
        <p:sp>
          <p:nvSpPr>
            <p:cNvPr id="167" name="矩形 166"/>
            <p:cNvSpPr/>
            <p:nvPr/>
          </p:nvSpPr>
          <p:spPr>
            <a:xfrm>
              <a:off x="6929454" y="4786322"/>
              <a:ext cx="785818" cy="357190"/>
            </a:xfrm>
            <a:prstGeom prst="rect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n w="952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0.098</a:t>
              </a:r>
              <a:endParaRPr lang="en-US" sz="1400" dirty="0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9" name="矩形 168"/>
            <p:cNvSpPr/>
            <p:nvPr/>
          </p:nvSpPr>
          <p:spPr>
            <a:xfrm>
              <a:off x="6500826" y="4786322"/>
              <a:ext cx="419104" cy="357190"/>
            </a:xfrm>
            <a:prstGeom prst="rect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n w="952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en-US" sz="1600" dirty="0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71" name="组合 170"/>
          <p:cNvGrpSpPr/>
          <p:nvPr/>
        </p:nvGrpSpPr>
        <p:grpSpPr>
          <a:xfrm>
            <a:off x="6000760" y="5072074"/>
            <a:ext cx="1428760" cy="428628"/>
            <a:chOff x="6500826" y="4786322"/>
            <a:chExt cx="1214446" cy="357190"/>
          </a:xfrm>
        </p:grpSpPr>
        <p:sp>
          <p:nvSpPr>
            <p:cNvPr id="172" name="矩形 171"/>
            <p:cNvSpPr/>
            <p:nvPr/>
          </p:nvSpPr>
          <p:spPr>
            <a:xfrm>
              <a:off x="6929454" y="4786322"/>
              <a:ext cx="785818" cy="357190"/>
            </a:xfrm>
            <a:prstGeom prst="rect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n w="952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0.056</a:t>
              </a:r>
              <a:endParaRPr lang="en-US" sz="1400" dirty="0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3" name="矩形 172"/>
            <p:cNvSpPr/>
            <p:nvPr/>
          </p:nvSpPr>
          <p:spPr>
            <a:xfrm>
              <a:off x="6500826" y="4786322"/>
              <a:ext cx="419104" cy="357190"/>
            </a:xfrm>
            <a:prstGeom prst="rect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n w="952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en-US" sz="1600" dirty="0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74" name="组合 173"/>
          <p:cNvGrpSpPr/>
          <p:nvPr/>
        </p:nvGrpSpPr>
        <p:grpSpPr>
          <a:xfrm>
            <a:off x="6000760" y="5500702"/>
            <a:ext cx="1428760" cy="428628"/>
            <a:chOff x="6500826" y="4786322"/>
            <a:chExt cx="1214446" cy="357190"/>
          </a:xfrm>
        </p:grpSpPr>
        <p:sp>
          <p:nvSpPr>
            <p:cNvPr id="175" name="矩形 174"/>
            <p:cNvSpPr/>
            <p:nvPr/>
          </p:nvSpPr>
          <p:spPr>
            <a:xfrm>
              <a:off x="6929454" y="4786322"/>
              <a:ext cx="785818" cy="357190"/>
            </a:xfrm>
            <a:prstGeom prst="rect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n w="952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0.042</a:t>
              </a:r>
              <a:endParaRPr lang="en-US" sz="1400" dirty="0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" name="矩形 175"/>
            <p:cNvSpPr/>
            <p:nvPr/>
          </p:nvSpPr>
          <p:spPr>
            <a:xfrm>
              <a:off x="6500826" y="4786322"/>
              <a:ext cx="419104" cy="357190"/>
            </a:xfrm>
            <a:prstGeom prst="rect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n w="952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en-US" sz="1400" dirty="0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77" name="组合 176"/>
          <p:cNvGrpSpPr/>
          <p:nvPr/>
        </p:nvGrpSpPr>
        <p:grpSpPr>
          <a:xfrm>
            <a:off x="6000760" y="5929330"/>
            <a:ext cx="1428760" cy="428628"/>
            <a:chOff x="6500826" y="4786322"/>
            <a:chExt cx="1214446" cy="357190"/>
          </a:xfrm>
        </p:grpSpPr>
        <p:sp>
          <p:nvSpPr>
            <p:cNvPr id="178" name="矩形 177"/>
            <p:cNvSpPr/>
            <p:nvPr/>
          </p:nvSpPr>
          <p:spPr>
            <a:xfrm>
              <a:off x="6929454" y="4786322"/>
              <a:ext cx="785818" cy="357190"/>
            </a:xfrm>
            <a:prstGeom prst="rect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n w="952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0.021</a:t>
              </a:r>
              <a:endParaRPr lang="en-US" sz="1400" dirty="0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9" name="矩形 178"/>
            <p:cNvSpPr/>
            <p:nvPr/>
          </p:nvSpPr>
          <p:spPr>
            <a:xfrm>
              <a:off x="6500826" y="4786322"/>
              <a:ext cx="419104" cy="357190"/>
            </a:xfrm>
            <a:prstGeom prst="rect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n w="952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endParaRPr lang="en-US" sz="1400" dirty="0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80" name="组合 179"/>
          <p:cNvGrpSpPr/>
          <p:nvPr/>
        </p:nvGrpSpPr>
        <p:grpSpPr>
          <a:xfrm>
            <a:off x="6000760" y="6357958"/>
            <a:ext cx="1428760" cy="357190"/>
            <a:chOff x="6500826" y="4786322"/>
            <a:chExt cx="1214446" cy="357190"/>
          </a:xfrm>
        </p:grpSpPr>
        <p:sp>
          <p:nvSpPr>
            <p:cNvPr id="181" name="矩形 180"/>
            <p:cNvSpPr/>
            <p:nvPr/>
          </p:nvSpPr>
          <p:spPr>
            <a:xfrm>
              <a:off x="6929454" y="4786322"/>
              <a:ext cx="785818" cy="357190"/>
            </a:xfrm>
            <a:prstGeom prst="rect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n w="952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0.016</a:t>
              </a:r>
              <a:endParaRPr lang="en-US" sz="1400" dirty="0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2" name="矩形 181"/>
            <p:cNvSpPr/>
            <p:nvPr/>
          </p:nvSpPr>
          <p:spPr>
            <a:xfrm>
              <a:off x="6500826" y="4786322"/>
              <a:ext cx="419104" cy="357190"/>
            </a:xfrm>
            <a:prstGeom prst="rect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n w="952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endParaRPr lang="en-US" sz="1400" dirty="0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6" name="组 35"/>
          <p:cNvGrpSpPr/>
          <p:nvPr/>
        </p:nvGrpSpPr>
        <p:grpSpPr>
          <a:xfrm>
            <a:off x="1643042" y="4883687"/>
            <a:ext cx="2448272" cy="1894515"/>
            <a:chOff x="3995936" y="4797152"/>
            <a:chExt cx="2448272" cy="1894515"/>
          </a:xfrm>
        </p:grpSpPr>
        <p:sp>
          <p:nvSpPr>
            <p:cNvPr id="68" name="饼形 126"/>
            <p:cNvSpPr/>
            <p:nvPr/>
          </p:nvSpPr>
          <p:spPr>
            <a:xfrm>
              <a:off x="3995936" y="4797152"/>
              <a:ext cx="1965953" cy="1894515"/>
            </a:xfrm>
            <a:prstGeom prst="pie">
              <a:avLst>
                <a:gd name="adj1" fmla="val 16200000"/>
                <a:gd name="adj2" fmla="val 180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dirty="0"/>
            </a:p>
          </p:txBody>
        </p:sp>
        <p:sp>
          <p:nvSpPr>
            <p:cNvPr id="71" name="TextBox 135"/>
            <p:cNvSpPr txBox="1"/>
            <p:nvPr/>
          </p:nvSpPr>
          <p:spPr>
            <a:xfrm>
              <a:off x="5229762" y="5229200"/>
              <a:ext cx="12144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T</a:t>
              </a:r>
              <a:r>
                <a:rPr lang="en-US" sz="1600" b="1" baseline="30000" dirty="0" smtClean="0"/>
                <a:t>1</a:t>
              </a:r>
              <a:endParaRPr lang="en-US" sz="1600" b="1" baseline="30000" dirty="0"/>
            </a:p>
          </p:txBody>
        </p:sp>
      </p:grpSp>
      <p:grpSp>
        <p:nvGrpSpPr>
          <p:cNvPr id="35" name="组 34"/>
          <p:cNvGrpSpPr/>
          <p:nvPr/>
        </p:nvGrpSpPr>
        <p:grpSpPr>
          <a:xfrm>
            <a:off x="1643042" y="4892071"/>
            <a:ext cx="1965953" cy="1894515"/>
            <a:chOff x="3995936" y="4805536"/>
            <a:chExt cx="1965953" cy="1894515"/>
          </a:xfrm>
        </p:grpSpPr>
        <p:sp>
          <p:nvSpPr>
            <p:cNvPr id="67" name="饼形 123"/>
            <p:cNvSpPr/>
            <p:nvPr/>
          </p:nvSpPr>
          <p:spPr>
            <a:xfrm>
              <a:off x="3995936" y="4805536"/>
              <a:ext cx="1965953" cy="1894515"/>
            </a:xfrm>
            <a:prstGeom prst="pie">
              <a:avLst>
                <a:gd name="adj1" fmla="val 7431515"/>
                <a:gd name="adj2" fmla="val 16200000"/>
              </a:avLst>
            </a:prstGeom>
            <a:solidFill>
              <a:srgbClr val="B32C1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12635355"/>
                <a:satOff val="21297"/>
                <a:lumOff val="-26079"/>
                <a:alphaOff val="0"/>
              </a:schemeClr>
            </a:fillRef>
            <a:effectRef idx="0">
              <a:schemeClr val="accent2">
                <a:hueOff val="-12635355"/>
                <a:satOff val="21297"/>
                <a:lumOff val="-26079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dirty="0"/>
            </a:p>
          </p:txBody>
        </p:sp>
        <p:sp>
          <p:nvSpPr>
            <p:cNvPr id="72" name="TextBox 135"/>
            <p:cNvSpPr txBox="1"/>
            <p:nvPr/>
          </p:nvSpPr>
          <p:spPr>
            <a:xfrm>
              <a:off x="4283968" y="5381600"/>
              <a:ext cx="12144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T</a:t>
              </a:r>
              <a:r>
                <a:rPr lang="en-US" sz="1600" b="1" baseline="30000" dirty="0" smtClean="0"/>
                <a:t>0</a:t>
              </a:r>
              <a:endParaRPr lang="en-US" sz="1600" b="1" baseline="30000" dirty="0"/>
            </a:p>
          </p:txBody>
        </p:sp>
      </p:grpSp>
      <p:grpSp>
        <p:nvGrpSpPr>
          <p:cNvPr id="37" name="组 36"/>
          <p:cNvGrpSpPr/>
          <p:nvPr/>
        </p:nvGrpSpPr>
        <p:grpSpPr>
          <a:xfrm>
            <a:off x="1643042" y="4883687"/>
            <a:ext cx="2006534" cy="1894515"/>
            <a:chOff x="3995936" y="4797152"/>
            <a:chExt cx="2006534" cy="1894515"/>
          </a:xfrm>
        </p:grpSpPr>
        <p:sp>
          <p:nvSpPr>
            <p:cNvPr id="69" name="饼形 129"/>
            <p:cNvSpPr/>
            <p:nvPr/>
          </p:nvSpPr>
          <p:spPr>
            <a:xfrm>
              <a:off x="3995936" y="4797152"/>
              <a:ext cx="1965953" cy="1894515"/>
            </a:xfrm>
            <a:prstGeom prst="pie">
              <a:avLst>
                <a:gd name="adj1" fmla="val 1800000"/>
                <a:gd name="adj2" fmla="val 7508017"/>
              </a:avLst>
            </a:prstGeom>
            <a:solidFill>
              <a:srgbClr val="90DA4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6317677"/>
                <a:satOff val="10648"/>
                <a:lumOff val="-13040"/>
                <a:alphaOff val="0"/>
              </a:schemeClr>
            </a:fillRef>
            <a:effectRef idx="0">
              <a:schemeClr val="accent2">
                <a:hueOff val="-6317677"/>
                <a:satOff val="10648"/>
                <a:lumOff val="-1304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3" name="TextBox 135"/>
            <p:cNvSpPr txBox="1"/>
            <p:nvPr/>
          </p:nvSpPr>
          <p:spPr>
            <a:xfrm>
              <a:off x="4788024" y="6165304"/>
              <a:ext cx="12144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T</a:t>
              </a:r>
              <a:r>
                <a:rPr lang="en-US" sz="1600" b="1" baseline="30000" dirty="0" smtClean="0"/>
                <a:t>2</a:t>
              </a:r>
              <a:endParaRPr lang="en-US" sz="1600" b="1" baseline="30000" dirty="0"/>
            </a:p>
          </p:txBody>
        </p:sp>
      </p:grpSp>
      <p:grpSp>
        <p:nvGrpSpPr>
          <p:cNvPr id="34" name="组 33"/>
          <p:cNvGrpSpPr/>
          <p:nvPr/>
        </p:nvGrpSpPr>
        <p:grpSpPr>
          <a:xfrm>
            <a:off x="1357290" y="1928802"/>
            <a:ext cx="2376264" cy="1928826"/>
            <a:chOff x="755576" y="1484784"/>
            <a:chExt cx="2376264" cy="1928826"/>
          </a:xfrm>
        </p:grpSpPr>
        <p:sp>
          <p:nvSpPr>
            <p:cNvPr id="5" name="椭圆 4"/>
            <p:cNvSpPr/>
            <p:nvPr/>
          </p:nvSpPr>
          <p:spPr>
            <a:xfrm>
              <a:off x="755576" y="1772816"/>
              <a:ext cx="357190" cy="357190"/>
            </a:xfrm>
            <a:prstGeom prst="ellipse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1774518" y="2204864"/>
              <a:ext cx="357190" cy="357190"/>
            </a:xfrm>
            <a:prstGeom prst="ellipse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4650" y="1856794"/>
              <a:ext cx="357190" cy="357190"/>
            </a:xfrm>
            <a:prstGeom prst="ellipse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1827146" y="3056420"/>
              <a:ext cx="357190" cy="357190"/>
            </a:xfrm>
            <a:prstGeom prst="ellipse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en-US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2702642" y="2783778"/>
              <a:ext cx="357190" cy="357190"/>
            </a:xfrm>
            <a:prstGeom prst="ellipse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1766538" y="1484784"/>
              <a:ext cx="357190" cy="357190"/>
            </a:xfrm>
            <a:prstGeom prst="ellipse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cxnSp>
          <p:nvCxnSpPr>
            <p:cNvPr id="16" name="直接箭头连接符 15"/>
            <p:cNvCxnSpPr>
              <a:stCxn id="5" idx="6"/>
              <a:endCxn id="14" idx="2"/>
            </p:cNvCxnSpPr>
            <p:nvPr/>
          </p:nvCxnSpPr>
          <p:spPr>
            <a:xfrm flipV="1">
              <a:off x="1112766" y="1663379"/>
              <a:ext cx="653772" cy="288032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8" name="直接箭头连接符 17"/>
            <p:cNvCxnSpPr>
              <a:stCxn id="5" idx="6"/>
              <a:endCxn id="7" idx="2"/>
            </p:cNvCxnSpPr>
            <p:nvPr/>
          </p:nvCxnSpPr>
          <p:spPr>
            <a:xfrm>
              <a:off x="1112766" y="1951411"/>
              <a:ext cx="661752" cy="43204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1" name="直接箭头连接符 20"/>
            <p:cNvCxnSpPr>
              <a:stCxn id="14" idx="6"/>
              <a:endCxn id="10" idx="1"/>
            </p:cNvCxnSpPr>
            <p:nvPr/>
          </p:nvCxnSpPr>
          <p:spPr>
            <a:xfrm>
              <a:off x="2123728" y="1663379"/>
              <a:ext cx="703231" cy="245724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3" name="直接箭头连接符 22"/>
            <p:cNvCxnSpPr>
              <a:stCxn id="7" idx="6"/>
              <a:endCxn id="10" idx="3"/>
            </p:cNvCxnSpPr>
            <p:nvPr/>
          </p:nvCxnSpPr>
          <p:spPr>
            <a:xfrm flipV="1">
              <a:off x="2131708" y="2161675"/>
              <a:ext cx="695251" cy="221784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5" name="直接箭头连接符 24"/>
            <p:cNvCxnSpPr>
              <a:stCxn id="7" idx="5"/>
              <a:endCxn id="13" idx="1"/>
            </p:cNvCxnSpPr>
            <p:nvPr/>
          </p:nvCxnSpPr>
          <p:spPr>
            <a:xfrm>
              <a:off x="2079399" y="2509745"/>
              <a:ext cx="675552" cy="326342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8" name="直接箭头连接符 27"/>
            <p:cNvCxnSpPr>
              <a:stCxn id="13" idx="3"/>
              <a:endCxn id="12" idx="6"/>
            </p:cNvCxnSpPr>
            <p:nvPr/>
          </p:nvCxnSpPr>
          <p:spPr>
            <a:xfrm rot="5400000">
              <a:off x="2396466" y="2876530"/>
              <a:ext cx="146356" cy="570615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74" name="椭圆 73"/>
            <p:cNvSpPr/>
            <p:nvPr/>
          </p:nvSpPr>
          <p:spPr>
            <a:xfrm>
              <a:off x="755576" y="2636912"/>
              <a:ext cx="357190" cy="357190"/>
            </a:xfrm>
            <a:prstGeom prst="ellipse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</a:t>
              </a:r>
              <a:endParaRPr lang="en-US" dirty="0"/>
            </a:p>
          </p:txBody>
        </p:sp>
        <p:cxnSp>
          <p:nvCxnSpPr>
            <p:cNvPr id="77" name="直接箭头连接符 17"/>
            <p:cNvCxnSpPr>
              <a:stCxn id="74" idx="6"/>
              <a:endCxn id="7" idx="3"/>
            </p:cNvCxnSpPr>
            <p:nvPr/>
          </p:nvCxnSpPr>
          <p:spPr>
            <a:xfrm flipV="1">
              <a:off x="1112766" y="2509745"/>
              <a:ext cx="714061" cy="305762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83" name="直接箭头连接符 17"/>
            <p:cNvCxnSpPr>
              <a:stCxn id="74" idx="0"/>
              <a:endCxn id="5" idx="4"/>
            </p:cNvCxnSpPr>
            <p:nvPr/>
          </p:nvCxnSpPr>
          <p:spPr>
            <a:xfrm flipV="1">
              <a:off x="934171" y="2130006"/>
              <a:ext cx="0" cy="506906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</p:grpSp>
      <p:sp>
        <p:nvSpPr>
          <p:cNvPr id="91" name="矩形 90"/>
          <p:cNvSpPr/>
          <p:nvPr/>
        </p:nvSpPr>
        <p:spPr>
          <a:xfrm>
            <a:off x="6500826" y="5500702"/>
            <a:ext cx="928694" cy="428628"/>
          </a:xfrm>
          <a:prstGeom prst="rect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0.063</a:t>
            </a:r>
            <a:endParaRPr lang="en-US" sz="1400" dirty="0">
              <a:ln w="9525">
                <a:solidFill>
                  <a:schemeClr val="tx1"/>
                </a:solidFill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3" name="曲线连接符 62"/>
          <p:cNvCxnSpPr/>
          <p:nvPr/>
        </p:nvCxnSpPr>
        <p:spPr>
          <a:xfrm>
            <a:off x="1000100" y="2214554"/>
            <a:ext cx="357190" cy="10943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0" name="对象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712665"/>
              </p:ext>
            </p:extLst>
          </p:nvPr>
        </p:nvGraphicFramePr>
        <p:xfrm>
          <a:off x="7572396" y="5143512"/>
          <a:ext cx="642942" cy="457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" name="公式" r:id="rId4" imgW="330120" imgH="228600" progId="Equation.3">
                  <p:embed/>
                </p:oleObj>
              </mc:Choice>
              <mc:Fallback>
                <p:oleObj name="公式" r:id="rId4" imgW="330120" imgH="2286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96" y="5143512"/>
                        <a:ext cx="642942" cy="4573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7597800" y="5329254"/>
          <a:ext cx="6175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" name="公式" r:id="rId6" imgW="317160" imgH="228600" progId="Equation.3">
                  <p:embed/>
                </p:oleObj>
              </mc:Choice>
              <mc:Fallback>
                <p:oleObj name="公式" r:id="rId6" imgW="31716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7800" y="5329254"/>
                        <a:ext cx="61753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8224838" y="5500688"/>
          <a:ext cx="7667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" name="公式" r:id="rId8" imgW="393480" imgH="228600" progId="Equation.3">
                  <p:embed/>
                </p:oleObj>
              </mc:Choice>
              <mc:Fallback>
                <p:oleObj name="公式" r:id="rId8" imgW="39348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4838" y="5500688"/>
                        <a:ext cx="76676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7572396" y="5500702"/>
          <a:ext cx="6429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" name="公式" r:id="rId10" imgW="330120" imgH="228600" progId="Equation.3">
                  <p:embed/>
                </p:oleObj>
              </mc:Choice>
              <mc:Fallback>
                <p:oleObj name="公式" r:id="rId10" imgW="33012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96" y="5500702"/>
                        <a:ext cx="64293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35393" y="437763"/>
            <a:ext cx="79418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Courier New"/>
                <a:cs typeface="Courier New"/>
              </a:rPr>
              <a:t>Key insight: </a:t>
            </a:r>
            <a:r>
              <a:rPr lang="en-US" altLang="zh-CN" sz="2800" dirty="0" smtClean="0">
                <a:latin typeface="Courier New"/>
                <a:cs typeface="Courier New"/>
              </a:rPr>
              <a:t>Scheduled </a:t>
            </a:r>
            <a:r>
              <a:rPr lang="en-US" altLang="zh-CN" sz="2800" dirty="0">
                <a:latin typeface="Courier New"/>
                <a:cs typeface="Courier New"/>
              </a:rPr>
              <a:t>approximation</a:t>
            </a:r>
            <a:br>
              <a:rPr lang="en-US" altLang="zh-CN" sz="2800" dirty="0">
                <a:latin typeface="Courier New"/>
                <a:cs typeface="Courier New"/>
              </a:rPr>
            </a:br>
            <a:endParaRPr kumimoji="1" lang="zh-CN" altLang="en-US" sz="28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136" grpId="0"/>
      <p:bldP spid="137" grpId="0"/>
      <p:bldP spid="9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F661684-785B-4EF8-AD15-1F85937D668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>
          <a:xfrm>
            <a:off x="457200" y="1484784"/>
            <a:ext cx="7467600" cy="4873752"/>
          </a:xfrm>
        </p:spPr>
        <p:txBody>
          <a:bodyPr/>
          <a:lstStyle/>
          <a:p>
            <a:r>
              <a:rPr kumimoji="1" lang="en-US" altLang="zh-CN" dirty="0" smtClean="0"/>
              <a:t>Incremental query processing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sz="1800" dirty="0" smtClean="0"/>
          </a:p>
          <a:p>
            <a:r>
              <a:rPr kumimoji="1" lang="en-US" altLang="zh-CN" dirty="0" smtClean="0"/>
              <a:t>Accuracy aware</a:t>
            </a:r>
            <a:endParaRPr kumimoji="1" lang="zh-CN" altLang="en-US" dirty="0"/>
          </a:p>
        </p:txBody>
      </p:sp>
      <p:grpSp>
        <p:nvGrpSpPr>
          <p:cNvPr id="8" name="组 7"/>
          <p:cNvGrpSpPr/>
          <p:nvPr/>
        </p:nvGrpSpPr>
        <p:grpSpPr>
          <a:xfrm>
            <a:off x="857224" y="2571744"/>
            <a:ext cx="1440160" cy="1440161"/>
            <a:chOff x="1391919" y="237134"/>
            <a:chExt cx="3413760" cy="3413760"/>
          </a:xfrm>
        </p:grpSpPr>
        <p:sp>
          <p:nvSpPr>
            <p:cNvPr id="9" name="饼图 8"/>
            <p:cNvSpPr/>
            <p:nvPr/>
          </p:nvSpPr>
          <p:spPr>
            <a:xfrm>
              <a:off x="1391919" y="237134"/>
              <a:ext cx="3413760" cy="3413760"/>
            </a:xfrm>
            <a:prstGeom prst="pie">
              <a:avLst>
                <a:gd name="adj1" fmla="val 16200000"/>
                <a:gd name="adj2" fmla="val 20848598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饼图 4"/>
            <p:cNvSpPr/>
            <p:nvPr/>
          </p:nvSpPr>
          <p:spPr>
            <a:xfrm>
              <a:off x="3135376" y="602894"/>
              <a:ext cx="995680" cy="7315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700" kern="1200"/>
            </a:p>
          </p:txBody>
        </p:sp>
      </p:grpSp>
      <p:grpSp>
        <p:nvGrpSpPr>
          <p:cNvPr id="11" name="组 10"/>
          <p:cNvGrpSpPr/>
          <p:nvPr/>
        </p:nvGrpSpPr>
        <p:grpSpPr>
          <a:xfrm>
            <a:off x="857224" y="2571744"/>
            <a:ext cx="1440160" cy="1440161"/>
            <a:chOff x="4389120" y="15231"/>
            <a:chExt cx="3413760" cy="3413760"/>
          </a:xfrm>
        </p:grpSpPr>
        <p:sp>
          <p:nvSpPr>
            <p:cNvPr id="12" name="饼图 11"/>
            <p:cNvSpPr/>
            <p:nvPr/>
          </p:nvSpPr>
          <p:spPr>
            <a:xfrm>
              <a:off x="4389120" y="15231"/>
              <a:ext cx="3413760" cy="3413760"/>
            </a:xfrm>
            <a:prstGeom prst="pie">
              <a:avLst>
                <a:gd name="adj1" fmla="val 20926564"/>
                <a:gd name="adj2" fmla="val 180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2527071"/>
                <a:satOff val="4259"/>
                <a:lumOff val="-5216"/>
                <a:alphaOff val="0"/>
              </a:schemeClr>
            </a:fillRef>
            <a:effectRef idx="0">
              <a:schemeClr val="accent2">
                <a:hueOff val="-2527071"/>
                <a:satOff val="4259"/>
                <a:lumOff val="-521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饼图 4"/>
            <p:cNvSpPr/>
            <p:nvPr/>
          </p:nvSpPr>
          <p:spPr>
            <a:xfrm>
              <a:off x="6725920" y="1376671"/>
              <a:ext cx="1032256" cy="6908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800" kern="1200" dirty="0"/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857224" y="2571744"/>
            <a:ext cx="1440160" cy="1440161"/>
            <a:chOff x="4389120" y="-1706880"/>
            <a:chExt cx="3413760" cy="3413760"/>
          </a:xfrm>
        </p:grpSpPr>
        <p:sp>
          <p:nvSpPr>
            <p:cNvPr id="15" name="饼图 14"/>
            <p:cNvSpPr/>
            <p:nvPr/>
          </p:nvSpPr>
          <p:spPr>
            <a:xfrm>
              <a:off x="4389120" y="-1706880"/>
              <a:ext cx="3413760" cy="3413760"/>
            </a:xfrm>
            <a:prstGeom prst="pie">
              <a:avLst>
                <a:gd name="adj1" fmla="val 9000000"/>
                <a:gd name="adj2" fmla="val 1260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10108284"/>
                <a:satOff val="17038"/>
                <a:lumOff val="-20863"/>
                <a:alphaOff val="0"/>
              </a:schemeClr>
            </a:fillRef>
            <a:effectRef idx="0">
              <a:schemeClr val="accent2">
                <a:hueOff val="-10108284"/>
                <a:satOff val="17038"/>
                <a:lumOff val="-2086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饼图 4"/>
            <p:cNvSpPr/>
            <p:nvPr/>
          </p:nvSpPr>
          <p:spPr>
            <a:xfrm>
              <a:off x="4441952" y="-345439"/>
              <a:ext cx="1032256" cy="6908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70" tIns="52070" rIns="52070" bIns="52070" numCol="1" spcCol="1270" anchor="ctr" anchorCtr="0">
              <a:noAutofit/>
            </a:bodyPr>
            <a:lstStyle/>
            <a:p>
              <a:pPr lvl="0" algn="ctr" defTabSz="1822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100" kern="1200"/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857224" y="2571744"/>
            <a:ext cx="1440160" cy="1440161"/>
            <a:chOff x="887769" y="-1640407"/>
            <a:chExt cx="3413760" cy="3413760"/>
          </a:xfrm>
        </p:grpSpPr>
        <p:sp>
          <p:nvSpPr>
            <p:cNvPr id="18" name="饼图 17"/>
            <p:cNvSpPr/>
            <p:nvPr/>
          </p:nvSpPr>
          <p:spPr>
            <a:xfrm>
              <a:off x="887769" y="-1640407"/>
              <a:ext cx="3413760" cy="3413760"/>
            </a:xfrm>
            <a:prstGeom prst="pie">
              <a:avLst>
                <a:gd name="adj1" fmla="val 12600000"/>
                <a:gd name="adj2" fmla="val 1677048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12635355"/>
                <a:satOff val="21297"/>
                <a:lumOff val="-26079"/>
                <a:alphaOff val="0"/>
              </a:schemeClr>
            </a:fillRef>
            <a:effectRef idx="0">
              <a:schemeClr val="accent2">
                <a:hueOff val="-12635355"/>
                <a:satOff val="21297"/>
                <a:lumOff val="-2607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饼图 4"/>
            <p:cNvSpPr/>
            <p:nvPr/>
          </p:nvSpPr>
          <p:spPr>
            <a:xfrm>
              <a:off x="1562393" y="-1274647"/>
              <a:ext cx="995680" cy="7315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5880" tIns="55880" rIns="55880" bIns="55880" numCol="1" spcCol="1270" anchor="ctr" anchorCtr="0">
              <a:noAutofit/>
            </a:bodyPr>
            <a:lstStyle/>
            <a:p>
              <a:pPr lvl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400" kern="1200" dirty="0"/>
            </a:p>
          </p:txBody>
        </p:sp>
      </p:grpSp>
      <p:grpSp>
        <p:nvGrpSpPr>
          <p:cNvPr id="20" name="组 19"/>
          <p:cNvGrpSpPr/>
          <p:nvPr/>
        </p:nvGrpSpPr>
        <p:grpSpPr>
          <a:xfrm>
            <a:off x="857224" y="2571744"/>
            <a:ext cx="1440160" cy="1440161"/>
            <a:chOff x="4389120" y="-848312"/>
            <a:chExt cx="3413760" cy="3413760"/>
          </a:xfrm>
        </p:grpSpPr>
        <p:sp>
          <p:nvSpPr>
            <p:cNvPr id="21" name="饼图 20"/>
            <p:cNvSpPr/>
            <p:nvPr/>
          </p:nvSpPr>
          <p:spPr>
            <a:xfrm>
              <a:off x="4389120" y="-848312"/>
              <a:ext cx="3413760" cy="3413760"/>
            </a:xfrm>
            <a:prstGeom prst="pie">
              <a:avLst>
                <a:gd name="adj1" fmla="val 4732461"/>
                <a:gd name="adj2" fmla="val 900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7581213"/>
                <a:satOff val="12778"/>
                <a:lumOff val="-15647"/>
                <a:alphaOff val="0"/>
              </a:schemeClr>
            </a:fillRef>
            <a:effectRef idx="0">
              <a:schemeClr val="accent2">
                <a:hueOff val="-7581213"/>
                <a:satOff val="12778"/>
                <a:lumOff val="-1564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饼图 4"/>
            <p:cNvSpPr/>
            <p:nvPr/>
          </p:nvSpPr>
          <p:spPr>
            <a:xfrm>
              <a:off x="5063744" y="1468167"/>
              <a:ext cx="995680" cy="7315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5880" tIns="55880" rIns="55880" bIns="55880" numCol="1" spcCol="1270" anchor="ctr" anchorCtr="0">
              <a:noAutofit/>
            </a:bodyPr>
            <a:lstStyle/>
            <a:p>
              <a:pPr lvl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400" kern="1200"/>
            </a:p>
          </p:txBody>
        </p:sp>
      </p:grpSp>
      <p:sp>
        <p:nvSpPr>
          <p:cNvPr id="23" name="饼图 22"/>
          <p:cNvSpPr/>
          <p:nvPr/>
        </p:nvSpPr>
        <p:spPr>
          <a:xfrm rot="10800000">
            <a:off x="857224" y="2571744"/>
            <a:ext cx="1440160" cy="1440161"/>
          </a:xfrm>
          <a:prstGeom prst="pie">
            <a:avLst>
              <a:gd name="adj1" fmla="val 12600000"/>
              <a:gd name="adj2" fmla="val 15546393"/>
            </a:avLst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2635355"/>
              <a:satOff val="21297"/>
              <a:lumOff val="-26079"/>
              <a:alphaOff val="0"/>
            </a:schemeClr>
          </a:fillRef>
          <a:effectRef idx="0">
            <a:schemeClr val="accent2">
              <a:hueOff val="-12635355"/>
              <a:satOff val="21297"/>
              <a:lumOff val="-26079"/>
              <a:alphaOff val="0"/>
            </a:schemeClr>
          </a:effectRef>
          <a:fontRef idx="minor">
            <a:schemeClr val="lt1"/>
          </a:fontRef>
        </p:style>
      </p:sp>
      <p:sp>
        <p:nvSpPr>
          <p:cNvPr id="28" name="饼图 27"/>
          <p:cNvSpPr/>
          <p:nvPr/>
        </p:nvSpPr>
        <p:spPr>
          <a:xfrm>
            <a:off x="3924687" y="2610717"/>
            <a:ext cx="1469535" cy="1440161"/>
          </a:xfrm>
          <a:prstGeom prst="pie">
            <a:avLst>
              <a:gd name="adj1" fmla="val 12600000"/>
              <a:gd name="adj2" fmla="val 17304653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2635355"/>
              <a:satOff val="21297"/>
              <a:lumOff val="-26079"/>
              <a:alphaOff val="0"/>
            </a:schemeClr>
          </a:fillRef>
          <a:effectRef idx="0">
            <a:schemeClr val="accent2">
              <a:hueOff val="-12635355"/>
              <a:satOff val="21297"/>
              <a:lumOff val="-26079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   T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0</a:t>
            </a:r>
            <a:endParaRPr lang="zh-CN" altLang="en-US" baseline="30000" dirty="0">
              <a:solidFill>
                <a:schemeClr val="tx1"/>
              </a:solidFill>
            </a:endParaRPr>
          </a:p>
        </p:txBody>
      </p:sp>
      <p:sp>
        <p:nvSpPr>
          <p:cNvPr id="30" name="饼图 29"/>
          <p:cNvSpPr/>
          <p:nvPr/>
        </p:nvSpPr>
        <p:spPr>
          <a:xfrm>
            <a:off x="5292839" y="2610717"/>
            <a:ext cx="1469535" cy="1440161"/>
          </a:xfrm>
          <a:prstGeom prst="pie">
            <a:avLst>
              <a:gd name="adj1" fmla="val 12600000"/>
              <a:gd name="adj2" fmla="val 17063503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2635355"/>
              <a:satOff val="21297"/>
              <a:lumOff val="-26079"/>
              <a:alphaOff val="0"/>
            </a:schemeClr>
          </a:fillRef>
          <a:effectRef idx="0">
            <a:schemeClr val="accent2">
              <a:hueOff val="-12635355"/>
              <a:satOff val="21297"/>
              <a:lumOff val="-26079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T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0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endParaRPr lang="zh-CN" altLang="en-US" baseline="30000" dirty="0">
              <a:solidFill>
                <a:schemeClr val="tx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000100" y="3143248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partition</a:t>
            </a:r>
            <a:endParaRPr kumimoji="1"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2714612" y="284327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Tour set:</a:t>
            </a:r>
            <a:endParaRPr kumimoji="1" lang="zh-CN" altLang="en-US" dirty="0"/>
          </a:p>
        </p:txBody>
      </p:sp>
      <p:graphicFrame>
        <p:nvGraphicFramePr>
          <p:cNvPr id="65" name="对象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15662"/>
              </p:ext>
            </p:extLst>
          </p:nvPr>
        </p:nvGraphicFramePr>
        <p:xfrm>
          <a:off x="4938713" y="4271963"/>
          <a:ext cx="474662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0" name="公式" r:id="rId4" imgW="279360" imgH="177480" progId="Equation.3">
                  <p:embed/>
                </p:oleObj>
              </mc:Choice>
              <mc:Fallback>
                <p:oleObj name="公式" r:id="rId4" imgW="279360" imgH="177480" progId="Equation.3">
                  <p:embed/>
                  <p:pic>
                    <p:nvPicPr>
                      <p:cNvPr id="0" name="Picture 2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8713" y="4271963"/>
                        <a:ext cx="474662" cy="300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对象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29974"/>
              </p:ext>
            </p:extLst>
          </p:nvPr>
        </p:nvGraphicFramePr>
        <p:xfrm>
          <a:off x="6375400" y="4271963"/>
          <a:ext cx="457200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1" name="公式" r:id="rId6" imgW="266400" imgH="177480" progId="Equation.3">
                  <p:embed/>
                </p:oleObj>
              </mc:Choice>
              <mc:Fallback>
                <p:oleObj name="公式" r:id="rId6" imgW="266400" imgH="177480" progId="Equation.3">
                  <p:embed/>
                  <p:pic>
                    <p:nvPicPr>
                      <p:cNvPr id="0" name="Picture 2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5400" y="4271963"/>
                        <a:ext cx="457200" cy="300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对象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792455"/>
              </p:ext>
            </p:extLst>
          </p:nvPr>
        </p:nvGraphicFramePr>
        <p:xfrm>
          <a:off x="7877175" y="4271963"/>
          <a:ext cx="471488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2" name="公式" r:id="rId8" imgW="279360" imgH="177480" progId="Equation.3">
                  <p:embed/>
                </p:oleObj>
              </mc:Choice>
              <mc:Fallback>
                <p:oleObj name="公式" r:id="rId8" imgW="279360" imgH="177480" progId="Equation.3">
                  <p:embed/>
                  <p:pic>
                    <p:nvPicPr>
                      <p:cNvPr id="0" name="Picture 2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7175" y="4271963"/>
                        <a:ext cx="471488" cy="300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" name="右箭头 88"/>
          <p:cNvSpPr/>
          <p:nvPr/>
        </p:nvSpPr>
        <p:spPr>
          <a:xfrm>
            <a:off x="4717727" y="3871680"/>
            <a:ext cx="1105768" cy="432048"/>
          </a:xfrm>
          <a:prstGeom prst="rightArrow">
            <a:avLst>
              <a:gd name="adj1" fmla="val 70000"/>
              <a:gd name="adj2" fmla="val 50000"/>
            </a:avLst>
          </a:pr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US" altLang="zh-CN" sz="1400" dirty="0" smtClean="0">
                <a:latin typeface="Arial Narrow"/>
                <a:cs typeface="Arial Narrow"/>
              </a:rPr>
              <a:t>    enough ?</a:t>
            </a:r>
            <a:endParaRPr lang="zh-CN" altLang="en-US" sz="1400" dirty="0">
              <a:latin typeface="Arial Narrow"/>
              <a:cs typeface="Arial Narrow"/>
            </a:endParaRPr>
          </a:p>
        </p:txBody>
      </p:sp>
      <p:grpSp>
        <p:nvGrpSpPr>
          <p:cNvPr id="96" name="组 95"/>
          <p:cNvGrpSpPr/>
          <p:nvPr/>
        </p:nvGrpSpPr>
        <p:grpSpPr>
          <a:xfrm>
            <a:off x="4265615" y="3799672"/>
            <a:ext cx="544512" cy="504056"/>
            <a:chOff x="3540305" y="6165304"/>
            <a:chExt cx="622299" cy="569788"/>
          </a:xfrm>
        </p:grpSpPr>
        <p:grpSp>
          <p:nvGrpSpPr>
            <p:cNvPr id="91" name="组 90"/>
            <p:cNvGrpSpPr/>
            <p:nvPr/>
          </p:nvGrpSpPr>
          <p:grpSpPr>
            <a:xfrm>
              <a:off x="3563888" y="6165304"/>
              <a:ext cx="576064" cy="569788"/>
              <a:chOff x="2976" y="839117"/>
              <a:chExt cx="785812" cy="785812"/>
            </a:xfrm>
            <a:scene3d>
              <a:camera prst="orthographicFront"/>
              <a:lightRig rig="flat" dir="t"/>
            </a:scene3d>
          </p:grpSpPr>
          <p:sp>
            <p:nvSpPr>
              <p:cNvPr id="92" name="椭圆 91"/>
              <p:cNvSpPr/>
              <p:nvPr/>
            </p:nvSpPr>
            <p:spPr>
              <a:xfrm>
                <a:off x="2976" y="839117"/>
                <a:ext cx="785812" cy="785812"/>
              </a:xfrm>
              <a:prstGeom prst="ellipse">
                <a:avLst/>
              </a:prstGeom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93" name="椭圆 4"/>
              <p:cNvSpPr/>
              <p:nvPr/>
            </p:nvSpPr>
            <p:spPr>
              <a:xfrm>
                <a:off x="118056" y="954197"/>
                <a:ext cx="555652" cy="555652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22860" tIns="22860" rIns="22860" bIns="22860" numCol="1" spcCol="1270" anchor="ctr" anchorCtr="0">
                <a:noAutofit/>
              </a:bodyPr>
              <a:lstStyle/>
              <a:p>
                <a:pPr lvl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600" kern="1200" dirty="0"/>
              </a:p>
            </p:txBody>
          </p:sp>
        </p:grpSp>
        <p:graphicFrame>
          <p:nvGraphicFramePr>
            <p:cNvPr id="94" name="对象 9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8712665"/>
                </p:ext>
              </p:extLst>
            </p:nvPr>
          </p:nvGraphicFramePr>
          <p:xfrm>
            <a:off x="3540305" y="6234403"/>
            <a:ext cx="622299" cy="364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3" name="公式" r:id="rId10" imgW="330120" imgH="190440" progId="Equation.3">
                    <p:embed/>
                  </p:oleObj>
                </mc:Choice>
                <mc:Fallback>
                  <p:oleObj name="公式" r:id="rId10" imgW="330120" imgH="190440" progId="Equation.3">
                    <p:embed/>
                    <p:pic>
                      <p:nvPicPr>
                        <p:cNvPr id="0" name="Picture 2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0305" y="6234403"/>
                          <a:ext cx="622299" cy="364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1" name="右箭头 120"/>
          <p:cNvSpPr/>
          <p:nvPr/>
        </p:nvSpPr>
        <p:spPr>
          <a:xfrm>
            <a:off x="6158456" y="3871680"/>
            <a:ext cx="1165237" cy="432048"/>
          </a:xfrm>
          <a:prstGeom prst="rightArrow">
            <a:avLst>
              <a:gd name="adj1" fmla="val 70000"/>
              <a:gd name="adj2" fmla="val 50000"/>
            </a:avLst>
          </a:pr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US" altLang="zh-CN" sz="1400" dirty="0" smtClean="0">
                <a:latin typeface="Arial Narrow"/>
                <a:cs typeface="Arial Narrow"/>
              </a:rPr>
              <a:t>    enough ?</a:t>
            </a:r>
            <a:endParaRPr lang="zh-CN" altLang="en-US" sz="1400" dirty="0">
              <a:latin typeface="Arial Narrow"/>
              <a:cs typeface="Arial Narrow"/>
            </a:endParaRPr>
          </a:p>
        </p:txBody>
      </p:sp>
      <p:grpSp>
        <p:nvGrpSpPr>
          <p:cNvPr id="97" name="组 96"/>
          <p:cNvGrpSpPr/>
          <p:nvPr/>
        </p:nvGrpSpPr>
        <p:grpSpPr>
          <a:xfrm>
            <a:off x="5743576" y="3799672"/>
            <a:ext cx="517525" cy="504056"/>
            <a:chOff x="3558754" y="6165304"/>
            <a:chExt cx="591457" cy="569788"/>
          </a:xfrm>
        </p:grpSpPr>
        <p:grpSp>
          <p:nvGrpSpPr>
            <p:cNvPr id="98" name="组 97"/>
            <p:cNvGrpSpPr/>
            <p:nvPr/>
          </p:nvGrpSpPr>
          <p:grpSpPr>
            <a:xfrm>
              <a:off x="3563888" y="6165304"/>
              <a:ext cx="576064" cy="569788"/>
              <a:chOff x="2976" y="839117"/>
              <a:chExt cx="785812" cy="785812"/>
            </a:xfrm>
            <a:scene3d>
              <a:camera prst="orthographicFront"/>
              <a:lightRig rig="flat" dir="t"/>
            </a:scene3d>
          </p:grpSpPr>
          <p:sp>
            <p:nvSpPr>
              <p:cNvPr id="100" name="椭圆 99"/>
              <p:cNvSpPr/>
              <p:nvPr/>
            </p:nvSpPr>
            <p:spPr>
              <a:xfrm>
                <a:off x="2976" y="839117"/>
                <a:ext cx="785812" cy="785812"/>
              </a:xfrm>
              <a:prstGeom prst="ellipse">
                <a:avLst/>
              </a:prstGeom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101" name="椭圆 4"/>
              <p:cNvSpPr/>
              <p:nvPr/>
            </p:nvSpPr>
            <p:spPr>
              <a:xfrm>
                <a:off x="118056" y="954197"/>
                <a:ext cx="555652" cy="555652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22860" tIns="22860" rIns="22860" bIns="22860" numCol="1" spcCol="1270" anchor="ctr" anchorCtr="0">
                <a:noAutofit/>
              </a:bodyPr>
              <a:lstStyle/>
              <a:p>
                <a:pPr lvl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600" kern="1200" dirty="0"/>
              </a:p>
            </p:txBody>
          </p:sp>
        </p:grpSp>
        <p:graphicFrame>
          <p:nvGraphicFramePr>
            <p:cNvPr id="99" name="对象 9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14137166"/>
                </p:ext>
              </p:extLst>
            </p:nvPr>
          </p:nvGraphicFramePr>
          <p:xfrm>
            <a:off x="3558754" y="6270294"/>
            <a:ext cx="591457" cy="366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4" name="公式" r:id="rId12" imgW="317160" imgH="190440" progId="Equation.3">
                    <p:embed/>
                  </p:oleObj>
                </mc:Choice>
                <mc:Fallback>
                  <p:oleObj name="公式" r:id="rId12" imgW="317160" imgH="190440" progId="Equation.3">
                    <p:embed/>
                    <p:pic>
                      <p:nvPicPr>
                        <p:cNvPr id="0" name="Picture 2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8754" y="6270294"/>
                          <a:ext cx="591457" cy="3660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2" name="右箭头 121"/>
          <p:cNvSpPr/>
          <p:nvPr/>
        </p:nvSpPr>
        <p:spPr>
          <a:xfrm>
            <a:off x="7643834" y="3871680"/>
            <a:ext cx="1081829" cy="432048"/>
          </a:xfrm>
          <a:prstGeom prst="rightArrow">
            <a:avLst>
              <a:gd name="adj1" fmla="val 70000"/>
              <a:gd name="adj2" fmla="val 50000"/>
            </a:avLst>
          </a:pr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US" altLang="zh-CN" sz="1400" dirty="0" smtClean="0">
                <a:latin typeface="Arial Narrow"/>
                <a:cs typeface="Arial Narrow"/>
              </a:rPr>
              <a:t>   enough ?</a:t>
            </a:r>
            <a:endParaRPr lang="zh-CN" altLang="en-US" sz="1400" dirty="0">
              <a:latin typeface="Arial Narrow"/>
              <a:cs typeface="Arial Narrow"/>
            </a:endParaRPr>
          </a:p>
        </p:txBody>
      </p:sp>
      <p:grpSp>
        <p:nvGrpSpPr>
          <p:cNvPr id="108" name="组 107"/>
          <p:cNvGrpSpPr/>
          <p:nvPr/>
        </p:nvGrpSpPr>
        <p:grpSpPr>
          <a:xfrm>
            <a:off x="7162801" y="3799672"/>
            <a:ext cx="546100" cy="504056"/>
            <a:chOff x="3543297" y="6165304"/>
            <a:chExt cx="624114" cy="569788"/>
          </a:xfrm>
        </p:grpSpPr>
        <p:grpSp>
          <p:nvGrpSpPr>
            <p:cNvPr id="109" name="组 108"/>
            <p:cNvGrpSpPr/>
            <p:nvPr/>
          </p:nvGrpSpPr>
          <p:grpSpPr>
            <a:xfrm>
              <a:off x="3563888" y="6165304"/>
              <a:ext cx="576064" cy="569788"/>
              <a:chOff x="2976" y="839117"/>
              <a:chExt cx="785812" cy="785812"/>
            </a:xfrm>
            <a:scene3d>
              <a:camera prst="orthographicFront"/>
              <a:lightRig rig="flat" dir="t"/>
            </a:scene3d>
          </p:grpSpPr>
          <p:sp>
            <p:nvSpPr>
              <p:cNvPr id="111" name="椭圆 110"/>
              <p:cNvSpPr/>
              <p:nvPr/>
            </p:nvSpPr>
            <p:spPr>
              <a:xfrm>
                <a:off x="2976" y="839117"/>
                <a:ext cx="785812" cy="785812"/>
              </a:xfrm>
              <a:prstGeom prst="ellipse">
                <a:avLst/>
              </a:prstGeom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112" name="椭圆 4"/>
              <p:cNvSpPr/>
              <p:nvPr/>
            </p:nvSpPr>
            <p:spPr>
              <a:xfrm>
                <a:off x="118056" y="954197"/>
                <a:ext cx="555652" cy="555652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22860" tIns="22860" rIns="22860" bIns="22860" numCol="1" spcCol="1270" anchor="ctr" anchorCtr="0">
                <a:noAutofit/>
              </a:bodyPr>
              <a:lstStyle/>
              <a:p>
                <a:pPr lvl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600" kern="1200" dirty="0"/>
              </a:p>
            </p:txBody>
          </p:sp>
        </p:grpSp>
        <p:graphicFrame>
          <p:nvGraphicFramePr>
            <p:cNvPr id="110" name="对象 10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15842571"/>
                </p:ext>
              </p:extLst>
            </p:nvPr>
          </p:nvGraphicFramePr>
          <p:xfrm>
            <a:off x="3543297" y="6272089"/>
            <a:ext cx="624114" cy="3624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5" name="公式" r:id="rId14" imgW="330120" imgH="190440" progId="Equation.3">
                    <p:embed/>
                  </p:oleObj>
                </mc:Choice>
                <mc:Fallback>
                  <p:oleObj name="公式" r:id="rId14" imgW="330120" imgH="190440" progId="Equation.3">
                    <p:embed/>
                    <p:pic>
                      <p:nvPicPr>
                        <p:cNvPr id="0" name="Picture 2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3297" y="6272089"/>
                          <a:ext cx="624114" cy="3624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8" name="组 127"/>
          <p:cNvGrpSpPr/>
          <p:nvPr/>
        </p:nvGrpSpPr>
        <p:grpSpPr>
          <a:xfrm>
            <a:off x="5292839" y="2610717"/>
            <a:ext cx="1469535" cy="1440161"/>
            <a:chOff x="3784960" y="2564903"/>
            <a:chExt cx="1440160" cy="1440161"/>
          </a:xfrm>
        </p:grpSpPr>
        <p:sp>
          <p:nvSpPr>
            <p:cNvPr id="29" name="饼图 28"/>
            <p:cNvSpPr/>
            <p:nvPr/>
          </p:nvSpPr>
          <p:spPr>
            <a:xfrm rot="390914">
              <a:off x="3784960" y="2564903"/>
              <a:ext cx="1440160" cy="1440161"/>
            </a:xfrm>
            <a:prstGeom prst="pie">
              <a:avLst>
                <a:gd name="adj1" fmla="val 16200000"/>
                <a:gd name="adj2" fmla="val 20631458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dirty="0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4651841" y="2780928"/>
              <a:ext cx="4242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T</a:t>
              </a:r>
              <a:r>
                <a:rPr lang="en-US" altLang="zh-CN" baseline="30000" dirty="0" smtClean="0">
                  <a:solidFill>
                    <a:schemeClr val="bg1"/>
                  </a:solidFill>
                </a:rPr>
                <a:t>1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1" name="组 130"/>
          <p:cNvGrpSpPr/>
          <p:nvPr/>
        </p:nvGrpSpPr>
        <p:grpSpPr>
          <a:xfrm>
            <a:off x="6805007" y="2610718"/>
            <a:ext cx="1469535" cy="1440160"/>
            <a:chOff x="5292080" y="2564904"/>
            <a:chExt cx="1440160" cy="1440160"/>
          </a:xfrm>
        </p:grpSpPr>
        <p:sp>
          <p:nvSpPr>
            <p:cNvPr id="55" name="饼图 54"/>
            <p:cNvSpPr/>
            <p:nvPr/>
          </p:nvSpPr>
          <p:spPr>
            <a:xfrm>
              <a:off x="5292080" y="2564904"/>
              <a:ext cx="1440160" cy="1440160"/>
            </a:xfrm>
            <a:prstGeom prst="pie">
              <a:avLst>
                <a:gd name="adj1" fmla="val 16200000"/>
                <a:gd name="adj2" fmla="val 20887481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饼图 55"/>
            <p:cNvSpPr/>
            <p:nvPr/>
          </p:nvSpPr>
          <p:spPr>
            <a:xfrm>
              <a:off x="5292080" y="2564904"/>
              <a:ext cx="1440160" cy="1440160"/>
            </a:xfrm>
            <a:prstGeom prst="pie">
              <a:avLst>
                <a:gd name="adj1" fmla="val 12600000"/>
                <a:gd name="adj2" fmla="val 17046151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12635355"/>
                <a:satOff val="21297"/>
                <a:lumOff val="-26079"/>
                <a:alphaOff val="0"/>
              </a:schemeClr>
            </a:fillRef>
            <a:effectRef idx="0">
              <a:schemeClr val="accent2">
                <a:hueOff val="-12635355"/>
                <a:satOff val="21297"/>
                <a:lumOff val="-2607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9" name="矩形 128"/>
            <p:cNvSpPr/>
            <p:nvPr/>
          </p:nvSpPr>
          <p:spPr>
            <a:xfrm>
              <a:off x="5580112" y="2708920"/>
              <a:ext cx="53444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 </a:t>
              </a:r>
              <a:r>
                <a:rPr lang="en-US" altLang="zh-CN" dirty="0"/>
                <a:t>T</a:t>
              </a:r>
              <a:r>
                <a:rPr lang="en-US" altLang="zh-CN" baseline="30000" dirty="0"/>
                <a:t>0</a:t>
              </a:r>
              <a:r>
                <a:rPr lang="en-US" altLang="zh-CN" dirty="0">
                  <a:solidFill>
                    <a:schemeClr val="bg1"/>
                  </a:solidFill>
                </a:rPr>
                <a:t> 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6156176" y="2780928"/>
              <a:ext cx="3993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T</a:t>
              </a:r>
              <a:r>
                <a:rPr lang="en-US" altLang="zh-CN" baseline="30000" dirty="0" smtClean="0"/>
                <a:t>1</a:t>
              </a:r>
              <a:endParaRPr lang="zh-CN" altLang="en-US" dirty="0"/>
            </a:p>
          </p:txBody>
        </p:sp>
      </p:grpSp>
      <p:grpSp>
        <p:nvGrpSpPr>
          <p:cNvPr id="133" name="组 132"/>
          <p:cNvGrpSpPr/>
          <p:nvPr/>
        </p:nvGrpSpPr>
        <p:grpSpPr>
          <a:xfrm>
            <a:off x="6805008" y="2610718"/>
            <a:ext cx="1910396" cy="1440160"/>
            <a:chOff x="5508104" y="2564904"/>
            <a:chExt cx="1872208" cy="1440160"/>
          </a:xfrm>
        </p:grpSpPr>
        <p:grpSp>
          <p:nvGrpSpPr>
            <p:cNvPr id="124" name="组 123"/>
            <p:cNvGrpSpPr/>
            <p:nvPr/>
          </p:nvGrpSpPr>
          <p:grpSpPr>
            <a:xfrm>
              <a:off x="5508104" y="2564904"/>
              <a:ext cx="1872208" cy="1440160"/>
              <a:chOff x="4860032" y="2564904"/>
              <a:chExt cx="1872208" cy="1440160"/>
            </a:xfrm>
          </p:grpSpPr>
          <p:sp>
            <p:nvSpPr>
              <p:cNvPr id="57" name="饼图 56"/>
              <p:cNvSpPr/>
              <p:nvPr/>
            </p:nvSpPr>
            <p:spPr>
              <a:xfrm>
                <a:off x="4860032" y="2564904"/>
                <a:ext cx="1440160" cy="1440160"/>
              </a:xfrm>
              <a:prstGeom prst="pie">
                <a:avLst>
                  <a:gd name="adj1" fmla="val 20770236"/>
                  <a:gd name="adj2" fmla="val 180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-2527071"/>
                  <a:satOff val="4259"/>
                  <a:lumOff val="-5216"/>
                  <a:alphaOff val="0"/>
                </a:schemeClr>
              </a:fillRef>
              <a:effectRef idx="0">
                <a:schemeClr val="accent2">
                  <a:hueOff val="-2527071"/>
                  <a:satOff val="4259"/>
                  <a:lumOff val="-5216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9" name="矩形 58"/>
              <p:cNvSpPr/>
              <p:nvPr/>
            </p:nvSpPr>
            <p:spPr>
              <a:xfrm>
                <a:off x="5580111" y="2708921"/>
                <a:ext cx="1846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6084168" y="2708921"/>
                <a:ext cx="1846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6300192" y="3131676"/>
                <a:ext cx="43204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</a:rPr>
                  <a:t>T</a:t>
                </a:r>
                <a:r>
                  <a:rPr lang="en-US" altLang="zh-CN" baseline="30000" dirty="0" smtClean="0">
                    <a:solidFill>
                      <a:schemeClr val="bg1"/>
                    </a:solidFill>
                  </a:rPr>
                  <a:t>2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2" name="矩形 131"/>
            <p:cNvSpPr/>
            <p:nvPr/>
          </p:nvSpPr>
          <p:spPr>
            <a:xfrm>
              <a:off x="6516216" y="3207104"/>
              <a:ext cx="43204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T</a:t>
              </a:r>
              <a:r>
                <a:rPr lang="en-US" altLang="zh-CN" baseline="30000" dirty="0" smtClean="0">
                  <a:solidFill>
                    <a:schemeClr val="bg1"/>
                  </a:solidFill>
                </a:rPr>
                <a:t>2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90" name="文本框 48"/>
          <p:cNvSpPr txBox="1"/>
          <p:nvPr/>
        </p:nvSpPr>
        <p:spPr>
          <a:xfrm>
            <a:off x="2714612" y="3933056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Estimates:</a:t>
            </a:r>
            <a:endParaRPr kumimoji="1" lang="zh-CN" altLang="en-US" dirty="0"/>
          </a:p>
        </p:txBody>
      </p:sp>
      <p:graphicFrame>
        <p:nvGraphicFramePr>
          <p:cNvPr id="2318" name="Object 2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029750"/>
              </p:ext>
            </p:extLst>
          </p:nvPr>
        </p:nvGraphicFramePr>
        <p:xfrm>
          <a:off x="1475656" y="5517232"/>
          <a:ext cx="55721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6" name="公式" r:id="rId16" imgW="3251160" imgH="355320" progId="Equation.3">
                  <p:embed/>
                </p:oleObj>
              </mc:Choice>
              <mc:Fallback>
                <p:oleObj name="公式" r:id="rId16" imgW="3251160" imgH="355320" progId="Equation.3">
                  <p:embed/>
                  <p:pic>
                    <p:nvPicPr>
                      <p:cNvPr id="0" name="Picture 2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5517232"/>
                        <a:ext cx="5572125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文本框 48"/>
          <p:cNvSpPr txBox="1"/>
          <p:nvPr/>
        </p:nvSpPr>
        <p:spPr>
          <a:xfrm>
            <a:off x="4716016" y="205155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Thru iterations</a:t>
            </a:r>
            <a:endParaRPr kumimoji="1" lang="zh-CN" altLang="en-US" dirty="0"/>
          </a:p>
        </p:txBody>
      </p:sp>
      <p:sp>
        <p:nvSpPr>
          <p:cNvPr id="7" name="云形标注 6"/>
          <p:cNvSpPr/>
          <p:nvPr/>
        </p:nvSpPr>
        <p:spPr>
          <a:xfrm>
            <a:off x="6732240" y="5805264"/>
            <a:ext cx="2016224" cy="1080120"/>
          </a:xfrm>
          <a:prstGeom prst="cloudCallout">
            <a:avLst>
              <a:gd name="adj1" fmla="val -73777"/>
              <a:gd name="adj2" fmla="val -4175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sum of current estimates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85800" y="476672"/>
            <a:ext cx="81906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urier New"/>
                <a:cs typeface="Courier New"/>
              </a:rPr>
              <a:t>Novelty: </a:t>
            </a:r>
            <a:r>
              <a:rPr lang="en-US" altLang="zh-CN" sz="2800" dirty="0" smtClean="0">
                <a:latin typeface="Courier New"/>
                <a:cs typeface="Courier New"/>
              </a:rPr>
              <a:t>Incremental </a:t>
            </a:r>
            <a:r>
              <a:rPr lang="en-US" altLang="zh-CN" sz="2800" dirty="0">
                <a:latin typeface="Courier New"/>
                <a:cs typeface="Courier New"/>
              </a:rPr>
              <a:t>&amp; accuracy-aware</a:t>
            </a:r>
            <a:br>
              <a:rPr lang="en-US" altLang="zh-CN" sz="2800" dirty="0">
                <a:latin typeface="Courier New"/>
                <a:cs typeface="Courier New"/>
              </a:rPr>
            </a:br>
            <a:endParaRPr lang="zh-CN" altLang="en-US" sz="28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46" grpId="0"/>
      <p:bldP spid="47" grpId="0"/>
      <p:bldP spid="89" grpId="0" animBg="1"/>
      <p:bldP spid="121" grpId="0" animBg="1"/>
      <p:bldP spid="122" grpId="0" animBg="1"/>
      <p:bldP spid="90" grpId="0"/>
      <p:bldP spid="70" grpId="0"/>
      <p:bldP spid="70" grpId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571612"/>
            <a:ext cx="7467600" cy="3196952"/>
          </a:xfrm>
        </p:spPr>
        <p:txBody>
          <a:bodyPr>
            <a:normAutofit/>
          </a:bodyPr>
          <a:lstStyle/>
          <a:p>
            <a:r>
              <a:rPr lang="en-US" dirty="0" smtClean="0"/>
              <a:t>Challenge 1: How to effectively partition tours?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Challenge 2: How to efficiently compute each PPV increment?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F661684-785B-4EF8-AD15-1F85937D668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2" name="椭圆 21"/>
          <p:cNvSpPr/>
          <p:nvPr/>
        </p:nvSpPr>
        <p:spPr>
          <a:xfrm>
            <a:off x="1331640" y="2132856"/>
            <a:ext cx="1440160" cy="14401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4976297" y="5516796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</a:t>
            </a:r>
            <a:r>
              <a:rPr lang="en-US" altLang="zh-CN" baseline="30000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119" name="组 118"/>
          <p:cNvGrpSpPr/>
          <p:nvPr/>
        </p:nvGrpSpPr>
        <p:grpSpPr>
          <a:xfrm>
            <a:off x="1331640" y="2132855"/>
            <a:ext cx="1440160" cy="1440161"/>
            <a:chOff x="1835696" y="2132855"/>
            <a:chExt cx="1440160" cy="1440161"/>
          </a:xfrm>
        </p:grpSpPr>
        <p:grpSp>
          <p:nvGrpSpPr>
            <p:cNvPr id="39" name="组 38"/>
            <p:cNvGrpSpPr/>
            <p:nvPr/>
          </p:nvGrpSpPr>
          <p:grpSpPr>
            <a:xfrm>
              <a:off x="1835696" y="2132855"/>
              <a:ext cx="1440160" cy="1440161"/>
              <a:chOff x="1391919" y="237134"/>
              <a:chExt cx="3413760" cy="3413760"/>
            </a:xfrm>
          </p:grpSpPr>
          <p:sp>
            <p:nvSpPr>
              <p:cNvPr id="40" name="饼图 39"/>
              <p:cNvSpPr/>
              <p:nvPr/>
            </p:nvSpPr>
            <p:spPr>
              <a:xfrm>
                <a:off x="1391919" y="237134"/>
                <a:ext cx="3413760" cy="3413760"/>
              </a:xfrm>
              <a:prstGeom prst="pie">
                <a:avLst>
                  <a:gd name="adj1" fmla="val 16200000"/>
                  <a:gd name="adj2" fmla="val 20848598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1" name="饼图 4"/>
              <p:cNvSpPr/>
              <p:nvPr/>
            </p:nvSpPr>
            <p:spPr>
              <a:xfrm>
                <a:off x="3135376" y="602894"/>
                <a:ext cx="995680" cy="73152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4290" tIns="34290" rIns="34290" bIns="34290" numCol="1" spcCol="1270" anchor="ctr" anchorCtr="0">
                <a:noAutofit/>
              </a:bodyPr>
              <a:lstStyle/>
              <a:p>
                <a:pPr lvl="0" algn="ctr" defTabSz="12001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2700" kern="1200"/>
              </a:p>
            </p:txBody>
          </p:sp>
        </p:grpSp>
        <p:grpSp>
          <p:nvGrpSpPr>
            <p:cNvPr id="42" name="组 41"/>
            <p:cNvGrpSpPr/>
            <p:nvPr/>
          </p:nvGrpSpPr>
          <p:grpSpPr>
            <a:xfrm>
              <a:off x="1835696" y="2132855"/>
              <a:ext cx="1440160" cy="1440161"/>
              <a:chOff x="4389120" y="15231"/>
              <a:chExt cx="3413760" cy="3413760"/>
            </a:xfrm>
          </p:grpSpPr>
          <p:sp>
            <p:nvSpPr>
              <p:cNvPr id="43" name="饼图 42"/>
              <p:cNvSpPr/>
              <p:nvPr/>
            </p:nvSpPr>
            <p:spPr>
              <a:xfrm>
                <a:off x="4389120" y="15231"/>
                <a:ext cx="3413760" cy="3413760"/>
              </a:xfrm>
              <a:prstGeom prst="pie">
                <a:avLst>
                  <a:gd name="adj1" fmla="val 20926564"/>
                  <a:gd name="adj2" fmla="val 180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-2527071"/>
                  <a:satOff val="4259"/>
                  <a:lumOff val="-5216"/>
                  <a:alphaOff val="0"/>
                </a:schemeClr>
              </a:fillRef>
              <a:effectRef idx="0">
                <a:schemeClr val="accent2">
                  <a:hueOff val="-2527071"/>
                  <a:satOff val="4259"/>
                  <a:lumOff val="-5216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4" name="饼图 4"/>
              <p:cNvSpPr/>
              <p:nvPr/>
            </p:nvSpPr>
            <p:spPr>
              <a:xfrm>
                <a:off x="6725920" y="1376671"/>
                <a:ext cx="1032256" cy="69088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5560" tIns="35560" rIns="35560" bIns="35560" numCol="1" spcCol="1270" anchor="ctr" anchorCtr="0">
                <a:noAutofit/>
              </a:bodyPr>
              <a:lstStyle/>
              <a:p>
                <a:pPr lvl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2800" kern="1200" dirty="0"/>
              </a:p>
            </p:txBody>
          </p:sp>
        </p:grpSp>
        <p:grpSp>
          <p:nvGrpSpPr>
            <p:cNvPr id="45" name="组 44"/>
            <p:cNvGrpSpPr/>
            <p:nvPr/>
          </p:nvGrpSpPr>
          <p:grpSpPr>
            <a:xfrm>
              <a:off x="1835696" y="2132855"/>
              <a:ext cx="1440160" cy="1440161"/>
              <a:chOff x="4389120" y="-1706880"/>
              <a:chExt cx="3413760" cy="3413760"/>
            </a:xfrm>
          </p:grpSpPr>
          <p:sp>
            <p:nvSpPr>
              <p:cNvPr id="46" name="饼图 45"/>
              <p:cNvSpPr/>
              <p:nvPr/>
            </p:nvSpPr>
            <p:spPr>
              <a:xfrm>
                <a:off x="4389120" y="-1706880"/>
                <a:ext cx="3413760" cy="3413760"/>
              </a:xfrm>
              <a:prstGeom prst="pie">
                <a:avLst>
                  <a:gd name="adj1" fmla="val 9000000"/>
                  <a:gd name="adj2" fmla="val 1260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-10108284"/>
                  <a:satOff val="17038"/>
                  <a:lumOff val="-20863"/>
                  <a:alphaOff val="0"/>
                </a:schemeClr>
              </a:fillRef>
              <a:effectRef idx="0">
                <a:schemeClr val="accent2">
                  <a:hueOff val="-10108284"/>
                  <a:satOff val="17038"/>
                  <a:lumOff val="-20863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7" name="饼图 4"/>
              <p:cNvSpPr/>
              <p:nvPr/>
            </p:nvSpPr>
            <p:spPr>
              <a:xfrm>
                <a:off x="4441952" y="-345439"/>
                <a:ext cx="1032256" cy="69088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2070" tIns="52070" rIns="52070" bIns="52070" numCol="1" spcCol="1270" anchor="ctr" anchorCtr="0">
                <a:noAutofit/>
              </a:bodyPr>
              <a:lstStyle/>
              <a:p>
                <a:pPr lvl="0" algn="ctr" defTabSz="1822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4100" kern="1200"/>
              </a:p>
            </p:txBody>
          </p:sp>
        </p:grpSp>
        <p:grpSp>
          <p:nvGrpSpPr>
            <p:cNvPr id="48" name="组 47"/>
            <p:cNvGrpSpPr/>
            <p:nvPr/>
          </p:nvGrpSpPr>
          <p:grpSpPr>
            <a:xfrm>
              <a:off x="1835696" y="2132855"/>
              <a:ext cx="1440160" cy="1440161"/>
              <a:chOff x="887769" y="-1640407"/>
              <a:chExt cx="3413760" cy="3413760"/>
            </a:xfrm>
          </p:grpSpPr>
          <p:sp>
            <p:nvSpPr>
              <p:cNvPr id="49" name="饼图 48"/>
              <p:cNvSpPr/>
              <p:nvPr/>
            </p:nvSpPr>
            <p:spPr>
              <a:xfrm>
                <a:off x="887769" y="-1640407"/>
                <a:ext cx="3413760" cy="3413760"/>
              </a:xfrm>
              <a:prstGeom prst="pie">
                <a:avLst>
                  <a:gd name="adj1" fmla="val 12600000"/>
                  <a:gd name="adj2" fmla="val 1677048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-12635355"/>
                  <a:satOff val="21297"/>
                  <a:lumOff val="-26079"/>
                  <a:alphaOff val="0"/>
                </a:schemeClr>
              </a:fillRef>
              <a:effectRef idx="0">
                <a:schemeClr val="accent2">
                  <a:hueOff val="-12635355"/>
                  <a:satOff val="21297"/>
                  <a:lumOff val="-26079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0" name="饼图 4"/>
              <p:cNvSpPr/>
              <p:nvPr/>
            </p:nvSpPr>
            <p:spPr>
              <a:xfrm>
                <a:off x="1562393" y="-1274647"/>
                <a:ext cx="995680" cy="73152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5880" tIns="55880" rIns="55880" bIns="55880" numCol="1" spcCol="1270" anchor="ctr" anchorCtr="0">
                <a:noAutofit/>
              </a:bodyPr>
              <a:lstStyle/>
              <a:p>
                <a:pPr lvl="0" algn="ctr" defTabSz="1955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4400" kern="1200" dirty="0"/>
              </a:p>
            </p:txBody>
          </p:sp>
        </p:grpSp>
        <p:grpSp>
          <p:nvGrpSpPr>
            <p:cNvPr id="51" name="组 50"/>
            <p:cNvGrpSpPr/>
            <p:nvPr/>
          </p:nvGrpSpPr>
          <p:grpSpPr>
            <a:xfrm>
              <a:off x="1835696" y="2132855"/>
              <a:ext cx="1440160" cy="1440161"/>
              <a:chOff x="4389120" y="-848312"/>
              <a:chExt cx="3413760" cy="3413760"/>
            </a:xfrm>
          </p:grpSpPr>
          <p:sp>
            <p:nvSpPr>
              <p:cNvPr id="52" name="饼图 51"/>
              <p:cNvSpPr/>
              <p:nvPr/>
            </p:nvSpPr>
            <p:spPr>
              <a:xfrm>
                <a:off x="4389120" y="-848312"/>
                <a:ext cx="3413760" cy="3413760"/>
              </a:xfrm>
              <a:prstGeom prst="pie">
                <a:avLst>
                  <a:gd name="adj1" fmla="val 4732461"/>
                  <a:gd name="adj2" fmla="val 900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-7581213"/>
                  <a:satOff val="12778"/>
                  <a:lumOff val="-15647"/>
                  <a:alphaOff val="0"/>
                </a:schemeClr>
              </a:fillRef>
              <a:effectRef idx="0">
                <a:schemeClr val="accent2">
                  <a:hueOff val="-7581213"/>
                  <a:satOff val="12778"/>
                  <a:lumOff val="-15647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3" name="饼图 4"/>
              <p:cNvSpPr/>
              <p:nvPr/>
            </p:nvSpPr>
            <p:spPr>
              <a:xfrm>
                <a:off x="5063744" y="1468167"/>
                <a:ext cx="995680" cy="73152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5880" tIns="55880" rIns="55880" bIns="55880" numCol="1" spcCol="1270" anchor="ctr" anchorCtr="0">
                <a:noAutofit/>
              </a:bodyPr>
              <a:lstStyle/>
              <a:p>
                <a:pPr lvl="0" algn="ctr" defTabSz="1955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4400" kern="1200"/>
              </a:p>
            </p:txBody>
          </p:sp>
        </p:grpSp>
        <p:sp>
          <p:nvSpPr>
            <p:cNvPr id="54" name="饼图 53"/>
            <p:cNvSpPr/>
            <p:nvPr/>
          </p:nvSpPr>
          <p:spPr>
            <a:xfrm rot="10800000">
              <a:off x="1835696" y="2132855"/>
              <a:ext cx="1440160" cy="1440161"/>
            </a:xfrm>
            <a:prstGeom prst="pie">
              <a:avLst>
                <a:gd name="adj1" fmla="val 12600000"/>
                <a:gd name="adj2" fmla="val 15546393"/>
              </a:avLst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12635355"/>
                <a:satOff val="21297"/>
                <a:lumOff val="-26079"/>
                <a:alphaOff val="0"/>
              </a:schemeClr>
            </a:fillRef>
            <a:effectRef idx="0">
              <a:schemeClr val="accent2">
                <a:hueOff val="-12635355"/>
                <a:satOff val="21297"/>
                <a:lumOff val="-26079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55" name="文本框 54"/>
          <p:cNvSpPr txBox="1"/>
          <p:nvPr/>
        </p:nvSpPr>
        <p:spPr>
          <a:xfrm>
            <a:off x="3419872" y="2627620"/>
            <a:ext cx="3708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importance of tours </a:t>
            </a:r>
            <a:r>
              <a:rPr kumimoji="1" lang="en-US" altLang="zh-CN" dirty="0" err="1" smtClean="0"/>
              <a:t>w.r.t</a:t>
            </a:r>
            <a:r>
              <a:rPr kumimoji="1" lang="en-US" altLang="zh-CN" dirty="0" smtClean="0"/>
              <a:t> query?</a:t>
            </a:r>
            <a:endParaRPr kumimoji="1"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1619673" y="4941169"/>
            <a:ext cx="4878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T</a:t>
            </a:r>
            <a:r>
              <a:rPr lang="en-US" altLang="zh-CN" baseline="30000" dirty="0">
                <a:solidFill>
                  <a:schemeClr val="bg1"/>
                </a:solidFill>
              </a:rPr>
              <a:t>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347586" y="4941169"/>
            <a:ext cx="4878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</a:t>
            </a:r>
            <a:r>
              <a:rPr lang="en-US" altLang="zh-CN" baseline="30000" dirty="0" smtClean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3" name="饼图 92"/>
          <p:cNvSpPr/>
          <p:nvPr/>
        </p:nvSpPr>
        <p:spPr>
          <a:xfrm>
            <a:off x="1403649" y="4725144"/>
            <a:ext cx="1656183" cy="1656184"/>
          </a:xfrm>
          <a:prstGeom prst="pie">
            <a:avLst>
              <a:gd name="adj1" fmla="val 16200000"/>
              <a:gd name="adj2" fmla="val 2082447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4" name="饼图 93"/>
          <p:cNvSpPr/>
          <p:nvPr/>
        </p:nvSpPr>
        <p:spPr>
          <a:xfrm>
            <a:off x="1403649" y="4725144"/>
            <a:ext cx="1656183" cy="1656184"/>
          </a:xfrm>
          <a:prstGeom prst="pie">
            <a:avLst>
              <a:gd name="adj1" fmla="val 12600000"/>
              <a:gd name="adj2" fmla="val 17267023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2635355"/>
              <a:satOff val="21297"/>
              <a:lumOff val="-26079"/>
              <a:alphaOff val="0"/>
            </a:schemeClr>
          </a:fillRef>
          <a:effectRef idx="0">
            <a:schemeClr val="accent2">
              <a:hueOff val="-12635355"/>
              <a:satOff val="21297"/>
              <a:lumOff val="-26079"/>
              <a:alphaOff val="0"/>
            </a:schemeClr>
          </a:effectRef>
          <a:fontRef idx="minor">
            <a:schemeClr val="lt1"/>
          </a:fontRef>
        </p:style>
      </p:sp>
      <p:sp>
        <p:nvSpPr>
          <p:cNvPr id="95" name="饼图 94"/>
          <p:cNvSpPr/>
          <p:nvPr/>
        </p:nvSpPr>
        <p:spPr>
          <a:xfrm>
            <a:off x="1403649" y="4725144"/>
            <a:ext cx="1656183" cy="1656184"/>
          </a:xfrm>
          <a:prstGeom prst="pie">
            <a:avLst>
              <a:gd name="adj1" fmla="val 20856837"/>
              <a:gd name="adj2" fmla="val 180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2527071"/>
              <a:satOff val="4259"/>
              <a:lumOff val="-5216"/>
              <a:alphaOff val="0"/>
            </a:schemeClr>
          </a:fillRef>
          <a:effectRef idx="0">
            <a:schemeClr val="accent2">
              <a:hueOff val="-2527071"/>
              <a:satOff val="4259"/>
              <a:lumOff val="-5216"/>
              <a:alphaOff val="0"/>
            </a:schemeClr>
          </a:effectRef>
          <a:fontRef idx="minor">
            <a:schemeClr val="lt1"/>
          </a:fontRef>
        </p:style>
      </p:sp>
      <p:sp>
        <p:nvSpPr>
          <p:cNvPr id="96" name="饼图 95"/>
          <p:cNvSpPr/>
          <p:nvPr/>
        </p:nvSpPr>
        <p:spPr>
          <a:xfrm rot="10800000">
            <a:off x="1403649" y="4725144"/>
            <a:ext cx="1656183" cy="1656184"/>
          </a:xfrm>
          <a:prstGeom prst="pie">
            <a:avLst>
              <a:gd name="adj1" fmla="val 12600000"/>
              <a:gd name="adj2" fmla="val 16200000"/>
            </a:avLst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2635355"/>
              <a:satOff val="21297"/>
              <a:lumOff val="-26079"/>
              <a:alphaOff val="0"/>
            </a:schemeClr>
          </a:fillRef>
          <a:effectRef idx="0">
            <a:schemeClr val="accent2">
              <a:hueOff val="-12635355"/>
              <a:satOff val="21297"/>
              <a:lumOff val="-26079"/>
              <a:alphaOff val="0"/>
            </a:schemeClr>
          </a:effectRef>
          <a:fontRef idx="minor">
            <a:schemeClr val="lt1"/>
          </a:fontRef>
        </p:style>
      </p:sp>
      <p:sp>
        <p:nvSpPr>
          <p:cNvPr id="104" name="任意形状 103"/>
          <p:cNvSpPr/>
          <p:nvPr/>
        </p:nvSpPr>
        <p:spPr>
          <a:xfrm>
            <a:off x="6848506" y="5167044"/>
            <a:ext cx="559151" cy="559151"/>
          </a:xfrm>
          <a:custGeom>
            <a:avLst/>
            <a:gdLst>
              <a:gd name="connsiteX0" fmla="*/ 0 w 559151"/>
              <a:gd name="connsiteY0" fmla="*/ 279576 h 559151"/>
              <a:gd name="connsiteX1" fmla="*/ 279576 w 559151"/>
              <a:gd name="connsiteY1" fmla="*/ 0 h 559151"/>
              <a:gd name="connsiteX2" fmla="*/ 559152 w 559151"/>
              <a:gd name="connsiteY2" fmla="*/ 279576 h 559151"/>
              <a:gd name="connsiteX3" fmla="*/ 279576 w 559151"/>
              <a:gd name="connsiteY3" fmla="*/ 559152 h 559151"/>
              <a:gd name="connsiteX4" fmla="*/ 0 w 559151"/>
              <a:gd name="connsiteY4" fmla="*/ 279576 h 559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151" h="559151">
                <a:moveTo>
                  <a:pt x="0" y="279576"/>
                </a:moveTo>
                <a:cubicBezTo>
                  <a:pt x="0" y="125170"/>
                  <a:pt x="125170" y="0"/>
                  <a:pt x="279576" y="0"/>
                </a:cubicBezTo>
                <a:cubicBezTo>
                  <a:pt x="433982" y="0"/>
                  <a:pt x="559152" y="125170"/>
                  <a:pt x="559152" y="279576"/>
                </a:cubicBezTo>
                <a:cubicBezTo>
                  <a:pt x="559152" y="433982"/>
                  <a:pt x="433982" y="559152"/>
                  <a:pt x="279576" y="559152"/>
                </a:cubicBezTo>
                <a:cubicBezTo>
                  <a:pt x="125170" y="559152"/>
                  <a:pt x="0" y="433982"/>
                  <a:pt x="0" y="279576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856" tIns="95856" rIns="95856" bIns="95856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100" kern="1200"/>
          </a:p>
        </p:txBody>
      </p:sp>
      <p:sp>
        <p:nvSpPr>
          <p:cNvPr id="105" name="任意形状 104"/>
          <p:cNvSpPr/>
          <p:nvPr/>
        </p:nvSpPr>
        <p:spPr>
          <a:xfrm>
            <a:off x="6524197" y="5311059"/>
            <a:ext cx="324308" cy="324308"/>
          </a:xfrm>
          <a:custGeom>
            <a:avLst/>
            <a:gdLst>
              <a:gd name="connsiteX0" fmla="*/ 42987 w 324308"/>
              <a:gd name="connsiteY0" fmla="*/ 124015 h 324308"/>
              <a:gd name="connsiteX1" fmla="*/ 124015 w 324308"/>
              <a:gd name="connsiteY1" fmla="*/ 124015 h 324308"/>
              <a:gd name="connsiteX2" fmla="*/ 124015 w 324308"/>
              <a:gd name="connsiteY2" fmla="*/ 42987 h 324308"/>
              <a:gd name="connsiteX3" fmla="*/ 200293 w 324308"/>
              <a:gd name="connsiteY3" fmla="*/ 42987 h 324308"/>
              <a:gd name="connsiteX4" fmla="*/ 200293 w 324308"/>
              <a:gd name="connsiteY4" fmla="*/ 124015 h 324308"/>
              <a:gd name="connsiteX5" fmla="*/ 281321 w 324308"/>
              <a:gd name="connsiteY5" fmla="*/ 124015 h 324308"/>
              <a:gd name="connsiteX6" fmla="*/ 281321 w 324308"/>
              <a:gd name="connsiteY6" fmla="*/ 200293 h 324308"/>
              <a:gd name="connsiteX7" fmla="*/ 200293 w 324308"/>
              <a:gd name="connsiteY7" fmla="*/ 200293 h 324308"/>
              <a:gd name="connsiteX8" fmla="*/ 200293 w 324308"/>
              <a:gd name="connsiteY8" fmla="*/ 281321 h 324308"/>
              <a:gd name="connsiteX9" fmla="*/ 124015 w 324308"/>
              <a:gd name="connsiteY9" fmla="*/ 281321 h 324308"/>
              <a:gd name="connsiteX10" fmla="*/ 124015 w 324308"/>
              <a:gd name="connsiteY10" fmla="*/ 200293 h 324308"/>
              <a:gd name="connsiteX11" fmla="*/ 42987 w 324308"/>
              <a:gd name="connsiteY11" fmla="*/ 200293 h 324308"/>
              <a:gd name="connsiteX12" fmla="*/ 42987 w 324308"/>
              <a:gd name="connsiteY12" fmla="*/ 124015 h 32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4308" h="324308">
                <a:moveTo>
                  <a:pt x="42987" y="124015"/>
                </a:moveTo>
                <a:lnTo>
                  <a:pt x="124015" y="124015"/>
                </a:lnTo>
                <a:lnTo>
                  <a:pt x="124015" y="42987"/>
                </a:lnTo>
                <a:lnTo>
                  <a:pt x="200293" y="42987"/>
                </a:lnTo>
                <a:lnTo>
                  <a:pt x="200293" y="124015"/>
                </a:lnTo>
                <a:lnTo>
                  <a:pt x="281321" y="124015"/>
                </a:lnTo>
                <a:lnTo>
                  <a:pt x="281321" y="200293"/>
                </a:lnTo>
                <a:lnTo>
                  <a:pt x="200293" y="200293"/>
                </a:lnTo>
                <a:lnTo>
                  <a:pt x="200293" y="281321"/>
                </a:lnTo>
                <a:lnTo>
                  <a:pt x="124015" y="281321"/>
                </a:lnTo>
                <a:lnTo>
                  <a:pt x="124015" y="200293"/>
                </a:lnTo>
                <a:lnTo>
                  <a:pt x="42987" y="200293"/>
                </a:lnTo>
                <a:lnTo>
                  <a:pt x="42987" y="124015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2987" tIns="124015" rIns="42987" bIns="124015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/>
          </a:p>
        </p:txBody>
      </p:sp>
      <p:sp>
        <p:nvSpPr>
          <p:cNvPr id="106" name="任意形状 105"/>
          <p:cNvSpPr/>
          <p:nvPr/>
        </p:nvSpPr>
        <p:spPr>
          <a:xfrm>
            <a:off x="3985100" y="5183956"/>
            <a:ext cx="559151" cy="559151"/>
          </a:xfrm>
          <a:custGeom>
            <a:avLst/>
            <a:gdLst>
              <a:gd name="connsiteX0" fmla="*/ 0 w 559151"/>
              <a:gd name="connsiteY0" fmla="*/ 279576 h 559151"/>
              <a:gd name="connsiteX1" fmla="*/ 279576 w 559151"/>
              <a:gd name="connsiteY1" fmla="*/ 0 h 559151"/>
              <a:gd name="connsiteX2" fmla="*/ 559152 w 559151"/>
              <a:gd name="connsiteY2" fmla="*/ 279576 h 559151"/>
              <a:gd name="connsiteX3" fmla="*/ 279576 w 559151"/>
              <a:gd name="connsiteY3" fmla="*/ 559152 h 559151"/>
              <a:gd name="connsiteX4" fmla="*/ 0 w 559151"/>
              <a:gd name="connsiteY4" fmla="*/ 279576 h 559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151" h="559151">
                <a:moveTo>
                  <a:pt x="0" y="279576"/>
                </a:moveTo>
                <a:cubicBezTo>
                  <a:pt x="0" y="125170"/>
                  <a:pt x="125170" y="0"/>
                  <a:pt x="279576" y="0"/>
                </a:cubicBezTo>
                <a:cubicBezTo>
                  <a:pt x="433982" y="0"/>
                  <a:pt x="559152" y="125170"/>
                  <a:pt x="559152" y="279576"/>
                </a:cubicBezTo>
                <a:cubicBezTo>
                  <a:pt x="559152" y="433982"/>
                  <a:pt x="433982" y="559152"/>
                  <a:pt x="279576" y="559152"/>
                </a:cubicBezTo>
                <a:cubicBezTo>
                  <a:pt x="125170" y="559152"/>
                  <a:pt x="0" y="433982"/>
                  <a:pt x="0" y="279576"/>
                </a:cubicBezTo>
                <a:close/>
              </a:path>
            </a:pathLst>
          </a:custGeom>
          <a:solidFill>
            <a:schemeClr val="accent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3158839"/>
              <a:satOff val="5324"/>
              <a:lumOff val="-6520"/>
              <a:alphaOff val="0"/>
            </a:schemeClr>
          </a:fillRef>
          <a:effectRef idx="0">
            <a:schemeClr val="accent2">
              <a:hueOff val="-3158839"/>
              <a:satOff val="5324"/>
              <a:lumOff val="-652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856" tIns="95856" rIns="95856" bIns="95856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100" kern="1200"/>
          </a:p>
        </p:txBody>
      </p:sp>
      <p:sp>
        <p:nvSpPr>
          <p:cNvPr id="107" name="任意形状 106"/>
          <p:cNvSpPr/>
          <p:nvPr/>
        </p:nvSpPr>
        <p:spPr>
          <a:xfrm>
            <a:off x="4579981" y="5274613"/>
            <a:ext cx="324308" cy="324308"/>
          </a:xfrm>
          <a:custGeom>
            <a:avLst/>
            <a:gdLst>
              <a:gd name="connsiteX0" fmla="*/ 42987 w 324308"/>
              <a:gd name="connsiteY0" fmla="*/ 124015 h 324308"/>
              <a:gd name="connsiteX1" fmla="*/ 124015 w 324308"/>
              <a:gd name="connsiteY1" fmla="*/ 124015 h 324308"/>
              <a:gd name="connsiteX2" fmla="*/ 124015 w 324308"/>
              <a:gd name="connsiteY2" fmla="*/ 42987 h 324308"/>
              <a:gd name="connsiteX3" fmla="*/ 200293 w 324308"/>
              <a:gd name="connsiteY3" fmla="*/ 42987 h 324308"/>
              <a:gd name="connsiteX4" fmla="*/ 200293 w 324308"/>
              <a:gd name="connsiteY4" fmla="*/ 124015 h 324308"/>
              <a:gd name="connsiteX5" fmla="*/ 281321 w 324308"/>
              <a:gd name="connsiteY5" fmla="*/ 124015 h 324308"/>
              <a:gd name="connsiteX6" fmla="*/ 281321 w 324308"/>
              <a:gd name="connsiteY6" fmla="*/ 200293 h 324308"/>
              <a:gd name="connsiteX7" fmla="*/ 200293 w 324308"/>
              <a:gd name="connsiteY7" fmla="*/ 200293 h 324308"/>
              <a:gd name="connsiteX8" fmla="*/ 200293 w 324308"/>
              <a:gd name="connsiteY8" fmla="*/ 281321 h 324308"/>
              <a:gd name="connsiteX9" fmla="*/ 124015 w 324308"/>
              <a:gd name="connsiteY9" fmla="*/ 281321 h 324308"/>
              <a:gd name="connsiteX10" fmla="*/ 124015 w 324308"/>
              <a:gd name="connsiteY10" fmla="*/ 200293 h 324308"/>
              <a:gd name="connsiteX11" fmla="*/ 42987 w 324308"/>
              <a:gd name="connsiteY11" fmla="*/ 200293 h 324308"/>
              <a:gd name="connsiteX12" fmla="*/ 42987 w 324308"/>
              <a:gd name="connsiteY12" fmla="*/ 124015 h 32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4308" h="324308">
                <a:moveTo>
                  <a:pt x="42987" y="124015"/>
                </a:moveTo>
                <a:lnTo>
                  <a:pt x="124015" y="124015"/>
                </a:lnTo>
                <a:lnTo>
                  <a:pt x="124015" y="42987"/>
                </a:lnTo>
                <a:lnTo>
                  <a:pt x="200293" y="42987"/>
                </a:lnTo>
                <a:lnTo>
                  <a:pt x="200293" y="124015"/>
                </a:lnTo>
                <a:lnTo>
                  <a:pt x="281321" y="124015"/>
                </a:lnTo>
                <a:lnTo>
                  <a:pt x="281321" y="200293"/>
                </a:lnTo>
                <a:lnTo>
                  <a:pt x="200293" y="200293"/>
                </a:lnTo>
                <a:lnTo>
                  <a:pt x="200293" y="281321"/>
                </a:lnTo>
                <a:lnTo>
                  <a:pt x="124015" y="281321"/>
                </a:lnTo>
                <a:lnTo>
                  <a:pt x="124015" y="200293"/>
                </a:lnTo>
                <a:lnTo>
                  <a:pt x="42987" y="200293"/>
                </a:lnTo>
                <a:lnTo>
                  <a:pt x="42987" y="124015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4211785"/>
              <a:satOff val="7099"/>
              <a:lumOff val="-8693"/>
              <a:alphaOff val="0"/>
            </a:schemeClr>
          </a:fillRef>
          <a:effectRef idx="0">
            <a:schemeClr val="accent2">
              <a:hueOff val="-4211785"/>
              <a:satOff val="7099"/>
              <a:lumOff val="-869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2987" tIns="124015" rIns="42987" bIns="124015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/>
          </a:p>
        </p:txBody>
      </p:sp>
      <p:sp>
        <p:nvSpPr>
          <p:cNvPr id="108" name="任意形状 107"/>
          <p:cNvSpPr/>
          <p:nvPr/>
        </p:nvSpPr>
        <p:spPr>
          <a:xfrm>
            <a:off x="4993212" y="5157192"/>
            <a:ext cx="559151" cy="559151"/>
          </a:xfrm>
          <a:custGeom>
            <a:avLst/>
            <a:gdLst>
              <a:gd name="connsiteX0" fmla="*/ 0 w 559151"/>
              <a:gd name="connsiteY0" fmla="*/ 279576 h 559151"/>
              <a:gd name="connsiteX1" fmla="*/ 279576 w 559151"/>
              <a:gd name="connsiteY1" fmla="*/ 0 h 559151"/>
              <a:gd name="connsiteX2" fmla="*/ 559152 w 559151"/>
              <a:gd name="connsiteY2" fmla="*/ 279576 h 559151"/>
              <a:gd name="connsiteX3" fmla="*/ 279576 w 559151"/>
              <a:gd name="connsiteY3" fmla="*/ 559152 h 559151"/>
              <a:gd name="connsiteX4" fmla="*/ 0 w 559151"/>
              <a:gd name="connsiteY4" fmla="*/ 279576 h 559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151" h="559151">
                <a:moveTo>
                  <a:pt x="0" y="279576"/>
                </a:moveTo>
                <a:cubicBezTo>
                  <a:pt x="0" y="125170"/>
                  <a:pt x="125170" y="0"/>
                  <a:pt x="279576" y="0"/>
                </a:cubicBezTo>
                <a:cubicBezTo>
                  <a:pt x="433982" y="0"/>
                  <a:pt x="559152" y="125170"/>
                  <a:pt x="559152" y="279576"/>
                </a:cubicBezTo>
                <a:cubicBezTo>
                  <a:pt x="559152" y="433982"/>
                  <a:pt x="433982" y="559152"/>
                  <a:pt x="279576" y="559152"/>
                </a:cubicBezTo>
                <a:cubicBezTo>
                  <a:pt x="125170" y="559152"/>
                  <a:pt x="0" y="433982"/>
                  <a:pt x="0" y="279576"/>
                </a:cubicBez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6317677"/>
              <a:satOff val="10648"/>
              <a:lumOff val="-13040"/>
              <a:alphaOff val="0"/>
            </a:schemeClr>
          </a:fillRef>
          <a:effectRef idx="0">
            <a:schemeClr val="accent2">
              <a:hueOff val="-6317677"/>
              <a:satOff val="10648"/>
              <a:lumOff val="-1304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856" tIns="95856" rIns="95856" bIns="95856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100" kern="1200" dirty="0"/>
          </a:p>
        </p:txBody>
      </p:sp>
      <p:sp>
        <p:nvSpPr>
          <p:cNvPr id="109" name="任意形状 108"/>
          <p:cNvSpPr/>
          <p:nvPr/>
        </p:nvSpPr>
        <p:spPr>
          <a:xfrm>
            <a:off x="5588093" y="5274613"/>
            <a:ext cx="324308" cy="324308"/>
          </a:xfrm>
          <a:custGeom>
            <a:avLst/>
            <a:gdLst>
              <a:gd name="connsiteX0" fmla="*/ 42987 w 324308"/>
              <a:gd name="connsiteY0" fmla="*/ 124015 h 324308"/>
              <a:gd name="connsiteX1" fmla="*/ 124015 w 324308"/>
              <a:gd name="connsiteY1" fmla="*/ 124015 h 324308"/>
              <a:gd name="connsiteX2" fmla="*/ 124015 w 324308"/>
              <a:gd name="connsiteY2" fmla="*/ 42987 h 324308"/>
              <a:gd name="connsiteX3" fmla="*/ 200293 w 324308"/>
              <a:gd name="connsiteY3" fmla="*/ 42987 h 324308"/>
              <a:gd name="connsiteX4" fmla="*/ 200293 w 324308"/>
              <a:gd name="connsiteY4" fmla="*/ 124015 h 324308"/>
              <a:gd name="connsiteX5" fmla="*/ 281321 w 324308"/>
              <a:gd name="connsiteY5" fmla="*/ 124015 h 324308"/>
              <a:gd name="connsiteX6" fmla="*/ 281321 w 324308"/>
              <a:gd name="connsiteY6" fmla="*/ 200293 h 324308"/>
              <a:gd name="connsiteX7" fmla="*/ 200293 w 324308"/>
              <a:gd name="connsiteY7" fmla="*/ 200293 h 324308"/>
              <a:gd name="connsiteX8" fmla="*/ 200293 w 324308"/>
              <a:gd name="connsiteY8" fmla="*/ 281321 h 324308"/>
              <a:gd name="connsiteX9" fmla="*/ 124015 w 324308"/>
              <a:gd name="connsiteY9" fmla="*/ 281321 h 324308"/>
              <a:gd name="connsiteX10" fmla="*/ 124015 w 324308"/>
              <a:gd name="connsiteY10" fmla="*/ 200293 h 324308"/>
              <a:gd name="connsiteX11" fmla="*/ 42987 w 324308"/>
              <a:gd name="connsiteY11" fmla="*/ 200293 h 324308"/>
              <a:gd name="connsiteX12" fmla="*/ 42987 w 324308"/>
              <a:gd name="connsiteY12" fmla="*/ 124015 h 32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4308" h="324308">
                <a:moveTo>
                  <a:pt x="42987" y="124015"/>
                </a:moveTo>
                <a:lnTo>
                  <a:pt x="124015" y="124015"/>
                </a:lnTo>
                <a:lnTo>
                  <a:pt x="124015" y="42987"/>
                </a:lnTo>
                <a:lnTo>
                  <a:pt x="200293" y="42987"/>
                </a:lnTo>
                <a:lnTo>
                  <a:pt x="200293" y="124015"/>
                </a:lnTo>
                <a:lnTo>
                  <a:pt x="281321" y="124015"/>
                </a:lnTo>
                <a:lnTo>
                  <a:pt x="281321" y="200293"/>
                </a:lnTo>
                <a:lnTo>
                  <a:pt x="200293" y="200293"/>
                </a:lnTo>
                <a:lnTo>
                  <a:pt x="200293" y="281321"/>
                </a:lnTo>
                <a:lnTo>
                  <a:pt x="124015" y="281321"/>
                </a:lnTo>
                <a:lnTo>
                  <a:pt x="124015" y="200293"/>
                </a:lnTo>
                <a:lnTo>
                  <a:pt x="42987" y="200293"/>
                </a:lnTo>
                <a:lnTo>
                  <a:pt x="42987" y="124015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4211785"/>
              <a:satOff val="7099"/>
              <a:lumOff val="-8693"/>
              <a:alphaOff val="0"/>
            </a:schemeClr>
          </a:fillRef>
          <a:effectRef idx="0">
            <a:schemeClr val="accent2">
              <a:hueOff val="-4211785"/>
              <a:satOff val="7099"/>
              <a:lumOff val="-869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2987" tIns="124015" rIns="42987" bIns="124015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/>
          </a:p>
        </p:txBody>
      </p:sp>
      <p:sp>
        <p:nvSpPr>
          <p:cNvPr id="110" name="任意形状 109"/>
          <p:cNvSpPr/>
          <p:nvPr/>
        </p:nvSpPr>
        <p:spPr>
          <a:xfrm>
            <a:off x="5929314" y="5157192"/>
            <a:ext cx="559151" cy="559151"/>
          </a:xfrm>
          <a:custGeom>
            <a:avLst/>
            <a:gdLst>
              <a:gd name="connsiteX0" fmla="*/ 0 w 559151"/>
              <a:gd name="connsiteY0" fmla="*/ 279576 h 559151"/>
              <a:gd name="connsiteX1" fmla="*/ 279576 w 559151"/>
              <a:gd name="connsiteY1" fmla="*/ 0 h 559151"/>
              <a:gd name="connsiteX2" fmla="*/ 559152 w 559151"/>
              <a:gd name="connsiteY2" fmla="*/ 279576 h 559151"/>
              <a:gd name="connsiteX3" fmla="*/ 279576 w 559151"/>
              <a:gd name="connsiteY3" fmla="*/ 559152 h 559151"/>
              <a:gd name="connsiteX4" fmla="*/ 0 w 559151"/>
              <a:gd name="connsiteY4" fmla="*/ 279576 h 559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151" h="559151">
                <a:moveTo>
                  <a:pt x="0" y="279576"/>
                </a:moveTo>
                <a:cubicBezTo>
                  <a:pt x="0" y="125170"/>
                  <a:pt x="125170" y="0"/>
                  <a:pt x="279576" y="0"/>
                </a:cubicBezTo>
                <a:cubicBezTo>
                  <a:pt x="433982" y="0"/>
                  <a:pt x="559152" y="125170"/>
                  <a:pt x="559152" y="279576"/>
                </a:cubicBezTo>
                <a:cubicBezTo>
                  <a:pt x="559152" y="433982"/>
                  <a:pt x="433982" y="559152"/>
                  <a:pt x="279576" y="559152"/>
                </a:cubicBezTo>
                <a:cubicBezTo>
                  <a:pt x="125170" y="559152"/>
                  <a:pt x="0" y="433982"/>
                  <a:pt x="0" y="279576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4211785"/>
              <a:satOff val="7099"/>
              <a:lumOff val="-8693"/>
              <a:alphaOff val="0"/>
            </a:schemeClr>
          </a:fillRef>
          <a:effectRef idx="0">
            <a:schemeClr val="accent2">
              <a:hueOff val="-4211785"/>
              <a:satOff val="7099"/>
              <a:lumOff val="-869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2987" tIns="124015" rIns="42987" bIns="124015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/>
          </a:p>
        </p:txBody>
      </p:sp>
      <p:sp>
        <p:nvSpPr>
          <p:cNvPr id="111" name="任意形状 110"/>
          <p:cNvSpPr/>
          <p:nvPr/>
        </p:nvSpPr>
        <p:spPr>
          <a:xfrm>
            <a:off x="3571868" y="5274782"/>
            <a:ext cx="324308" cy="324308"/>
          </a:xfrm>
          <a:custGeom>
            <a:avLst/>
            <a:gdLst>
              <a:gd name="connsiteX0" fmla="*/ 42987 w 324308"/>
              <a:gd name="connsiteY0" fmla="*/ 66807 h 324308"/>
              <a:gd name="connsiteX1" fmla="*/ 281321 w 324308"/>
              <a:gd name="connsiteY1" fmla="*/ 66807 h 324308"/>
              <a:gd name="connsiteX2" fmla="*/ 281321 w 324308"/>
              <a:gd name="connsiteY2" fmla="*/ 143085 h 324308"/>
              <a:gd name="connsiteX3" fmla="*/ 42987 w 324308"/>
              <a:gd name="connsiteY3" fmla="*/ 143085 h 324308"/>
              <a:gd name="connsiteX4" fmla="*/ 42987 w 324308"/>
              <a:gd name="connsiteY4" fmla="*/ 66807 h 324308"/>
              <a:gd name="connsiteX5" fmla="*/ 42987 w 324308"/>
              <a:gd name="connsiteY5" fmla="*/ 181223 h 324308"/>
              <a:gd name="connsiteX6" fmla="*/ 281321 w 324308"/>
              <a:gd name="connsiteY6" fmla="*/ 181223 h 324308"/>
              <a:gd name="connsiteX7" fmla="*/ 281321 w 324308"/>
              <a:gd name="connsiteY7" fmla="*/ 257501 h 324308"/>
              <a:gd name="connsiteX8" fmla="*/ 42987 w 324308"/>
              <a:gd name="connsiteY8" fmla="*/ 257501 h 324308"/>
              <a:gd name="connsiteX9" fmla="*/ 42987 w 324308"/>
              <a:gd name="connsiteY9" fmla="*/ 181223 h 32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4308" h="324308">
                <a:moveTo>
                  <a:pt x="42987" y="66807"/>
                </a:moveTo>
                <a:lnTo>
                  <a:pt x="281321" y="66807"/>
                </a:lnTo>
                <a:lnTo>
                  <a:pt x="281321" y="143085"/>
                </a:lnTo>
                <a:lnTo>
                  <a:pt x="42987" y="143085"/>
                </a:lnTo>
                <a:lnTo>
                  <a:pt x="42987" y="66807"/>
                </a:lnTo>
                <a:close/>
                <a:moveTo>
                  <a:pt x="42987" y="181223"/>
                </a:moveTo>
                <a:lnTo>
                  <a:pt x="281321" y="181223"/>
                </a:lnTo>
                <a:lnTo>
                  <a:pt x="281321" y="257501"/>
                </a:lnTo>
                <a:lnTo>
                  <a:pt x="42987" y="257501"/>
                </a:lnTo>
                <a:lnTo>
                  <a:pt x="42987" y="181223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2635355"/>
              <a:satOff val="21297"/>
              <a:lumOff val="-26079"/>
              <a:alphaOff val="0"/>
            </a:schemeClr>
          </a:fillRef>
          <a:effectRef idx="0">
            <a:schemeClr val="accent2">
              <a:hueOff val="-12635355"/>
              <a:satOff val="21297"/>
              <a:lumOff val="-26079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2987" tIns="66807" rIns="42987" bIns="66807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300" kern="1200"/>
          </a:p>
        </p:txBody>
      </p:sp>
      <p:graphicFrame>
        <p:nvGraphicFramePr>
          <p:cNvPr id="114" name="对象 1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504041"/>
              </p:ext>
            </p:extLst>
          </p:nvPr>
        </p:nvGraphicFramePr>
        <p:xfrm>
          <a:off x="4016375" y="5297488"/>
          <a:ext cx="46990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9" name="公式" r:id="rId4" imgW="279360" imgH="203040" progId="Equation.3">
                  <p:embed/>
                </p:oleObj>
              </mc:Choice>
              <mc:Fallback>
                <p:oleObj name="公式" r:id="rId4" imgW="279360" imgH="203040" progId="Equation.3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75" y="5297488"/>
                        <a:ext cx="469900" cy="344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" name="对象 1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0914936"/>
              </p:ext>
            </p:extLst>
          </p:nvPr>
        </p:nvGraphicFramePr>
        <p:xfrm>
          <a:off x="5035550" y="5295900"/>
          <a:ext cx="447675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0" name="公式" r:id="rId6" imgW="266400" imgH="203040" progId="Equation.3">
                  <p:embed/>
                </p:oleObj>
              </mc:Choice>
              <mc:Fallback>
                <p:oleObj name="公式" r:id="rId6" imgW="266400" imgH="203040" progId="Equation.3">
                  <p:embed/>
                  <p:pic>
                    <p:nvPicPr>
                      <p:cNvPr id="0" name="Picture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5550" y="5295900"/>
                        <a:ext cx="447675" cy="344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" name="对象 1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080421"/>
              </p:ext>
            </p:extLst>
          </p:nvPr>
        </p:nvGraphicFramePr>
        <p:xfrm>
          <a:off x="5949950" y="5295900"/>
          <a:ext cx="490538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1" name="公式" r:id="rId8" imgW="291960" imgH="203040" progId="Equation.3">
                  <p:embed/>
                </p:oleObj>
              </mc:Choice>
              <mc:Fallback>
                <p:oleObj name="公式" r:id="rId8" imgW="291960" imgH="203040" progId="Equation.3">
                  <p:embed/>
                  <p:pic>
                    <p:nvPicPr>
                      <p:cNvPr id="0" name="Picture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9950" y="5295900"/>
                        <a:ext cx="490538" cy="344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" name="对象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8673555"/>
              </p:ext>
            </p:extLst>
          </p:nvPr>
        </p:nvGraphicFramePr>
        <p:xfrm>
          <a:off x="6907213" y="5295900"/>
          <a:ext cx="46990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2" name="公式" r:id="rId10" imgW="279360" imgH="203040" progId="Equation.3">
                  <p:embed/>
                </p:oleObj>
              </mc:Choice>
              <mc:Fallback>
                <p:oleObj name="公式" r:id="rId10" imgW="279360" imgH="203040" progId="Equation.3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7213" y="5295900"/>
                        <a:ext cx="469900" cy="344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对象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5842571"/>
              </p:ext>
            </p:extLst>
          </p:nvPr>
        </p:nvGraphicFramePr>
        <p:xfrm>
          <a:off x="1352550" y="5429250"/>
          <a:ext cx="7905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3" name="公式" r:id="rId12" imgW="330120" imgH="190440" progId="Equation.3">
                  <p:embed/>
                </p:oleObj>
              </mc:Choice>
              <mc:Fallback>
                <p:oleObj name="公式" r:id="rId12" imgW="330120" imgH="190440" progId="Equation.3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550" y="5429250"/>
                        <a:ext cx="790575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467544" y="476672"/>
            <a:ext cx="79208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urier New"/>
                <a:cs typeface="Courier New"/>
              </a:rPr>
              <a:t>Challenges: </a:t>
            </a:r>
            <a:r>
              <a:rPr lang="en-US" altLang="zh-CN" sz="2800" dirty="0" smtClean="0">
                <a:latin typeface="Courier New"/>
                <a:cs typeface="Courier New"/>
              </a:rPr>
              <a:t>Efficient </a:t>
            </a:r>
            <a:r>
              <a:rPr lang="en-US" altLang="zh-CN" sz="2800" dirty="0">
                <a:latin typeface="Courier New"/>
                <a:cs typeface="Courier New"/>
              </a:rPr>
              <a:t>implementation</a:t>
            </a:r>
            <a:br>
              <a:rPr lang="en-US" altLang="zh-CN" sz="2800" dirty="0">
                <a:latin typeface="Courier New"/>
                <a:cs typeface="Courier New"/>
              </a:rPr>
            </a:br>
            <a:endParaRPr lang="zh-CN" altLang="en-US" sz="28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55" grpId="0"/>
      <p:bldP spid="60" grpId="0"/>
      <p:bldP spid="61" grpId="0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6929454" y="4429132"/>
            <a:ext cx="285752" cy="7858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矩形 32"/>
          <p:cNvSpPr/>
          <p:nvPr/>
        </p:nvSpPr>
        <p:spPr>
          <a:xfrm>
            <a:off x="4857752" y="3714752"/>
            <a:ext cx="285752" cy="13573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7829576" cy="4873752"/>
          </a:xfrm>
        </p:spPr>
        <p:txBody>
          <a:bodyPr/>
          <a:lstStyle/>
          <a:p>
            <a:r>
              <a:rPr lang="en-US" dirty="0" smtClean="0"/>
              <a:t>Hub nodes</a:t>
            </a:r>
          </a:p>
          <a:p>
            <a:pPr lvl="1"/>
            <a:r>
              <a:rPr lang="en-US" dirty="0" smtClean="0"/>
              <a:t>Discriminating: high out-degree decaying </a:t>
            </a:r>
            <a:r>
              <a:rPr lang="en-US" dirty="0" err="1" smtClean="0"/>
              <a:t>reachability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Sharing: popularity segments shared by tours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F661684-785B-4EF8-AD15-1F85937D668A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5" name="组 31"/>
          <p:cNvGrpSpPr/>
          <p:nvPr/>
        </p:nvGrpSpPr>
        <p:grpSpPr>
          <a:xfrm>
            <a:off x="1214414" y="3571876"/>
            <a:ext cx="2376264" cy="2000264"/>
            <a:chOff x="827584" y="1772816"/>
            <a:chExt cx="2376264" cy="2000264"/>
          </a:xfrm>
        </p:grpSpPr>
        <p:sp>
          <p:nvSpPr>
            <p:cNvPr id="6" name="椭圆 5"/>
            <p:cNvSpPr/>
            <p:nvPr/>
          </p:nvSpPr>
          <p:spPr>
            <a:xfrm>
              <a:off x="827584" y="2060848"/>
              <a:ext cx="357190" cy="357190"/>
            </a:xfrm>
            <a:prstGeom prst="ellipse">
              <a:avLst/>
            </a:prstGeom>
            <a:solidFill>
              <a:srgbClr val="FE8637"/>
            </a:solidFill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846526" y="2492896"/>
              <a:ext cx="357190" cy="357190"/>
            </a:xfrm>
            <a:prstGeom prst="ellipse">
              <a:avLst/>
            </a:prstGeom>
            <a:solidFill>
              <a:srgbClr val="FE8637"/>
            </a:solidFill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846658" y="2144826"/>
              <a:ext cx="357190" cy="357190"/>
            </a:xfrm>
            <a:prstGeom prst="ellipse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766538" y="3415890"/>
              <a:ext cx="357190" cy="357190"/>
            </a:xfrm>
            <a:prstGeom prst="ellipse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774650" y="3071810"/>
              <a:ext cx="357190" cy="357190"/>
            </a:xfrm>
            <a:prstGeom prst="ellipse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838546" y="1772816"/>
              <a:ext cx="357190" cy="357190"/>
            </a:xfrm>
            <a:prstGeom prst="ellipse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" name="直接箭头连接符 15"/>
            <p:cNvCxnSpPr>
              <a:stCxn id="6" idx="6"/>
              <a:endCxn id="11" idx="2"/>
            </p:cNvCxnSpPr>
            <p:nvPr/>
          </p:nvCxnSpPr>
          <p:spPr>
            <a:xfrm flipV="1">
              <a:off x="1184774" y="1951411"/>
              <a:ext cx="653772" cy="288032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3" name="直接箭头连接符 17"/>
            <p:cNvCxnSpPr>
              <a:stCxn id="6" idx="6"/>
              <a:endCxn id="7" idx="2"/>
            </p:cNvCxnSpPr>
            <p:nvPr/>
          </p:nvCxnSpPr>
          <p:spPr>
            <a:xfrm>
              <a:off x="1184774" y="2239443"/>
              <a:ext cx="661752" cy="43204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4" name="直接箭头连接符 20"/>
            <p:cNvCxnSpPr>
              <a:stCxn id="11" idx="6"/>
              <a:endCxn id="8" idx="1"/>
            </p:cNvCxnSpPr>
            <p:nvPr/>
          </p:nvCxnSpPr>
          <p:spPr>
            <a:xfrm>
              <a:off x="2195736" y="1951411"/>
              <a:ext cx="703231" cy="245724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5" name="直接箭头连接符 22"/>
            <p:cNvCxnSpPr>
              <a:stCxn id="7" idx="6"/>
              <a:endCxn id="8" idx="3"/>
            </p:cNvCxnSpPr>
            <p:nvPr/>
          </p:nvCxnSpPr>
          <p:spPr>
            <a:xfrm flipV="1">
              <a:off x="2203716" y="2449707"/>
              <a:ext cx="695251" cy="221784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6" name="直接箭头连接符 24"/>
            <p:cNvCxnSpPr>
              <a:stCxn id="7" idx="5"/>
              <a:endCxn id="10" idx="1"/>
            </p:cNvCxnSpPr>
            <p:nvPr/>
          </p:nvCxnSpPr>
          <p:spPr>
            <a:xfrm>
              <a:off x="2151407" y="2797777"/>
              <a:ext cx="675552" cy="326342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7" name="直接箭头连接符 27"/>
            <p:cNvCxnSpPr>
              <a:stCxn id="10" idx="3"/>
              <a:endCxn id="9" idx="6"/>
            </p:cNvCxnSpPr>
            <p:nvPr/>
          </p:nvCxnSpPr>
          <p:spPr>
            <a:xfrm rot="5400000">
              <a:off x="2366447" y="3133973"/>
              <a:ext cx="217794" cy="703231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19" name="椭圆 18"/>
            <p:cNvSpPr/>
            <p:nvPr/>
          </p:nvSpPr>
          <p:spPr>
            <a:xfrm>
              <a:off x="827584" y="2924944"/>
              <a:ext cx="357190" cy="357190"/>
            </a:xfrm>
            <a:prstGeom prst="ellipse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g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" name="直接箭头连接符 17"/>
            <p:cNvCxnSpPr>
              <a:stCxn id="19" idx="6"/>
              <a:endCxn id="7" idx="3"/>
            </p:cNvCxnSpPr>
            <p:nvPr/>
          </p:nvCxnSpPr>
          <p:spPr>
            <a:xfrm flipV="1">
              <a:off x="1184774" y="2797777"/>
              <a:ext cx="714061" cy="305762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1" name="直接箭头连接符 17"/>
            <p:cNvCxnSpPr>
              <a:stCxn id="19" idx="0"/>
              <a:endCxn id="6" idx="4"/>
            </p:cNvCxnSpPr>
            <p:nvPr/>
          </p:nvCxnSpPr>
          <p:spPr>
            <a:xfrm flipV="1">
              <a:off x="1006179" y="2418038"/>
              <a:ext cx="0" cy="506906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</p:grpSp>
      <p:sp>
        <p:nvSpPr>
          <p:cNvPr id="22" name="文本框 20"/>
          <p:cNvSpPr txBox="1"/>
          <p:nvPr/>
        </p:nvSpPr>
        <p:spPr>
          <a:xfrm>
            <a:off x="1873721" y="3211836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R=0.054</a:t>
            </a:r>
            <a:endParaRPr kumimoji="1" lang="zh-CN" altLang="en-US" dirty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文本框 21"/>
          <p:cNvSpPr txBox="1"/>
          <p:nvPr/>
        </p:nvSpPr>
        <p:spPr>
          <a:xfrm>
            <a:off x="1934494" y="4702742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R=0.027</a:t>
            </a:r>
            <a:endParaRPr kumimoji="1" lang="zh-CN" altLang="en-US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直接箭头连接符 15"/>
          <p:cNvCxnSpPr/>
          <p:nvPr/>
        </p:nvCxnSpPr>
        <p:spPr>
          <a:xfrm flipV="1">
            <a:off x="1574454" y="3715892"/>
            <a:ext cx="653772" cy="288032"/>
          </a:xfrm>
          <a:prstGeom prst="straightConnector1">
            <a:avLst/>
          </a:prstGeom>
          <a:ln w="28575" cmpd="sng"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直接箭头连接符 20"/>
          <p:cNvCxnSpPr/>
          <p:nvPr/>
        </p:nvCxnSpPr>
        <p:spPr>
          <a:xfrm>
            <a:off x="2582566" y="3715892"/>
            <a:ext cx="703231" cy="245724"/>
          </a:xfrm>
          <a:prstGeom prst="straightConnector1">
            <a:avLst/>
          </a:prstGeom>
          <a:ln w="28575" cmpd="sng"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直接箭头连接符 17"/>
          <p:cNvCxnSpPr/>
          <p:nvPr/>
        </p:nvCxnSpPr>
        <p:spPr>
          <a:xfrm>
            <a:off x="1574454" y="4075932"/>
            <a:ext cx="661752" cy="432048"/>
          </a:xfrm>
          <a:prstGeom prst="straightConnector1">
            <a:avLst/>
          </a:prstGeom>
          <a:ln w="28575" cmpd="sng">
            <a:solidFill>
              <a:srgbClr val="0000FF"/>
            </a:solidFill>
            <a:headEnd type="none"/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7" name="直接箭头连接符 22"/>
          <p:cNvCxnSpPr/>
          <p:nvPr/>
        </p:nvCxnSpPr>
        <p:spPr>
          <a:xfrm flipV="1">
            <a:off x="2582566" y="4286196"/>
            <a:ext cx="695251" cy="221784"/>
          </a:xfrm>
          <a:prstGeom prst="straightConnector1">
            <a:avLst/>
          </a:prstGeom>
          <a:ln w="28575" cmpd="sng">
            <a:solidFill>
              <a:srgbClr val="0000FF"/>
            </a:solidFill>
            <a:headEnd type="none"/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4143372" y="3714752"/>
          <a:ext cx="4078288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1" name="公式" r:id="rId4" imgW="2514600" imgH="393480" progId="Equation.3">
                  <p:embed/>
                </p:oleObj>
              </mc:Choice>
              <mc:Fallback>
                <p:oleObj name="公式" r:id="rId4" imgW="251460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2" y="3714752"/>
                        <a:ext cx="4078288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4143372" y="4500570"/>
          <a:ext cx="442912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2" name="公式" r:id="rId6" imgW="2730240" imgH="393480" progId="Equation.3">
                  <p:embed/>
                </p:oleObj>
              </mc:Choice>
              <mc:Fallback>
                <p:oleObj name="公式" r:id="rId6" imgW="273024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2" y="4500570"/>
                        <a:ext cx="4429125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1928794" y="5808682"/>
          <a:ext cx="1049338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3" name="公式" r:id="rId8" imgW="647640" imgH="203040" progId="Equation.3">
                  <p:embed/>
                </p:oleObj>
              </mc:Choice>
              <mc:Fallback>
                <p:oleObj name="公式" r:id="rId8" imgW="647640" imgH="203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4" y="5808682"/>
                        <a:ext cx="1049338" cy="334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467544" y="476672"/>
            <a:ext cx="80648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urier New"/>
                <a:cs typeface="Courier New"/>
              </a:rPr>
              <a:t>Solution: </a:t>
            </a:r>
            <a:r>
              <a:rPr lang="en-US" altLang="zh-CN" sz="2800" dirty="0" smtClean="0">
                <a:latin typeface="Courier New"/>
                <a:cs typeface="Courier New"/>
              </a:rPr>
              <a:t>Hub</a:t>
            </a:r>
            <a:r>
              <a:rPr lang="en-US" altLang="zh-CN" sz="2800" dirty="0">
                <a:latin typeface="Courier New"/>
                <a:cs typeface="Courier New"/>
              </a:rPr>
              <a:t>-based realization</a:t>
            </a:r>
            <a:br>
              <a:rPr lang="en-US" altLang="zh-CN" sz="2800" dirty="0">
                <a:latin typeface="Courier New"/>
                <a:cs typeface="Courier New"/>
              </a:rPr>
            </a:br>
            <a:endParaRPr lang="zh-CN" altLang="en-US" sz="28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3" grpId="0" animBg="1"/>
      <p:bldP spid="22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7829576" cy="4873752"/>
          </a:xfrm>
        </p:spPr>
        <p:txBody>
          <a:bodyPr/>
          <a:lstStyle/>
          <a:p>
            <a:r>
              <a:rPr lang="en-US" dirty="0" smtClean="0"/>
              <a:t>Hub nodes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Discriminating: high out-degree decaying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reachability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Sharing: popular segments shared by tours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F661684-785B-4EF8-AD15-1F85937D668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6" name="椭圆 35"/>
          <p:cNvSpPr/>
          <p:nvPr/>
        </p:nvSpPr>
        <p:spPr>
          <a:xfrm>
            <a:off x="5851614" y="4247687"/>
            <a:ext cx="357190" cy="357190"/>
          </a:xfrm>
          <a:prstGeom prst="ellipse">
            <a:avLst/>
          </a:prstGeom>
          <a:solidFill>
            <a:srgbClr val="FE8637"/>
          </a:solidFill>
          <a:ln w="127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37" name="直接箭头连接符 22"/>
          <p:cNvCxnSpPr>
            <a:stCxn id="36" idx="6"/>
            <a:endCxn id="38" idx="2"/>
          </p:cNvCxnSpPr>
          <p:nvPr/>
        </p:nvCxnSpPr>
        <p:spPr>
          <a:xfrm>
            <a:off x="6208804" y="4426282"/>
            <a:ext cx="506336" cy="285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6715140" y="4250537"/>
            <a:ext cx="357190" cy="357190"/>
          </a:xfrm>
          <a:prstGeom prst="ellipse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grpSp>
        <p:nvGrpSpPr>
          <p:cNvPr id="39" name="组 31"/>
          <p:cNvGrpSpPr/>
          <p:nvPr/>
        </p:nvGrpSpPr>
        <p:grpSpPr>
          <a:xfrm>
            <a:off x="1214414" y="3571876"/>
            <a:ext cx="2376264" cy="2000264"/>
            <a:chOff x="827584" y="1772816"/>
            <a:chExt cx="2376264" cy="2000264"/>
          </a:xfrm>
        </p:grpSpPr>
        <p:sp>
          <p:nvSpPr>
            <p:cNvPr id="40" name="椭圆 39"/>
            <p:cNvSpPr/>
            <p:nvPr/>
          </p:nvSpPr>
          <p:spPr>
            <a:xfrm>
              <a:off x="827584" y="2060848"/>
              <a:ext cx="357190" cy="357190"/>
            </a:xfrm>
            <a:prstGeom prst="ellipse">
              <a:avLst/>
            </a:prstGeom>
            <a:solidFill>
              <a:srgbClr val="FE8637"/>
            </a:solidFill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1846526" y="2492896"/>
              <a:ext cx="357190" cy="357190"/>
            </a:xfrm>
            <a:prstGeom prst="ellipse">
              <a:avLst/>
            </a:prstGeom>
            <a:solidFill>
              <a:srgbClr val="FE8637"/>
            </a:solidFill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2846658" y="2144826"/>
              <a:ext cx="357190" cy="357190"/>
            </a:xfrm>
            <a:prstGeom prst="ellipse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1766538" y="3415890"/>
              <a:ext cx="357190" cy="357190"/>
            </a:xfrm>
            <a:prstGeom prst="ellipse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2774650" y="3071810"/>
              <a:ext cx="357190" cy="357190"/>
            </a:xfrm>
            <a:prstGeom prst="ellipse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1838546" y="1772816"/>
              <a:ext cx="357190" cy="357190"/>
            </a:xfrm>
            <a:prstGeom prst="ellipse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6" name="直接箭头连接符 15"/>
            <p:cNvCxnSpPr>
              <a:stCxn id="40" idx="6"/>
              <a:endCxn id="45" idx="2"/>
            </p:cNvCxnSpPr>
            <p:nvPr/>
          </p:nvCxnSpPr>
          <p:spPr>
            <a:xfrm flipV="1">
              <a:off x="1184774" y="1951411"/>
              <a:ext cx="653772" cy="288032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47" name="直接箭头连接符 17"/>
            <p:cNvCxnSpPr>
              <a:stCxn id="40" idx="6"/>
              <a:endCxn id="41" idx="2"/>
            </p:cNvCxnSpPr>
            <p:nvPr/>
          </p:nvCxnSpPr>
          <p:spPr>
            <a:xfrm>
              <a:off x="1184774" y="2239443"/>
              <a:ext cx="661752" cy="43204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48" name="直接箭头连接符 20"/>
            <p:cNvCxnSpPr>
              <a:stCxn id="45" idx="6"/>
              <a:endCxn id="42" idx="1"/>
            </p:cNvCxnSpPr>
            <p:nvPr/>
          </p:nvCxnSpPr>
          <p:spPr>
            <a:xfrm>
              <a:off x="2195736" y="1951411"/>
              <a:ext cx="703231" cy="245724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49" name="直接箭头连接符 22"/>
            <p:cNvCxnSpPr>
              <a:stCxn id="41" idx="6"/>
              <a:endCxn id="42" idx="3"/>
            </p:cNvCxnSpPr>
            <p:nvPr/>
          </p:nvCxnSpPr>
          <p:spPr>
            <a:xfrm flipV="1">
              <a:off x="2203716" y="2449707"/>
              <a:ext cx="695251" cy="221784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50" name="直接箭头连接符 24"/>
            <p:cNvCxnSpPr>
              <a:stCxn id="41" idx="5"/>
              <a:endCxn id="44" idx="1"/>
            </p:cNvCxnSpPr>
            <p:nvPr/>
          </p:nvCxnSpPr>
          <p:spPr>
            <a:xfrm>
              <a:off x="2151407" y="2797777"/>
              <a:ext cx="675552" cy="326342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51" name="直接箭头连接符 27"/>
            <p:cNvCxnSpPr>
              <a:stCxn id="44" idx="3"/>
              <a:endCxn id="43" idx="6"/>
            </p:cNvCxnSpPr>
            <p:nvPr/>
          </p:nvCxnSpPr>
          <p:spPr>
            <a:xfrm rot="5400000">
              <a:off x="2366447" y="3133973"/>
              <a:ext cx="217794" cy="703231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52" name="椭圆 51"/>
            <p:cNvSpPr/>
            <p:nvPr/>
          </p:nvSpPr>
          <p:spPr>
            <a:xfrm>
              <a:off x="827584" y="2924944"/>
              <a:ext cx="357190" cy="357190"/>
            </a:xfrm>
            <a:prstGeom prst="ellipse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g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3" name="直接箭头连接符 17"/>
            <p:cNvCxnSpPr>
              <a:stCxn id="52" idx="6"/>
              <a:endCxn id="41" idx="3"/>
            </p:cNvCxnSpPr>
            <p:nvPr/>
          </p:nvCxnSpPr>
          <p:spPr>
            <a:xfrm flipV="1">
              <a:off x="1184774" y="2797777"/>
              <a:ext cx="714061" cy="305762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54" name="直接箭头连接符 17"/>
            <p:cNvCxnSpPr>
              <a:stCxn id="52" idx="0"/>
              <a:endCxn id="40" idx="4"/>
            </p:cNvCxnSpPr>
            <p:nvPr/>
          </p:nvCxnSpPr>
          <p:spPr>
            <a:xfrm flipV="1">
              <a:off x="1006179" y="2418038"/>
              <a:ext cx="0" cy="506906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</p:grpSp>
      <p:graphicFrame>
        <p:nvGraphicFramePr>
          <p:cNvPr id="61" name="Object 5"/>
          <p:cNvGraphicFramePr>
            <a:graphicFrameLocks noChangeAspect="1"/>
          </p:cNvGraphicFramePr>
          <p:nvPr/>
        </p:nvGraphicFramePr>
        <p:xfrm>
          <a:off x="1928794" y="5808682"/>
          <a:ext cx="1049338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73" name="公式" r:id="rId4" imgW="647640" imgH="203040" progId="Equation.3">
                  <p:embed/>
                </p:oleObj>
              </mc:Choice>
              <mc:Fallback>
                <p:oleObj name="公式" r:id="rId4" imgW="647640" imgH="203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4" y="5808682"/>
                        <a:ext cx="1049338" cy="334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椭圆 61"/>
          <p:cNvSpPr/>
          <p:nvPr/>
        </p:nvSpPr>
        <p:spPr>
          <a:xfrm>
            <a:off x="4786314" y="3786190"/>
            <a:ext cx="357190" cy="357190"/>
          </a:xfrm>
          <a:prstGeom prst="ellipse">
            <a:avLst/>
          </a:prstGeom>
          <a:solidFill>
            <a:srgbClr val="FE8637"/>
          </a:solidFill>
          <a:ln w="127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3" name="直接箭头连接符 17"/>
          <p:cNvCxnSpPr>
            <a:stCxn id="62" idx="6"/>
            <a:endCxn id="36" idx="1"/>
          </p:cNvCxnSpPr>
          <p:nvPr/>
        </p:nvCxnSpPr>
        <p:spPr>
          <a:xfrm>
            <a:off x="5143504" y="3964785"/>
            <a:ext cx="760419" cy="33521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4786314" y="4663456"/>
            <a:ext cx="357190" cy="357190"/>
          </a:xfrm>
          <a:prstGeom prst="ellipse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5" name="直接箭头连接符 17"/>
          <p:cNvCxnSpPr>
            <a:stCxn id="64" idx="6"/>
            <a:endCxn id="36" idx="3"/>
          </p:cNvCxnSpPr>
          <p:nvPr/>
        </p:nvCxnSpPr>
        <p:spPr>
          <a:xfrm flipV="1">
            <a:off x="5143504" y="4552568"/>
            <a:ext cx="760419" cy="28948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4500562" y="5643578"/>
          <a:ext cx="67945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74" name="公式" r:id="rId6" imgW="419040" imgH="177480" progId="Equation.3">
                  <p:embed/>
                </p:oleObj>
              </mc:Choice>
              <mc:Fallback>
                <p:oleObj name="公式" r:id="rId6" imgW="419040" imgH="1774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2" y="5643578"/>
                        <a:ext cx="67945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5214942" y="5631436"/>
            <a:ext cx="1290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shared by</a:t>
            </a:r>
            <a:endParaRPr lang="en-US" dirty="0"/>
          </a:p>
        </p:txBody>
      </p:sp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6643702" y="5250669"/>
          <a:ext cx="1173163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75" name="公式" r:id="rId8" imgW="723600" imgH="177480" progId="Equation.3">
                  <p:embed/>
                </p:oleObj>
              </mc:Choice>
              <mc:Fallback>
                <p:oleObj name="公式" r:id="rId8" imgW="723600" imgH="1774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3702" y="5250669"/>
                        <a:ext cx="1173163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8"/>
          <p:cNvGraphicFramePr>
            <a:graphicFrameLocks noChangeAspect="1"/>
          </p:cNvGraphicFramePr>
          <p:nvPr/>
        </p:nvGraphicFramePr>
        <p:xfrm>
          <a:off x="6643702" y="5679297"/>
          <a:ext cx="1193800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76" name="公式" r:id="rId10" imgW="736560" imgH="203040" progId="Equation.3">
                  <p:embed/>
                </p:oleObj>
              </mc:Choice>
              <mc:Fallback>
                <p:oleObj name="公式" r:id="rId10" imgW="736560" imgH="2030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3702" y="5679297"/>
                        <a:ext cx="1193800" cy="334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3" name="Object 9"/>
          <p:cNvGraphicFramePr>
            <a:graphicFrameLocks noChangeAspect="1"/>
          </p:cNvGraphicFramePr>
          <p:nvPr/>
        </p:nvGraphicFramePr>
        <p:xfrm>
          <a:off x="6643702" y="6107925"/>
          <a:ext cx="1668463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77" name="公式" r:id="rId12" imgW="1028520" imgH="203040" progId="Equation.3">
                  <p:embed/>
                </p:oleObj>
              </mc:Choice>
              <mc:Fallback>
                <p:oleObj name="公式" r:id="rId12" imgW="1028520" imgH="2030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3702" y="6107925"/>
                        <a:ext cx="1668463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9" name="直接箭头连接符 58"/>
          <p:cNvCxnSpPr>
            <a:stCxn id="64" idx="0"/>
            <a:endCxn id="62" idx="4"/>
          </p:cNvCxnSpPr>
          <p:nvPr/>
        </p:nvCxnSpPr>
        <p:spPr>
          <a:xfrm rot="5400000" flipH="1" flipV="1">
            <a:off x="4704871" y="4403418"/>
            <a:ext cx="52007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36" idx="6"/>
            <a:endCxn id="38" idx="2"/>
          </p:cNvCxnSpPr>
          <p:nvPr/>
        </p:nvCxnSpPr>
        <p:spPr>
          <a:xfrm>
            <a:off x="6208804" y="4426282"/>
            <a:ext cx="506336" cy="28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36" idx="6"/>
            <a:endCxn id="38" idx="2"/>
          </p:cNvCxnSpPr>
          <p:nvPr/>
        </p:nvCxnSpPr>
        <p:spPr>
          <a:xfrm>
            <a:off x="6208804" y="4426282"/>
            <a:ext cx="506336" cy="28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8"/>
          <p:cNvCxnSpPr>
            <a:stCxn id="62" idx="6"/>
            <a:endCxn id="36" idx="1"/>
          </p:cNvCxnSpPr>
          <p:nvPr/>
        </p:nvCxnSpPr>
        <p:spPr>
          <a:xfrm>
            <a:off x="5143504" y="3964785"/>
            <a:ext cx="760419" cy="3352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直接箭头连接符 58"/>
          <p:cNvCxnSpPr>
            <a:stCxn id="36" idx="6"/>
            <a:endCxn id="38" idx="2"/>
          </p:cNvCxnSpPr>
          <p:nvPr/>
        </p:nvCxnSpPr>
        <p:spPr>
          <a:xfrm>
            <a:off x="6208804" y="4426282"/>
            <a:ext cx="506336" cy="28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467544" y="476672"/>
            <a:ext cx="86764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urier New"/>
                <a:cs typeface="Courier New"/>
              </a:rPr>
              <a:t>Solution: </a:t>
            </a:r>
            <a:r>
              <a:rPr lang="en-US" altLang="zh-CN" sz="2800" dirty="0" smtClean="0">
                <a:latin typeface="Courier New"/>
                <a:cs typeface="Courier New"/>
              </a:rPr>
              <a:t>Hub</a:t>
            </a:r>
            <a:r>
              <a:rPr lang="en-US" altLang="zh-CN" sz="2800" dirty="0">
                <a:latin typeface="Courier New"/>
                <a:cs typeface="Courier New"/>
              </a:rPr>
              <a:t>-based realization</a:t>
            </a:r>
            <a:br>
              <a:rPr lang="en-US" altLang="zh-CN" sz="2800" dirty="0">
                <a:latin typeface="Courier New"/>
                <a:cs typeface="Courier New"/>
              </a:rPr>
            </a:br>
            <a:endParaRPr lang="zh-CN" altLang="en-US" sz="28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62" grpId="0" animBg="1"/>
      <p:bldP spid="64" grpId="0" animBg="1"/>
      <p:bldP spid="7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27082"/>
            <a:ext cx="7467600" cy="1016100"/>
          </a:xfrm>
        </p:spPr>
        <p:txBody>
          <a:bodyPr/>
          <a:lstStyle/>
          <a:p>
            <a:r>
              <a:rPr lang="en-US" dirty="0" smtClean="0"/>
              <a:t>More hubs, less important</a:t>
            </a:r>
          </a:p>
          <a:p>
            <a:r>
              <a:rPr lang="en-US" dirty="0" smtClean="0"/>
              <a:t>Partition tours by hub length (# of hubs)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F661684-785B-4EF8-AD15-1F85937D668A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8" name="组 31"/>
          <p:cNvGrpSpPr/>
          <p:nvPr/>
        </p:nvGrpSpPr>
        <p:grpSpPr>
          <a:xfrm>
            <a:off x="1214414" y="3357562"/>
            <a:ext cx="2376264" cy="2000264"/>
            <a:chOff x="827584" y="1772816"/>
            <a:chExt cx="2376264" cy="2000264"/>
          </a:xfrm>
        </p:grpSpPr>
        <p:sp>
          <p:nvSpPr>
            <p:cNvPr id="9" name="椭圆 8"/>
            <p:cNvSpPr/>
            <p:nvPr/>
          </p:nvSpPr>
          <p:spPr>
            <a:xfrm>
              <a:off x="827584" y="2060848"/>
              <a:ext cx="357190" cy="357190"/>
            </a:xfrm>
            <a:prstGeom prst="ellipse">
              <a:avLst/>
            </a:prstGeom>
            <a:solidFill>
              <a:srgbClr val="FE8637"/>
            </a:solidFill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846526" y="2492896"/>
              <a:ext cx="357190" cy="357190"/>
            </a:xfrm>
            <a:prstGeom prst="ellipse">
              <a:avLst/>
            </a:prstGeom>
            <a:solidFill>
              <a:srgbClr val="FE8637"/>
            </a:solidFill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2846658" y="2144826"/>
              <a:ext cx="357190" cy="357190"/>
            </a:xfrm>
            <a:prstGeom prst="ellipse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766538" y="3415890"/>
              <a:ext cx="357190" cy="357190"/>
            </a:xfrm>
            <a:prstGeom prst="ellipse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2774650" y="3071810"/>
              <a:ext cx="357190" cy="357190"/>
            </a:xfrm>
            <a:prstGeom prst="ellipse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838546" y="1772816"/>
              <a:ext cx="357190" cy="357190"/>
            </a:xfrm>
            <a:prstGeom prst="ellipse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" name="直接箭头连接符 15"/>
            <p:cNvCxnSpPr>
              <a:stCxn id="9" idx="6"/>
              <a:endCxn id="14" idx="2"/>
            </p:cNvCxnSpPr>
            <p:nvPr/>
          </p:nvCxnSpPr>
          <p:spPr>
            <a:xfrm flipV="1">
              <a:off x="1184774" y="1951411"/>
              <a:ext cx="653772" cy="288032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6" name="直接箭头连接符 17"/>
            <p:cNvCxnSpPr>
              <a:stCxn id="9" idx="6"/>
              <a:endCxn id="10" idx="2"/>
            </p:cNvCxnSpPr>
            <p:nvPr/>
          </p:nvCxnSpPr>
          <p:spPr>
            <a:xfrm>
              <a:off x="1184774" y="2239443"/>
              <a:ext cx="661752" cy="43204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7" name="直接箭头连接符 20"/>
            <p:cNvCxnSpPr>
              <a:stCxn id="14" idx="6"/>
              <a:endCxn id="11" idx="1"/>
            </p:cNvCxnSpPr>
            <p:nvPr/>
          </p:nvCxnSpPr>
          <p:spPr>
            <a:xfrm>
              <a:off x="2195736" y="1951411"/>
              <a:ext cx="703231" cy="245724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8" name="直接箭头连接符 22"/>
            <p:cNvCxnSpPr>
              <a:stCxn id="10" idx="6"/>
              <a:endCxn id="11" idx="3"/>
            </p:cNvCxnSpPr>
            <p:nvPr/>
          </p:nvCxnSpPr>
          <p:spPr>
            <a:xfrm flipV="1">
              <a:off x="2203716" y="2449707"/>
              <a:ext cx="695251" cy="221784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9" name="直接箭头连接符 24"/>
            <p:cNvCxnSpPr>
              <a:stCxn id="10" idx="5"/>
              <a:endCxn id="13" idx="1"/>
            </p:cNvCxnSpPr>
            <p:nvPr/>
          </p:nvCxnSpPr>
          <p:spPr>
            <a:xfrm>
              <a:off x="2151407" y="2797777"/>
              <a:ext cx="675552" cy="326342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0" name="直接箭头连接符 27"/>
            <p:cNvCxnSpPr>
              <a:stCxn id="13" idx="3"/>
              <a:endCxn id="12" idx="6"/>
            </p:cNvCxnSpPr>
            <p:nvPr/>
          </p:nvCxnSpPr>
          <p:spPr>
            <a:xfrm rot="5400000">
              <a:off x="2366447" y="3133973"/>
              <a:ext cx="217794" cy="703231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21" name="椭圆 20"/>
            <p:cNvSpPr/>
            <p:nvPr/>
          </p:nvSpPr>
          <p:spPr>
            <a:xfrm>
              <a:off x="827584" y="2924944"/>
              <a:ext cx="357190" cy="357190"/>
            </a:xfrm>
            <a:prstGeom prst="ellipse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q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" name="直接箭头连接符 17"/>
            <p:cNvCxnSpPr>
              <a:stCxn id="21" idx="6"/>
              <a:endCxn id="10" idx="3"/>
            </p:cNvCxnSpPr>
            <p:nvPr/>
          </p:nvCxnSpPr>
          <p:spPr>
            <a:xfrm flipV="1">
              <a:off x="1184774" y="2797777"/>
              <a:ext cx="714061" cy="305762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3" name="直接箭头连接符 17"/>
            <p:cNvCxnSpPr>
              <a:stCxn id="21" idx="0"/>
              <a:endCxn id="9" idx="4"/>
            </p:cNvCxnSpPr>
            <p:nvPr/>
          </p:nvCxnSpPr>
          <p:spPr>
            <a:xfrm flipV="1">
              <a:off x="1006179" y="2418038"/>
              <a:ext cx="0" cy="506906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</p:grpSp>
      <p:graphicFrame>
        <p:nvGraphicFramePr>
          <p:cNvPr id="24" name="Object 5"/>
          <p:cNvGraphicFramePr>
            <a:graphicFrameLocks noChangeAspect="1"/>
          </p:cNvGraphicFramePr>
          <p:nvPr/>
        </p:nvGraphicFramePr>
        <p:xfrm>
          <a:off x="1928794" y="5594368"/>
          <a:ext cx="1049338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9" name="公式" r:id="rId4" imgW="647640" imgH="203040" progId="Equation.3">
                  <p:embed/>
                </p:oleObj>
              </mc:Choice>
              <mc:Fallback>
                <p:oleObj name="公式" r:id="rId4" imgW="64764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4" y="5594368"/>
                        <a:ext cx="1049338" cy="334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组合 24"/>
          <p:cNvGrpSpPr/>
          <p:nvPr/>
        </p:nvGrpSpPr>
        <p:grpSpPr>
          <a:xfrm>
            <a:off x="5214942" y="3500438"/>
            <a:ext cx="1965953" cy="1894515"/>
            <a:chOff x="268303" y="130015"/>
            <a:chExt cx="1680201" cy="1680201"/>
          </a:xfrm>
        </p:grpSpPr>
        <p:sp>
          <p:nvSpPr>
            <p:cNvPr id="26" name="饼形 25"/>
            <p:cNvSpPr/>
            <p:nvPr/>
          </p:nvSpPr>
          <p:spPr>
            <a:xfrm>
              <a:off x="268303" y="130015"/>
              <a:ext cx="1680201" cy="1680201"/>
            </a:xfrm>
            <a:prstGeom prst="pie">
              <a:avLst>
                <a:gd name="adj1" fmla="val 9004457"/>
                <a:gd name="adj2" fmla="val 15803201"/>
              </a:avLst>
            </a:prstGeom>
            <a:solidFill>
              <a:srgbClr val="B32C1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12635355"/>
                <a:satOff val="21297"/>
                <a:lumOff val="-26079"/>
                <a:alphaOff val="0"/>
              </a:schemeClr>
            </a:fillRef>
            <a:effectRef idx="0">
              <a:schemeClr val="accent2">
                <a:hueOff val="-12635355"/>
                <a:satOff val="21297"/>
                <a:lumOff val="-2607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饼形 4"/>
            <p:cNvSpPr/>
            <p:nvPr/>
          </p:nvSpPr>
          <p:spPr>
            <a:xfrm>
              <a:off x="471246" y="510155"/>
              <a:ext cx="651819" cy="5726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t" anchorCtr="0">
              <a:noAutofit/>
            </a:bodyPr>
            <a:lstStyle/>
            <a:p>
              <a:pPr marL="57150" lvl="1" indent="-57150" algn="l" defTabSz="266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kumimoji="0" lang="en-US" sz="1400" b="1" i="0" u="none" strike="noStrike" kern="1200" cap="none" spc="0" normalizeH="0" baseline="0" noProof="0" dirty="0" smtClean="0">
                  <a:ln/>
                  <a:solidFill>
                    <a:schemeClr val="tx1"/>
                  </a:solidFill>
                  <a:effectLst/>
                  <a:uLnTx/>
                  <a:uFillTx/>
                  <a:latin typeface="Arial Narrow" pitchFamily="34" charset="0"/>
                  <a:cs typeface="Times New Roman" pitchFamily="18" charset="0"/>
                </a:rPr>
                <a:t>q</a:t>
              </a:r>
              <a:r>
                <a:rPr lang="en-US" sz="1400" b="1" kern="1200" dirty="0" smtClean="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rPr>
                <a:t>→</a:t>
              </a:r>
              <a:r>
                <a:rPr kumimoji="0" lang="en-US" sz="1400" b="1" i="0" u="none" strike="noStrike" kern="1200" cap="none" spc="0" normalizeH="0" baseline="0" noProof="0" dirty="0" smtClean="0">
                  <a:ln/>
                  <a:solidFill>
                    <a:schemeClr val="tx1"/>
                  </a:solidFill>
                  <a:effectLst/>
                  <a:uLnTx/>
                  <a:uFillTx/>
                  <a:latin typeface="Arial Narrow" pitchFamily="34" charset="0"/>
                  <a:cs typeface="Times New Roman" pitchFamily="18" charset="0"/>
                </a:rPr>
                <a:t>a</a:t>
              </a:r>
              <a:endParaRPr kumimoji="0" lang="en-US" sz="1400" b="1" i="0" u="none" strike="noStrike" cap="none" spc="0" normalizeH="0" baseline="0" noProof="0" dirty="0">
                <a:ln/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cs typeface="Times New Roman" pitchFamily="18" charset="0"/>
              </a:endParaRPr>
            </a:p>
            <a:p>
              <a:pPr marL="57150" lvl="1" indent="-57150" algn="l" defTabSz="266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400" b="1" dirty="0" smtClean="0">
                  <a:ln/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rPr>
                <a:t>q</a:t>
              </a:r>
              <a:r>
                <a:rPr lang="en-US" sz="1400" b="1" kern="1200" dirty="0" smtClean="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rPr>
                <a:t>→</a:t>
              </a:r>
              <a:r>
                <a:rPr kumimoji="0" lang="en-US" sz="1400" b="1" i="0" u="none" strike="noStrike" kern="1200" cap="none" spc="0" normalizeH="0" baseline="0" noProof="0" dirty="0" smtClean="0">
                  <a:ln/>
                  <a:solidFill>
                    <a:schemeClr val="tx1"/>
                  </a:solidFill>
                  <a:effectLst/>
                  <a:uLnTx/>
                  <a:uFillTx/>
                  <a:latin typeface="Arial Narrow" pitchFamily="34" charset="0"/>
                  <a:cs typeface="Times New Roman" pitchFamily="18" charset="0"/>
                </a:rPr>
                <a:t>c</a:t>
              </a:r>
              <a:endParaRPr lang="en-US" sz="1400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214942" y="3500438"/>
            <a:ext cx="2000265" cy="1894515"/>
            <a:chOff x="337511" y="130015"/>
            <a:chExt cx="1709525" cy="1680201"/>
          </a:xfrm>
        </p:grpSpPr>
        <p:sp>
          <p:nvSpPr>
            <p:cNvPr id="29" name="饼形 28"/>
            <p:cNvSpPr/>
            <p:nvPr/>
          </p:nvSpPr>
          <p:spPr>
            <a:xfrm>
              <a:off x="337511" y="130015"/>
              <a:ext cx="1680201" cy="1680201"/>
            </a:xfrm>
            <a:prstGeom prst="pie">
              <a:avLst>
                <a:gd name="adj1" fmla="val 15449049"/>
                <a:gd name="adj2" fmla="val 2900228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饼形 4"/>
            <p:cNvSpPr/>
            <p:nvPr/>
          </p:nvSpPr>
          <p:spPr>
            <a:xfrm>
              <a:off x="1131219" y="320085"/>
              <a:ext cx="915817" cy="8869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t" anchorCtr="0">
              <a:noAutofit/>
            </a:bodyPr>
            <a:lstStyle/>
            <a:p>
              <a:pPr marL="57150" lvl="1" indent="-57150" algn="l" defTabSz="266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400" b="1" kern="1200" dirty="0" smtClean="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rPr>
                <a:t>q → </a:t>
              </a:r>
              <a:r>
                <a:rPr lang="en-US" sz="1400" b="1" u="sng" kern="1200" dirty="0" smtClean="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rPr>
                <a:t>c</a:t>
              </a:r>
              <a:r>
                <a:rPr lang="en-US" sz="1400" b="1" kern="1200" dirty="0" smtClean="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rPr>
                <a:t> →e</a:t>
              </a:r>
            </a:p>
            <a:p>
              <a:pPr marL="57150" lvl="1" indent="-57150" defTabSz="266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400" b="1" dirty="0" smtClean="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rPr>
                <a:t>q → </a:t>
              </a:r>
              <a:r>
                <a:rPr lang="en-US" sz="1400" b="1" u="sng" dirty="0" smtClean="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rPr>
                <a:t>c</a:t>
              </a:r>
              <a:r>
                <a:rPr lang="en-US" sz="1400" b="1" dirty="0" smtClean="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rPr>
                <a:t> → d</a:t>
              </a:r>
            </a:p>
            <a:p>
              <a:pPr marL="57150" lvl="1" indent="-57150" defTabSz="266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400" b="1" dirty="0" smtClean="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rPr>
                <a:t>q → </a:t>
              </a:r>
              <a:r>
                <a:rPr lang="en-US" sz="1400" b="1" u="sng" dirty="0" smtClean="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rPr>
                <a:t>a</a:t>
              </a:r>
              <a:r>
                <a:rPr lang="en-US" sz="1400" b="1" dirty="0" smtClean="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rPr>
                <a:t> →b </a:t>
              </a:r>
            </a:p>
            <a:p>
              <a:pPr marL="57150" lvl="1" indent="-57150" defTabSz="266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400" b="1" dirty="0" smtClean="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rPr>
                <a:t>    →d</a:t>
              </a:r>
              <a:endParaRPr lang="en-US" sz="1400" b="1" dirty="0" smtClean="0">
                <a:solidFill>
                  <a:schemeClr val="tx1"/>
                </a:solidFill>
              </a:endParaRPr>
            </a:p>
            <a:p>
              <a:pPr marL="57150" lvl="1" indent="-57150" defTabSz="266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1400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214942" y="3534749"/>
            <a:ext cx="1965953" cy="1894515"/>
            <a:chOff x="302907" y="190022"/>
            <a:chExt cx="1680201" cy="1680201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2" name="饼形 31"/>
            <p:cNvSpPr/>
            <p:nvPr/>
          </p:nvSpPr>
          <p:spPr>
            <a:xfrm>
              <a:off x="302907" y="190022"/>
              <a:ext cx="1680201" cy="1680201"/>
            </a:xfrm>
            <a:prstGeom prst="pie">
              <a:avLst>
                <a:gd name="adj1" fmla="val 2619422"/>
                <a:gd name="adj2" fmla="val 9141930"/>
              </a:avLst>
            </a:prstGeom>
            <a:solidFill>
              <a:srgbClr val="90DA4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6317677"/>
                <a:satOff val="10648"/>
                <a:lumOff val="-13040"/>
                <a:alphaOff val="0"/>
              </a:schemeClr>
            </a:fillRef>
            <a:effectRef idx="0">
              <a:schemeClr val="accent2">
                <a:hueOff val="-6317677"/>
                <a:satOff val="10648"/>
                <a:lumOff val="-1304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饼形 4"/>
            <p:cNvSpPr/>
            <p:nvPr/>
          </p:nvSpPr>
          <p:spPr>
            <a:xfrm>
              <a:off x="547125" y="1259606"/>
              <a:ext cx="1098980" cy="35719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t" anchorCtr="0">
              <a:noAutofit/>
            </a:bodyPr>
            <a:lstStyle/>
            <a:p>
              <a:pPr marL="57150" lvl="1" indent="-57150" defTabSz="266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400" b="1" dirty="0" smtClean="0">
                  <a:ln/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rPr>
                <a:t>q</a:t>
              </a:r>
              <a:r>
                <a:rPr lang="en-US" sz="1400" b="1" dirty="0" smtClean="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rPr>
                <a:t> → </a:t>
              </a:r>
              <a:r>
                <a:rPr kumimoji="0" lang="en-US" sz="1400" b="1" i="0" u="sng" strike="noStrike" kern="1200" cap="none" spc="0" normalizeH="0" baseline="0" noProof="0" dirty="0" smtClean="0">
                  <a:ln/>
                  <a:solidFill>
                    <a:schemeClr val="tx1"/>
                  </a:solidFill>
                  <a:effectLst/>
                  <a:uLnTx/>
                  <a:uFillTx/>
                  <a:latin typeface="Arial Narrow" pitchFamily="34" charset="0"/>
                  <a:cs typeface="Times New Roman" pitchFamily="18" charset="0"/>
                </a:rPr>
                <a:t>a</a:t>
              </a:r>
              <a:r>
                <a:rPr lang="en-US" sz="1400" b="1" dirty="0" smtClean="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rPr>
                <a:t> → </a:t>
              </a:r>
              <a:r>
                <a:rPr kumimoji="0" lang="en-US" sz="1400" b="1" i="0" u="sng" strike="noStrike" kern="1200" cap="none" spc="0" normalizeH="0" baseline="0" noProof="0" dirty="0" smtClean="0">
                  <a:ln/>
                  <a:solidFill>
                    <a:schemeClr val="tx1"/>
                  </a:solidFill>
                  <a:effectLst/>
                  <a:uLnTx/>
                  <a:uFillTx/>
                  <a:latin typeface="Arial Narrow" pitchFamily="34" charset="0"/>
                  <a:cs typeface="Times New Roman" pitchFamily="18" charset="0"/>
                </a:rPr>
                <a:t>c</a:t>
              </a:r>
              <a:r>
                <a:rPr lang="en-US" sz="1400" b="1" dirty="0" smtClean="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rPr>
                <a:t> → </a:t>
              </a:r>
              <a:r>
                <a:rPr kumimoji="0" lang="en-US" sz="1400" b="1" i="0" u="none" strike="noStrike" kern="1200" cap="none" spc="0" normalizeH="0" baseline="0" noProof="0" dirty="0" smtClean="0">
                  <a:ln/>
                  <a:solidFill>
                    <a:schemeClr val="tx1"/>
                  </a:solidFill>
                  <a:effectLst/>
                  <a:uLnTx/>
                  <a:uFillTx/>
                  <a:latin typeface="Arial Narrow" pitchFamily="34" charset="0"/>
                  <a:cs typeface="Times New Roman" pitchFamily="18" charset="0"/>
                </a:rPr>
                <a:t>e</a:t>
              </a:r>
            </a:p>
            <a:p>
              <a:pPr marL="57150" lvl="1" indent="-57150" defTabSz="266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400" b="1" dirty="0" smtClean="0">
                  <a:ln/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rPr>
                <a:t>q</a:t>
              </a:r>
              <a:r>
                <a:rPr lang="en-US" sz="1400" b="1" dirty="0" smtClean="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rPr>
                <a:t> → </a:t>
              </a:r>
              <a:r>
                <a:rPr lang="en-US" sz="1400" b="1" u="sng" dirty="0" smtClean="0">
                  <a:ln/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rPr>
                <a:t>a</a:t>
              </a:r>
              <a:r>
                <a:rPr lang="en-US" sz="1400" b="1" dirty="0" smtClean="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rPr>
                <a:t> → </a:t>
              </a:r>
              <a:r>
                <a:rPr lang="en-US" sz="1400" b="1" u="sng" dirty="0" smtClean="0">
                  <a:ln/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rPr>
                <a:t>c</a:t>
              </a:r>
              <a:r>
                <a:rPr lang="en-US" sz="1400" b="1" dirty="0" smtClean="0"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rPr>
                <a:t> → </a:t>
              </a:r>
              <a:r>
                <a:rPr lang="en-US" sz="1400" b="1" dirty="0" smtClean="0">
                  <a:ln/>
                  <a:solidFill>
                    <a:schemeClr val="tx1"/>
                  </a:solidFill>
                  <a:latin typeface="Arial Narrow" pitchFamily="34" charset="0"/>
                  <a:cs typeface="Times New Roman" pitchFamily="18" charset="0"/>
                </a:rPr>
                <a:t>d</a:t>
              </a:r>
              <a:endParaRPr lang="en-US" sz="1400" b="1" kern="1200" dirty="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286248" y="3997115"/>
            <a:ext cx="1000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3"/>
                </a:solidFill>
              </a:rPr>
              <a:t>T0: High</a:t>
            </a:r>
          </a:p>
          <a:p>
            <a:r>
              <a:rPr lang="en-US" sz="1200" b="1" dirty="0" smtClean="0">
                <a:solidFill>
                  <a:schemeClr val="accent3"/>
                </a:solidFill>
              </a:rPr>
              <a:t>Hub length</a:t>
            </a:r>
            <a:r>
              <a:rPr lang="en-US" sz="1200" b="1" dirty="0">
                <a:solidFill>
                  <a:schemeClr val="accent3"/>
                </a:solidFill>
              </a:rPr>
              <a:t> </a:t>
            </a:r>
            <a:r>
              <a:rPr lang="en-US" sz="1200" b="1" dirty="0" smtClean="0">
                <a:solidFill>
                  <a:schemeClr val="accent3"/>
                </a:solidFill>
              </a:rPr>
              <a:t>=0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215206" y="4071942"/>
            <a:ext cx="1214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2"/>
                </a:solidFill>
              </a:rPr>
              <a:t>T1:  Medium</a:t>
            </a:r>
          </a:p>
          <a:p>
            <a:r>
              <a:rPr lang="en-US" sz="1200" b="1" dirty="0" smtClean="0">
                <a:solidFill>
                  <a:schemeClr val="accent2"/>
                </a:solidFill>
              </a:rPr>
              <a:t>hub length=1</a:t>
            </a:r>
          </a:p>
          <a:p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52135" y="5580893"/>
            <a:ext cx="1071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T2: Low</a:t>
            </a:r>
          </a:p>
          <a:p>
            <a:r>
              <a:rPr lang="en-US" sz="1200" b="1" dirty="0" smtClean="0">
                <a:solidFill>
                  <a:srgbClr val="00B050"/>
                </a:solidFill>
              </a:rPr>
              <a:t>Hub length=2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38" name="形状 37"/>
          <p:cNvCxnSpPr>
            <a:endCxn id="21" idx="2"/>
          </p:cNvCxnSpPr>
          <p:nvPr/>
        </p:nvCxnSpPr>
        <p:spPr>
          <a:xfrm>
            <a:off x="785788" y="4572010"/>
            <a:ext cx="428626" cy="11627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67544" y="332656"/>
            <a:ext cx="867645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dirty="0">
                <a:latin typeface="Courier New"/>
                <a:cs typeface="Courier New"/>
              </a:rPr>
              <a:t>Challenge 1:</a:t>
            </a:r>
            <a:br>
              <a:rPr lang="en-US" altLang="zh-CN" sz="2600" dirty="0">
                <a:latin typeface="Courier New"/>
                <a:cs typeface="Courier New"/>
              </a:rPr>
            </a:br>
            <a:r>
              <a:rPr lang="en-US" altLang="zh-CN" sz="2600" dirty="0" smtClean="0">
                <a:latin typeface="Courier New"/>
                <a:cs typeface="Courier New"/>
              </a:rPr>
              <a:t>Discriminating </a:t>
            </a:r>
            <a:r>
              <a:rPr lang="en-US" altLang="zh-CN" sz="2600" dirty="0">
                <a:latin typeface="Courier New"/>
                <a:cs typeface="Courier New"/>
              </a:rPr>
              <a:t>provides partition metric</a:t>
            </a:r>
            <a:endParaRPr lang="zh-CN" altLang="en-US" sz="26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10840</TotalTime>
  <Words>1072</Words>
  <Application>Microsoft Macintosh PowerPoint</Application>
  <PresentationFormat>全屏显示(4:3)</PresentationFormat>
  <Paragraphs>273</Paragraphs>
  <Slides>13</Slides>
  <Notes>10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5" baseType="lpstr">
      <vt:lpstr>凸显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ZheJiang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Incremental and accuracy-aware personalized pagerank through scheduled approximation</dc:title>
  <dc:creator>XiaoPeng</dc:creator>
  <cp:lastModifiedBy>Fanwei Zhu</cp:lastModifiedBy>
  <cp:revision>217</cp:revision>
  <dcterms:created xsi:type="dcterms:W3CDTF">2013-08-15T02:18:17Z</dcterms:created>
  <dcterms:modified xsi:type="dcterms:W3CDTF">2013-08-28T21:07:06Z</dcterms:modified>
</cp:coreProperties>
</file>