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56" r:id="rId2"/>
    <p:sldId id="257" r:id="rId3"/>
    <p:sldId id="259" r:id="rId4"/>
    <p:sldId id="258"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 id="300"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C15D7-C04F-4F87-BF04-5E56F180149D}" type="datetimeFigureOut">
              <a:rPr lang="fr-FR" smtClean="0"/>
              <a:t>28/04/2020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F87510-5E58-4E4D-AA03-23B098A4A853}" type="slidenum">
              <a:rPr lang="fr-FR" smtClean="0"/>
              <a:t>‹N°›</a:t>
            </a:fld>
            <a:endParaRPr lang="fr-FR"/>
          </a:p>
        </p:txBody>
      </p:sp>
    </p:spTree>
    <p:extLst>
      <p:ext uri="{BB962C8B-B14F-4D97-AF65-F5344CB8AC3E}">
        <p14:creationId xmlns:p14="http://schemas.microsoft.com/office/powerpoint/2010/main" val="289368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37BEBD52-1B42-4864-A87D-D4F26D338B03}" type="datetime1">
              <a:rPr lang="fr-FR" smtClean="0"/>
              <a:t>28/04/2020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674608D-C7AF-4096-AD67-5AA4A371CABC}" type="slidenum">
              <a:rPr lang="fr-FR" smtClean="0"/>
              <a:t>‹N°›</a:t>
            </a:fld>
            <a:endParaRPr lang="fr-FR"/>
          </a:p>
        </p:txBody>
      </p:sp>
    </p:spTree>
    <p:extLst>
      <p:ext uri="{BB962C8B-B14F-4D97-AF65-F5344CB8AC3E}">
        <p14:creationId xmlns:p14="http://schemas.microsoft.com/office/powerpoint/2010/main" val="3942310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000814C-8604-4862-880C-DE041E8514F3}" type="datetime1">
              <a:rPr lang="fr-FR" smtClean="0"/>
              <a:t>28/04/2020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674608D-C7AF-4096-AD67-5AA4A371CABC}" type="slidenum">
              <a:rPr lang="fr-FR" smtClean="0"/>
              <a:t>‹N°›</a:t>
            </a:fld>
            <a:endParaRPr lang="fr-FR"/>
          </a:p>
        </p:txBody>
      </p:sp>
    </p:spTree>
    <p:extLst>
      <p:ext uri="{BB962C8B-B14F-4D97-AF65-F5344CB8AC3E}">
        <p14:creationId xmlns:p14="http://schemas.microsoft.com/office/powerpoint/2010/main" val="197129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53546DE-E0BF-420A-92DE-4F301D940670}" type="datetime1">
              <a:rPr lang="fr-FR" smtClean="0"/>
              <a:t>28/04/2020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674608D-C7AF-4096-AD67-5AA4A371CABC}" type="slidenum">
              <a:rPr lang="fr-FR" smtClean="0"/>
              <a:t>‹N°›</a:t>
            </a:fld>
            <a:endParaRPr lang="fr-FR"/>
          </a:p>
        </p:txBody>
      </p:sp>
    </p:spTree>
    <p:extLst>
      <p:ext uri="{BB962C8B-B14F-4D97-AF65-F5344CB8AC3E}">
        <p14:creationId xmlns:p14="http://schemas.microsoft.com/office/powerpoint/2010/main" val="3612283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B6FEF03-AAD2-4251-A201-14ED8757414B}" type="datetime1">
              <a:rPr lang="fr-FR" smtClean="0"/>
              <a:t>28/04/2020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674608D-C7AF-4096-AD67-5AA4A371CABC}" type="slidenum">
              <a:rPr lang="fr-FR" smtClean="0"/>
              <a:t>‹N°›</a:t>
            </a:fld>
            <a:endParaRPr lang="fr-FR"/>
          </a:p>
        </p:txBody>
      </p:sp>
    </p:spTree>
    <p:extLst>
      <p:ext uri="{BB962C8B-B14F-4D97-AF65-F5344CB8AC3E}">
        <p14:creationId xmlns:p14="http://schemas.microsoft.com/office/powerpoint/2010/main" val="3430909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2C155DB4-BDB7-4880-B06C-1A19B3317CCA}" type="datetime1">
              <a:rPr lang="fr-FR" smtClean="0"/>
              <a:t>28/04/2020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674608D-C7AF-4096-AD67-5AA4A371CABC}" type="slidenum">
              <a:rPr lang="fr-FR" smtClean="0"/>
              <a:t>‹N°›</a:t>
            </a:fld>
            <a:endParaRPr lang="fr-FR"/>
          </a:p>
        </p:txBody>
      </p:sp>
    </p:spTree>
    <p:extLst>
      <p:ext uri="{BB962C8B-B14F-4D97-AF65-F5344CB8AC3E}">
        <p14:creationId xmlns:p14="http://schemas.microsoft.com/office/powerpoint/2010/main" val="7868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45549C5-1E1A-4300-8B59-32AE5C7E9549}" type="datetime1">
              <a:rPr lang="fr-FR" smtClean="0"/>
              <a:t>28/04/2020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674608D-C7AF-4096-AD67-5AA4A371CABC}" type="slidenum">
              <a:rPr lang="fr-FR" smtClean="0"/>
              <a:t>‹N°›</a:t>
            </a:fld>
            <a:endParaRPr lang="fr-FR"/>
          </a:p>
        </p:txBody>
      </p:sp>
    </p:spTree>
    <p:extLst>
      <p:ext uri="{BB962C8B-B14F-4D97-AF65-F5344CB8AC3E}">
        <p14:creationId xmlns:p14="http://schemas.microsoft.com/office/powerpoint/2010/main" val="529829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4ADD757-94E3-460B-BA84-6F0DA7BBE6C5}" type="datetime1">
              <a:rPr lang="fr-FR" smtClean="0"/>
              <a:t>28/04/2020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674608D-C7AF-4096-AD67-5AA4A371CABC}" type="slidenum">
              <a:rPr lang="fr-FR" smtClean="0"/>
              <a:t>‹N°›</a:t>
            </a:fld>
            <a:endParaRPr lang="fr-FR"/>
          </a:p>
        </p:txBody>
      </p:sp>
    </p:spTree>
    <p:extLst>
      <p:ext uri="{BB962C8B-B14F-4D97-AF65-F5344CB8AC3E}">
        <p14:creationId xmlns:p14="http://schemas.microsoft.com/office/powerpoint/2010/main" val="2113873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E515B11-A921-479D-86F1-2BE899B12527}" type="datetime1">
              <a:rPr lang="fr-FR" smtClean="0"/>
              <a:t>28/04/2020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674608D-C7AF-4096-AD67-5AA4A371CABC}" type="slidenum">
              <a:rPr lang="fr-FR" smtClean="0"/>
              <a:t>‹N°›</a:t>
            </a:fld>
            <a:endParaRPr lang="fr-FR"/>
          </a:p>
        </p:txBody>
      </p:sp>
    </p:spTree>
    <p:extLst>
      <p:ext uri="{BB962C8B-B14F-4D97-AF65-F5344CB8AC3E}">
        <p14:creationId xmlns:p14="http://schemas.microsoft.com/office/powerpoint/2010/main" val="3762818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6CD355A-28E3-4660-AB9A-C2E7688FF9D0}" type="datetime1">
              <a:rPr lang="fr-FR" smtClean="0"/>
              <a:t>28/04/2020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‹N°›</a:t>
            </a:fld>
            <a:endParaRPr lang="fr-FR"/>
          </a:p>
        </p:txBody>
      </p:sp>
    </p:spTree>
    <p:extLst>
      <p:ext uri="{BB962C8B-B14F-4D97-AF65-F5344CB8AC3E}">
        <p14:creationId xmlns:p14="http://schemas.microsoft.com/office/powerpoint/2010/main" val="34321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8EBB54C-2360-49D6-AD39-EA4610BE1A4F}" type="datetime1">
              <a:rPr lang="fr-FR" smtClean="0"/>
              <a:t>28/04/2020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674608D-C7AF-4096-AD67-5AA4A371CABC}" type="slidenum">
              <a:rPr lang="fr-FR" smtClean="0"/>
              <a:t>‹N°›</a:t>
            </a:fld>
            <a:endParaRPr lang="fr-FR"/>
          </a:p>
        </p:txBody>
      </p:sp>
    </p:spTree>
    <p:extLst>
      <p:ext uri="{BB962C8B-B14F-4D97-AF65-F5344CB8AC3E}">
        <p14:creationId xmlns:p14="http://schemas.microsoft.com/office/powerpoint/2010/main" val="266385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7F70B78A-7CAF-4866-807C-3ED2ABDFF934}" type="datetime1">
              <a:rPr lang="fr-FR" smtClean="0"/>
              <a:t>28/04/2020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674608D-C7AF-4096-AD67-5AA4A371CABC}" type="slidenum">
              <a:rPr lang="fr-FR" smtClean="0"/>
              <a:t>‹N°›</a:t>
            </a:fld>
            <a:endParaRPr lang="fr-FR"/>
          </a:p>
        </p:txBody>
      </p:sp>
    </p:spTree>
    <p:extLst>
      <p:ext uri="{BB962C8B-B14F-4D97-AF65-F5344CB8AC3E}">
        <p14:creationId xmlns:p14="http://schemas.microsoft.com/office/powerpoint/2010/main" val="2468237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E9A0B9-9851-4B52-9126-52DCE512FFE8}" type="datetime1">
              <a:rPr lang="fr-FR" smtClean="0"/>
              <a:t>28/04/2020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74608D-C7AF-4096-AD67-5AA4A371CABC}" type="slidenum">
              <a:rPr lang="fr-FR" smtClean="0"/>
              <a:t>‹N°›</a:t>
            </a:fld>
            <a:endParaRPr lang="fr-FR"/>
          </a:p>
        </p:txBody>
      </p:sp>
    </p:spTree>
    <p:extLst>
      <p:ext uri="{BB962C8B-B14F-4D97-AF65-F5344CB8AC3E}">
        <p14:creationId xmlns:p14="http://schemas.microsoft.com/office/powerpoint/2010/main" val="3201770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mathworld.wolfram.com/KakutanisFixedPointTheorem.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11560" y="836712"/>
            <a:ext cx="8208912" cy="3267794"/>
          </a:xfrm>
        </p:spPr>
        <p:txBody>
          <a:bodyPr>
            <a:normAutofit fontScale="90000"/>
          </a:bodyPr>
          <a:lstStyle/>
          <a:p>
            <a:pPr marL="685800">
              <a:lnSpc>
                <a:spcPct val="115000"/>
              </a:lnSpc>
              <a:spcAft>
                <a:spcPts val="1000"/>
              </a:spcAft>
              <a:tabLst>
                <a:tab pos="1038225" algn="l"/>
              </a:tabLst>
            </a:pPr>
            <a:r>
              <a:rPr lang="fr-FR" b="1" dirty="0" smtClean="0">
                <a:latin typeface="Arial Black" panose="020B0A04020102020204" pitchFamily="34" charset="0"/>
              </a:rPr>
              <a:t>Chapitre 3</a:t>
            </a:r>
            <a:r>
              <a:rPr lang="fr-FR" dirty="0"/>
              <a:t/>
            </a:r>
            <a:br>
              <a:rPr lang="fr-FR" dirty="0"/>
            </a:br>
            <a:r>
              <a:rPr lang="fr-FR" dirty="0" smtClean="0">
                <a:effectLst/>
                <a:latin typeface="Arial Black" panose="020B0A04020102020204" pitchFamily="34" charset="0"/>
                <a:ea typeface="Calibri"/>
                <a:cs typeface="Times New Roman"/>
              </a:rPr>
              <a:t>Equilibre de Nash en Stratégies pures et Mixtes (Forme Normale)</a:t>
            </a:r>
            <a:r>
              <a:rPr lang="fr-FR" sz="1800" dirty="0">
                <a:latin typeface="Arial Black" panose="020B0A04020102020204" pitchFamily="34" charset="0"/>
                <a:ea typeface="Calibri"/>
                <a:cs typeface="Times New Roman"/>
              </a:rPr>
              <a:t/>
            </a:r>
            <a:br>
              <a:rPr lang="fr-FR" sz="1800" dirty="0">
                <a:latin typeface="Arial Black" panose="020B0A04020102020204" pitchFamily="34" charset="0"/>
                <a:ea typeface="Calibri"/>
                <a:cs typeface="Times New Roman"/>
              </a:rPr>
            </a:br>
            <a:endParaRPr lang="fr-FR" dirty="0">
              <a:latin typeface="Arial Black" panose="020B0A04020102020204" pitchFamily="34" charset="0"/>
            </a:endParaRPr>
          </a:p>
        </p:txBody>
      </p:sp>
      <p:sp>
        <p:nvSpPr>
          <p:cNvPr id="3" name="Espace réservé du numéro de diapositive 2"/>
          <p:cNvSpPr>
            <a:spLocks noGrp="1"/>
          </p:cNvSpPr>
          <p:nvPr>
            <p:ph type="sldNum" sz="quarter" idx="12"/>
          </p:nvPr>
        </p:nvSpPr>
        <p:spPr/>
        <p:txBody>
          <a:bodyPr/>
          <a:lstStyle/>
          <a:p>
            <a:fld id="{6674608D-C7AF-4096-AD67-5AA4A371CABC}" type="slidenum">
              <a:rPr lang="fr-FR" smtClean="0"/>
              <a:t>1</a:t>
            </a:fld>
            <a:endParaRPr lang="fr-FR"/>
          </a:p>
        </p:txBody>
      </p:sp>
    </p:spTree>
    <p:extLst>
      <p:ext uri="{BB962C8B-B14F-4D97-AF65-F5344CB8AC3E}">
        <p14:creationId xmlns:p14="http://schemas.microsoft.com/office/powerpoint/2010/main" val="550586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Equilibre de Nash en stratégies pures</a:t>
            </a:r>
            <a:endParaRPr lang="fr-FR" dirty="0"/>
          </a:p>
        </p:txBody>
      </p:sp>
      <p:sp>
        <p:nvSpPr>
          <p:cNvPr id="3" name="Espace réservé du contenu 2"/>
          <p:cNvSpPr>
            <a:spLocks noGrp="1"/>
          </p:cNvSpPr>
          <p:nvPr>
            <p:ph idx="1"/>
          </p:nvPr>
        </p:nvSpPr>
        <p:spPr/>
        <p:txBody>
          <a:bodyPr/>
          <a:lstStyle/>
          <a:p>
            <a:pPr marL="0" indent="0">
              <a:lnSpc>
                <a:spcPct val="115000"/>
              </a:lnSpc>
              <a:spcAft>
                <a:spcPts val="1000"/>
              </a:spcAft>
              <a:buNone/>
            </a:pPr>
            <a:r>
              <a:rPr lang="fr-FR" dirty="0" smtClean="0">
                <a:effectLst/>
                <a:latin typeface="Times New Roman"/>
                <a:ea typeface="Times New Roman"/>
                <a:cs typeface="Times New Roman"/>
              </a:rPr>
              <a:t>La fonction de la meilleure réponse va nous permettre de déterminer l’équilibre de Nash. En effet :</a:t>
            </a:r>
            <a:endParaRPr lang="fr-FR" sz="2800" dirty="0">
              <a:ea typeface="Calibri"/>
              <a:cs typeface="Times New Roman"/>
            </a:endParaRPr>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10</a:t>
            </a:fld>
            <a:endParaRPr lang="fr-FR"/>
          </a:p>
        </p:txBody>
      </p:sp>
    </p:spTree>
    <p:extLst>
      <p:ext uri="{BB962C8B-B14F-4D97-AF65-F5344CB8AC3E}">
        <p14:creationId xmlns:p14="http://schemas.microsoft.com/office/powerpoint/2010/main" val="39064771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prstClr val="black"/>
                </a:solidFill>
              </a:rPr>
              <a:t>Équilibre MIXTE DE NASH</a:t>
            </a:r>
            <a:endParaRPr lang="fr-FR" dirty="0"/>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p:txBody>
              <a:bodyPr>
                <a:normAutofit/>
              </a:bodyPr>
              <a:lstStyle/>
              <a:p>
                <a:pPr marL="0" indent="0">
                  <a:buNone/>
                </a:pPr>
                <a:r>
                  <a:rPr lang="fr-FR" sz="2000" dirty="0" smtClean="0"/>
                  <a:t>Donc impossible un support de </a:t>
                </a:r>
                <a14:m>
                  <m:oMath xmlns:m="http://schemas.openxmlformats.org/officeDocument/2006/math">
                    <m:sSub>
                      <m:sSubPr>
                        <m:ctrlPr>
                          <a:rPr lang="fr-FR" sz="2000" i="1">
                            <a:solidFill>
                              <a:prstClr val="black"/>
                            </a:solidFill>
                            <a:latin typeface="Cambria Math"/>
                          </a:rPr>
                        </m:ctrlPr>
                      </m:sSubPr>
                      <m:e>
                        <m:r>
                          <a:rPr lang="fr-FR" sz="2000" i="1">
                            <a:solidFill>
                              <a:prstClr val="black"/>
                            </a:solidFill>
                            <a:latin typeface="Cambria Math"/>
                            <a:ea typeface="Cambria Math"/>
                          </a:rPr>
                          <m:t>𝜎</m:t>
                        </m:r>
                      </m:e>
                      <m:sub>
                        <m:r>
                          <a:rPr lang="fr-FR" sz="2000" i="1">
                            <a:solidFill>
                              <a:prstClr val="black"/>
                            </a:solidFill>
                            <a:latin typeface="Cambria Math"/>
                          </a:rPr>
                          <m:t>2</m:t>
                        </m:r>
                      </m:sub>
                    </m:sSub>
                  </m:oMath>
                </a14:m>
                <a:r>
                  <a:rPr lang="fr-FR" sz="2000" dirty="0" smtClean="0"/>
                  <a:t> à trois stratégies alors </a:t>
                </a:r>
                <a14:m>
                  <m:oMath xmlns:m="http://schemas.openxmlformats.org/officeDocument/2006/math">
                    <m:sSub>
                      <m:sSubPr>
                        <m:ctrlPr>
                          <a:rPr lang="fr-FR" sz="2000" i="1">
                            <a:solidFill>
                              <a:prstClr val="black"/>
                            </a:solidFill>
                            <a:latin typeface="Cambria Math"/>
                          </a:rPr>
                        </m:ctrlPr>
                      </m:sSubPr>
                      <m:e>
                        <m:r>
                          <a:rPr lang="fr-FR" sz="2000" i="1">
                            <a:solidFill>
                              <a:prstClr val="black"/>
                            </a:solidFill>
                            <a:latin typeface="Cambria Math"/>
                            <a:ea typeface="Cambria Math"/>
                          </a:rPr>
                          <m:t>𝜎</m:t>
                        </m:r>
                      </m:e>
                      <m:sub>
                        <m:r>
                          <a:rPr lang="fr-FR" sz="2000" i="1">
                            <a:solidFill>
                              <a:prstClr val="black"/>
                            </a:solidFill>
                            <a:latin typeface="Cambria Math"/>
                          </a:rPr>
                          <m:t>2</m:t>
                        </m:r>
                      </m:sub>
                    </m:sSub>
                    <m:r>
                      <a:rPr lang="fr-FR" sz="2000" b="0" i="1" smtClean="0">
                        <a:solidFill>
                          <a:prstClr val="black"/>
                        </a:solidFill>
                        <a:latin typeface="Cambria Math"/>
                      </a:rPr>
                      <m:t>=</m:t>
                    </m:r>
                    <m:d>
                      <m:dPr>
                        <m:begChr m:val="{"/>
                        <m:endChr m:val=""/>
                        <m:ctrlPr>
                          <a:rPr lang="fr-FR" sz="2000" b="0" i="1" smtClean="0">
                            <a:solidFill>
                              <a:prstClr val="black"/>
                            </a:solidFill>
                            <a:latin typeface="Cambria Math"/>
                          </a:rPr>
                        </m:ctrlPr>
                      </m:dPr>
                      <m:e>
                        <m:eqArr>
                          <m:eqArrPr>
                            <m:ctrlPr>
                              <a:rPr lang="fr-FR" sz="2000" b="0" i="1" smtClean="0">
                                <a:solidFill>
                                  <a:prstClr val="black"/>
                                </a:solidFill>
                                <a:latin typeface="Cambria Math"/>
                              </a:rPr>
                            </m:ctrlPr>
                          </m:eqArrPr>
                          <m:e>
                            <m:r>
                              <a:rPr lang="fr-FR" sz="2000" b="0" i="1" smtClean="0">
                                <a:solidFill>
                                  <a:prstClr val="black"/>
                                </a:solidFill>
                                <a:latin typeface="Cambria Math"/>
                              </a:rPr>
                              <m:t>(</m:t>
                            </m:r>
                            <m:r>
                              <a:rPr lang="fr-FR" sz="2000" b="0" i="1" smtClean="0">
                                <a:solidFill>
                                  <a:prstClr val="black"/>
                                </a:solidFill>
                                <a:latin typeface="Cambria Math"/>
                              </a:rPr>
                              <m:t>𝑞</m:t>
                            </m:r>
                            <m:r>
                              <a:rPr lang="fr-FR" sz="2000" b="0" i="1" smtClean="0">
                                <a:solidFill>
                                  <a:prstClr val="black"/>
                                </a:solidFill>
                                <a:latin typeface="Cambria Math"/>
                              </a:rPr>
                              <m:t>,1−</m:t>
                            </m:r>
                            <m:r>
                              <a:rPr lang="fr-FR" sz="2000" b="0" i="1" smtClean="0">
                                <a:solidFill>
                                  <a:prstClr val="black"/>
                                </a:solidFill>
                                <a:latin typeface="Cambria Math"/>
                              </a:rPr>
                              <m:t>𝑞</m:t>
                            </m:r>
                            <m:r>
                              <a:rPr lang="fr-FR" sz="2000" b="0" i="1" smtClean="0">
                                <a:solidFill>
                                  <a:prstClr val="black"/>
                                </a:solidFill>
                                <a:latin typeface="Cambria Math"/>
                              </a:rPr>
                              <m:t>,0)</m:t>
                            </m:r>
                          </m:e>
                          <m:e>
                            <m:r>
                              <a:rPr lang="fr-FR" sz="2000" b="0" i="1" smtClean="0">
                                <a:solidFill>
                                  <a:prstClr val="black"/>
                                </a:solidFill>
                                <a:latin typeface="Cambria Math"/>
                              </a:rPr>
                              <m:t>(</m:t>
                            </m:r>
                            <m:r>
                              <a:rPr lang="fr-FR" sz="2000" b="0" i="1" smtClean="0">
                                <a:solidFill>
                                  <a:prstClr val="black"/>
                                </a:solidFill>
                                <a:latin typeface="Cambria Math"/>
                              </a:rPr>
                              <m:t>𝑞</m:t>
                            </m:r>
                            <m:r>
                              <a:rPr lang="fr-FR" sz="2000" b="0" i="1" smtClean="0">
                                <a:solidFill>
                                  <a:prstClr val="black"/>
                                </a:solidFill>
                                <a:latin typeface="Cambria Math"/>
                              </a:rPr>
                              <m:t>,0,1−</m:t>
                            </m:r>
                            <m:r>
                              <a:rPr lang="fr-FR" sz="2000" b="0" i="1" smtClean="0">
                                <a:solidFill>
                                  <a:prstClr val="black"/>
                                </a:solidFill>
                                <a:latin typeface="Cambria Math"/>
                              </a:rPr>
                              <m:t>𝑞</m:t>
                            </m:r>
                            <m:r>
                              <a:rPr lang="fr-FR" sz="2000" b="0" i="1" smtClean="0">
                                <a:solidFill>
                                  <a:prstClr val="black"/>
                                </a:solidFill>
                                <a:latin typeface="Cambria Math"/>
                              </a:rPr>
                              <m:t>)</m:t>
                            </m:r>
                          </m:e>
                          <m:e>
                            <m:r>
                              <a:rPr lang="fr-FR" sz="2000" b="0" i="1" smtClean="0">
                                <a:solidFill>
                                  <a:prstClr val="black"/>
                                </a:solidFill>
                                <a:latin typeface="Cambria Math"/>
                              </a:rPr>
                              <m:t>(0,</m:t>
                            </m:r>
                            <m:r>
                              <a:rPr lang="fr-FR" sz="2000" b="0" i="1" smtClean="0">
                                <a:solidFill>
                                  <a:prstClr val="black"/>
                                </a:solidFill>
                                <a:latin typeface="Cambria Math"/>
                              </a:rPr>
                              <m:t>𝑞</m:t>
                            </m:r>
                            <m:r>
                              <a:rPr lang="fr-FR" sz="2000" b="0" i="1" smtClean="0">
                                <a:solidFill>
                                  <a:prstClr val="black"/>
                                </a:solidFill>
                                <a:latin typeface="Cambria Math"/>
                              </a:rPr>
                              <m:t>,1−</m:t>
                            </m:r>
                            <m:r>
                              <a:rPr lang="fr-FR" sz="2000" b="0" i="1" smtClean="0">
                                <a:solidFill>
                                  <a:prstClr val="black"/>
                                </a:solidFill>
                                <a:latin typeface="Cambria Math"/>
                              </a:rPr>
                              <m:t>𝑞</m:t>
                            </m:r>
                            <m:r>
                              <a:rPr lang="fr-FR" sz="2000" b="0" i="1" smtClean="0">
                                <a:solidFill>
                                  <a:prstClr val="black"/>
                                </a:solidFill>
                                <a:latin typeface="Cambria Math"/>
                              </a:rPr>
                              <m:t>)</m:t>
                            </m:r>
                          </m:e>
                        </m:eqArr>
                      </m:e>
                    </m:d>
                  </m:oMath>
                </a14:m>
                <a:endParaRPr lang="fr-FR" sz="2000" dirty="0" smtClean="0"/>
              </a:p>
              <a:p>
                <a:pPr marL="0" indent="0">
                  <a:buNone/>
                </a:pPr>
                <a:r>
                  <a:rPr lang="fr-FR" sz="2000" dirty="0" smtClean="0"/>
                  <a:t>Il faut alors vérifier le quel peut engendrer un équilibre de Nash:</a:t>
                </a:r>
              </a:p>
              <a:p>
                <a:pPr>
                  <a:buFont typeface="Wingdings" panose="05000000000000000000" pitchFamily="2" charset="2"/>
                  <a:buChar char="Ø"/>
                </a:pPr>
                <a14:m>
                  <m:oMath xmlns:m="http://schemas.openxmlformats.org/officeDocument/2006/math">
                    <m:sSub>
                      <m:sSubPr>
                        <m:ctrlPr>
                          <a:rPr lang="fr-FR" sz="2000" i="1">
                            <a:solidFill>
                              <a:prstClr val="black"/>
                            </a:solidFill>
                            <a:latin typeface="Cambria Math"/>
                          </a:rPr>
                        </m:ctrlPr>
                      </m:sSubPr>
                      <m:e>
                        <m:r>
                          <a:rPr lang="fr-FR" sz="2000" i="1">
                            <a:solidFill>
                              <a:prstClr val="black"/>
                            </a:solidFill>
                            <a:latin typeface="Cambria Math"/>
                            <a:ea typeface="Cambria Math"/>
                          </a:rPr>
                          <m:t>𝜎</m:t>
                        </m:r>
                      </m:e>
                      <m:sub>
                        <m:r>
                          <a:rPr lang="fr-FR" sz="2000" i="1">
                            <a:solidFill>
                              <a:prstClr val="black"/>
                            </a:solidFill>
                            <a:latin typeface="Cambria Math"/>
                          </a:rPr>
                          <m:t>2</m:t>
                        </m:r>
                      </m:sub>
                    </m:sSub>
                    <m:r>
                      <a:rPr lang="fr-FR" sz="2000" b="0" i="0" smtClean="0">
                        <a:solidFill>
                          <a:prstClr val="black"/>
                        </a:solidFill>
                        <a:latin typeface="Cambria Math"/>
                      </a:rPr>
                      <m:t>=</m:t>
                    </m:r>
                    <m:d>
                      <m:dPr>
                        <m:ctrlPr>
                          <a:rPr lang="fr-FR" sz="2000" b="0" i="1" smtClean="0">
                            <a:solidFill>
                              <a:prstClr val="black"/>
                            </a:solidFill>
                            <a:latin typeface="Cambria Math"/>
                          </a:rPr>
                        </m:ctrlPr>
                      </m:dPr>
                      <m:e>
                        <m:r>
                          <m:rPr>
                            <m:sty m:val="p"/>
                          </m:rPr>
                          <a:rPr lang="fr-FR" sz="2000" b="0" i="0" smtClean="0">
                            <a:solidFill>
                              <a:prstClr val="black"/>
                            </a:solidFill>
                            <a:latin typeface="Cambria Math"/>
                          </a:rPr>
                          <m:t>q</m:t>
                        </m:r>
                        <m:r>
                          <a:rPr lang="fr-FR" sz="2000" b="0" i="0" smtClean="0">
                            <a:solidFill>
                              <a:prstClr val="black"/>
                            </a:solidFill>
                            <a:latin typeface="Cambria Math"/>
                          </a:rPr>
                          <m:t>,1−</m:t>
                        </m:r>
                        <m:r>
                          <m:rPr>
                            <m:sty m:val="p"/>
                          </m:rPr>
                          <a:rPr lang="fr-FR" sz="2000" b="0" i="0" smtClean="0">
                            <a:solidFill>
                              <a:prstClr val="black"/>
                            </a:solidFill>
                            <a:latin typeface="Cambria Math"/>
                          </a:rPr>
                          <m:t>q</m:t>
                        </m:r>
                        <m:r>
                          <a:rPr lang="fr-FR" sz="2000" b="0" i="0" smtClean="0">
                            <a:solidFill>
                              <a:prstClr val="black"/>
                            </a:solidFill>
                            <a:latin typeface="Cambria Math"/>
                          </a:rPr>
                          <m:t>,0</m:t>
                        </m:r>
                      </m:e>
                    </m:d>
                    <m:r>
                      <a:rPr lang="fr-FR" sz="2000" b="0" i="1" smtClean="0">
                        <a:solidFill>
                          <a:prstClr val="black"/>
                        </a:solidFill>
                        <a:latin typeface="Cambria Math"/>
                      </a:rPr>
                      <m:t>⇒</m:t>
                    </m:r>
                    <m:r>
                      <a:rPr lang="fr-FR" sz="2000" b="0" i="1" smtClean="0">
                        <a:solidFill>
                          <a:prstClr val="black"/>
                        </a:solidFill>
                        <a:latin typeface="Cambria Math"/>
                      </a:rPr>
                      <m:t>𝑠𝑢𝑝𝑝𝑜𝑟𝑡</m:t>
                    </m:r>
                    <m:r>
                      <a:rPr lang="fr-FR" sz="2000" b="0" i="1" smtClean="0">
                        <a:solidFill>
                          <a:prstClr val="black"/>
                        </a:solidFill>
                        <a:latin typeface="Cambria Math"/>
                      </a:rPr>
                      <m:t> </m:t>
                    </m:r>
                    <m:r>
                      <a:rPr lang="fr-FR" sz="2000" b="0" i="1" smtClean="0">
                        <a:solidFill>
                          <a:prstClr val="black"/>
                        </a:solidFill>
                        <a:latin typeface="Cambria Math"/>
                      </a:rPr>
                      <m:t>𝑑𝑒</m:t>
                    </m:r>
                    <m:sSub>
                      <m:sSubPr>
                        <m:ctrlPr>
                          <a:rPr lang="fr-FR" sz="2000" i="1">
                            <a:solidFill>
                              <a:prstClr val="black"/>
                            </a:solidFill>
                            <a:latin typeface="Cambria Math"/>
                          </a:rPr>
                        </m:ctrlPr>
                      </m:sSubPr>
                      <m:e>
                        <m:r>
                          <a:rPr lang="fr-FR" sz="2000" i="1">
                            <a:solidFill>
                              <a:prstClr val="black"/>
                            </a:solidFill>
                            <a:latin typeface="Cambria Math"/>
                            <a:ea typeface="Cambria Math"/>
                          </a:rPr>
                          <m:t>𝜎</m:t>
                        </m:r>
                      </m:e>
                      <m:sub>
                        <m:r>
                          <a:rPr lang="fr-FR" sz="2000" i="1">
                            <a:solidFill>
                              <a:prstClr val="black"/>
                            </a:solidFill>
                            <a:latin typeface="Cambria Math"/>
                          </a:rPr>
                          <m:t>2</m:t>
                        </m:r>
                      </m:sub>
                    </m:sSub>
                    <m:r>
                      <a:rPr lang="fr-FR" sz="2000" b="0" i="1" smtClean="0">
                        <a:solidFill>
                          <a:prstClr val="black"/>
                        </a:solidFill>
                        <a:latin typeface="Cambria Math"/>
                      </a:rPr>
                      <m:t>=</m:t>
                    </m:r>
                    <m:d>
                      <m:dPr>
                        <m:begChr m:val="{"/>
                        <m:endChr m:val="}"/>
                        <m:ctrlPr>
                          <a:rPr lang="fr-FR" sz="2000" b="0" i="1" smtClean="0">
                            <a:solidFill>
                              <a:prstClr val="black"/>
                            </a:solidFill>
                            <a:latin typeface="Cambria Math"/>
                          </a:rPr>
                        </m:ctrlPr>
                      </m:dPr>
                      <m:e>
                        <m:r>
                          <m:rPr>
                            <m:sty m:val="p"/>
                          </m:rPr>
                          <a:rPr lang="fr-FR" sz="2000" b="0" i="0" smtClean="0">
                            <a:solidFill>
                              <a:prstClr val="black"/>
                            </a:solidFill>
                            <a:latin typeface="Cambria Math"/>
                          </a:rPr>
                          <m:t>A</m:t>
                        </m:r>
                        <m:r>
                          <a:rPr lang="fr-FR" sz="2000" b="0" i="0" smtClean="0">
                            <a:solidFill>
                              <a:prstClr val="black"/>
                            </a:solidFill>
                            <a:latin typeface="Cambria Math"/>
                          </a:rPr>
                          <m:t>,</m:t>
                        </m:r>
                        <m:r>
                          <m:rPr>
                            <m:sty m:val="p"/>
                          </m:rPr>
                          <a:rPr lang="fr-FR" sz="2000" b="0" i="0" smtClean="0">
                            <a:solidFill>
                              <a:prstClr val="black"/>
                            </a:solidFill>
                            <a:latin typeface="Cambria Math"/>
                          </a:rPr>
                          <m:t>B</m:t>
                        </m:r>
                      </m:e>
                    </m:d>
                    <m:r>
                      <a:rPr lang="fr-FR" sz="2000" b="0" i="1" smtClean="0">
                        <a:solidFill>
                          <a:prstClr val="black"/>
                        </a:solidFill>
                        <a:latin typeface="Cambria Math"/>
                      </a:rPr>
                      <m:t>⇒</m:t>
                    </m:r>
                  </m:oMath>
                </a14:m>
                <a:endParaRPr lang="fr-FR" sz="2000" b="0" i="1" dirty="0" smtClean="0">
                  <a:solidFill>
                    <a:prstClr val="black"/>
                  </a:solidFill>
                  <a:latin typeface="Cambria Math"/>
                </a:endParaRPr>
              </a:p>
              <a:p>
                <a:pPr marL="0" indent="0">
                  <a:buNone/>
                </a:pPr>
                <a14:m>
                  <m:oMathPara xmlns:m="http://schemas.openxmlformats.org/officeDocument/2006/math">
                    <m:oMathParaPr>
                      <m:jc m:val="centerGroup"/>
                    </m:oMathParaPr>
                    <m:oMath xmlns:m="http://schemas.openxmlformats.org/officeDocument/2006/math">
                      <m:r>
                        <a:rPr lang="fr-FR" sz="2000" b="0" i="1" smtClean="0">
                          <a:solidFill>
                            <a:prstClr val="black"/>
                          </a:solidFill>
                          <a:latin typeface="Cambria Math"/>
                        </a:rPr>
                        <m:t>𝑝</m:t>
                      </m:r>
                      <m:r>
                        <a:rPr lang="fr-FR" sz="2000" b="0" i="1" smtClean="0">
                          <a:solidFill>
                            <a:prstClr val="black"/>
                          </a:solidFill>
                          <a:latin typeface="Cambria Math"/>
                        </a:rPr>
                        <m:t>=</m:t>
                      </m:r>
                      <m:f>
                        <m:fPr>
                          <m:ctrlPr>
                            <a:rPr lang="fr-FR" sz="2000" b="0" i="1" smtClean="0">
                              <a:solidFill>
                                <a:prstClr val="black"/>
                              </a:solidFill>
                              <a:latin typeface="Cambria Math"/>
                            </a:rPr>
                          </m:ctrlPr>
                        </m:fPr>
                        <m:num>
                          <m:r>
                            <a:rPr lang="fr-FR" sz="2000" b="0" i="1" smtClean="0">
                              <a:solidFill>
                                <a:prstClr val="black"/>
                              </a:solidFill>
                              <a:latin typeface="Cambria Math"/>
                            </a:rPr>
                            <m:t>3</m:t>
                          </m:r>
                        </m:num>
                        <m:den>
                          <m:r>
                            <a:rPr lang="fr-FR" sz="2000" b="0" i="1" smtClean="0">
                              <a:solidFill>
                                <a:prstClr val="black"/>
                              </a:solidFill>
                              <a:latin typeface="Cambria Math"/>
                            </a:rPr>
                            <m:t>4</m:t>
                          </m:r>
                        </m:den>
                      </m:f>
                      <m:r>
                        <a:rPr lang="fr-FR" sz="2000" b="0" i="1" smtClean="0">
                          <a:solidFill>
                            <a:prstClr val="black"/>
                          </a:solidFill>
                          <a:latin typeface="Cambria Math"/>
                        </a:rPr>
                        <m:t>( </m:t>
                      </m:r>
                      <m:sSup>
                        <m:sSupPr>
                          <m:ctrlPr>
                            <a:rPr lang="fr-FR" sz="2000" b="0" i="1" smtClean="0">
                              <a:solidFill>
                                <a:prstClr val="black"/>
                              </a:solidFill>
                              <a:latin typeface="Cambria Math"/>
                            </a:rPr>
                          </m:ctrlPr>
                        </m:sSupPr>
                        <m:e>
                          <m:r>
                            <a:rPr lang="fr-FR" sz="2000" b="0" i="1" smtClean="0">
                              <a:solidFill>
                                <a:prstClr val="black"/>
                              </a:solidFill>
                              <a:latin typeface="Cambria Math"/>
                            </a:rPr>
                            <m:t>𝑑</m:t>
                          </m:r>
                        </m:e>
                        <m:sup>
                          <m:r>
                            <a:rPr lang="fr-FR" sz="2000" b="0" i="1" smtClean="0">
                              <a:solidFill>
                                <a:prstClr val="black"/>
                              </a:solidFill>
                              <a:latin typeface="Cambria Math"/>
                            </a:rPr>
                            <m:t>′</m:t>
                          </m:r>
                        </m:sup>
                      </m:sSup>
                      <m:r>
                        <a:rPr lang="fr-FR" sz="2000" b="0" i="1" smtClean="0">
                          <a:solidFill>
                            <a:prstClr val="black"/>
                          </a:solidFill>
                          <a:latin typeface="Cambria Math"/>
                        </a:rPr>
                        <m:t>𝑎𝑝𝑟</m:t>
                      </m:r>
                      <m:r>
                        <a:rPr lang="fr-FR" sz="2000" b="0" i="1" smtClean="0">
                          <a:solidFill>
                            <a:prstClr val="black"/>
                          </a:solidFill>
                          <a:latin typeface="Cambria Math"/>
                        </a:rPr>
                        <m:t>é</m:t>
                      </m:r>
                      <m:r>
                        <a:rPr lang="fr-FR" sz="2000" b="0" i="1" smtClean="0">
                          <a:solidFill>
                            <a:prstClr val="black"/>
                          </a:solidFill>
                          <a:latin typeface="Cambria Math"/>
                        </a:rPr>
                        <m:t>𝑠</m:t>
                      </m:r>
                      <m:r>
                        <a:rPr lang="fr-FR" sz="2000" b="0" i="1" smtClean="0">
                          <a:solidFill>
                            <a:prstClr val="black"/>
                          </a:solidFill>
                          <a:latin typeface="Cambria Math"/>
                        </a:rPr>
                        <m:t> </m:t>
                      </m:r>
                      <m:r>
                        <a:rPr lang="fr-FR" sz="2000" b="0" i="1" smtClean="0">
                          <a:solidFill>
                            <a:prstClr val="black"/>
                          </a:solidFill>
                          <a:latin typeface="Cambria Math"/>
                        </a:rPr>
                        <m:t>𝑙𝑒𝑠</m:t>
                      </m:r>
                      <m:r>
                        <a:rPr lang="fr-FR" sz="2000" b="0" i="1" smtClean="0">
                          <a:solidFill>
                            <a:prstClr val="black"/>
                          </a:solidFill>
                          <a:latin typeface="Cambria Math"/>
                        </a:rPr>
                        <m:t> é</m:t>
                      </m:r>
                      <m:r>
                        <a:rPr lang="fr-FR" sz="2000" b="0" i="1" smtClean="0">
                          <a:solidFill>
                            <a:prstClr val="black"/>
                          </a:solidFill>
                          <a:latin typeface="Cambria Math"/>
                        </a:rPr>
                        <m:t>𝑞𝑢𝑎𝑡𝑖𝑜𝑛𝑠</m:t>
                      </m:r>
                      <m:r>
                        <a:rPr lang="fr-FR" sz="2000" b="0" i="1" smtClean="0">
                          <a:solidFill>
                            <a:prstClr val="black"/>
                          </a:solidFill>
                          <a:latin typeface="Cambria Math"/>
                        </a:rPr>
                        <m:t> </m:t>
                      </m:r>
                      <m:r>
                        <a:rPr lang="fr-FR" sz="2000" b="0" i="1" smtClean="0">
                          <a:solidFill>
                            <a:prstClr val="black"/>
                          </a:solidFill>
                          <a:latin typeface="Cambria Math"/>
                        </a:rPr>
                        <m:t>𝑝𝑟</m:t>
                      </m:r>
                      <m:r>
                        <a:rPr lang="fr-FR" sz="2000" b="0" i="1" smtClean="0">
                          <a:solidFill>
                            <a:prstClr val="black"/>
                          </a:solidFill>
                          <a:latin typeface="Cambria Math"/>
                        </a:rPr>
                        <m:t>é</m:t>
                      </m:r>
                      <m:r>
                        <a:rPr lang="fr-FR" sz="2000" b="0" i="1" smtClean="0">
                          <a:solidFill>
                            <a:prstClr val="black"/>
                          </a:solidFill>
                          <a:latin typeface="Cambria Math"/>
                        </a:rPr>
                        <m:t>𝑐</m:t>
                      </m:r>
                      <m:r>
                        <a:rPr lang="fr-FR" sz="2000" b="0" i="1" smtClean="0">
                          <a:solidFill>
                            <a:prstClr val="black"/>
                          </a:solidFill>
                          <a:latin typeface="Cambria Math"/>
                        </a:rPr>
                        <m:t>é</m:t>
                      </m:r>
                      <m:r>
                        <a:rPr lang="fr-FR" sz="2000" b="0" i="1" smtClean="0">
                          <a:solidFill>
                            <a:prstClr val="black"/>
                          </a:solidFill>
                          <a:latin typeface="Cambria Math"/>
                        </a:rPr>
                        <m:t>𝑑𝑒𝑛𝑡𝑒</m:t>
                      </m:r>
                      <m:r>
                        <m:rPr>
                          <m:sty m:val="p"/>
                        </m:rPr>
                        <a:rPr lang="fr-FR" sz="2000" b="0" i="0" smtClean="0">
                          <a:solidFill>
                            <a:prstClr val="black"/>
                          </a:solidFill>
                          <a:latin typeface="Cambria Math"/>
                        </a:rPr>
                        <m:t>s</m:t>
                      </m:r>
                      <m:r>
                        <a:rPr lang="fr-FR" sz="2000" b="0" i="0" smtClean="0">
                          <a:solidFill>
                            <a:prstClr val="black"/>
                          </a:solidFill>
                          <a:latin typeface="Cambria Math"/>
                        </a:rPr>
                        <m:t>)</m:t>
                      </m:r>
                    </m:oMath>
                  </m:oMathPara>
                </a14:m>
                <a:endParaRPr lang="fr-FR" sz="2000" dirty="0" smtClean="0"/>
              </a:p>
              <a:p>
                <a:pPr marL="0" indent="0">
                  <a:buNone/>
                </a:pPr>
                <a14:m>
                  <m:oMath xmlns:m="http://schemas.openxmlformats.org/officeDocument/2006/math">
                    <m:f>
                      <m:fPr>
                        <m:ctrlPr>
                          <a:rPr lang="fr-FR" sz="2000" i="1" smtClean="0">
                            <a:latin typeface="Cambria Math"/>
                          </a:rPr>
                        </m:ctrlPr>
                      </m:fPr>
                      <m:num>
                        <m:r>
                          <a:rPr lang="fr-FR" sz="2000" b="0" i="1" smtClean="0">
                            <a:latin typeface="Cambria Math"/>
                          </a:rPr>
                          <m:t>3</m:t>
                        </m:r>
                      </m:num>
                      <m:den>
                        <m:r>
                          <a:rPr lang="fr-FR" sz="2000" b="0" i="1" smtClean="0">
                            <a:latin typeface="Cambria Math"/>
                          </a:rPr>
                          <m:t>2</m:t>
                        </m:r>
                      </m:den>
                    </m:f>
                    <m:r>
                      <a:rPr lang="fr-FR" sz="2000" i="1">
                        <a:latin typeface="Cambria Math"/>
                        <a:ea typeface="Cambria Math"/>
                      </a:rPr>
                      <m:t>≥</m:t>
                    </m:r>
                    <m:f>
                      <m:fPr>
                        <m:ctrlPr>
                          <a:rPr lang="fr-FR" sz="2000" i="1" smtClean="0">
                            <a:latin typeface="Cambria Math"/>
                            <a:ea typeface="Cambria Math"/>
                          </a:rPr>
                        </m:ctrlPr>
                      </m:fPr>
                      <m:num>
                        <m:r>
                          <a:rPr lang="fr-FR" sz="2000" b="0" i="1" smtClean="0">
                            <a:latin typeface="Cambria Math"/>
                            <a:ea typeface="Cambria Math"/>
                          </a:rPr>
                          <m:t>1</m:t>
                        </m:r>
                        <m:r>
                          <a:rPr lang="fr-FR" sz="2000" b="0" i="1" smtClean="0">
                            <a:latin typeface="Cambria Math"/>
                            <a:ea typeface="Cambria Math"/>
                          </a:rPr>
                          <m:t>3</m:t>
                        </m:r>
                      </m:num>
                      <m:den>
                        <m:r>
                          <a:rPr lang="fr-FR" sz="2000" b="0" i="1" smtClean="0">
                            <a:latin typeface="Cambria Math"/>
                            <a:ea typeface="Cambria Math"/>
                          </a:rPr>
                          <m:t>8</m:t>
                        </m:r>
                      </m:den>
                    </m:f>
                    <m:r>
                      <a:rPr lang="fr-FR" sz="2000" b="0" i="1" smtClean="0">
                        <a:latin typeface="Cambria Math"/>
                        <a:ea typeface="Cambria Math"/>
                      </a:rPr>
                      <m:t>=1,625</m:t>
                    </m:r>
                  </m:oMath>
                </a14:m>
                <a:r>
                  <a:rPr lang="fr-FR" sz="2000" dirty="0" smtClean="0"/>
                  <a:t> </a:t>
                </a:r>
                <a:r>
                  <a:rPr lang="fr-FR" sz="2000" dirty="0" smtClean="0"/>
                  <a:t>(pas vérifié)(impossible de ce type).</a:t>
                </a:r>
              </a:p>
              <a:p>
                <a:pPr marL="0" indent="0">
                  <a:buNone/>
                </a:pPr>
                <a14:m>
                  <m:oMathPara xmlns:m="http://schemas.openxmlformats.org/officeDocument/2006/math">
                    <m:oMathParaPr>
                      <m:jc m:val="left"/>
                    </m:oMathParaPr>
                    <m:oMath xmlns:m="http://schemas.openxmlformats.org/officeDocument/2006/math">
                      <m:sSub>
                        <m:sSubPr>
                          <m:ctrlPr>
                            <a:rPr lang="fr-FR" sz="2000" i="1">
                              <a:solidFill>
                                <a:prstClr val="black"/>
                              </a:solidFill>
                              <a:latin typeface="Cambria Math"/>
                            </a:rPr>
                          </m:ctrlPr>
                        </m:sSubPr>
                        <m:e>
                          <m:r>
                            <a:rPr lang="fr-FR" sz="2000" i="1">
                              <a:solidFill>
                                <a:prstClr val="black"/>
                              </a:solidFill>
                              <a:latin typeface="Cambria Math"/>
                              <a:ea typeface="Cambria Math"/>
                            </a:rPr>
                            <m:t>𝜎</m:t>
                          </m:r>
                        </m:e>
                        <m:sub>
                          <m:r>
                            <a:rPr lang="fr-FR" sz="2000" i="1">
                              <a:solidFill>
                                <a:prstClr val="black"/>
                              </a:solidFill>
                              <a:latin typeface="Cambria Math"/>
                            </a:rPr>
                            <m:t>2</m:t>
                          </m:r>
                        </m:sub>
                      </m:sSub>
                      <m:r>
                        <a:rPr lang="fr-FR" sz="2000" b="0" i="0" smtClean="0">
                          <a:solidFill>
                            <a:prstClr val="black"/>
                          </a:solidFill>
                          <a:latin typeface="Cambria Math"/>
                        </a:rPr>
                        <m:t>=</m:t>
                      </m:r>
                      <m:d>
                        <m:dPr>
                          <m:ctrlPr>
                            <a:rPr lang="fr-FR" sz="2000" b="0" i="0" smtClean="0">
                              <a:solidFill>
                                <a:prstClr val="black"/>
                              </a:solidFill>
                              <a:latin typeface="Cambria Math"/>
                            </a:rPr>
                          </m:ctrlPr>
                        </m:dPr>
                        <m:e>
                          <m:r>
                            <m:rPr>
                              <m:sty m:val="p"/>
                            </m:rPr>
                            <a:rPr lang="fr-FR" sz="2000" b="0" i="0" smtClean="0">
                              <a:solidFill>
                                <a:prstClr val="black"/>
                              </a:solidFill>
                              <a:latin typeface="Cambria Math"/>
                            </a:rPr>
                            <m:t>q</m:t>
                          </m:r>
                          <m:r>
                            <a:rPr lang="fr-FR" sz="2000" b="0" i="0" smtClean="0">
                              <a:solidFill>
                                <a:prstClr val="black"/>
                              </a:solidFill>
                              <a:latin typeface="Cambria Math"/>
                            </a:rPr>
                            <m:t>,0,1−</m:t>
                          </m:r>
                          <m:r>
                            <m:rPr>
                              <m:sty m:val="p"/>
                            </m:rPr>
                            <a:rPr lang="fr-FR" sz="2000" b="0" i="0" smtClean="0">
                              <a:solidFill>
                                <a:prstClr val="black"/>
                              </a:solidFill>
                              <a:latin typeface="Cambria Math"/>
                            </a:rPr>
                            <m:t>q</m:t>
                          </m:r>
                        </m:e>
                      </m:d>
                      <m:r>
                        <a:rPr lang="fr-FR" sz="2000" b="0" i="1" smtClean="0">
                          <a:solidFill>
                            <a:prstClr val="black"/>
                          </a:solidFill>
                          <a:latin typeface="Cambria Math"/>
                          <a:ea typeface="Cambria Math"/>
                        </a:rPr>
                        <m:t>⇒</m:t>
                      </m:r>
                      <m:sSub>
                        <m:sSubPr>
                          <m:ctrlPr>
                            <a:rPr lang="fr-FR" sz="2000" b="0" i="1" smtClean="0">
                              <a:solidFill>
                                <a:prstClr val="black"/>
                              </a:solidFill>
                              <a:latin typeface="Cambria Math"/>
                              <a:ea typeface="Cambria Math"/>
                            </a:rPr>
                          </m:ctrlPr>
                        </m:sSubPr>
                        <m:e>
                          <m:r>
                            <a:rPr lang="fr-FR" sz="2000" b="0" i="1" smtClean="0">
                              <a:solidFill>
                                <a:prstClr val="black"/>
                              </a:solidFill>
                              <a:latin typeface="Cambria Math"/>
                              <a:ea typeface="Cambria Math"/>
                            </a:rPr>
                            <m:t>𝑢</m:t>
                          </m:r>
                        </m:e>
                        <m:sub>
                          <m:r>
                            <a:rPr lang="fr-FR" sz="2000" b="0" i="1" smtClean="0">
                              <a:solidFill>
                                <a:prstClr val="black"/>
                              </a:solidFill>
                              <a:latin typeface="Cambria Math"/>
                              <a:ea typeface="Cambria Math"/>
                            </a:rPr>
                            <m:t>2</m:t>
                          </m:r>
                        </m:sub>
                      </m:sSub>
                      <m:d>
                        <m:dPr>
                          <m:ctrlPr>
                            <a:rPr lang="fr-FR" sz="2000" b="0" i="1" smtClean="0">
                              <a:solidFill>
                                <a:prstClr val="black"/>
                              </a:solidFill>
                              <a:latin typeface="Cambria Math"/>
                              <a:ea typeface="Cambria Math"/>
                            </a:rPr>
                          </m:ctrlPr>
                        </m:dPr>
                        <m:e>
                          <m:sSub>
                            <m:sSubPr>
                              <m:ctrlPr>
                                <a:rPr lang="fr-FR" sz="2000" b="0" i="1" smtClean="0">
                                  <a:solidFill>
                                    <a:prstClr val="black"/>
                                  </a:solidFill>
                                  <a:latin typeface="Cambria Math"/>
                                  <a:ea typeface="Cambria Math"/>
                                </a:rPr>
                              </m:ctrlPr>
                            </m:sSubPr>
                            <m:e>
                              <m:r>
                                <a:rPr lang="fr-FR" sz="2000" b="0" i="1" smtClean="0">
                                  <a:solidFill>
                                    <a:prstClr val="black"/>
                                  </a:solidFill>
                                  <a:latin typeface="Cambria Math"/>
                                  <a:ea typeface="Cambria Math"/>
                                </a:rPr>
                                <m:t>𝜎</m:t>
                              </m:r>
                            </m:e>
                            <m:sub>
                              <m:r>
                                <a:rPr lang="fr-FR" sz="2000" b="0" i="1" smtClean="0">
                                  <a:solidFill>
                                    <a:prstClr val="black"/>
                                  </a:solidFill>
                                  <a:latin typeface="Cambria Math"/>
                                  <a:ea typeface="Cambria Math"/>
                                </a:rPr>
                                <m:t>1</m:t>
                              </m:r>
                            </m:sub>
                          </m:sSub>
                          <m:r>
                            <a:rPr lang="fr-FR" sz="2000" b="0" i="1" smtClean="0">
                              <a:solidFill>
                                <a:prstClr val="black"/>
                              </a:solidFill>
                              <a:latin typeface="Cambria Math"/>
                              <a:ea typeface="Cambria Math"/>
                            </a:rPr>
                            <m:t>,</m:t>
                          </m:r>
                          <m:r>
                            <a:rPr lang="fr-FR" sz="2000" b="0" i="1" smtClean="0">
                              <a:solidFill>
                                <a:prstClr val="black"/>
                              </a:solidFill>
                              <a:latin typeface="Cambria Math"/>
                              <a:ea typeface="Cambria Math"/>
                            </a:rPr>
                            <m:t>𝐴</m:t>
                          </m:r>
                        </m:e>
                      </m:d>
                      <m:r>
                        <a:rPr lang="fr-FR" sz="2000" b="0" i="1" smtClean="0">
                          <a:solidFill>
                            <a:prstClr val="black"/>
                          </a:solidFill>
                          <a:latin typeface="Cambria Math"/>
                          <a:ea typeface="Cambria Math"/>
                        </a:rPr>
                        <m:t>=</m:t>
                      </m:r>
                      <m:sSub>
                        <m:sSubPr>
                          <m:ctrlPr>
                            <a:rPr lang="fr-FR" sz="2000" b="0" i="1" smtClean="0">
                              <a:solidFill>
                                <a:prstClr val="black"/>
                              </a:solidFill>
                              <a:latin typeface="Cambria Math"/>
                              <a:ea typeface="Cambria Math"/>
                            </a:rPr>
                          </m:ctrlPr>
                        </m:sSubPr>
                        <m:e>
                          <m:r>
                            <a:rPr lang="fr-FR" sz="2000" b="0" i="1" smtClean="0">
                              <a:solidFill>
                                <a:prstClr val="black"/>
                              </a:solidFill>
                              <a:latin typeface="Cambria Math"/>
                              <a:ea typeface="Cambria Math"/>
                            </a:rPr>
                            <m:t>𝑢</m:t>
                          </m:r>
                        </m:e>
                        <m:sub>
                          <m:r>
                            <a:rPr lang="fr-FR" sz="2000" b="0" i="1" smtClean="0">
                              <a:solidFill>
                                <a:prstClr val="black"/>
                              </a:solidFill>
                              <a:latin typeface="Cambria Math"/>
                              <a:ea typeface="Cambria Math"/>
                            </a:rPr>
                            <m:t>2</m:t>
                          </m:r>
                        </m:sub>
                      </m:sSub>
                      <m:d>
                        <m:dPr>
                          <m:ctrlPr>
                            <a:rPr lang="fr-FR" sz="2000" b="0" i="1" smtClean="0">
                              <a:solidFill>
                                <a:prstClr val="black"/>
                              </a:solidFill>
                              <a:latin typeface="Cambria Math"/>
                              <a:ea typeface="Cambria Math"/>
                            </a:rPr>
                          </m:ctrlPr>
                        </m:dPr>
                        <m:e>
                          <m:sSub>
                            <m:sSubPr>
                              <m:ctrlPr>
                                <a:rPr lang="fr-FR" sz="2000" b="0" i="1" smtClean="0">
                                  <a:solidFill>
                                    <a:prstClr val="black"/>
                                  </a:solidFill>
                                  <a:latin typeface="Cambria Math"/>
                                  <a:ea typeface="Cambria Math"/>
                                </a:rPr>
                              </m:ctrlPr>
                            </m:sSubPr>
                            <m:e>
                              <m:r>
                                <a:rPr lang="fr-FR" sz="2000" b="0" i="1" smtClean="0">
                                  <a:solidFill>
                                    <a:prstClr val="black"/>
                                  </a:solidFill>
                                  <a:latin typeface="Cambria Math"/>
                                  <a:ea typeface="Cambria Math"/>
                                </a:rPr>
                                <m:t>𝜎</m:t>
                              </m:r>
                            </m:e>
                            <m:sub>
                              <m:r>
                                <a:rPr lang="fr-FR" sz="2000" b="0" i="1" smtClean="0">
                                  <a:solidFill>
                                    <a:prstClr val="black"/>
                                  </a:solidFill>
                                  <a:latin typeface="Cambria Math"/>
                                  <a:ea typeface="Cambria Math"/>
                                </a:rPr>
                                <m:t>1</m:t>
                              </m:r>
                            </m:sub>
                          </m:sSub>
                          <m:r>
                            <a:rPr lang="fr-FR" sz="2000" b="0" i="1" smtClean="0">
                              <a:solidFill>
                                <a:prstClr val="black"/>
                              </a:solidFill>
                              <a:latin typeface="Cambria Math"/>
                              <a:ea typeface="Cambria Math"/>
                            </a:rPr>
                            <m:t>,</m:t>
                          </m:r>
                          <m:r>
                            <a:rPr lang="fr-FR" sz="2000" b="0" i="1" smtClean="0">
                              <a:solidFill>
                                <a:prstClr val="black"/>
                              </a:solidFill>
                              <a:latin typeface="Cambria Math"/>
                              <a:ea typeface="Cambria Math"/>
                            </a:rPr>
                            <m:t>𝐶</m:t>
                          </m:r>
                        </m:e>
                      </m:d>
                      <m:r>
                        <a:rPr lang="fr-FR" sz="2000" b="0" i="1" smtClean="0">
                          <a:solidFill>
                            <a:prstClr val="black"/>
                          </a:solidFill>
                          <a:latin typeface="Cambria Math"/>
                          <a:ea typeface="Cambria Math"/>
                        </a:rPr>
                        <m:t>⇒2</m:t>
                      </m:r>
                      <m:r>
                        <a:rPr lang="fr-FR" sz="2000" b="0" i="1" smtClean="0">
                          <a:solidFill>
                            <a:prstClr val="black"/>
                          </a:solidFill>
                          <a:latin typeface="Cambria Math"/>
                          <a:ea typeface="Cambria Math"/>
                        </a:rPr>
                        <m:t>𝑝</m:t>
                      </m:r>
                      <m:r>
                        <a:rPr lang="fr-FR" sz="2000" b="0" i="1" smtClean="0">
                          <a:solidFill>
                            <a:prstClr val="black"/>
                          </a:solidFill>
                          <a:latin typeface="Cambria Math"/>
                          <a:ea typeface="Cambria Math"/>
                        </a:rPr>
                        <m:t>=−</m:t>
                      </m:r>
                      <m:f>
                        <m:fPr>
                          <m:ctrlPr>
                            <a:rPr lang="fr-FR" sz="2000" b="0" i="1" smtClean="0">
                              <a:solidFill>
                                <a:prstClr val="black"/>
                              </a:solidFill>
                              <a:latin typeface="Cambria Math"/>
                              <a:ea typeface="Cambria Math"/>
                            </a:rPr>
                          </m:ctrlPr>
                        </m:fPr>
                        <m:num>
                          <m:r>
                            <a:rPr lang="fr-FR" sz="2000" b="0" i="1" smtClean="0">
                              <a:solidFill>
                                <a:prstClr val="black"/>
                              </a:solidFill>
                              <a:latin typeface="Cambria Math"/>
                              <a:ea typeface="Cambria Math"/>
                            </a:rPr>
                            <m:t>1</m:t>
                          </m:r>
                        </m:num>
                        <m:den>
                          <m:r>
                            <a:rPr lang="fr-FR" sz="2000" b="0" i="1" smtClean="0">
                              <a:solidFill>
                                <a:prstClr val="black"/>
                              </a:solidFill>
                              <a:latin typeface="Cambria Math"/>
                              <a:ea typeface="Cambria Math"/>
                            </a:rPr>
                            <m:t>2</m:t>
                          </m:r>
                        </m:den>
                      </m:f>
                      <m:r>
                        <a:rPr lang="fr-FR" sz="2000" b="0" i="1" smtClean="0">
                          <a:solidFill>
                            <a:prstClr val="black"/>
                          </a:solidFill>
                          <a:latin typeface="Cambria Math"/>
                          <a:ea typeface="Cambria Math"/>
                        </a:rPr>
                        <m:t>𝑝</m:t>
                      </m:r>
                      <m:r>
                        <a:rPr lang="fr-FR" sz="2000" b="0" i="1" smtClean="0">
                          <a:solidFill>
                            <a:prstClr val="black"/>
                          </a:solidFill>
                          <a:latin typeface="Cambria Math"/>
                          <a:ea typeface="Cambria Math"/>
                        </a:rPr>
                        <m:t>+2⇒</m:t>
                      </m:r>
                      <m:r>
                        <a:rPr lang="fr-FR" sz="2000" b="0" i="1" smtClean="0">
                          <a:solidFill>
                            <a:prstClr val="black"/>
                          </a:solidFill>
                          <a:latin typeface="Cambria Math"/>
                          <a:ea typeface="Cambria Math"/>
                        </a:rPr>
                        <m:t>𝑝</m:t>
                      </m:r>
                      <m:r>
                        <a:rPr lang="fr-FR" sz="2000" b="0" i="1" smtClean="0">
                          <a:solidFill>
                            <a:prstClr val="black"/>
                          </a:solidFill>
                          <a:latin typeface="Cambria Math"/>
                          <a:ea typeface="Cambria Math"/>
                        </a:rPr>
                        <m:t>=</m:t>
                      </m:r>
                      <m:f>
                        <m:fPr>
                          <m:ctrlPr>
                            <a:rPr lang="fr-FR" sz="2000" b="0" i="1" smtClean="0">
                              <a:solidFill>
                                <a:prstClr val="black"/>
                              </a:solidFill>
                              <a:latin typeface="Cambria Math"/>
                              <a:ea typeface="Cambria Math"/>
                            </a:rPr>
                          </m:ctrlPr>
                        </m:fPr>
                        <m:num>
                          <m:r>
                            <a:rPr lang="fr-FR" sz="2000" b="0" i="1" smtClean="0">
                              <a:solidFill>
                                <a:prstClr val="black"/>
                              </a:solidFill>
                              <a:latin typeface="Cambria Math"/>
                              <a:ea typeface="Cambria Math"/>
                            </a:rPr>
                            <m:t>4</m:t>
                          </m:r>
                        </m:num>
                        <m:den>
                          <m:r>
                            <a:rPr lang="fr-FR" sz="2000" b="0" i="1" smtClean="0">
                              <a:solidFill>
                                <a:prstClr val="black"/>
                              </a:solidFill>
                              <a:latin typeface="Cambria Math"/>
                              <a:ea typeface="Cambria Math"/>
                            </a:rPr>
                            <m:t>5</m:t>
                          </m:r>
                        </m:den>
                      </m:f>
                    </m:oMath>
                  </m:oMathPara>
                </a14:m>
                <a:endParaRPr lang="fr-FR" sz="2000" dirty="0" smtClean="0"/>
              </a:p>
              <a:p>
                <a:pPr marL="0" lvl="0" indent="0">
                  <a:buNone/>
                </a:pPr>
                <a:r>
                  <a:rPr lang="fr-FR" sz="2000" dirty="0">
                    <a:solidFill>
                      <a:prstClr val="black"/>
                    </a:solidFill>
                  </a:rPr>
                  <a:t>Il faudrait que hors support le gain soit moindre donc est ce que </a:t>
                </a:r>
              </a:p>
              <a:p>
                <a:pPr marL="0" lvl="0" indent="0">
                  <a:buNone/>
                </a:pPr>
                <a14:m>
                  <m:oMath xmlns:m="http://schemas.openxmlformats.org/officeDocument/2006/math">
                    <m:sSub>
                      <m:sSubPr>
                        <m:ctrlPr>
                          <a:rPr lang="fr-FR" sz="2000" i="1">
                            <a:solidFill>
                              <a:prstClr val="black"/>
                            </a:solidFill>
                            <a:latin typeface="Cambria Math"/>
                          </a:rPr>
                        </m:ctrlPr>
                      </m:sSubPr>
                      <m:e>
                        <m:r>
                          <a:rPr lang="fr-FR" sz="2000" i="1">
                            <a:solidFill>
                              <a:prstClr val="black"/>
                            </a:solidFill>
                            <a:latin typeface="Cambria Math"/>
                          </a:rPr>
                          <m:t>𝑢</m:t>
                        </m:r>
                      </m:e>
                      <m:sub>
                        <m:r>
                          <a:rPr lang="fr-FR" sz="2000" i="1">
                            <a:solidFill>
                              <a:prstClr val="black"/>
                            </a:solidFill>
                            <a:latin typeface="Cambria Math"/>
                          </a:rPr>
                          <m:t>2</m:t>
                        </m:r>
                      </m:sub>
                    </m:sSub>
                    <m:d>
                      <m:dPr>
                        <m:ctrlPr>
                          <a:rPr lang="fr-FR" sz="2000" i="1">
                            <a:solidFill>
                              <a:prstClr val="black"/>
                            </a:solidFill>
                            <a:latin typeface="Cambria Math"/>
                          </a:rPr>
                        </m:ctrlPr>
                      </m:dPr>
                      <m:e>
                        <m:sSub>
                          <m:sSubPr>
                            <m:ctrlPr>
                              <a:rPr lang="fr-FR" sz="2000" i="1">
                                <a:solidFill>
                                  <a:prstClr val="black"/>
                                </a:solidFill>
                                <a:latin typeface="Cambria Math"/>
                              </a:rPr>
                            </m:ctrlPr>
                          </m:sSubPr>
                          <m:e>
                            <m:r>
                              <a:rPr lang="fr-FR" sz="2000" i="1">
                                <a:solidFill>
                                  <a:prstClr val="black"/>
                                </a:solidFill>
                                <a:latin typeface="Cambria Math"/>
                                <a:ea typeface="Cambria Math"/>
                              </a:rPr>
                              <m:t>𝜎</m:t>
                            </m:r>
                          </m:e>
                          <m:sub>
                            <m:r>
                              <a:rPr lang="fr-FR" sz="2000" i="1">
                                <a:solidFill>
                                  <a:prstClr val="black"/>
                                </a:solidFill>
                                <a:latin typeface="Cambria Math"/>
                                <a:ea typeface="Cambria Math"/>
                              </a:rPr>
                              <m:t>1</m:t>
                            </m:r>
                          </m:sub>
                        </m:sSub>
                        <m:r>
                          <a:rPr lang="fr-FR" sz="2000">
                            <a:solidFill>
                              <a:prstClr val="black"/>
                            </a:solidFill>
                            <a:latin typeface="Cambria Math"/>
                          </a:rPr>
                          <m:t>,</m:t>
                        </m:r>
                        <m:r>
                          <m:rPr>
                            <m:sty m:val="p"/>
                          </m:rPr>
                          <a:rPr lang="fr-FR" sz="2000">
                            <a:solidFill>
                              <a:prstClr val="black"/>
                            </a:solidFill>
                            <a:latin typeface="Cambria Math"/>
                          </a:rPr>
                          <m:t>A</m:t>
                        </m:r>
                      </m:e>
                    </m:d>
                    <m:r>
                      <a:rPr lang="fr-FR" sz="2000">
                        <a:solidFill>
                          <a:prstClr val="black"/>
                        </a:solidFill>
                        <a:latin typeface="Cambria Math"/>
                      </a:rPr>
                      <m:t>=</m:t>
                    </m:r>
                    <m:sSub>
                      <m:sSubPr>
                        <m:ctrlPr>
                          <a:rPr lang="fr-FR" sz="2000" i="1">
                            <a:solidFill>
                              <a:prstClr val="black"/>
                            </a:solidFill>
                            <a:latin typeface="Cambria Math"/>
                          </a:rPr>
                        </m:ctrlPr>
                      </m:sSubPr>
                      <m:e>
                        <m:r>
                          <a:rPr lang="fr-FR" sz="2000" i="1">
                            <a:solidFill>
                              <a:prstClr val="black"/>
                            </a:solidFill>
                            <a:latin typeface="Cambria Math"/>
                          </a:rPr>
                          <m:t>𝑢</m:t>
                        </m:r>
                      </m:e>
                      <m:sub>
                        <m:r>
                          <a:rPr lang="fr-FR" sz="2000" i="1">
                            <a:solidFill>
                              <a:prstClr val="black"/>
                            </a:solidFill>
                            <a:latin typeface="Cambria Math"/>
                          </a:rPr>
                          <m:t>2</m:t>
                        </m:r>
                      </m:sub>
                    </m:sSub>
                    <m:d>
                      <m:dPr>
                        <m:ctrlPr>
                          <a:rPr lang="fr-FR" sz="2000" i="1">
                            <a:solidFill>
                              <a:prstClr val="black"/>
                            </a:solidFill>
                            <a:latin typeface="Cambria Math"/>
                          </a:rPr>
                        </m:ctrlPr>
                      </m:dPr>
                      <m:e>
                        <m:sSub>
                          <m:sSubPr>
                            <m:ctrlPr>
                              <a:rPr lang="fr-FR" sz="2000" i="1">
                                <a:solidFill>
                                  <a:prstClr val="black"/>
                                </a:solidFill>
                                <a:latin typeface="Cambria Math"/>
                              </a:rPr>
                            </m:ctrlPr>
                          </m:sSubPr>
                          <m:e>
                            <m:r>
                              <a:rPr lang="fr-FR" sz="2000" i="1">
                                <a:solidFill>
                                  <a:prstClr val="black"/>
                                </a:solidFill>
                                <a:latin typeface="Cambria Math"/>
                                <a:ea typeface="Cambria Math"/>
                              </a:rPr>
                              <m:t>𝜎</m:t>
                            </m:r>
                          </m:e>
                          <m:sub>
                            <m:r>
                              <a:rPr lang="fr-FR" sz="2000" i="1">
                                <a:solidFill>
                                  <a:prstClr val="black"/>
                                </a:solidFill>
                                <a:latin typeface="Cambria Math"/>
                                <a:ea typeface="Cambria Math"/>
                              </a:rPr>
                              <m:t>1</m:t>
                            </m:r>
                          </m:sub>
                        </m:sSub>
                        <m:r>
                          <a:rPr lang="fr-FR" sz="2000" b="0" i="1" smtClean="0">
                            <a:solidFill>
                              <a:prstClr val="black"/>
                            </a:solidFill>
                            <a:latin typeface="Cambria Math"/>
                            <a:ea typeface="Cambria Math"/>
                          </a:rPr>
                          <m:t>𝐶</m:t>
                        </m:r>
                      </m:e>
                    </m:d>
                    <m:r>
                      <a:rPr lang="fr-FR" sz="2000" smtClean="0">
                        <a:solidFill>
                          <a:prstClr val="black"/>
                        </a:solidFill>
                        <a:latin typeface="Cambria Math"/>
                        <a:ea typeface="Cambria Math"/>
                      </a:rPr>
                      <m:t>≥</m:t>
                    </m:r>
                    <m:sSub>
                      <m:sSubPr>
                        <m:ctrlPr>
                          <a:rPr lang="fr-FR" sz="2000" i="1">
                            <a:solidFill>
                              <a:prstClr val="black"/>
                            </a:solidFill>
                            <a:latin typeface="Cambria Math"/>
                            <a:ea typeface="Cambria Math"/>
                          </a:rPr>
                        </m:ctrlPr>
                      </m:sSubPr>
                      <m:e>
                        <m:r>
                          <a:rPr lang="fr-FR" sz="2000" i="1">
                            <a:solidFill>
                              <a:prstClr val="black"/>
                            </a:solidFill>
                            <a:latin typeface="Cambria Math"/>
                            <a:ea typeface="Cambria Math"/>
                          </a:rPr>
                          <m:t>𝑢</m:t>
                        </m:r>
                      </m:e>
                      <m:sub>
                        <m:r>
                          <a:rPr lang="fr-FR" sz="2000" i="1">
                            <a:solidFill>
                              <a:prstClr val="black"/>
                            </a:solidFill>
                            <a:latin typeface="Cambria Math"/>
                            <a:ea typeface="Cambria Math"/>
                          </a:rPr>
                          <m:t>2</m:t>
                        </m:r>
                      </m:sub>
                    </m:sSub>
                    <m:r>
                      <a:rPr lang="fr-FR" sz="2000" i="1">
                        <a:solidFill>
                          <a:prstClr val="black"/>
                        </a:solidFill>
                        <a:latin typeface="Cambria Math"/>
                        <a:ea typeface="Cambria Math"/>
                      </a:rPr>
                      <m:t>(</m:t>
                    </m:r>
                    <m:sSub>
                      <m:sSubPr>
                        <m:ctrlPr>
                          <a:rPr lang="fr-FR" sz="2000" i="1">
                            <a:solidFill>
                              <a:prstClr val="black"/>
                            </a:solidFill>
                            <a:latin typeface="Cambria Math"/>
                          </a:rPr>
                        </m:ctrlPr>
                      </m:sSubPr>
                      <m:e>
                        <m:r>
                          <a:rPr lang="fr-FR" sz="2000" i="1">
                            <a:solidFill>
                              <a:prstClr val="black"/>
                            </a:solidFill>
                            <a:latin typeface="Cambria Math"/>
                            <a:ea typeface="Cambria Math"/>
                          </a:rPr>
                          <m:t>𝜎</m:t>
                        </m:r>
                      </m:e>
                      <m:sub>
                        <m:r>
                          <a:rPr lang="fr-FR" sz="2000" i="1">
                            <a:solidFill>
                              <a:prstClr val="black"/>
                            </a:solidFill>
                            <a:latin typeface="Cambria Math"/>
                            <a:ea typeface="Cambria Math"/>
                          </a:rPr>
                          <m:t>1</m:t>
                        </m:r>
                      </m:sub>
                    </m:sSub>
                    <m:r>
                      <a:rPr lang="fr-FR" sz="2000" i="1">
                        <a:solidFill>
                          <a:prstClr val="black"/>
                        </a:solidFill>
                        <a:latin typeface="Cambria Math"/>
                      </a:rPr>
                      <m:t>,</m:t>
                    </m:r>
                    <m:r>
                      <a:rPr lang="fr-FR" sz="2000" b="0" i="1" smtClean="0">
                        <a:solidFill>
                          <a:prstClr val="black"/>
                        </a:solidFill>
                        <a:latin typeface="Cambria Math"/>
                      </a:rPr>
                      <m:t>𝐵</m:t>
                    </m:r>
                    <m:r>
                      <a:rPr lang="fr-FR" sz="2000" i="1">
                        <a:solidFill>
                          <a:prstClr val="black"/>
                        </a:solidFill>
                        <a:latin typeface="Cambria Math"/>
                      </a:rPr>
                      <m:t>)</m:t>
                    </m:r>
                    <m:r>
                      <a:rPr lang="fr-FR" sz="2000" i="1" smtClean="0">
                        <a:solidFill>
                          <a:prstClr val="black"/>
                        </a:solidFill>
                        <a:latin typeface="Cambria Math"/>
                        <a:ea typeface="Cambria Math"/>
                      </a:rPr>
                      <m:t>⇒</m:t>
                    </m:r>
                    <m:f>
                      <m:fPr>
                        <m:ctrlPr>
                          <a:rPr lang="fr-FR" sz="2000" i="1" smtClean="0">
                            <a:solidFill>
                              <a:prstClr val="black"/>
                            </a:solidFill>
                            <a:latin typeface="Cambria Math"/>
                            <a:ea typeface="Cambria Math"/>
                          </a:rPr>
                        </m:ctrlPr>
                      </m:fPr>
                      <m:num>
                        <m:r>
                          <a:rPr lang="fr-FR" sz="2000" b="0" i="1" smtClean="0">
                            <a:solidFill>
                              <a:prstClr val="black"/>
                            </a:solidFill>
                            <a:latin typeface="Cambria Math"/>
                            <a:ea typeface="Cambria Math"/>
                          </a:rPr>
                          <m:t>8</m:t>
                        </m:r>
                      </m:num>
                      <m:den>
                        <m:r>
                          <a:rPr lang="fr-FR" sz="2000" b="0" i="1" smtClean="0">
                            <a:solidFill>
                              <a:prstClr val="black"/>
                            </a:solidFill>
                            <a:latin typeface="Cambria Math"/>
                            <a:ea typeface="Cambria Math"/>
                          </a:rPr>
                          <m:t>5</m:t>
                        </m:r>
                      </m:den>
                    </m:f>
                    <m:r>
                      <a:rPr lang="fr-FR" sz="2000" i="1" smtClean="0">
                        <a:solidFill>
                          <a:prstClr val="black"/>
                        </a:solidFill>
                        <a:latin typeface="Cambria Math"/>
                        <a:ea typeface="Cambria Math"/>
                      </a:rPr>
                      <m:t>≥</m:t>
                    </m:r>
                    <m:f>
                      <m:fPr>
                        <m:ctrlPr>
                          <a:rPr lang="fr-FR" sz="2000" i="1" smtClean="0">
                            <a:solidFill>
                              <a:prstClr val="black"/>
                            </a:solidFill>
                            <a:latin typeface="Cambria Math"/>
                            <a:ea typeface="Cambria Math"/>
                          </a:rPr>
                        </m:ctrlPr>
                      </m:fPr>
                      <m:num>
                        <m:r>
                          <a:rPr lang="fr-FR" sz="2000" b="0" i="1" smtClean="0">
                            <a:solidFill>
                              <a:prstClr val="black"/>
                            </a:solidFill>
                            <a:latin typeface="Cambria Math"/>
                            <a:ea typeface="Cambria Math"/>
                          </a:rPr>
                          <m:t>7</m:t>
                        </m:r>
                      </m:num>
                      <m:den>
                        <m:r>
                          <a:rPr lang="fr-FR" sz="2000" b="0" i="1" smtClean="0">
                            <a:solidFill>
                              <a:prstClr val="black"/>
                            </a:solidFill>
                            <a:latin typeface="Cambria Math"/>
                            <a:ea typeface="Cambria Math"/>
                          </a:rPr>
                          <m:t>5</m:t>
                        </m:r>
                      </m:den>
                    </m:f>
                  </m:oMath>
                </a14:m>
                <a:r>
                  <a:rPr lang="fr-FR" sz="2000" dirty="0" smtClean="0">
                    <a:solidFill>
                      <a:prstClr val="black"/>
                    </a:solidFill>
                  </a:rPr>
                  <a:t> ( vérifié)</a:t>
                </a:r>
                <a:endParaRPr lang="fr-FR" sz="2000" dirty="0">
                  <a:solidFill>
                    <a:prstClr val="black"/>
                  </a:solidFill>
                </a:endParaRPr>
              </a:p>
              <a:p>
                <a:pPr marL="0" indent="0">
                  <a:buNone/>
                </a:pPr>
                <a:endParaRPr lang="fr-FR" sz="2000" dirty="0"/>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741"/>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100</a:t>
            </a:fld>
            <a:endParaRPr lang="fr-FR"/>
          </a:p>
        </p:txBody>
      </p:sp>
      <p:sp>
        <p:nvSpPr>
          <p:cNvPr id="5" name="Titre 1"/>
          <p:cNvSpPr txBox="1">
            <a:spLocks/>
          </p:cNvSpPr>
          <p:nvPr/>
        </p:nvSpPr>
        <p:spPr>
          <a:xfrm>
            <a:off x="467544" y="26064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solidFill>
                  <a:prstClr val="black"/>
                </a:solidFill>
              </a:rPr>
              <a:t>Équilibre MIXTE DE NASH</a:t>
            </a:r>
            <a:endParaRPr lang="fr-FR" dirty="0"/>
          </a:p>
        </p:txBody>
      </p:sp>
    </p:spTree>
    <p:extLst>
      <p:ext uri="{BB962C8B-B14F-4D97-AF65-F5344CB8AC3E}">
        <p14:creationId xmlns:p14="http://schemas.microsoft.com/office/powerpoint/2010/main" val="22355908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p:txBody>
              <a:bodyPr>
                <a:normAutofit/>
              </a:bodyPr>
              <a:lstStyle/>
              <a:p>
                <a:pPr marL="0" indent="0">
                  <a:buNone/>
                </a:pPr>
                <a:r>
                  <a:rPr lang="fr-FR" sz="2000" dirty="0" smtClean="0"/>
                  <a:t>Reste à vérifier l’invariance par rapport au  joueur 1 donc:</a:t>
                </a:r>
              </a:p>
              <a:p>
                <a:pPr marL="0" indent="0">
                  <a:buNone/>
                </a:pPr>
                <a14:m>
                  <m:oMath xmlns:m="http://schemas.openxmlformats.org/officeDocument/2006/math">
                    <m:sSub>
                      <m:sSubPr>
                        <m:ctrlPr>
                          <a:rPr lang="fr-FR" sz="2000" i="1" smtClean="0">
                            <a:latin typeface="Cambria Math"/>
                          </a:rPr>
                        </m:ctrlPr>
                      </m:sSubPr>
                      <m:e>
                        <m:r>
                          <a:rPr lang="fr-FR" sz="2000" b="0" i="1" smtClean="0">
                            <a:latin typeface="Cambria Math"/>
                          </a:rPr>
                          <m:t>𝑢</m:t>
                        </m:r>
                      </m:e>
                      <m:sub>
                        <m:r>
                          <a:rPr lang="fr-FR" sz="2000" b="0" i="1" smtClean="0">
                            <a:latin typeface="Cambria Math"/>
                          </a:rPr>
                          <m:t>1</m:t>
                        </m:r>
                      </m:sub>
                    </m:sSub>
                    <m:d>
                      <m:dPr>
                        <m:ctrlPr>
                          <a:rPr lang="fr-FR" sz="2000" b="0" i="1" smtClean="0">
                            <a:latin typeface="Cambria Math"/>
                          </a:rPr>
                        </m:ctrlPr>
                      </m:dPr>
                      <m:e>
                        <m:r>
                          <a:rPr lang="fr-FR" sz="2000" b="0" i="1" smtClean="0">
                            <a:latin typeface="Cambria Math"/>
                          </a:rPr>
                          <m:t>𝑎</m:t>
                        </m:r>
                        <m:r>
                          <a:rPr lang="fr-FR" sz="2000" b="0" i="1" smtClean="0">
                            <a:latin typeface="Cambria Math"/>
                          </a:rPr>
                          <m:t>,</m:t>
                        </m:r>
                        <m:sSub>
                          <m:sSubPr>
                            <m:ctrlPr>
                              <a:rPr lang="fr-FR" sz="2000" b="0" i="1" smtClean="0">
                                <a:latin typeface="Cambria Math"/>
                              </a:rPr>
                            </m:ctrlPr>
                          </m:sSubPr>
                          <m:e>
                            <m:r>
                              <a:rPr lang="fr-FR" sz="2000" b="0" i="1" smtClean="0">
                                <a:latin typeface="Cambria Math"/>
                                <a:ea typeface="Cambria Math"/>
                              </a:rPr>
                              <m:t>𝜎</m:t>
                            </m:r>
                          </m:e>
                          <m:sub>
                            <m:r>
                              <a:rPr lang="fr-FR" sz="2000" b="0" i="1" smtClean="0">
                                <a:latin typeface="Cambria Math"/>
                              </a:rPr>
                              <m:t>2</m:t>
                            </m:r>
                          </m:sub>
                        </m:sSub>
                      </m:e>
                    </m:d>
                    <m:r>
                      <a:rPr lang="fr-FR" sz="2000" b="0" i="1" smtClean="0">
                        <a:latin typeface="Cambria Math"/>
                      </a:rPr>
                      <m:t>=</m:t>
                    </m:r>
                    <m:sSub>
                      <m:sSubPr>
                        <m:ctrlPr>
                          <a:rPr lang="fr-FR" sz="2000" b="0" i="1" smtClean="0">
                            <a:latin typeface="Cambria Math"/>
                          </a:rPr>
                        </m:ctrlPr>
                      </m:sSubPr>
                      <m:e>
                        <m:r>
                          <a:rPr lang="fr-FR" sz="2000" b="0" i="1" smtClean="0">
                            <a:latin typeface="Cambria Math"/>
                          </a:rPr>
                          <m:t>𝑢</m:t>
                        </m:r>
                      </m:e>
                      <m:sub>
                        <m:r>
                          <a:rPr lang="fr-FR" sz="2000" b="0" i="1" smtClean="0">
                            <a:latin typeface="Cambria Math"/>
                          </a:rPr>
                          <m:t>1</m:t>
                        </m:r>
                      </m:sub>
                    </m:sSub>
                    <m:r>
                      <a:rPr lang="fr-FR" sz="2000" b="0" i="1" smtClean="0">
                        <a:latin typeface="Cambria Math"/>
                      </a:rPr>
                      <m:t>(</m:t>
                    </m:r>
                    <m:r>
                      <a:rPr lang="fr-FR" sz="2000" b="0" i="1" smtClean="0">
                        <a:latin typeface="Cambria Math"/>
                      </a:rPr>
                      <m:t>𝑏</m:t>
                    </m:r>
                    <m:r>
                      <a:rPr lang="fr-FR" sz="2000" b="0" i="1" smtClean="0">
                        <a:latin typeface="Cambria Math"/>
                      </a:rPr>
                      <m:t>,</m:t>
                    </m:r>
                    <m:sSub>
                      <m:sSubPr>
                        <m:ctrlPr>
                          <a:rPr lang="fr-FR" sz="2000" b="0" i="1" smtClean="0">
                            <a:latin typeface="Cambria Math"/>
                          </a:rPr>
                        </m:ctrlPr>
                      </m:sSubPr>
                      <m:e>
                        <m:r>
                          <a:rPr lang="fr-FR" sz="2000" b="0" i="1" smtClean="0">
                            <a:latin typeface="Cambria Math"/>
                            <a:ea typeface="Cambria Math"/>
                          </a:rPr>
                          <m:t>𝜎</m:t>
                        </m:r>
                      </m:e>
                      <m:sub>
                        <m:r>
                          <a:rPr lang="fr-FR" sz="2000" b="0" i="1" smtClean="0">
                            <a:latin typeface="Cambria Math"/>
                          </a:rPr>
                          <m:t>2</m:t>
                        </m:r>
                      </m:sub>
                    </m:sSub>
                    <m:r>
                      <a:rPr lang="fr-FR" sz="2000" b="0" i="1" smtClean="0">
                        <a:latin typeface="Cambria Math"/>
                      </a:rPr>
                      <m:t>)</m:t>
                    </m:r>
                  </m:oMath>
                </a14:m>
                <a:r>
                  <a:rPr lang="fr-FR" sz="2000" dirty="0" smtClean="0">
                    <a:latin typeface="Cambria Math"/>
                    <a:ea typeface="Cambria Math"/>
                  </a:rPr>
                  <a:t>⇒</a:t>
                </a:r>
                <a14:m>
                  <m:oMath xmlns:m="http://schemas.openxmlformats.org/officeDocument/2006/math">
                    <m:r>
                      <a:rPr lang="fr-FR" sz="2000" b="0" i="1" dirty="0" smtClean="0">
                        <a:latin typeface="Cambria Math"/>
                        <a:ea typeface="Cambria Math"/>
                      </a:rPr>
                      <m:t>3</m:t>
                    </m:r>
                    <m:r>
                      <a:rPr lang="fr-FR" sz="2000" b="0" i="1" dirty="0" smtClean="0">
                        <a:latin typeface="Cambria Math"/>
                        <a:ea typeface="Cambria Math"/>
                      </a:rPr>
                      <m:t>𝑞</m:t>
                    </m:r>
                    <m:r>
                      <a:rPr lang="fr-FR" sz="2000" b="0" i="1" dirty="0" smtClean="0">
                        <a:latin typeface="Cambria Math"/>
                        <a:ea typeface="Cambria Math"/>
                      </a:rPr>
                      <m:t>=1−</m:t>
                    </m:r>
                    <m:r>
                      <a:rPr lang="fr-FR" sz="2000" b="0" i="1" dirty="0" smtClean="0">
                        <a:latin typeface="Cambria Math"/>
                        <a:ea typeface="Cambria Math"/>
                      </a:rPr>
                      <m:t>𝑞</m:t>
                    </m:r>
                    <m:r>
                      <a:rPr lang="fr-FR" sz="2000" b="0" i="1" dirty="0" smtClean="0">
                        <a:latin typeface="Cambria Math"/>
                        <a:ea typeface="Cambria Math"/>
                      </a:rPr>
                      <m:t>⇒</m:t>
                    </m:r>
                    <m:r>
                      <a:rPr lang="fr-FR" sz="2000" b="0" i="1" dirty="0" smtClean="0">
                        <a:latin typeface="Cambria Math"/>
                        <a:ea typeface="Cambria Math"/>
                      </a:rPr>
                      <m:t>𝑞</m:t>
                    </m:r>
                    <m:r>
                      <a:rPr lang="fr-FR" sz="2000" b="0" i="1" dirty="0" smtClean="0">
                        <a:latin typeface="Cambria Math"/>
                        <a:ea typeface="Cambria Math"/>
                      </a:rPr>
                      <m:t>=</m:t>
                    </m:r>
                    <m:f>
                      <m:fPr>
                        <m:ctrlPr>
                          <a:rPr lang="fr-FR" sz="2000" b="0" i="1" dirty="0" smtClean="0">
                            <a:latin typeface="Cambria Math"/>
                            <a:ea typeface="Cambria Math"/>
                          </a:rPr>
                        </m:ctrlPr>
                      </m:fPr>
                      <m:num>
                        <m:r>
                          <a:rPr lang="fr-FR" sz="2000" b="0" i="1" dirty="0" smtClean="0">
                            <a:latin typeface="Cambria Math"/>
                            <a:ea typeface="Cambria Math"/>
                          </a:rPr>
                          <m:t>1</m:t>
                        </m:r>
                      </m:num>
                      <m:den>
                        <m:r>
                          <a:rPr lang="fr-FR" sz="2000" b="0" i="1" dirty="0" smtClean="0">
                            <a:latin typeface="Cambria Math"/>
                            <a:ea typeface="Cambria Math"/>
                          </a:rPr>
                          <m:t>4</m:t>
                        </m:r>
                      </m:den>
                    </m:f>
                  </m:oMath>
                </a14:m>
                <a:endParaRPr lang="fr-FR" sz="2000" dirty="0" smtClean="0"/>
              </a:p>
              <a:p>
                <a:pPr marL="0" indent="0">
                  <a:buNone/>
                </a:pPr>
                <a:r>
                  <a:rPr lang="fr-FR" sz="2000" dirty="0" smtClean="0"/>
                  <a:t>D’où un équilibre de </a:t>
                </a:r>
                <a:r>
                  <a:rPr lang="fr-FR" sz="2000" dirty="0"/>
                  <a:t>N</a:t>
                </a:r>
                <a:r>
                  <a:rPr lang="fr-FR" sz="2000" dirty="0" smtClean="0"/>
                  <a:t>ash en mixte est </a:t>
                </a:r>
                <a14:m>
                  <m:oMath xmlns:m="http://schemas.openxmlformats.org/officeDocument/2006/math">
                    <m:d>
                      <m:dPr>
                        <m:ctrlPr>
                          <a:rPr lang="fr-FR" sz="2000" b="0" i="0" smtClean="0">
                            <a:solidFill>
                              <a:srgbClr val="FF0000"/>
                            </a:solidFill>
                            <a:latin typeface="Cambria Math"/>
                          </a:rPr>
                        </m:ctrlPr>
                      </m:dPr>
                      <m:e>
                        <m:d>
                          <m:dPr>
                            <m:ctrlPr>
                              <a:rPr lang="fr-FR" sz="2000" b="0" i="1" smtClean="0">
                                <a:solidFill>
                                  <a:srgbClr val="FF0000"/>
                                </a:solidFill>
                                <a:latin typeface="Cambria Math"/>
                              </a:rPr>
                            </m:ctrlPr>
                          </m:dPr>
                          <m:e>
                            <m:f>
                              <m:fPr>
                                <m:ctrlPr>
                                  <a:rPr lang="fr-FR" sz="2000" b="0" i="1" smtClean="0">
                                    <a:solidFill>
                                      <a:srgbClr val="FF0000"/>
                                    </a:solidFill>
                                    <a:latin typeface="Cambria Math"/>
                                  </a:rPr>
                                </m:ctrlPr>
                              </m:fPr>
                              <m:num>
                                <m:r>
                                  <a:rPr lang="fr-FR" sz="2000" b="0" i="1" smtClean="0">
                                    <a:solidFill>
                                      <a:srgbClr val="FF0000"/>
                                    </a:solidFill>
                                    <a:latin typeface="Cambria Math"/>
                                  </a:rPr>
                                  <m:t>4</m:t>
                                </m:r>
                              </m:num>
                              <m:den>
                                <m:r>
                                  <a:rPr lang="fr-FR" sz="2000" b="0" i="1" smtClean="0">
                                    <a:solidFill>
                                      <a:srgbClr val="FF0000"/>
                                    </a:solidFill>
                                    <a:latin typeface="Cambria Math"/>
                                  </a:rPr>
                                  <m:t>5</m:t>
                                </m:r>
                              </m:den>
                            </m:f>
                            <m:r>
                              <a:rPr lang="fr-FR" sz="2000" b="0" i="1" smtClean="0">
                                <a:solidFill>
                                  <a:srgbClr val="FF0000"/>
                                </a:solidFill>
                                <a:latin typeface="Cambria Math"/>
                              </a:rPr>
                              <m:t>,</m:t>
                            </m:r>
                            <m:f>
                              <m:fPr>
                                <m:ctrlPr>
                                  <a:rPr lang="fr-FR" sz="2000" b="0" i="1" smtClean="0">
                                    <a:solidFill>
                                      <a:srgbClr val="FF0000"/>
                                    </a:solidFill>
                                    <a:latin typeface="Cambria Math"/>
                                  </a:rPr>
                                </m:ctrlPr>
                              </m:fPr>
                              <m:num>
                                <m:r>
                                  <a:rPr lang="fr-FR" sz="2000" b="0" i="1" smtClean="0">
                                    <a:solidFill>
                                      <a:srgbClr val="FF0000"/>
                                    </a:solidFill>
                                    <a:latin typeface="Cambria Math"/>
                                  </a:rPr>
                                  <m:t>1</m:t>
                                </m:r>
                              </m:num>
                              <m:den>
                                <m:r>
                                  <a:rPr lang="fr-FR" sz="2000" b="0" i="1" smtClean="0">
                                    <a:solidFill>
                                      <a:srgbClr val="FF0000"/>
                                    </a:solidFill>
                                    <a:latin typeface="Cambria Math"/>
                                  </a:rPr>
                                  <m:t>5</m:t>
                                </m:r>
                              </m:den>
                            </m:f>
                          </m:e>
                        </m:d>
                        <m:r>
                          <a:rPr lang="fr-FR" sz="2000" b="0" i="1" smtClean="0">
                            <a:solidFill>
                              <a:srgbClr val="FF0000"/>
                            </a:solidFill>
                            <a:latin typeface="Cambria Math"/>
                          </a:rPr>
                          <m:t>,</m:t>
                        </m:r>
                        <m:d>
                          <m:dPr>
                            <m:ctrlPr>
                              <a:rPr lang="fr-FR" sz="2000" b="0" i="1" smtClean="0">
                                <a:solidFill>
                                  <a:srgbClr val="FF0000"/>
                                </a:solidFill>
                                <a:latin typeface="Cambria Math"/>
                              </a:rPr>
                            </m:ctrlPr>
                          </m:dPr>
                          <m:e>
                            <m:f>
                              <m:fPr>
                                <m:ctrlPr>
                                  <a:rPr lang="fr-FR" sz="2000" b="0" i="1" smtClean="0">
                                    <a:solidFill>
                                      <a:srgbClr val="FF0000"/>
                                    </a:solidFill>
                                    <a:latin typeface="Cambria Math"/>
                                  </a:rPr>
                                </m:ctrlPr>
                              </m:fPr>
                              <m:num>
                                <m:r>
                                  <a:rPr lang="fr-FR" sz="2000" b="0" i="1" smtClean="0">
                                    <a:solidFill>
                                      <a:srgbClr val="FF0000"/>
                                    </a:solidFill>
                                    <a:latin typeface="Cambria Math"/>
                                  </a:rPr>
                                  <m:t>1</m:t>
                                </m:r>
                              </m:num>
                              <m:den>
                                <m:r>
                                  <a:rPr lang="fr-FR" sz="2000" b="0" i="1" smtClean="0">
                                    <a:solidFill>
                                      <a:srgbClr val="FF0000"/>
                                    </a:solidFill>
                                    <a:latin typeface="Cambria Math"/>
                                  </a:rPr>
                                  <m:t>4</m:t>
                                </m:r>
                              </m:den>
                            </m:f>
                            <m:r>
                              <a:rPr lang="fr-FR" sz="2000" b="0" i="1" smtClean="0">
                                <a:solidFill>
                                  <a:srgbClr val="FF0000"/>
                                </a:solidFill>
                                <a:latin typeface="Cambria Math"/>
                              </a:rPr>
                              <m:t>0,</m:t>
                            </m:r>
                            <m:f>
                              <m:fPr>
                                <m:ctrlPr>
                                  <a:rPr lang="fr-FR" sz="2000" b="0" i="1" smtClean="0">
                                    <a:solidFill>
                                      <a:srgbClr val="FF0000"/>
                                    </a:solidFill>
                                    <a:latin typeface="Cambria Math"/>
                                  </a:rPr>
                                </m:ctrlPr>
                              </m:fPr>
                              <m:num>
                                <m:r>
                                  <a:rPr lang="fr-FR" sz="2000" b="0" i="1" smtClean="0">
                                    <a:solidFill>
                                      <a:srgbClr val="FF0000"/>
                                    </a:solidFill>
                                    <a:latin typeface="Cambria Math"/>
                                  </a:rPr>
                                  <m:t>3</m:t>
                                </m:r>
                              </m:num>
                              <m:den>
                                <m:r>
                                  <a:rPr lang="fr-FR" sz="2000" b="0" i="1" smtClean="0">
                                    <a:solidFill>
                                      <a:srgbClr val="FF0000"/>
                                    </a:solidFill>
                                    <a:latin typeface="Cambria Math"/>
                                  </a:rPr>
                                  <m:t>4</m:t>
                                </m:r>
                              </m:den>
                            </m:f>
                          </m:e>
                        </m:d>
                      </m:e>
                    </m:d>
                    <m:r>
                      <a:rPr lang="fr-FR" sz="2000" b="0" i="0" smtClean="0">
                        <a:solidFill>
                          <a:srgbClr val="FF0000"/>
                        </a:solidFill>
                        <a:latin typeface="Cambria Math"/>
                      </a:rPr>
                      <m:t>;</m:t>
                    </m:r>
                  </m:oMath>
                </a14:m>
                <a:r>
                  <a:rPr lang="fr-FR" sz="2000" dirty="0" smtClean="0">
                    <a:solidFill>
                      <a:srgbClr val="FF0000"/>
                    </a:solidFill>
                  </a:rPr>
                  <a:t> </a:t>
                </a:r>
                <a:endParaRPr lang="fr-FR" sz="2000" dirty="0" smtClean="0"/>
              </a:p>
              <a:p>
                <a:pPr marL="0" indent="0">
                  <a:buNone/>
                </a:pPr>
                <a:r>
                  <a:rPr lang="fr-FR" sz="2000" dirty="0" smtClean="0"/>
                  <a:t>Dernier cas possible:</a:t>
                </a:r>
              </a:p>
              <a:p>
                <a:pPr>
                  <a:buFont typeface="Wingdings" panose="05000000000000000000" pitchFamily="2" charset="2"/>
                  <a:buChar char="Ø"/>
                </a:pPr>
                <a14:m>
                  <m:oMath xmlns:m="http://schemas.openxmlformats.org/officeDocument/2006/math">
                    <m:sSub>
                      <m:sSubPr>
                        <m:ctrlPr>
                          <a:rPr lang="fr-FR" sz="2000" i="1">
                            <a:solidFill>
                              <a:prstClr val="black"/>
                            </a:solidFill>
                            <a:latin typeface="Cambria Math"/>
                          </a:rPr>
                        </m:ctrlPr>
                      </m:sSubPr>
                      <m:e>
                        <m:r>
                          <a:rPr lang="fr-FR" sz="2000" i="1">
                            <a:solidFill>
                              <a:prstClr val="black"/>
                            </a:solidFill>
                            <a:latin typeface="Cambria Math"/>
                            <a:ea typeface="Cambria Math"/>
                          </a:rPr>
                          <m:t>𝜎</m:t>
                        </m:r>
                      </m:e>
                      <m:sub>
                        <m:r>
                          <a:rPr lang="fr-FR" sz="2000" i="1">
                            <a:solidFill>
                              <a:prstClr val="black"/>
                            </a:solidFill>
                            <a:latin typeface="Cambria Math"/>
                          </a:rPr>
                          <m:t>2</m:t>
                        </m:r>
                      </m:sub>
                    </m:sSub>
                    <m:r>
                      <a:rPr lang="fr-FR" sz="2000" b="0" i="0" smtClean="0">
                        <a:solidFill>
                          <a:prstClr val="black"/>
                        </a:solidFill>
                        <a:latin typeface="Cambria Math"/>
                      </a:rPr>
                      <m:t>=</m:t>
                    </m:r>
                    <m:d>
                      <m:dPr>
                        <m:ctrlPr>
                          <a:rPr lang="fr-FR" sz="2000" b="0" i="0" smtClean="0">
                            <a:solidFill>
                              <a:prstClr val="black"/>
                            </a:solidFill>
                            <a:latin typeface="Cambria Math"/>
                          </a:rPr>
                        </m:ctrlPr>
                      </m:dPr>
                      <m:e>
                        <m:r>
                          <a:rPr lang="fr-FR" sz="2000" b="0" i="0" smtClean="0">
                            <a:solidFill>
                              <a:prstClr val="black"/>
                            </a:solidFill>
                            <a:latin typeface="Cambria Math"/>
                          </a:rPr>
                          <m:t>0,</m:t>
                        </m:r>
                        <m:r>
                          <m:rPr>
                            <m:sty m:val="p"/>
                          </m:rPr>
                          <a:rPr lang="fr-FR" sz="2000" b="0" i="0" smtClean="0">
                            <a:solidFill>
                              <a:prstClr val="black"/>
                            </a:solidFill>
                            <a:latin typeface="Cambria Math"/>
                          </a:rPr>
                          <m:t>q</m:t>
                        </m:r>
                        <m:r>
                          <a:rPr lang="fr-FR" sz="2000" b="0" i="0" smtClean="0">
                            <a:solidFill>
                              <a:prstClr val="black"/>
                            </a:solidFill>
                            <a:latin typeface="Cambria Math"/>
                          </a:rPr>
                          <m:t>,1−</m:t>
                        </m:r>
                        <m:r>
                          <m:rPr>
                            <m:sty m:val="p"/>
                          </m:rPr>
                          <a:rPr lang="fr-FR" sz="2000" b="0" i="0" smtClean="0">
                            <a:solidFill>
                              <a:prstClr val="black"/>
                            </a:solidFill>
                            <a:latin typeface="Cambria Math"/>
                          </a:rPr>
                          <m:t>q</m:t>
                        </m:r>
                      </m:e>
                    </m:d>
                    <m:r>
                      <a:rPr lang="fr-FR" sz="2000" b="0" i="1" smtClean="0">
                        <a:solidFill>
                          <a:prstClr val="black"/>
                        </a:solidFill>
                        <a:latin typeface="Cambria Math"/>
                        <a:ea typeface="Cambria Math"/>
                      </a:rPr>
                      <m:t>⇒</m:t>
                    </m:r>
                    <m:sSub>
                      <m:sSubPr>
                        <m:ctrlPr>
                          <a:rPr lang="fr-FR" sz="2000" b="0" i="1" smtClean="0">
                            <a:solidFill>
                              <a:prstClr val="black"/>
                            </a:solidFill>
                            <a:latin typeface="Cambria Math"/>
                            <a:ea typeface="Cambria Math"/>
                          </a:rPr>
                        </m:ctrlPr>
                      </m:sSubPr>
                      <m:e>
                        <m:r>
                          <a:rPr lang="fr-FR" sz="2000" b="0" i="1" smtClean="0">
                            <a:solidFill>
                              <a:prstClr val="black"/>
                            </a:solidFill>
                            <a:latin typeface="Cambria Math"/>
                            <a:ea typeface="Cambria Math"/>
                          </a:rPr>
                          <m:t>𝑢</m:t>
                        </m:r>
                      </m:e>
                      <m:sub>
                        <m:r>
                          <a:rPr lang="fr-FR" sz="2000" b="0" i="1" smtClean="0">
                            <a:solidFill>
                              <a:prstClr val="black"/>
                            </a:solidFill>
                            <a:latin typeface="Cambria Math"/>
                            <a:ea typeface="Cambria Math"/>
                          </a:rPr>
                          <m:t>2</m:t>
                        </m:r>
                      </m:sub>
                    </m:sSub>
                    <m:d>
                      <m:dPr>
                        <m:ctrlPr>
                          <a:rPr lang="fr-FR" sz="2000" b="0" i="1" smtClean="0">
                            <a:solidFill>
                              <a:prstClr val="black"/>
                            </a:solidFill>
                            <a:latin typeface="Cambria Math"/>
                            <a:ea typeface="Cambria Math"/>
                          </a:rPr>
                        </m:ctrlPr>
                      </m:dPr>
                      <m:e>
                        <m:sSub>
                          <m:sSubPr>
                            <m:ctrlPr>
                              <a:rPr lang="fr-FR" sz="2000" b="0" i="1" smtClean="0">
                                <a:solidFill>
                                  <a:prstClr val="black"/>
                                </a:solidFill>
                                <a:latin typeface="Cambria Math"/>
                                <a:ea typeface="Cambria Math"/>
                              </a:rPr>
                            </m:ctrlPr>
                          </m:sSubPr>
                          <m:e>
                            <m:r>
                              <a:rPr lang="fr-FR" sz="2000" b="0" i="1" smtClean="0">
                                <a:solidFill>
                                  <a:prstClr val="black"/>
                                </a:solidFill>
                                <a:latin typeface="Cambria Math"/>
                                <a:ea typeface="Cambria Math"/>
                              </a:rPr>
                              <m:t>𝜎</m:t>
                            </m:r>
                          </m:e>
                          <m:sub>
                            <m:r>
                              <a:rPr lang="fr-FR" sz="2000" b="0" i="1" smtClean="0">
                                <a:solidFill>
                                  <a:prstClr val="black"/>
                                </a:solidFill>
                                <a:latin typeface="Cambria Math"/>
                                <a:ea typeface="Cambria Math"/>
                              </a:rPr>
                              <m:t>1</m:t>
                            </m:r>
                          </m:sub>
                        </m:sSub>
                        <m:r>
                          <a:rPr lang="fr-FR" sz="2000" b="0" i="1" smtClean="0">
                            <a:solidFill>
                              <a:prstClr val="black"/>
                            </a:solidFill>
                            <a:latin typeface="Cambria Math"/>
                            <a:ea typeface="Cambria Math"/>
                          </a:rPr>
                          <m:t>,</m:t>
                        </m:r>
                        <m:r>
                          <a:rPr lang="fr-FR" sz="2000" b="0" i="1" smtClean="0">
                            <a:solidFill>
                              <a:prstClr val="black"/>
                            </a:solidFill>
                            <a:latin typeface="Cambria Math"/>
                            <a:ea typeface="Cambria Math"/>
                          </a:rPr>
                          <m:t>𝐵</m:t>
                        </m:r>
                      </m:e>
                    </m:d>
                    <m:r>
                      <a:rPr lang="fr-FR" sz="2000" b="0" i="1" smtClean="0">
                        <a:solidFill>
                          <a:prstClr val="black"/>
                        </a:solidFill>
                        <a:latin typeface="Cambria Math"/>
                        <a:ea typeface="Cambria Math"/>
                      </a:rPr>
                      <m:t>=</m:t>
                    </m:r>
                    <m:sSub>
                      <m:sSubPr>
                        <m:ctrlPr>
                          <a:rPr lang="fr-FR" sz="2000" b="0" i="1" smtClean="0">
                            <a:solidFill>
                              <a:prstClr val="black"/>
                            </a:solidFill>
                            <a:latin typeface="Cambria Math"/>
                            <a:ea typeface="Cambria Math"/>
                          </a:rPr>
                        </m:ctrlPr>
                      </m:sSubPr>
                      <m:e>
                        <m:r>
                          <a:rPr lang="fr-FR" sz="2000" b="0" i="1" smtClean="0">
                            <a:solidFill>
                              <a:prstClr val="black"/>
                            </a:solidFill>
                            <a:latin typeface="Cambria Math"/>
                            <a:ea typeface="Cambria Math"/>
                          </a:rPr>
                          <m:t>𝑢</m:t>
                        </m:r>
                      </m:e>
                      <m:sub>
                        <m:r>
                          <a:rPr lang="fr-FR" sz="2000" b="0" i="1" smtClean="0">
                            <a:solidFill>
                              <a:prstClr val="black"/>
                            </a:solidFill>
                            <a:latin typeface="Cambria Math"/>
                            <a:ea typeface="Cambria Math"/>
                          </a:rPr>
                          <m:t>2</m:t>
                        </m:r>
                      </m:sub>
                    </m:sSub>
                    <m:d>
                      <m:dPr>
                        <m:ctrlPr>
                          <a:rPr lang="fr-FR" sz="2000" b="0" i="1" smtClean="0">
                            <a:solidFill>
                              <a:prstClr val="black"/>
                            </a:solidFill>
                            <a:latin typeface="Cambria Math"/>
                            <a:ea typeface="Cambria Math"/>
                          </a:rPr>
                        </m:ctrlPr>
                      </m:dPr>
                      <m:e>
                        <m:sSub>
                          <m:sSubPr>
                            <m:ctrlPr>
                              <a:rPr lang="fr-FR" sz="2000" b="0" i="1" smtClean="0">
                                <a:solidFill>
                                  <a:prstClr val="black"/>
                                </a:solidFill>
                                <a:latin typeface="Cambria Math"/>
                                <a:ea typeface="Cambria Math"/>
                              </a:rPr>
                            </m:ctrlPr>
                          </m:sSubPr>
                          <m:e>
                            <m:r>
                              <a:rPr lang="fr-FR" sz="2000" b="0" i="1" smtClean="0">
                                <a:solidFill>
                                  <a:prstClr val="black"/>
                                </a:solidFill>
                                <a:latin typeface="Cambria Math"/>
                                <a:ea typeface="Cambria Math"/>
                              </a:rPr>
                              <m:t>𝜎</m:t>
                            </m:r>
                          </m:e>
                          <m:sub>
                            <m:r>
                              <a:rPr lang="fr-FR" sz="2000" b="0" i="1" smtClean="0">
                                <a:solidFill>
                                  <a:prstClr val="black"/>
                                </a:solidFill>
                                <a:latin typeface="Cambria Math"/>
                                <a:ea typeface="Cambria Math"/>
                              </a:rPr>
                              <m:t>1</m:t>
                            </m:r>
                          </m:sub>
                        </m:sSub>
                        <m:r>
                          <a:rPr lang="fr-FR" sz="2000" b="0" i="1" smtClean="0">
                            <a:solidFill>
                              <a:prstClr val="black"/>
                            </a:solidFill>
                            <a:latin typeface="Cambria Math"/>
                            <a:ea typeface="Cambria Math"/>
                          </a:rPr>
                          <m:t>,</m:t>
                        </m:r>
                        <m:r>
                          <a:rPr lang="fr-FR" sz="2000" b="0" i="1" smtClean="0">
                            <a:solidFill>
                              <a:prstClr val="black"/>
                            </a:solidFill>
                            <a:latin typeface="Cambria Math"/>
                            <a:ea typeface="Cambria Math"/>
                          </a:rPr>
                          <m:t>𝐶</m:t>
                        </m:r>
                      </m:e>
                    </m:d>
                    <m:r>
                      <a:rPr lang="fr-FR" sz="2000" b="0" i="1" smtClean="0">
                        <a:solidFill>
                          <a:prstClr val="black"/>
                        </a:solidFill>
                        <a:latin typeface="Cambria Math"/>
                        <a:ea typeface="Cambria Math"/>
                      </a:rPr>
                      <m:t>⇒</m:t>
                    </m:r>
                    <m:r>
                      <a:rPr lang="fr-FR" sz="2000" b="0" i="1" smtClean="0">
                        <a:solidFill>
                          <a:prstClr val="black"/>
                        </a:solidFill>
                        <a:latin typeface="Cambria Math"/>
                        <a:ea typeface="Cambria Math"/>
                      </a:rPr>
                      <m:t>𝑝</m:t>
                    </m:r>
                    <m:r>
                      <a:rPr lang="fr-FR" sz="2000" b="0" i="1" smtClean="0">
                        <a:solidFill>
                          <a:prstClr val="black"/>
                        </a:solidFill>
                        <a:latin typeface="Cambria Math"/>
                        <a:ea typeface="Cambria Math"/>
                      </a:rPr>
                      <m:t>=</m:t>
                    </m:r>
                    <m:f>
                      <m:fPr>
                        <m:ctrlPr>
                          <a:rPr lang="fr-FR" sz="2000" b="0" i="1" smtClean="0">
                            <a:solidFill>
                              <a:prstClr val="black"/>
                            </a:solidFill>
                            <a:latin typeface="Cambria Math"/>
                            <a:ea typeface="Cambria Math"/>
                          </a:rPr>
                        </m:ctrlPr>
                      </m:fPr>
                      <m:num>
                        <m:r>
                          <a:rPr lang="fr-FR" sz="2000" b="0" i="1" smtClean="0">
                            <a:solidFill>
                              <a:prstClr val="black"/>
                            </a:solidFill>
                            <a:latin typeface="Cambria Math"/>
                            <a:ea typeface="Cambria Math"/>
                          </a:rPr>
                          <m:t>2</m:t>
                        </m:r>
                      </m:num>
                      <m:den>
                        <m:r>
                          <a:rPr lang="fr-FR" sz="2000" b="0" i="1" smtClean="0">
                            <a:solidFill>
                              <a:prstClr val="black"/>
                            </a:solidFill>
                            <a:latin typeface="Cambria Math"/>
                            <a:ea typeface="Cambria Math"/>
                          </a:rPr>
                          <m:t>3</m:t>
                        </m:r>
                      </m:den>
                    </m:f>
                  </m:oMath>
                </a14:m>
                <a:r>
                  <a:rPr lang="fr-FR" sz="2000" dirty="0" smtClean="0"/>
                  <a:t> ( vu précédemment),</a:t>
                </a:r>
              </a:p>
              <a:p>
                <a:pPr marL="0" indent="0">
                  <a:buNone/>
                </a:pPr>
                <a:r>
                  <a:rPr lang="fr-FR" sz="2000" dirty="0" smtClean="0"/>
                  <a:t>   Il faut vérifier aussi </a:t>
                </a:r>
                <a14:m>
                  <m:oMath xmlns:m="http://schemas.openxmlformats.org/officeDocument/2006/math">
                    <m:sSub>
                      <m:sSubPr>
                        <m:ctrlPr>
                          <a:rPr lang="fr-FR" sz="2000" i="1">
                            <a:solidFill>
                              <a:prstClr val="black"/>
                            </a:solidFill>
                            <a:latin typeface="Cambria Math"/>
                            <a:ea typeface="Cambria Math"/>
                          </a:rPr>
                        </m:ctrlPr>
                      </m:sSubPr>
                      <m:e>
                        <m:r>
                          <a:rPr lang="fr-FR" sz="2000" i="1">
                            <a:solidFill>
                              <a:prstClr val="black"/>
                            </a:solidFill>
                            <a:latin typeface="Cambria Math"/>
                            <a:ea typeface="Cambria Math"/>
                          </a:rPr>
                          <m:t>𝑢</m:t>
                        </m:r>
                      </m:e>
                      <m:sub>
                        <m:r>
                          <a:rPr lang="fr-FR" sz="2000" i="1">
                            <a:solidFill>
                              <a:prstClr val="black"/>
                            </a:solidFill>
                            <a:latin typeface="Cambria Math"/>
                            <a:ea typeface="Cambria Math"/>
                          </a:rPr>
                          <m:t>2</m:t>
                        </m:r>
                      </m:sub>
                    </m:sSub>
                    <m:d>
                      <m:dPr>
                        <m:ctrlPr>
                          <a:rPr lang="fr-FR" sz="2000" i="1">
                            <a:solidFill>
                              <a:prstClr val="black"/>
                            </a:solidFill>
                            <a:latin typeface="Cambria Math"/>
                            <a:ea typeface="Cambria Math"/>
                          </a:rPr>
                        </m:ctrlPr>
                      </m:dPr>
                      <m:e>
                        <m:sSub>
                          <m:sSubPr>
                            <m:ctrlPr>
                              <a:rPr lang="fr-FR" sz="2000" i="1">
                                <a:solidFill>
                                  <a:prstClr val="black"/>
                                </a:solidFill>
                                <a:latin typeface="Cambria Math"/>
                                <a:ea typeface="Cambria Math"/>
                              </a:rPr>
                            </m:ctrlPr>
                          </m:sSubPr>
                          <m:e>
                            <m:r>
                              <a:rPr lang="fr-FR" sz="2000" i="1">
                                <a:solidFill>
                                  <a:prstClr val="black"/>
                                </a:solidFill>
                                <a:latin typeface="Cambria Math"/>
                                <a:ea typeface="Cambria Math"/>
                              </a:rPr>
                              <m:t>𝜎</m:t>
                            </m:r>
                          </m:e>
                          <m:sub>
                            <m:r>
                              <a:rPr lang="fr-FR" sz="2000" i="1">
                                <a:solidFill>
                                  <a:prstClr val="black"/>
                                </a:solidFill>
                                <a:latin typeface="Cambria Math"/>
                                <a:ea typeface="Cambria Math"/>
                              </a:rPr>
                              <m:t>1</m:t>
                            </m:r>
                          </m:sub>
                        </m:sSub>
                        <m:r>
                          <a:rPr lang="fr-FR" sz="2000" i="1">
                            <a:solidFill>
                              <a:prstClr val="black"/>
                            </a:solidFill>
                            <a:latin typeface="Cambria Math"/>
                            <a:ea typeface="Cambria Math"/>
                          </a:rPr>
                          <m:t>,</m:t>
                        </m:r>
                        <m:r>
                          <a:rPr lang="fr-FR" sz="2000" i="1">
                            <a:solidFill>
                              <a:prstClr val="black"/>
                            </a:solidFill>
                            <a:latin typeface="Cambria Math"/>
                            <a:ea typeface="Cambria Math"/>
                          </a:rPr>
                          <m:t>𝐵</m:t>
                        </m:r>
                      </m:e>
                    </m:d>
                    <m:r>
                      <a:rPr lang="fr-FR" sz="2000" i="1">
                        <a:solidFill>
                          <a:prstClr val="black"/>
                        </a:solidFill>
                        <a:latin typeface="Cambria Math"/>
                        <a:ea typeface="Cambria Math"/>
                      </a:rPr>
                      <m:t>=</m:t>
                    </m:r>
                    <m:sSub>
                      <m:sSubPr>
                        <m:ctrlPr>
                          <a:rPr lang="fr-FR" sz="2000" i="1">
                            <a:solidFill>
                              <a:prstClr val="black"/>
                            </a:solidFill>
                            <a:latin typeface="Cambria Math"/>
                            <a:ea typeface="Cambria Math"/>
                          </a:rPr>
                        </m:ctrlPr>
                      </m:sSubPr>
                      <m:e>
                        <m:r>
                          <a:rPr lang="fr-FR" sz="2000" i="1">
                            <a:solidFill>
                              <a:prstClr val="black"/>
                            </a:solidFill>
                            <a:latin typeface="Cambria Math"/>
                            <a:ea typeface="Cambria Math"/>
                          </a:rPr>
                          <m:t>𝑢</m:t>
                        </m:r>
                      </m:e>
                      <m:sub>
                        <m:r>
                          <a:rPr lang="fr-FR" sz="2000" i="1">
                            <a:solidFill>
                              <a:prstClr val="black"/>
                            </a:solidFill>
                            <a:latin typeface="Cambria Math"/>
                            <a:ea typeface="Cambria Math"/>
                          </a:rPr>
                          <m:t>2</m:t>
                        </m:r>
                      </m:sub>
                    </m:sSub>
                    <m:d>
                      <m:dPr>
                        <m:ctrlPr>
                          <a:rPr lang="fr-FR" sz="2000" i="1">
                            <a:solidFill>
                              <a:prstClr val="black"/>
                            </a:solidFill>
                            <a:latin typeface="Cambria Math"/>
                            <a:ea typeface="Cambria Math"/>
                          </a:rPr>
                        </m:ctrlPr>
                      </m:dPr>
                      <m:e>
                        <m:sSub>
                          <m:sSubPr>
                            <m:ctrlPr>
                              <a:rPr lang="fr-FR" sz="2000" i="1">
                                <a:solidFill>
                                  <a:prstClr val="black"/>
                                </a:solidFill>
                                <a:latin typeface="Cambria Math"/>
                                <a:ea typeface="Cambria Math"/>
                              </a:rPr>
                            </m:ctrlPr>
                          </m:sSubPr>
                          <m:e>
                            <m:r>
                              <a:rPr lang="fr-FR" sz="2000" i="1">
                                <a:solidFill>
                                  <a:prstClr val="black"/>
                                </a:solidFill>
                                <a:latin typeface="Cambria Math"/>
                                <a:ea typeface="Cambria Math"/>
                              </a:rPr>
                              <m:t>𝜎</m:t>
                            </m:r>
                          </m:e>
                          <m:sub>
                            <m:r>
                              <a:rPr lang="fr-FR" sz="2000" i="1">
                                <a:solidFill>
                                  <a:prstClr val="black"/>
                                </a:solidFill>
                                <a:latin typeface="Cambria Math"/>
                                <a:ea typeface="Cambria Math"/>
                              </a:rPr>
                              <m:t>1</m:t>
                            </m:r>
                          </m:sub>
                        </m:sSub>
                        <m:r>
                          <a:rPr lang="fr-FR" sz="2000" i="1">
                            <a:solidFill>
                              <a:prstClr val="black"/>
                            </a:solidFill>
                            <a:latin typeface="Cambria Math"/>
                            <a:ea typeface="Cambria Math"/>
                          </a:rPr>
                          <m:t>,</m:t>
                        </m:r>
                        <m:r>
                          <a:rPr lang="fr-FR" sz="2000" i="1">
                            <a:solidFill>
                              <a:prstClr val="black"/>
                            </a:solidFill>
                            <a:latin typeface="Cambria Math"/>
                            <a:ea typeface="Cambria Math"/>
                          </a:rPr>
                          <m:t>𝐶</m:t>
                        </m:r>
                      </m:e>
                    </m:d>
                    <m:r>
                      <a:rPr lang="fr-FR" sz="2000" i="1" smtClean="0">
                        <a:solidFill>
                          <a:prstClr val="black"/>
                        </a:solidFill>
                        <a:latin typeface="Cambria Math"/>
                        <a:ea typeface="Cambria Math"/>
                      </a:rPr>
                      <m:t>≥</m:t>
                    </m:r>
                    <m:sSub>
                      <m:sSubPr>
                        <m:ctrlPr>
                          <a:rPr lang="fr-FR" sz="2000" i="1" smtClean="0">
                            <a:solidFill>
                              <a:prstClr val="black"/>
                            </a:solidFill>
                            <a:latin typeface="Cambria Math"/>
                            <a:ea typeface="Cambria Math"/>
                          </a:rPr>
                        </m:ctrlPr>
                      </m:sSubPr>
                      <m:e>
                        <m:r>
                          <a:rPr lang="fr-FR" sz="2000" b="0" i="1" smtClean="0">
                            <a:solidFill>
                              <a:prstClr val="black"/>
                            </a:solidFill>
                            <a:latin typeface="Cambria Math"/>
                            <a:ea typeface="Cambria Math"/>
                          </a:rPr>
                          <m:t>𝑢</m:t>
                        </m:r>
                      </m:e>
                      <m:sub>
                        <m:r>
                          <a:rPr lang="fr-FR" sz="2000" b="0" i="1" smtClean="0">
                            <a:solidFill>
                              <a:prstClr val="black"/>
                            </a:solidFill>
                            <a:latin typeface="Cambria Math"/>
                            <a:ea typeface="Cambria Math"/>
                          </a:rPr>
                          <m:t>2</m:t>
                        </m:r>
                      </m:sub>
                    </m:sSub>
                    <m:r>
                      <a:rPr lang="fr-FR" sz="2000" b="0" i="1" smtClean="0">
                        <a:solidFill>
                          <a:prstClr val="black"/>
                        </a:solidFill>
                        <a:latin typeface="Cambria Math"/>
                        <a:ea typeface="Cambria Math"/>
                      </a:rPr>
                      <m:t>(</m:t>
                    </m:r>
                    <m:sSub>
                      <m:sSubPr>
                        <m:ctrlPr>
                          <a:rPr lang="fr-FR" sz="2000" b="0" i="1" smtClean="0">
                            <a:solidFill>
                              <a:prstClr val="black"/>
                            </a:solidFill>
                            <a:latin typeface="Cambria Math"/>
                            <a:ea typeface="Cambria Math"/>
                          </a:rPr>
                        </m:ctrlPr>
                      </m:sSubPr>
                      <m:e>
                        <m:r>
                          <a:rPr lang="fr-FR" sz="2000" b="0" i="1" smtClean="0">
                            <a:solidFill>
                              <a:prstClr val="black"/>
                            </a:solidFill>
                            <a:latin typeface="Cambria Math"/>
                            <a:ea typeface="Cambria Math"/>
                          </a:rPr>
                          <m:t>𝜎</m:t>
                        </m:r>
                      </m:e>
                      <m:sub>
                        <m:r>
                          <a:rPr lang="fr-FR" sz="2000" b="0" i="1" smtClean="0">
                            <a:solidFill>
                              <a:prstClr val="black"/>
                            </a:solidFill>
                            <a:latin typeface="Cambria Math"/>
                            <a:ea typeface="Cambria Math"/>
                          </a:rPr>
                          <m:t>2</m:t>
                        </m:r>
                      </m:sub>
                    </m:sSub>
                    <m:r>
                      <a:rPr lang="fr-FR" sz="2000" b="0" i="1" smtClean="0">
                        <a:solidFill>
                          <a:prstClr val="black"/>
                        </a:solidFill>
                        <a:latin typeface="Cambria Math"/>
                        <a:ea typeface="Cambria Math"/>
                      </a:rPr>
                      <m:t>,</m:t>
                    </m:r>
                    <m:r>
                      <a:rPr lang="fr-FR" sz="2000" b="0" i="1" smtClean="0">
                        <a:solidFill>
                          <a:prstClr val="black"/>
                        </a:solidFill>
                        <a:latin typeface="Cambria Math"/>
                        <a:ea typeface="Cambria Math"/>
                      </a:rPr>
                      <m:t>𝐴</m:t>
                    </m:r>
                    <m:r>
                      <a:rPr lang="fr-FR" sz="2000" b="0" i="1" smtClean="0">
                        <a:solidFill>
                          <a:prstClr val="black"/>
                        </a:solidFill>
                        <a:latin typeface="Cambria Math"/>
                        <a:ea typeface="Cambria Math"/>
                      </a:rPr>
                      <m:t>)⇒</m:t>
                    </m:r>
                    <m:f>
                      <m:fPr>
                        <m:ctrlPr>
                          <a:rPr lang="fr-FR" sz="2000" b="0" i="1" smtClean="0">
                            <a:solidFill>
                              <a:prstClr val="black"/>
                            </a:solidFill>
                            <a:latin typeface="Cambria Math"/>
                            <a:ea typeface="Cambria Math"/>
                          </a:rPr>
                        </m:ctrlPr>
                      </m:fPr>
                      <m:num>
                        <m:r>
                          <a:rPr lang="fr-FR" sz="2000" b="0" i="1" smtClean="0">
                            <a:solidFill>
                              <a:prstClr val="black"/>
                            </a:solidFill>
                            <a:latin typeface="Cambria Math"/>
                            <a:ea typeface="Cambria Math"/>
                          </a:rPr>
                          <m:t>5</m:t>
                        </m:r>
                      </m:num>
                      <m:den>
                        <m:r>
                          <a:rPr lang="fr-FR" sz="2000" b="0" i="1" smtClean="0">
                            <a:solidFill>
                              <a:prstClr val="black"/>
                            </a:solidFill>
                            <a:latin typeface="Cambria Math"/>
                            <a:ea typeface="Cambria Math"/>
                          </a:rPr>
                          <m:t>3</m:t>
                        </m:r>
                      </m:den>
                    </m:f>
                    <m:r>
                      <a:rPr lang="fr-FR" sz="2000" b="0" i="1" smtClean="0">
                        <a:solidFill>
                          <a:prstClr val="black"/>
                        </a:solidFill>
                        <a:latin typeface="Cambria Math"/>
                        <a:ea typeface="Cambria Math"/>
                      </a:rPr>
                      <m:t>≥</m:t>
                    </m:r>
                    <m:f>
                      <m:fPr>
                        <m:ctrlPr>
                          <a:rPr lang="fr-FR" sz="2000" b="0" i="1" smtClean="0">
                            <a:solidFill>
                              <a:prstClr val="black"/>
                            </a:solidFill>
                            <a:latin typeface="Cambria Math"/>
                            <a:ea typeface="Cambria Math"/>
                          </a:rPr>
                        </m:ctrlPr>
                      </m:fPr>
                      <m:num>
                        <m:r>
                          <a:rPr lang="fr-FR" sz="2000" b="0" i="1" smtClean="0">
                            <a:solidFill>
                              <a:prstClr val="black"/>
                            </a:solidFill>
                            <a:latin typeface="Cambria Math"/>
                            <a:ea typeface="Cambria Math"/>
                          </a:rPr>
                          <m:t>4</m:t>
                        </m:r>
                      </m:num>
                      <m:den>
                        <m:r>
                          <a:rPr lang="fr-FR" sz="2000" b="0" i="1" smtClean="0">
                            <a:solidFill>
                              <a:prstClr val="black"/>
                            </a:solidFill>
                            <a:latin typeface="Cambria Math"/>
                            <a:ea typeface="Cambria Math"/>
                          </a:rPr>
                          <m:t>3</m:t>
                        </m:r>
                      </m:den>
                    </m:f>
                  </m:oMath>
                </a14:m>
                <a:endParaRPr lang="fr-FR" sz="2000" dirty="0" smtClean="0"/>
              </a:p>
              <a:p>
                <a:pPr marL="0" indent="0">
                  <a:buNone/>
                </a:pPr>
                <a:r>
                  <a:rPr lang="fr-FR" sz="2000" dirty="0" smtClean="0"/>
                  <a:t>( vérifié),</a:t>
                </a:r>
              </a:p>
              <a:p>
                <a:pPr marL="0" indent="0">
                  <a:buNone/>
                </a:pPr>
                <a:r>
                  <a:rPr lang="fr-FR" sz="2000" dirty="0" smtClean="0"/>
                  <a:t>L’invariance de support du joueur 1</a:t>
                </a:r>
                <a:r>
                  <a:rPr lang="fr-FR" sz="2000" dirty="0">
                    <a:solidFill>
                      <a:prstClr val="black"/>
                    </a:solidFill>
                  </a:rPr>
                  <a:t> </a:t>
                </a:r>
                <a14:m>
                  <m:oMath xmlns:m="http://schemas.openxmlformats.org/officeDocument/2006/math">
                    <m:sSub>
                      <m:sSubPr>
                        <m:ctrlPr>
                          <a:rPr lang="fr-FR" sz="2000" i="1">
                            <a:solidFill>
                              <a:prstClr val="black"/>
                            </a:solidFill>
                            <a:latin typeface="Cambria Math"/>
                          </a:rPr>
                        </m:ctrlPr>
                      </m:sSubPr>
                      <m:e>
                        <m:r>
                          <a:rPr lang="fr-FR" sz="2000" i="1">
                            <a:solidFill>
                              <a:prstClr val="black"/>
                            </a:solidFill>
                            <a:latin typeface="Cambria Math"/>
                          </a:rPr>
                          <m:t>𝑢</m:t>
                        </m:r>
                      </m:e>
                      <m:sub>
                        <m:r>
                          <a:rPr lang="fr-FR" sz="2000" i="1">
                            <a:solidFill>
                              <a:prstClr val="black"/>
                            </a:solidFill>
                            <a:latin typeface="Cambria Math"/>
                          </a:rPr>
                          <m:t>1</m:t>
                        </m:r>
                      </m:sub>
                    </m:sSub>
                    <m:d>
                      <m:dPr>
                        <m:ctrlPr>
                          <a:rPr lang="fr-FR" sz="2000" i="1">
                            <a:solidFill>
                              <a:prstClr val="black"/>
                            </a:solidFill>
                            <a:latin typeface="Cambria Math"/>
                          </a:rPr>
                        </m:ctrlPr>
                      </m:dPr>
                      <m:e>
                        <m:r>
                          <a:rPr lang="fr-FR" sz="2000" i="1">
                            <a:solidFill>
                              <a:prstClr val="black"/>
                            </a:solidFill>
                            <a:latin typeface="Cambria Math"/>
                          </a:rPr>
                          <m:t>𝑎</m:t>
                        </m:r>
                        <m:r>
                          <a:rPr lang="fr-FR" sz="2000" i="1">
                            <a:solidFill>
                              <a:prstClr val="black"/>
                            </a:solidFill>
                            <a:latin typeface="Cambria Math"/>
                          </a:rPr>
                          <m:t>,</m:t>
                        </m:r>
                        <m:sSub>
                          <m:sSubPr>
                            <m:ctrlPr>
                              <a:rPr lang="fr-FR" sz="2000" i="1">
                                <a:solidFill>
                                  <a:prstClr val="black"/>
                                </a:solidFill>
                                <a:latin typeface="Cambria Math"/>
                              </a:rPr>
                            </m:ctrlPr>
                          </m:sSubPr>
                          <m:e>
                            <m:r>
                              <a:rPr lang="fr-FR" sz="2000" i="1">
                                <a:solidFill>
                                  <a:prstClr val="black"/>
                                </a:solidFill>
                                <a:latin typeface="Cambria Math"/>
                                <a:ea typeface="Cambria Math"/>
                              </a:rPr>
                              <m:t>𝜎</m:t>
                            </m:r>
                          </m:e>
                          <m:sub>
                            <m:r>
                              <a:rPr lang="fr-FR" sz="2000" i="1">
                                <a:solidFill>
                                  <a:prstClr val="black"/>
                                </a:solidFill>
                                <a:latin typeface="Cambria Math"/>
                              </a:rPr>
                              <m:t>2</m:t>
                            </m:r>
                          </m:sub>
                        </m:sSub>
                      </m:e>
                    </m:d>
                    <m:r>
                      <a:rPr lang="fr-FR" sz="2000" i="1">
                        <a:solidFill>
                          <a:prstClr val="black"/>
                        </a:solidFill>
                        <a:latin typeface="Cambria Math"/>
                      </a:rPr>
                      <m:t>=</m:t>
                    </m:r>
                    <m:sSub>
                      <m:sSubPr>
                        <m:ctrlPr>
                          <a:rPr lang="fr-FR" sz="2000" i="1">
                            <a:solidFill>
                              <a:prstClr val="black"/>
                            </a:solidFill>
                            <a:latin typeface="Cambria Math"/>
                          </a:rPr>
                        </m:ctrlPr>
                      </m:sSubPr>
                      <m:e>
                        <m:r>
                          <a:rPr lang="fr-FR" sz="2000" i="1">
                            <a:solidFill>
                              <a:prstClr val="black"/>
                            </a:solidFill>
                            <a:latin typeface="Cambria Math"/>
                          </a:rPr>
                          <m:t>𝑢</m:t>
                        </m:r>
                      </m:e>
                      <m:sub>
                        <m:r>
                          <a:rPr lang="fr-FR" sz="2000" i="1">
                            <a:solidFill>
                              <a:prstClr val="black"/>
                            </a:solidFill>
                            <a:latin typeface="Cambria Math"/>
                          </a:rPr>
                          <m:t>1</m:t>
                        </m:r>
                      </m:sub>
                    </m:sSub>
                    <m:r>
                      <a:rPr lang="fr-FR" sz="2000" i="1">
                        <a:solidFill>
                          <a:prstClr val="black"/>
                        </a:solidFill>
                        <a:latin typeface="Cambria Math"/>
                      </a:rPr>
                      <m:t>(</m:t>
                    </m:r>
                    <m:r>
                      <a:rPr lang="fr-FR" sz="2000" i="1">
                        <a:solidFill>
                          <a:prstClr val="black"/>
                        </a:solidFill>
                        <a:latin typeface="Cambria Math"/>
                      </a:rPr>
                      <m:t>𝑏</m:t>
                    </m:r>
                    <m:r>
                      <a:rPr lang="fr-FR" sz="2000" i="1">
                        <a:solidFill>
                          <a:prstClr val="black"/>
                        </a:solidFill>
                        <a:latin typeface="Cambria Math"/>
                      </a:rPr>
                      <m:t>,</m:t>
                    </m:r>
                    <m:sSub>
                      <m:sSubPr>
                        <m:ctrlPr>
                          <a:rPr lang="fr-FR" sz="2000" i="1">
                            <a:solidFill>
                              <a:prstClr val="black"/>
                            </a:solidFill>
                            <a:latin typeface="Cambria Math"/>
                          </a:rPr>
                        </m:ctrlPr>
                      </m:sSubPr>
                      <m:e>
                        <m:r>
                          <a:rPr lang="fr-FR" sz="2000" i="1">
                            <a:solidFill>
                              <a:prstClr val="black"/>
                            </a:solidFill>
                            <a:latin typeface="Cambria Math"/>
                            <a:ea typeface="Cambria Math"/>
                          </a:rPr>
                          <m:t>𝜎</m:t>
                        </m:r>
                      </m:e>
                      <m:sub>
                        <m:r>
                          <a:rPr lang="fr-FR" sz="2000" i="1">
                            <a:solidFill>
                              <a:prstClr val="black"/>
                            </a:solidFill>
                            <a:latin typeface="Cambria Math"/>
                          </a:rPr>
                          <m:t>2</m:t>
                        </m:r>
                      </m:sub>
                    </m:sSub>
                    <m:r>
                      <a:rPr lang="fr-FR" sz="2000" i="1">
                        <a:solidFill>
                          <a:prstClr val="black"/>
                        </a:solidFill>
                        <a:latin typeface="Cambria Math"/>
                      </a:rPr>
                      <m:t>)</m:t>
                    </m:r>
                  </m:oMath>
                </a14:m>
                <a:r>
                  <a:rPr lang="fr-FR" sz="2000" dirty="0" smtClean="0">
                    <a:solidFill>
                      <a:prstClr val="black"/>
                    </a:solidFill>
                    <a:latin typeface="Cambria Math"/>
                    <a:ea typeface="Cambria Math"/>
                  </a:rPr>
                  <a:t>⇒</a:t>
                </a:r>
                <a14:m>
                  <m:oMath xmlns:m="http://schemas.openxmlformats.org/officeDocument/2006/math">
                    <m:r>
                      <m:rPr>
                        <m:sty m:val="p"/>
                      </m:rPr>
                      <a:rPr lang="fr-FR" sz="2000" i="1" dirty="0">
                        <a:solidFill>
                          <a:prstClr val="black"/>
                        </a:solidFill>
                        <a:latin typeface="Cambria Math"/>
                        <a:ea typeface="Cambria Math"/>
                      </a:rPr>
                      <m:t>q</m:t>
                    </m:r>
                    <m:r>
                      <a:rPr lang="fr-FR" sz="2000" b="0" i="1" dirty="0" smtClean="0">
                        <a:solidFill>
                          <a:prstClr val="black"/>
                        </a:solidFill>
                        <a:latin typeface="Cambria Math"/>
                        <a:ea typeface="Cambria Math"/>
                      </a:rPr>
                      <m:t>=2</m:t>
                    </m:r>
                    <m:r>
                      <a:rPr lang="fr-FR" sz="2000" b="0" i="1" dirty="0" smtClean="0">
                        <a:solidFill>
                          <a:prstClr val="black"/>
                        </a:solidFill>
                        <a:latin typeface="Cambria Math"/>
                        <a:ea typeface="Cambria Math"/>
                      </a:rPr>
                      <m:t>𝑞</m:t>
                    </m:r>
                    <m:r>
                      <a:rPr lang="fr-FR" sz="2000" b="0" i="1" dirty="0" smtClean="0">
                        <a:solidFill>
                          <a:prstClr val="black"/>
                        </a:solidFill>
                        <a:latin typeface="Cambria Math"/>
                        <a:ea typeface="Cambria Math"/>
                      </a:rPr>
                      <m:t>+1 </m:t>
                    </m:r>
                  </m:oMath>
                </a14:m>
                <a:r>
                  <a:rPr lang="fr-FR" sz="2000" dirty="0" smtClean="0"/>
                  <a:t> (impossible, pas d’équilibre de ce type de distribution de </a:t>
                </a:r>
                <a:r>
                  <a:rPr lang="fr-FR" sz="2000" smtClean="0"/>
                  <a:t>probabilités).</a:t>
                </a:r>
                <a:endParaRPr lang="fr-FR" sz="2000" dirty="0"/>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741" t="-674" r="-593"/>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101</a:t>
            </a:fld>
            <a:endParaRPr lang="fr-FR"/>
          </a:p>
        </p:txBody>
      </p:sp>
    </p:spTree>
    <p:extLst>
      <p:ext uri="{BB962C8B-B14F-4D97-AF65-F5344CB8AC3E}">
        <p14:creationId xmlns:p14="http://schemas.microsoft.com/office/powerpoint/2010/main" val="462848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a:solidFill>
                  <a:prstClr val="black"/>
                </a:solidFill>
              </a:rPr>
              <a:t>Equilibre de Nash en stratégies pures</a:t>
            </a:r>
            <a:endParaRPr lang="fr-FR" dirty="0"/>
          </a:p>
        </p:txBody>
      </p:sp>
      <mc:AlternateContent xmlns:mc="http://schemas.openxmlformats.org/markup-compatibility/2006" xmlns:a14="http://schemas.microsoft.com/office/drawing/2010/main">
        <mc:Choice Requires="a14">
          <p:graphicFrame>
            <p:nvGraphicFramePr>
              <p:cNvPr id="4" name="Espace réservé du contenu 3"/>
              <p:cNvGraphicFramePr>
                <a:graphicFrameLocks noGrp="1"/>
              </p:cNvGraphicFramePr>
              <p:nvPr>
                <p:ph idx="1"/>
                <p:extLst>
                  <p:ext uri="{D42A27DB-BD31-4B8C-83A1-F6EECF244321}">
                    <p14:modId xmlns:p14="http://schemas.microsoft.com/office/powerpoint/2010/main" val="4047385173"/>
                  </p:ext>
                </p:extLst>
              </p:nvPr>
            </p:nvGraphicFramePr>
            <p:xfrm>
              <a:off x="1403648" y="2144280"/>
              <a:ext cx="5849620" cy="1261872"/>
            </p:xfrm>
            <a:graphic>
              <a:graphicData uri="http://schemas.openxmlformats.org/drawingml/2006/table">
                <a:tbl>
                  <a:tblPr firstRow="1" firstCol="1" bandRow="1">
                    <a:tableStyleId>{775DCB02-9BB8-47FD-8907-85C794F793BA}</a:tableStyleId>
                  </a:tblPr>
                  <a:tblGrid>
                    <a:gridCol w="1462405"/>
                    <a:gridCol w="1462405"/>
                    <a:gridCol w="1462405"/>
                    <a:gridCol w="1462405"/>
                  </a:tblGrid>
                  <a:tr h="0">
                    <a:tc>
                      <a:txBody>
                        <a:bodyPr/>
                        <a:lstStyle/>
                        <a:p>
                          <a:pPr>
                            <a:lnSpc>
                              <a:spcPct val="115000"/>
                            </a:lnSpc>
                            <a:spcAft>
                              <a:spcPts val="0"/>
                            </a:spcAft>
                            <a:tabLst>
                              <a:tab pos="1325245" algn="r"/>
                            </a:tabLst>
                          </a:pPr>
                          <a:r>
                            <a:rPr lang="fr-FR" sz="1800" dirty="0">
                              <a:effectLst/>
                            </a:rPr>
                            <a:t>1	2</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fr-FR" sz="1800" i="1">
                                        <a:effectLst/>
                                        <a:latin typeface="Cambria Math"/>
                                      </a:rPr>
                                    </m:ctrlPr>
                                  </m:sSubPr>
                                  <m:e>
                                    <m:r>
                                      <a:rPr lang="fr-FR" sz="1800">
                                        <a:effectLst/>
                                        <a:latin typeface="Cambria Math"/>
                                      </a:rPr>
                                      <m:t>𝑩</m:t>
                                    </m:r>
                                  </m:e>
                                  <m:sub>
                                    <m:r>
                                      <a:rPr lang="fr-FR" sz="1800">
                                        <a:effectLst/>
                                        <a:latin typeface="Cambria Math"/>
                                      </a:rPr>
                                      <m:t>𝟏</m:t>
                                    </m:r>
                                  </m:sub>
                                </m:sSub>
                              </m:oMath>
                            </m:oMathPara>
                          </a14:m>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fr-FR" sz="1800" i="1">
                                        <a:effectLst/>
                                        <a:latin typeface="Cambria Math"/>
                                      </a:rPr>
                                    </m:ctrlPr>
                                  </m:sSubPr>
                                  <m:e>
                                    <m:r>
                                      <a:rPr lang="fr-FR" sz="1800">
                                        <a:effectLst/>
                                        <a:latin typeface="Cambria Math"/>
                                      </a:rPr>
                                      <m:t>𝑩</m:t>
                                    </m:r>
                                  </m:e>
                                  <m:sub>
                                    <m:r>
                                      <a:rPr lang="fr-FR" sz="1800">
                                        <a:effectLst/>
                                        <a:latin typeface="Cambria Math"/>
                                      </a:rPr>
                                      <m:t>𝟐</m:t>
                                    </m:r>
                                  </m:sub>
                                </m:sSub>
                              </m:oMath>
                            </m:oMathPara>
                          </a14:m>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fr-FR" sz="1800" i="1">
                                        <a:effectLst/>
                                        <a:latin typeface="Cambria Math"/>
                                      </a:rPr>
                                    </m:ctrlPr>
                                  </m:sSubPr>
                                  <m:e>
                                    <m:r>
                                      <a:rPr lang="fr-FR" sz="1800">
                                        <a:effectLst/>
                                        <a:latin typeface="Cambria Math"/>
                                      </a:rPr>
                                      <m:t>𝑩</m:t>
                                    </m:r>
                                  </m:e>
                                  <m:sub>
                                    <m:r>
                                      <a:rPr lang="fr-FR" sz="1800">
                                        <a:effectLst/>
                                        <a:latin typeface="Cambria Math"/>
                                      </a:rPr>
                                      <m:t>𝟑</m:t>
                                    </m:r>
                                  </m:sub>
                                </m:sSub>
                              </m:oMath>
                            </m:oMathPara>
                          </a14:m>
                          <a:endParaRPr lang="fr-FR" sz="1800" dirty="0">
                            <a:effectLst/>
                            <a:latin typeface="Calibri"/>
                            <a:ea typeface="Calibri"/>
                            <a:cs typeface="Times New Roman"/>
                          </a:endParaRPr>
                        </a:p>
                      </a:txBody>
                      <a:tcPr marL="68580" marR="68580" marT="0" marB="0"/>
                    </a:tc>
                  </a:tr>
                  <a:tr h="0">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fr-FR" sz="1800" i="1">
                                        <a:effectLst/>
                                        <a:latin typeface="Cambria Math"/>
                                      </a:rPr>
                                    </m:ctrlPr>
                                  </m:sSubPr>
                                  <m:e>
                                    <m:r>
                                      <a:rPr lang="fr-FR" sz="1800">
                                        <a:effectLst/>
                                        <a:latin typeface="Cambria Math"/>
                                      </a:rPr>
                                      <m:t>𝑨</m:t>
                                    </m:r>
                                  </m:e>
                                  <m:sub>
                                    <m:r>
                                      <a:rPr lang="fr-FR" sz="1800">
                                        <a:effectLst/>
                                        <a:latin typeface="Cambria Math"/>
                                      </a:rPr>
                                      <m:t>𝟏</m:t>
                                    </m:r>
                                  </m:sub>
                                </m:sSub>
                              </m:oMath>
                            </m:oMathPara>
                          </a14:m>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(6,7)</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(9,6)</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(0,6)</a:t>
                          </a:r>
                          <a:endParaRPr lang="fr-FR" sz="1800">
                            <a:effectLst/>
                            <a:latin typeface="Calibri"/>
                            <a:ea typeface="Calibri"/>
                            <a:cs typeface="Times New Roman"/>
                          </a:endParaRPr>
                        </a:p>
                      </a:txBody>
                      <a:tcPr marL="68580" marR="68580" marT="0" marB="0"/>
                    </a:tc>
                  </a:tr>
                  <a:tr h="0">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fr-FR" sz="1800" i="1">
                                        <a:effectLst/>
                                        <a:latin typeface="Cambria Math"/>
                                      </a:rPr>
                                    </m:ctrlPr>
                                  </m:sSubPr>
                                  <m:e>
                                    <m:r>
                                      <a:rPr lang="fr-FR" sz="1800">
                                        <a:effectLst/>
                                        <a:latin typeface="Cambria Math"/>
                                      </a:rPr>
                                      <m:t>𝑨</m:t>
                                    </m:r>
                                  </m:e>
                                  <m:sub>
                                    <m:r>
                                      <a:rPr lang="fr-FR" sz="1800">
                                        <a:effectLst/>
                                        <a:latin typeface="Cambria Math"/>
                                      </a:rPr>
                                      <m:t>𝟐</m:t>
                                    </m:r>
                                  </m:sub>
                                </m:sSub>
                              </m:oMath>
                            </m:oMathPara>
                          </a14:m>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(5,2)</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(8,2)</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(4,5)</a:t>
                          </a:r>
                          <a:endParaRPr lang="fr-FR" sz="1800" dirty="0">
                            <a:effectLst/>
                            <a:latin typeface="Calibri"/>
                            <a:ea typeface="Calibri"/>
                            <a:cs typeface="Times New Roman"/>
                          </a:endParaRPr>
                        </a:p>
                      </a:txBody>
                      <a:tcPr marL="68580" marR="68580" marT="0" marB="0"/>
                    </a:tc>
                  </a:tr>
                  <a:tr h="0">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fr-FR" sz="1800" i="1">
                                        <a:effectLst/>
                                        <a:latin typeface="Cambria Math"/>
                                      </a:rPr>
                                    </m:ctrlPr>
                                  </m:sSubPr>
                                  <m:e>
                                    <m:r>
                                      <a:rPr lang="fr-FR" sz="1800">
                                        <a:effectLst/>
                                        <a:latin typeface="Cambria Math"/>
                                      </a:rPr>
                                      <m:t>𝑨</m:t>
                                    </m:r>
                                  </m:e>
                                  <m:sub>
                                    <m:r>
                                      <a:rPr lang="fr-FR" sz="1800">
                                        <a:effectLst/>
                                        <a:latin typeface="Cambria Math"/>
                                      </a:rPr>
                                      <m:t>𝟑</m:t>
                                    </m:r>
                                  </m:sub>
                                </m:sSub>
                              </m:oMath>
                            </m:oMathPara>
                          </a14:m>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(7,7)</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(7,8)</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(0,9)</a:t>
                          </a:r>
                          <a:endParaRPr lang="fr-FR" sz="1800" dirty="0">
                            <a:effectLst/>
                            <a:latin typeface="Calibri"/>
                            <a:ea typeface="Calibri"/>
                            <a:cs typeface="Times New Roman"/>
                          </a:endParaRPr>
                        </a:p>
                      </a:txBody>
                      <a:tcPr marL="68580" marR="68580" marT="0" marB="0"/>
                    </a:tc>
                  </a:tr>
                </a:tbl>
              </a:graphicData>
            </a:graphic>
          </p:graphicFrame>
        </mc:Choice>
        <mc:Fallback xmlns="">
          <p:graphicFrame>
            <p:nvGraphicFramePr>
              <p:cNvPr id="4" name="Espace réservé du contenu 3"/>
              <p:cNvGraphicFramePr>
                <a:graphicFrameLocks noGrp="1"/>
              </p:cNvGraphicFramePr>
              <p:nvPr>
                <p:ph idx="1"/>
                <p:extLst>
                  <p:ext uri="{D42A27DB-BD31-4B8C-83A1-F6EECF244321}">
                    <p14:modId xmlns:p14="http://schemas.microsoft.com/office/powerpoint/2010/main" val="4047385173"/>
                  </p:ext>
                </p:extLst>
              </p:nvPr>
            </p:nvGraphicFramePr>
            <p:xfrm>
              <a:off x="1403648" y="2144280"/>
              <a:ext cx="5849620" cy="1261872"/>
            </p:xfrm>
            <a:graphic>
              <a:graphicData uri="http://schemas.openxmlformats.org/drawingml/2006/table">
                <a:tbl>
                  <a:tblPr firstRow="1" firstCol="1" bandRow="1">
                    <a:tableStyleId>{775DCB02-9BB8-47FD-8907-85C794F793BA}</a:tableStyleId>
                  </a:tblPr>
                  <a:tblGrid>
                    <a:gridCol w="1462405"/>
                    <a:gridCol w="1462405"/>
                    <a:gridCol w="1462405"/>
                    <a:gridCol w="1462405"/>
                  </a:tblGrid>
                  <a:tr h="315468">
                    <a:tc>
                      <a:txBody>
                        <a:bodyPr/>
                        <a:lstStyle/>
                        <a:p>
                          <a:pPr>
                            <a:lnSpc>
                              <a:spcPct val="115000"/>
                            </a:lnSpc>
                            <a:spcAft>
                              <a:spcPts val="0"/>
                            </a:spcAft>
                            <a:tabLst>
                              <a:tab pos="1325245" algn="r"/>
                            </a:tabLst>
                          </a:pPr>
                          <a:r>
                            <a:rPr lang="fr-FR" sz="1800" dirty="0">
                              <a:effectLst/>
                            </a:rPr>
                            <a:t>1	2</a:t>
                          </a:r>
                          <a:endParaRPr lang="fr-FR" sz="1800" dirty="0">
                            <a:effectLst/>
                            <a:latin typeface="Calibri"/>
                            <a:ea typeface="Calibri"/>
                            <a:cs typeface="Times New Roman"/>
                          </a:endParaRPr>
                        </a:p>
                      </a:txBody>
                      <a:tcPr marL="68580" marR="68580" marT="0" marB="0"/>
                    </a:tc>
                    <a:tc>
                      <a:txBody>
                        <a:bodyPr/>
                        <a:lstStyle/>
                        <a:p>
                          <a:endParaRPr lang="fr-FR"/>
                        </a:p>
                      </a:txBody>
                      <a:tcPr marL="68580" marR="68580" marT="0" marB="0">
                        <a:blipFill rotWithShape="1">
                          <a:blip r:embed="rId2"/>
                          <a:stretch>
                            <a:fillRect l="-102917" t="-17308" r="-202917" b="-338462"/>
                          </a:stretch>
                        </a:blipFill>
                      </a:tcPr>
                    </a:tc>
                    <a:tc>
                      <a:txBody>
                        <a:bodyPr/>
                        <a:lstStyle/>
                        <a:p>
                          <a:endParaRPr lang="fr-FR"/>
                        </a:p>
                      </a:txBody>
                      <a:tcPr marL="68580" marR="68580" marT="0" marB="0">
                        <a:blipFill rotWithShape="1">
                          <a:blip r:embed="rId2"/>
                          <a:stretch>
                            <a:fillRect l="-202917" t="-17308" r="-102917" b="-338462"/>
                          </a:stretch>
                        </a:blipFill>
                      </a:tcPr>
                    </a:tc>
                    <a:tc>
                      <a:txBody>
                        <a:bodyPr/>
                        <a:lstStyle/>
                        <a:p>
                          <a:endParaRPr lang="fr-FR"/>
                        </a:p>
                      </a:txBody>
                      <a:tcPr marL="68580" marR="68580" marT="0" marB="0">
                        <a:blipFill rotWithShape="1">
                          <a:blip r:embed="rId2"/>
                          <a:stretch>
                            <a:fillRect l="-302917" t="-17308" r="-2917" b="-338462"/>
                          </a:stretch>
                        </a:blipFill>
                      </a:tcPr>
                    </a:tc>
                  </a:tr>
                  <a:tr h="315468">
                    <a:tc>
                      <a:txBody>
                        <a:bodyPr/>
                        <a:lstStyle/>
                        <a:p>
                          <a:endParaRPr lang="fr-FR"/>
                        </a:p>
                      </a:txBody>
                      <a:tcPr marL="68580" marR="68580" marT="0" marB="0">
                        <a:blipFill rotWithShape="1">
                          <a:blip r:embed="rId2"/>
                          <a:stretch>
                            <a:fillRect l="-2917" t="-117308" r="-302917" b="-238462"/>
                          </a:stretch>
                        </a:blipFill>
                      </a:tcPr>
                    </a:tc>
                    <a:tc>
                      <a:txBody>
                        <a:bodyPr/>
                        <a:lstStyle/>
                        <a:p>
                          <a:pPr>
                            <a:lnSpc>
                              <a:spcPct val="115000"/>
                            </a:lnSpc>
                            <a:spcAft>
                              <a:spcPts val="0"/>
                            </a:spcAft>
                          </a:pPr>
                          <a:r>
                            <a:rPr lang="fr-FR" sz="1800" dirty="0">
                              <a:effectLst/>
                            </a:rPr>
                            <a:t>(6,7)</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(9,6)</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(0,6)</a:t>
                          </a:r>
                          <a:endParaRPr lang="fr-FR" sz="1800">
                            <a:effectLst/>
                            <a:latin typeface="Calibri"/>
                            <a:ea typeface="Calibri"/>
                            <a:cs typeface="Times New Roman"/>
                          </a:endParaRPr>
                        </a:p>
                      </a:txBody>
                      <a:tcPr marL="68580" marR="68580" marT="0" marB="0"/>
                    </a:tc>
                  </a:tr>
                  <a:tr h="315468">
                    <a:tc>
                      <a:txBody>
                        <a:bodyPr/>
                        <a:lstStyle/>
                        <a:p>
                          <a:endParaRPr lang="fr-FR"/>
                        </a:p>
                      </a:txBody>
                      <a:tcPr marL="68580" marR="68580" marT="0" marB="0">
                        <a:blipFill rotWithShape="1">
                          <a:blip r:embed="rId2"/>
                          <a:stretch>
                            <a:fillRect l="-2917" t="-221569" r="-302917" b="-143137"/>
                          </a:stretch>
                        </a:blipFill>
                      </a:tcPr>
                    </a:tc>
                    <a:tc>
                      <a:txBody>
                        <a:bodyPr/>
                        <a:lstStyle/>
                        <a:p>
                          <a:pPr>
                            <a:lnSpc>
                              <a:spcPct val="115000"/>
                            </a:lnSpc>
                            <a:spcAft>
                              <a:spcPts val="0"/>
                            </a:spcAft>
                          </a:pPr>
                          <a:r>
                            <a:rPr lang="fr-FR" sz="1800">
                              <a:effectLst/>
                            </a:rPr>
                            <a:t>(5,2)</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(8,2)</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(4,5)</a:t>
                          </a:r>
                          <a:endParaRPr lang="fr-FR" sz="1800" dirty="0">
                            <a:effectLst/>
                            <a:latin typeface="Calibri"/>
                            <a:ea typeface="Calibri"/>
                            <a:cs typeface="Times New Roman"/>
                          </a:endParaRPr>
                        </a:p>
                      </a:txBody>
                      <a:tcPr marL="68580" marR="68580" marT="0" marB="0"/>
                    </a:tc>
                  </a:tr>
                  <a:tr h="315468">
                    <a:tc>
                      <a:txBody>
                        <a:bodyPr/>
                        <a:lstStyle/>
                        <a:p>
                          <a:endParaRPr lang="fr-FR"/>
                        </a:p>
                      </a:txBody>
                      <a:tcPr marL="68580" marR="68580" marT="0" marB="0">
                        <a:blipFill rotWithShape="1">
                          <a:blip r:embed="rId2"/>
                          <a:stretch>
                            <a:fillRect l="-2917" t="-315385" r="-302917" b="-40385"/>
                          </a:stretch>
                        </a:blipFill>
                      </a:tcPr>
                    </a:tc>
                    <a:tc>
                      <a:txBody>
                        <a:bodyPr/>
                        <a:lstStyle/>
                        <a:p>
                          <a:pPr>
                            <a:lnSpc>
                              <a:spcPct val="115000"/>
                            </a:lnSpc>
                            <a:spcAft>
                              <a:spcPts val="0"/>
                            </a:spcAft>
                          </a:pPr>
                          <a:r>
                            <a:rPr lang="fr-FR" sz="1800">
                              <a:effectLst/>
                            </a:rPr>
                            <a:t>(7,7)</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(7,8)</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(0,9)</a:t>
                          </a:r>
                          <a:endParaRPr lang="fr-FR" sz="1800" dirty="0">
                            <a:effectLst/>
                            <a:latin typeface="Calibri"/>
                            <a:ea typeface="Calibri"/>
                            <a:cs typeface="Times New Roman"/>
                          </a:endParaRPr>
                        </a:p>
                      </a:txBody>
                      <a:tcPr marL="68580" marR="68580" marT="0" marB="0"/>
                    </a:tc>
                  </a:tr>
                </a:tbl>
              </a:graphicData>
            </a:graphic>
          </p:graphicFrame>
        </mc:Fallback>
      </mc:AlternateContent>
      <p:cxnSp>
        <p:nvCxnSpPr>
          <p:cNvPr id="5" name="Connecteur droit 4"/>
          <p:cNvCxnSpPr>
            <a:cxnSpLocks/>
          </p:cNvCxnSpPr>
          <p:nvPr/>
        </p:nvCxnSpPr>
        <p:spPr>
          <a:xfrm>
            <a:off x="1924650" y="2204864"/>
            <a:ext cx="501399" cy="30956"/>
          </a:xfrm>
          <a:prstGeom prst="line">
            <a:avLst/>
          </a:prstGeom>
          <a:noFill/>
          <a:ln w="25400" cap="flat" cmpd="sng" algn="ctr">
            <a:solidFill>
              <a:srgbClr val="C0504D"/>
            </a:solidFill>
            <a:prstDash val="solid"/>
          </a:ln>
          <a:effectLst>
            <a:outerShdw blurRad="40000" dist="20000" dir="5400000" rotWithShape="0">
              <a:srgbClr val="000000">
                <a:alpha val="38000"/>
              </a:srgbClr>
            </a:outerShdw>
          </a:effectLst>
        </p:spPr>
      </p:cxnSp>
      <p:sp>
        <p:nvSpPr>
          <p:cNvPr id="8" name="ZoneTexte 7"/>
          <p:cNvSpPr txBox="1"/>
          <p:nvPr/>
        </p:nvSpPr>
        <p:spPr>
          <a:xfrm>
            <a:off x="1101327" y="1519225"/>
            <a:ext cx="1324722" cy="369332"/>
          </a:xfrm>
          <a:prstGeom prst="rect">
            <a:avLst/>
          </a:prstGeom>
          <a:noFill/>
        </p:spPr>
        <p:txBody>
          <a:bodyPr wrap="none" rtlCol="0">
            <a:spAutoFit/>
          </a:bodyPr>
          <a:lstStyle/>
          <a:p>
            <a:r>
              <a:rPr lang="fr-FR" dirty="0" smtClean="0"/>
              <a:t>Exemple 3.3</a:t>
            </a:r>
            <a:endParaRPr lang="fr-FR" dirty="0"/>
          </a:p>
        </p:txBody>
      </p:sp>
      <p:sp>
        <p:nvSpPr>
          <p:cNvPr id="9" name="ZoneTexte 8"/>
          <p:cNvSpPr txBox="1"/>
          <p:nvPr/>
        </p:nvSpPr>
        <p:spPr>
          <a:xfrm>
            <a:off x="1547664" y="4509120"/>
            <a:ext cx="184731" cy="369332"/>
          </a:xfrm>
          <a:prstGeom prst="rect">
            <a:avLst/>
          </a:prstGeom>
          <a:noFill/>
        </p:spPr>
        <p:txBody>
          <a:bodyPr wrap="none" rtlCol="0">
            <a:spAutoFit/>
          </a:bodyPr>
          <a:lstStyle/>
          <a:p>
            <a:endParaRPr lang="fr-FR" dirty="0"/>
          </a:p>
        </p:txBody>
      </p:sp>
      <p:sp>
        <p:nvSpPr>
          <p:cNvPr id="10" name="Rectangle 9"/>
          <p:cNvSpPr/>
          <p:nvPr/>
        </p:nvSpPr>
        <p:spPr>
          <a:xfrm>
            <a:off x="1309738" y="3657600"/>
            <a:ext cx="1370888" cy="369332"/>
          </a:xfrm>
          <a:prstGeom prst="rect">
            <a:avLst/>
          </a:prstGeom>
        </p:spPr>
        <p:txBody>
          <a:bodyPr wrap="none">
            <a:spAutoFit/>
          </a:bodyPr>
          <a:lstStyle/>
          <a:p>
            <a:r>
              <a:rPr lang="fr-FR" dirty="0">
                <a:latin typeface="Times New Roman"/>
                <a:ea typeface="Times New Roman"/>
              </a:rPr>
              <a:t>L</a:t>
            </a:r>
            <a:r>
              <a:rPr lang="fr-FR" dirty="0" smtClean="0">
                <a:effectLst/>
                <a:latin typeface="Times New Roman"/>
                <a:ea typeface="Times New Roman"/>
              </a:rPr>
              <a:t>e joueur 1: </a:t>
            </a:r>
            <a:endParaRPr lang="fr-FR" dirty="0"/>
          </a:p>
        </p:txBody>
      </p:sp>
      <mc:AlternateContent xmlns:mc="http://schemas.openxmlformats.org/markup-compatibility/2006" xmlns:a14="http://schemas.microsoft.com/office/drawing/2010/main">
        <mc:Choice Requires="a14">
          <p:sp>
            <p:nvSpPr>
              <p:cNvPr id="11" name="Rectangle 10"/>
              <p:cNvSpPr/>
              <p:nvPr/>
            </p:nvSpPr>
            <p:spPr>
              <a:xfrm>
                <a:off x="1924650" y="4026932"/>
                <a:ext cx="5311646" cy="1813317"/>
              </a:xfrm>
              <a:prstGeom prst="rect">
                <a:avLst/>
              </a:prstGeom>
            </p:spPr>
            <p:txBody>
              <a:bodyPr wrap="square">
                <a:spAutoFit/>
              </a:bodyPr>
              <a:lstStyle/>
              <a:p>
                <a:pPr marL="285750" indent="-285750">
                  <a:lnSpc>
                    <a:spcPct val="115000"/>
                  </a:lnSpc>
                  <a:spcAft>
                    <a:spcPts val="1000"/>
                  </a:spcAft>
                  <a:buFont typeface="Wingdings" panose="05000000000000000000" pitchFamily="2" charset="2"/>
                  <a:buChar char="v"/>
                </a:pPr>
                <a:r>
                  <a:rPr lang="fr-FR" dirty="0" smtClean="0">
                    <a:effectLst/>
                    <a:latin typeface="Times New Roman"/>
                    <a:ea typeface="Times New Roman"/>
                    <a:cs typeface="Times New Roman"/>
                  </a:rPr>
                  <a:t>Si le joueur 2 choisit  la stratégie </a:t>
                </a:r>
                <a14:m>
                  <m:oMath xmlns:m="http://schemas.openxmlformats.org/officeDocument/2006/math">
                    <m:sSub>
                      <m:sSubPr>
                        <m:ctrlPr>
                          <a:rPr lang="fr-FR" b="1" i="1">
                            <a:effectLst/>
                            <a:latin typeface="Cambria Math"/>
                            <a:ea typeface="Times New Roman"/>
                            <a:cs typeface="Times New Roman"/>
                          </a:rPr>
                        </m:ctrlPr>
                      </m:sSubPr>
                      <m:e>
                        <m:r>
                          <a:rPr lang="fr-FR" b="1" i="1">
                            <a:effectLst/>
                            <a:latin typeface="Cambria Math"/>
                            <a:ea typeface="Times New Roman"/>
                            <a:cs typeface="Times New Roman"/>
                          </a:rPr>
                          <m:t>𝑩</m:t>
                        </m:r>
                      </m:e>
                      <m:sub>
                        <m:r>
                          <a:rPr lang="fr-FR" b="1" i="1">
                            <a:effectLst/>
                            <a:latin typeface="Cambria Math"/>
                            <a:ea typeface="Times New Roman"/>
                            <a:cs typeface="Times New Roman"/>
                          </a:rPr>
                          <m:t>𝟏</m:t>
                        </m:r>
                      </m:sub>
                    </m:sSub>
                  </m:oMath>
                </a14:m>
                <a:r>
                  <a:rPr lang="fr-FR" b="1" dirty="0">
                    <a:effectLst/>
                    <a:latin typeface="Times New Roman"/>
                    <a:ea typeface="Times New Roman"/>
                    <a:cs typeface="Times New Roman"/>
                  </a:rPr>
                  <a:t> </a:t>
                </a:r>
                <a:r>
                  <a:rPr lang="fr-FR" dirty="0">
                    <a:effectLst/>
                    <a:latin typeface="Times New Roman"/>
                    <a:ea typeface="Times New Roman"/>
                    <a:cs typeface="Times New Roman"/>
                  </a:rPr>
                  <a:t> c’est </a:t>
                </a:r>
                <a14:m>
                  <m:oMath xmlns:m="http://schemas.openxmlformats.org/officeDocument/2006/math">
                    <m:sSub>
                      <m:sSubPr>
                        <m:ctrlPr>
                          <a:rPr lang="fr-FR" b="1" i="1">
                            <a:effectLst/>
                            <a:latin typeface="Cambria Math"/>
                            <a:ea typeface="Times New Roman"/>
                            <a:cs typeface="Times New Roman"/>
                          </a:rPr>
                        </m:ctrlPr>
                      </m:sSubPr>
                      <m:e>
                        <m:sSub>
                          <m:sSubPr>
                            <m:ctrlPr>
                              <a:rPr lang="fr-FR" b="1" i="1">
                                <a:effectLst/>
                                <a:latin typeface="Cambria Math"/>
                                <a:ea typeface="Times New Roman"/>
                                <a:cs typeface="Times New Roman"/>
                              </a:rPr>
                            </m:ctrlPr>
                          </m:sSubPr>
                          <m:e>
                            <m:r>
                              <a:rPr lang="fr-FR" b="1" i="1">
                                <a:effectLst/>
                                <a:latin typeface="Cambria Math"/>
                                <a:ea typeface="Times New Roman"/>
                                <a:cs typeface="Times New Roman"/>
                              </a:rPr>
                              <m:t>𝑹</m:t>
                            </m:r>
                          </m:e>
                          <m:sub>
                            <m:r>
                              <a:rPr lang="fr-FR" b="1" i="1">
                                <a:effectLst/>
                                <a:latin typeface="Cambria Math"/>
                                <a:ea typeface="Times New Roman"/>
                                <a:cs typeface="Times New Roman"/>
                              </a:rPr>
                              <m:t>𝟏</m:t>
                            </m:r>
                          </m:sub>
                        </m:sSub>
                        <m:d>
                          <m:dPr>
                            <m:ctrlPr>
                              <a:rPr lang="fr-FR" b="1" i="1">
                                <a:effectLst/>
                                <a:latin typeface="Cambria Math"/>
                                <a:ea typeface="Times New Roman"/>
                                <a:cs typeface="Times New Roman"/>
                              </a:rPr>
                            </m:ctrlPr>
                          </m:dPr>
                          <m:e>
                            <m:sSub>
                              <m:sSubPr>
                                <m:ctrlPr>
                                  <a:rPr lang="fr-FR" b="1" i="1">
                                    <a:effectLst/>
                                    <a:latin typeface="Cambria Math"/>
                                    <a:ea typeface="Times New Roman"/>
                                    <a:cs typeface="Times New Roman"/>
                                  </a:rPr>
                                </m:ctrlPr>
                              </m:sSubPr>
                              <m:e>
                                <m:r>
                                  <a:rPr lang="fr-FR" b="1" i="1">
                                    <a:effectLst/>
                                    <a:latin typeface="Cambria Math"/>
                                    <a:ea typeface="Times New Roman"/>
                                    <a:cs typeface="Times New Roman"/>
                                  </a:rPr>
                                  <m:t>𝑩</m:t>
                                </m:r>
                              </m:e>
                              <m:sub>
                                <m:r>
                                  <a:rPr lang="fr-FR" b="1" i="1">
                                    <a:effectLst/>
                                    <a:latin typeface="Cambria Math"/>
                                    <a:ea typeface="Times New Roman"/>
                                    <a:cs typeface="Times New Roman"/>
                                  </a:rPr>
                                  <m:t>𝟏</m:t>
                                </m:r>
                              </m:sub>
                            </m:sSub>
                          </m:e>
                        </m:d>
                        <m:r>
                          <a:rPr lang="fr-FR" b="1" i="1">
                            <a:effectLst/>
                            <a:latin typeface="Cambria Math"/>
                            <a:ea typeface="Times New Roman"/>
                            <a:cs typeface="Times New Roman"/>
                          </a:rPr>
                          <m:t>=</m:t>
                        </m:r>
                        <m:r>
                          <a:rPr lang="fr-FR" b="1" i="1">
                            <a:effectLst/>
                            <a:latin typeface="Cambria Math"/>
                            <a:ea typeface="Times New Roman"/>
                            <a:cs typeface="Times New Roman"/>
                          </a:rPr>
                          <m:t>𝑨</m:t>
                        </m:r>
                      </m:e>
                      <m:sub>
                        <m:r>
                          <a:rPr lang="fr-FR" b="1" i="1">
                            <a:effectLst/>
                            <a:latin typeface="Cambria Math"/>
                            <a:ea typeface="Times New Roman"/>
                            <a:cs typeface="Times New Roman"/>
                          </a:rPr>
                          <m:t>𝟑</m:t>
                        </m:r>
                      </m:sub>
                    </m:sSub>
                  </m:oMath>
                </a14:m>
                <a:r>
                  <a:rPr lang="fr-FR" b="1" dirty="0">
                    <a:effectLst/>
                    <a:latin typeface="Times New Roman"/>
                    <a:ea typeface="Times New Roman"/>
                    <a:cs typeface="Times New Roman"/>
                  </a:rPr>
                  <a:t> </a:t>
                </a:r>
                <a:r>
                  <a:rPr lang="fr-FR" dirty="0">
                    <a:effectLst/>
                    <a:latin typeface="Times New Roman"/>
                    <a:ea typeface="Times New Roman"/>
                    <a:cs typeface="Times New Roman"/>
                  </a:rPr>
                  <a:t>est donc </a:t>
                </a:r>
                <a14:m>
                  <m:oMath xmlns:m="http://schemas.openxmlformats.org/officeDocument/2006/math">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𝐴</m:t>
                        </m:r>
                      </m:e>
                      <m:sub>
                        <m:r>
                          <a:rPr lang="fr-FR" i="1">
                            <a:effectLst/>
                            <a:latin typeface="Cambria Math"/>
                            <a:ea typeface="Times New Roman"/>
                            <a:cs typeface="Times New Roman"/>
                          </a:rPr>
                          <m:t>3</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𝐵</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oMath>
                </a14:m>
                <a:r>
                  <a:rPr lang="fr-FR" dirty="0">
                    <a:effectLst/>
                    <a:latin typeface="Times New Roman"/>
                    <a:ea typeface="Times New Roman"/>
                    <a:cs typeface="Times New Roman"/>
                  </a:rPr>
                  <a:t> est un profil de meilleure réponse </a:t>
                </a:r>
                <a:endParaRPr lang="fr-FR" sz="1600" dirty="0">
                  <a:ea typeface="Calibri"/>
                  <a:cs typeface="Times New Roman"/>
                </a:endParaRPr>
              </a:p>
              <a:p>
                <a:pPr marL="285750" indent="-285750">
                  <a:lnSpc>
                    <a:spcPct val="115000"/>
                  </a:lnSpc>
                  <a:spcAft>
                    <a:spcPts val="1000"/>
                  </a:spcAft>
                  <a:buFont typeface="Wingdings" panose="05000000000000000000" pitchFamily="2" charset="2"/>
                  <a:buChar char="v"/>
                </a:pPr>
                <a:r>
                  <a:rPr lang="fr-FR" dirty="0">
                    <a:effectLst/>
                    <a:latin typeface="Times New Roman"/>
                    <a:ea typeface="Times New Roman"/>
                    <a:cs typeface="Times New Roman"/>
                  </a:rPr>
                  <a:t>De même</a:t>
                </a:r>
                <a:r>
                  <a:rPr lang="fr-FR" b="1" dirty="0">
                    <a:effectLst/>
                    <a:latin typeface="Times New Roman"/>
                    <a:ea typeface="Times New Roman"/>
                    <a:cs typeface="Times New Roman"/>
                  </a:rPr>
                  <a:t> </a:t>
                </a:r>
                <a:r>
                  <a:rPr lang="fr-FR" dirty="0">
                    <a:effectLst/>
                    <a:latin typeface="Times New Roman"/>
                    <a:ea typeface="Times New Roman"/>
                    <a:cs typeface="Times New Roman"/>
                  </a:rPr>
                  <a:t>les autres  profils de  meilleure réponse sont  </a:t>
                </a:r>
                <a14:m>
                  <m:oMath xmlns:m="http://schemas.openxmlformats.org/officeDocument/2006/math">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𝐴</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𝐵</m:t>
                        </m:r>
                      </m:e>
                      <m:sub>
                        <m:r>
                          <a:rPr lang="fr-FR" i="1">
                            <a:effectLst/>
                            <a:latin typeface="Cambria Math"/>
                            <a:ea typeface="Times New Roman"/>
                            <a:cs typeface="Times New Roman"/>
                          </a:rPr>
                          <m:t>2</m:t>
                        </m:r>
                      </m:sub>
                    </m:sSub>
                    <m:r>
                      <a:rPr lang="fr-FR" i="1">
                        <a:effectLst/>
                        <a:latin typeface="Cambria Math"/>
                        <a:ea typeface="Times New Roman"/>
                        <a:cs typeface="Times New Roman"/>
                      </a:rPr>
                      <m:t>)</m:t>
                    </m:r>
                  </m:oMath>
                </a14:m>
                <a:r>
                  <a:rPr lang="fr-FR" dirty="0">
                    <a:effectLst/>
                    <a:latin typeface="Times New Roman"/>
                    <a:ea typeface="Times New Roman"/>
                    <a:cs typeface="Times New Roman"/>
                  </a:rPr>
                  <a:t> et </a:t>
                </a:r>
                <a14:m>
                  <m:oMath xmlns:m="http://schemas.openxmlformats.org/officeDocument/2006/math">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𝐴</m:t>
                        </m:r>
                      </m:e>
                      <m:sub>
                        <m:r>
                          <a:rPr lang="fr-FR" i="1">
                            <a:effectLst/>
                            <a:latin typeface="Cambria Math"/>
                            <a:ea typeface="Times New Roman"/>
                            <a:cs typeface="Times New Roman"/>
                          </a:rPr>
                          <m:t>2</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𝐵</m:t>
                        </m:r>
                      </m:e>
                      <m:sub>
                        <m:r>
                          <a:rPr lang="fr-FR" i="1">
                            <a:effectLst/>
                            <a:latin typeface="Cambria Math"/>
                            <a:ea typeface="Times New Roman"/>
                            <a:cs typeface="Times New Roman"/>
                          </a:rPr>
                          <m:t>3</m:t>
                        </m:r>
                      </m:sub>
                    </m:sSub>
                    <m:r>
                      <a:rPr lang="fr-FR" i="1">
                        <a:effectLst/>
                        <a:latin typeface="Cambria Math"/>
                        <a:ea typeface="Times New Roman"/>
                        <a:cs typeface="Times New Roman"/>
                      </a:rPr>
                      <m:t>)</m:t>
                    </m:r>
                  </m:oMath>
                </a14:m>
                <a:r>
                  <a:rPr lang="fr-FR" dirty="0">
                    <a:effectLst/>
                    <a:latin typeface="Times New Roman"/>
                    <a:ea typeface="Times New Roman"/>
                    <a:cs typeface="Times New Roman"/>
                  </a:rPr>
                  <a:t> pour les autres choix.</a:t>
                </a:r>
                <a:endParaRPr lang="fr-FR" sz="1600" dirty="0">
                  <a:ea typeface="Calibri"/>
                  <a:cs typeface="Times New Roman"/>
                </a:endParaRPr>
              </a:p>
            </p:txBody>
          </p:sp>
        </mc:Choice>
        <mc:Fallback xmlns="">
          <p:sp>
            <p:nvSpPr>
              <p:cNvPr id="11" name="Rectangle 10"/>
              <p:cNvSpPr>
                <a:spLocks noRot="1" noChangeAspect="1" noMove="1" noResize="1" noEditPoints="1" noAdjustHandles="1" noChangeArrowheads="1" noChangeShapeType="1" noTextEdit="1"/>
              </p:cNvSpPr>
              <p:nvPr/>
            </p:nvSpPr>
            <p:spPr>
              <a:xfrm>
                <a:off x="1924650" y="4026932"/>
                <a:ext cx="5311646" cy="1813317"/>
              </a:xfrm>
              <a:prstGeom prst="rect">
                <a:avLst/>
              </a:prstGeom>
              <a:blipFill rotWithShape="1">
                <a:blip r:embed="rId3"/>
                <a:stretch>
                  <a:fillRect l="-804" t="-673" b="-3367"/>
                </a:stretch>
              </a:blipFill>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fld id="{6674608D-C7AF-4096-AD67-5AA4A371CABC}" type="slidenum">
              <a:rPr lang="fr-FR" smtClean="0"/>
              <a:t>11</a:t>
            </a:fld>
            <a:endParaRPr lang="fr-FR"/>
          </a:p>
        </p:txBody>
      </p:sp>
    </p:spTree>
    <p:extLst>
      <p:ext uri="{BB962C8B-B14F-4D97-AF65-F5344CB8AC3E}">
        <p14:creationId xmlns:p14="http://schemas.microsoft.com/office/powerpoint/2010/main" val="103693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a:solidFill>
                  <a:prstClr val="black"/>
                </a:solidFill>
              </a:rPr>
              <a:t>Equilibre de Nash en stratégies pures</a:t>
            </a:r>
            <a:endParaRPr lang="fr-FR" dirty="0"/>
          </a:p>
        </p:txBody>
      </p:sp>
      <mc:AlternateContent xmlns:mc="http://schemas.openxmlformats.org/markup-compatibility/2006" xmlns:a14="http://schemas.microsoft.com/office/drawing/2010/main">
        <mc:Choice Requires="a14">
          <p:graphicFrame>
            <p:nvGraphicFramePr>
              <p:cNvPr id="4" name="Espace réservé du contenu 3"/>
              <p:cNvGraphicFramePr>
                <a:graphicFrameLocks noGrp="1"/>
              </p:cNvGraphicFramePr>
              <p:nvPr>
                <p:ph idx="1"/>
                <p:extLst>
                  <p:ext uri="{D42A27DB-BD31-4B8C-83A1-F6EECF244321}">
                    <p14:modId xmlns:p14="http://schemas.microsoft.com/office/powerpoint/2010/main" val="3175510767"/>
                  </p:ext>
                </p:extLst>
              </p:nvPr>
            </p:nvGraphicFramePr>
            <p:xfrm>
              <a:off x="1403648" y="2144280"/>
              <a:ext cx="5849620" cy="1261872"/>
            </p:xfrm>
            <a:graphic>
              <a:graphicData uri="http://schemas.openxmlformats.org/drawingml/2006/table">
                <a:tbl>
                  <a:tblPr firstRow="1" firstCol="1" bandRow="1">
                    <a:tableStyleId>{775DCB02-9BB8-47FD-8907-85C794F793BA}</a:tableStyleId>
                  </a:tblPr>
                  <a:tblGrid>
                    <a:gridCol w="1462405"/>
                    <a:gridCol w="1462405"/>
                    <a:gridCol w="1462405"/>
                    <a:gridCol w="1462405"/>
                  </a:tblGrid>
                  <a:tr h="0">
                    <a:tc>
                      <a:txBody>
                        <a:bodyPr/>
                        <a:lstStyle/>
                        <a:p>
                          <a:pPr>
                            <a:lnSpc>
                              <a:spcPct val="115000"/>
                            </a:lnSpc>
                            <a:spcAft>
                              <a:spcPts val="0"/>
                            </a:spcAft>
                            <a:tabLst>
                              <a:tab pos="1325245" algn="r"/>
                            </a:tabLst>
                          </a:pPr>
                          <a:r>
                            <a:rPr lang="fr-FR" sz="1800" dirty="0">
                              <a:effectLst/>
                            </a:rPr>
                            <a:t>1	2</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fr-FR" sz="1800" i="1">
                                        <a:effectLst/>
                                        <a:latin typeface="Cambria Math"/>
                                      </a:rPr>
                                    </m:ctrlPr>
                                  </m:sSubPr>
                                  <m:e>
                                    <m:r>
                                      <a:rPr lang="fr-FR" sz="1800">
                                        <a:effectLst/>
                                        <a:latin typeface="Cambria Math"/>
                                      </a:rPr>
                                      <m:t>𝑩</m:t>
                                    </m:r>
                                  </m:e>
                                  <m:sub>
                                    <m:r>
                                      <a:rPr lang="fr-FR" sz="1800">
                                        <a:effectLst/>
                                        <a:latin typeface="Cambria Math"/>
                                      </a:rPr>
                                      <m:t>𝟏</m:t>
                                    </m:r>
                                  </m:sub>
                                </m:sSub>
                              </m:oMath>
                            </m:oMathPara>
                          </a14:m>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fr-FR" sz="1800" i="1">
                                        <a:effectLst/>
                                        <a:latin typeface="Cambria Math"/>
                                      </a:rPr>
                                    </m:ctrlPr>
                                  </m:sSubPr>
                                  <m:e>
                                    <m:r>
                                      <a:rPr lang="fr-FR" sz="1800">
                                        <a:effectLst/>
                                        <a:latin typeface="Cambria Math"/>
                                      </a:rPr>
                                      <m:t>𝑩</m:t>
                                    </m:r>
                                  </m:e>
                                  <m:sub>
                                    <m:r>
                                      <a:rPr lang="fr-FR" sz="1800">
                                        <a:effectLst/>
                                        <a:latin typeface="Cambria Math"/>
                                      </a:rPr>
                                      <m:t>𝟐</m:t>
                                    </m:r>
                                  </m:sub>
                                </m:sSub>
                              </m:oMath>
                            </m:oMathPara>
                          </a14:m>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fr-FR" sz="1800" i="1">
                                        <a:effectLst/>
                                        <a:latin typeface="Cambria Math"/>
                                      </a:rPr>
                                    </m:ctrlPr>
                                  </m:sSubPr>
                                  <m:e>
                                    <m:r>
                                      <a:rPr lang="fr-FR" sz="1800">
                                        <a:effectLst/>
                                        <a:latin typeface="Cambria Math"/>
                                      </a:rPr>
                                      <m:t>𝑩</m:t>
                                    </m:r>
                                  </m:e>
                                  <m:sub>
                                    <m:r>
                                      <a:rPr lang="fr-FR" sz="1800">
                                        <a:effectLst/>
                                        <a:latin typeface="Cambria Math"/>
                                      </a:rPr>
                                      <m:t>𝟑</m:t>
                                    </m:r>
                                  </m:sub>
                                </m:sSub>
                              </m:oMath>
                            </m:oMathPara>
                          </a14:m>
                          <a:endParaRPr lang="fr-FR" sz="1800" dirty="0">
                            <a:effectLst/>
                            <a:latin typeface="Calibri"/>
                            <a:ea typeface="Calibri"/>
                            <a:cs typeface="Times New Roman"/>
                          </a:endParaRPr>
                        </a:p>
                      </a:txBody>
                      <a:tcPr marL="68580" marR="68580" marT="0" marB="0"/>
                    </a:tc>
                  </a:tr>
                  <a:tr h="0">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fr-FR" sz="1800" i="1">
                                        <a:effectLst/>
                                        <a:latin typeface="Cambria Math"/>
                                      </a:rPr>
                                    </m:ctrlPr>
                                  </m:sSubPr>
                                  <m:e>
                                    <m:r>
                                      <a:rPr lang="fr-FR" sz="1800">
                                        <a:effectLst/>
                                        <a:latin typeface="Cambria Math"/>
                                      </a:rPr>
                                      <m:t>𝑨</m:t>
                                    </m:r>
                                  </m:e>
                                  <m:sub>
                                    <m:r>
                                      <a:rPr lang="fr-FR" sz="1800">
                                        <a:effectLst/>
                                        <a:latin typeface="Cambria Math"/>
                                      </a:rPr>
                                      <m:t>𝟏</m:t>
                                    </m:r>
                                  </m:sub>
                                </m:sSub>
                              </m:oMath>
                            </m:oMathPara>
                          </a14:m>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(6,7)</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(9,6)</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(0,6)</a:t>
                          </a:r>
                          <a:endParaRPr lang="fr-FR" sz="1800">
                            <a:effectLst/>
                            <a:latin typeface="Calibri"/>
                            <a:ea typeface="Calibri"/>
                            <a:cs typeface="Times New Roman"/>
                          </a:endParaRPr>
                        </a:p>
                      </a:txBody>
                      <a:tcPr marL="68580" marR="68580" marT="0" marB="0"/>
                    </a:tc>
                  </a:tr>
                  <a:tr h="0">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fr-FR" sz="1800" i="1">
                                        <a:effectLst/>
                                        <a:latin typeface="Cambria Math"/>
                                      </a:rPr>
                                    </m:ctrlPr>
                                  </m:sSubPr>
                                  <m:e>
                                    <m:r>
                                      <a:rPr lang="fr-FR" sz="1800">
                                        <a:effectLst/>
                                        <a:latin typeface="Cambria Math"/>
                                      </a:rPr>
                                      <m:t>𝑨</m:t>
                                    </m:r>
                                  </m:e>
                                  <m:sub>
                                    <m:r>
                                      <a:rPr lang="fr-FR" sz="1800">
                                        <a:effectLst/>
                                        <a:latin typeface="Cambria Math"/>
                                      </a:rPr>
                                      <m:t>𝟐</m:t>
                                    </m:r>
                                  </m:sub>
                                </m:sSub>
                              </m:oMath>
                            </m:oMathPara>
                          </a14:m>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(5,2)</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(8,2)</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(4,5)</a:t>
                          </a:r>
                          <a:endParaRPr lang="fr-FR" sz="1800" dirty="0">
                            <a:effectLst/>
                            <a:latin typeface="Calibri"/>
                            <a:ea typeface="Calibri"/>
                            <a:cs typeface="Times New Roman"/>
                          </a:endParaRPr>
                        </a:p>
                      </a:txBody>
                      <a:tcPr marL="68580" marR="68580" marT="0" marB="0"/>
                    </a:tc>
                  </a:tr>
                  <a:tr h="0">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sSub>
                                  <m:sSubPr>
                                    <m:ctrlPr>
                                      <a:rPr lang="fr-FR" sz="1800" i="1">
                                        <a:effectLst/>
                                        <a:latin typeface="Cambria Math"/>
                                      </a:rPr>
                                    </m:ctrlPr>
                                  </m:sSubPr>
                                  <m:e>
                                    <m:r>
                                      <a:rPr lang="fr-FR" sz="1800">
                                        <a:effectLst/>
                                        <a:latin typeface="Cambria Math"/>
                                      </a:rPr>
                                      <m:t>𝑨</m:t>
                                    </m:r>
                                  </m:e>
                                  <m:sub>
                                    <m:r>
                                      <a:rPr lang="fr-FR" sz="1800">
                                        <a:effectLst/>
                                        <a:latin typeface="Cambria Math"/>
                                      </a:rPr>
                                      <m:t>𝟑</m:t>
                                    </m:r>
                                  </m:sub>
                                </m:sSub>
                              </m:oMath>
                            </m:oMathPara>
                          </a14:m>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(7,7)</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(7,8)</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(0,9)</a:t>
                          </a:r>
                          <a:endParaRPr lang="fr-FR" sz="1800" dirty="0">
                            <a:effectLst/>
                            <a:latin typeface="Calibri"/>
                            <a:ea typeface="Calibri"/>
                            <a:cs typeface="Times New Roman"/>
                          </a:endParaRPr>
                        </a:p>
                      </a:txBody>
                      <a:tcPr marL="68580" marR="68580" marT="0" marB="0"/>
                    </a:tc>
                  </a:tr>
                </a:tbl>
              </a:graphicData>
            </a:graphic>
          </p:graphicFrame>
        </mc:Choice>
        <mc:Fallback xmlns="">
          <p:graphicFrame>
            <p:nvGraphicFramePr>
              <p:cNvPr id="4" name="Espace réservé du contenu 3"/>
              <p:cNvGraphicFramePr>
                <a:graphicFrameLocks noGrp="1"/>
              </p:cNvGraphicFramePr>
              <p:nvPr>
                <p:ph idx="1"/>
                <p:extLst>
                  <p:ext uri="{D42A27DB-BD31-4B8C-83A1-F6EECF244321}">
                    <p14:modId xmlns:p14="http://schemas.microsoft.com/office/powerpoint/2010/main" val="3175510767"/>
                  </p:ext>
                </p:extLst>
              </p:nvPr>
            </p:nvGraphicFramePr>
            <p:xfrm>
              <a:off x="1403648" y="2144280"/>
              <a:ext cx="5849620" cy="1261872"/>
            </p:xfrm>
            <a:graphic>
              <a:graphicData uri="http://schemas.openxmlformats.org/drawingml/2006/table">
                <a:tbl>
                  <a:tblPr firstRow="1" firstCol="1" bandRow="1">
                    <a:tableStyleId>{775DCB02-9BB8-47FD-8907-85C794F793BA}</a:tableStyleId>
                  </a:tblPr>
                  <a:tblGrid>
                    <a:gridCol w="1462405"/>
                    <a:gridCol w="1462405"/>
                    <a:gridCol w="1462405"/>
                    <a:gridCol w="1462405"/>
                  </a:tblGrid>
                  <a:tr h="315468">
                    <a:tc>
                      <a:txBody>
                        <a:bodyPr/>
                        <a:lstStyle/>
                        <a:p>
                          <a:pPr>
                            <a:lnSpc>
                              <a:spcPct val="115000"/>
                            </a:lnSpc>
                            <a:spcAft>
                              <a:spcPts val="0"/>
                            </a:spcAft>
                            <a:tabLst>
                              <a:tab pos="1325245" algn="r"/>
                            </a:tabLst>
                          </a:pPr>
                          <a:r>
                            <a:rPr lang="fr-FR" sz="1800" dirty="0">
                              <a:effectLst/>
                            </a:rPr>
                            <a:t>1	2</a:t>
                          </a:r>
                          <a:endParaRPr lang="fr-FR" sz="1800" dirty="0">
                            <a:effectLst/>
                            <a:latin typeface="Calibri"/>
                            <a:ea typeface="Calibri"/>
                            <a:cs typeface="Times New Roman"/>
                          </a:endParaRPr>
                        </a:p>
                      </a:txBody>
                      <a:tcPr marL="68580" marR="68580" marT="0" marB="0"/>
                    </a:tc>
                    <a:tc>
                      <a:txBody>
                        <a:bodyPr/>
                        <a:lstStyle/>
                        <a:p>
                          <a:endParaRPr lang="fr-FR"/>
                        </a:p>
                      </a:txBody>
                      <a:tcPr marL="68580" marR="68580" marT="0" marB="0">
                        <a:blipFill rotWithShape="1">
                          <a:blip r:embed="rId2"/>
                          <a:stretch>
                            <a:fillRect l="-102917" t="-17308" r="-202917" b="-338462"/>
                          </a:stretch>
                        </a:blipFill>
                      </a:tcPr>
                    </a:tc>
                    <a:tc>
                      <a:txBody>
                        <a:bodyPr/>
                        <a:lstStyle/>
                        <a:p>
                          <a:endParaRPr lang="fr-FR"/>
                        </a:p>
                      </a:txBody>
                      <a:tcPr marL="68580" marR="68580" marT="0" marB="0">
                        <a:blipFill rotWithShape="1">
                          <a:blip r:embed="rId2"/>
                          <a:stretch>
                            <a:fillRect l="-202917" t="-17308" r="-102917" b="-338462"/>
                          </a:stretch>
                        </a:blipFill>
                      </a:tcPr>
                    </a:tc>
                    <a:tc>
                      <a:txBody>
                        <a:bodyPr/>
                        <a:lstStyle/>
                        <a:p>
                          <a:endParaRPr lang="fr-FR"/>
                        </a:p>
                      </a:txBody>
                      <a:tcPr marL="68580" marR="68580" marT="0" marB="0">
                        <a:blipFill rotWithShape="1">
                          <a:blip r:embed="rId2"/>
                          <a:stretch>
                            <a:fillRect l="-302917" t="-17308" r="-2917" b="-338462"/>
                          </a:stretch>
                        </a:blipFill>
                      </a:tcPr>
                    </a:tc>
                  </a:tr>
                  <a:tr h="315468">
                    <a:tc>
                      <a:txBody>
                        <a:bodyPr/>
                        <a:lstStyle/>
                        <a:p>
                          <a:endParaRPr lang="fr-FR"/>
                        </a:p>
                      </a:txBody>
                      <a:tcPr marL="68580" marR="68580" marT="0" marB="0">
                        <a:blipFill rotWithShape="1">
                          <a:blip r:embed="rId2"/>
                          <a:stretch>
                            <a:fillRect l="-2917" t="-117308" r="-302917" b="-238462"/>
                          </a:stretch>
                        </a:blipFill>
                      </a:tcPr>
                    </a:tc>
                    <a:tc>
                      <a:txBody>
                        <a:bodyPr/>
                        <a:lstStyle/>
                        <a:p>
                          <a:pPr>
                            <a:lnSpc>
                              <a:spcPct val="115000"/>
                            </a:lnSpc>
                            <a:spcAft>
                              <a:spcPts val="0"/>
                            </a:spcAft>
                          </a:pPr>
                          <a:r>
                            <a:rPr lang="fr-FR" sz="1800" dirty="0">
                              <a:effectLst/>
                            </a:rPr>
                            <a:t>(6,7)</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(9,6)</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(0,6)</a:t>
                          </a:r>
                          <a:endParaRPr lang="fr-FR" sz="1800">
                            <a:effectLst/>
                            <a:latin typeface="Calibri"/>
                            <a:ea typeface="Calibri"/>
                            <a:cs typeface="Times New Roman"/>
                          </a:endParaRPr>
                        </a:p>
                      </a:txBody>
                      <a:tcPr marL="68580" marR="68580" marT="0" marB="0"/>
                    </a:tc>
                  </a:tr>
                  <a:tr h="315468">
                    <a:tc>
                      <a:txBody>
                        <a:bodyPr/>
                        <a:lstStyle/>
                        <a:p>
                          <a:endParaRPr lang="fr-FR"/>
                        </a:p>
                      </a:txBody>
                      <a:tcPr marL="68580" marR="68580" marT="0" marB="0">
                        <a:blipFill rotWithShape="1">
                          <a:blip r:embed="rId2"/>
                          <a:stretch>
                            <a:fillRect l="-2917" t="-221569" r="-302917" b="-143137"/>
                          </a:stretch>
                        </a:blipFill>
                      </a:tcPr>
                    </a:tc>
                    <a:tc>
                      <a:txBody>
                        <a:bodyPr/>
                        <a:lstStyle/>
                        <a:p>
                          <a:pPr>
                            <a:lnSpc>
                              <a:spcPct val="115000"/>
                            </a:lnSpc>
                            <a:spcAft>
                              <a:spcPts val="0"/>
                            </a:spcAft>
                          </a:pPr>
                          <a:r>
                            <a:rPr lang="fr-FR" sz="1800">
                              <a:effectLst/>
                            </a:rPr>
                            <a:t>(5,2)</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(8,2)</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(4,5)</a:t>
                          </a:r>
                          <a:endParaRPr lang="fr-FR" sz="1800" dirty="0">
                            <a:effectLst/>
                            <a:latin typeface="Calibri"/>
                            <a:ea typeface="Calibri"/>
                            <a:cs typeface="Times New Roman"/>
                          </a:endParaRPr>
                        </a:p>
                      </a:txBody>
                      <a:tcPr marL="68580" marR="68580" marT="0" marB="0"/>
                    </a:tc>
                  </a:tr>
                  <a:tr h="315468">
                    <a:tc>
                      <a:txBody>
                        <a:bodyPr/>
                        <a:lstStyle/>
                        <a:p>
                          <a:endParaRPr lang="fr-FR"/>
                        </a:p>
                      </a:txBody>
                      <a:tcPr marL="68580" marR="68580" marT="0" marB="0">
                        <a:blipFill rotWithShape="1">
                          <a:blip r:embed="rId2"/>
                          <a:stretch>
                            <a:fillRect l="-2917" t="-315385" r="-302917" b="-40385"/>
                          </a:stretch>
                        </a:blipFill>
                      </a:tcPr>
                    </a:tc>
                    <a:tc>
                      <a:txBody>
                        <a:bodyPr/>
                        <a:lstStyle/>
                        <a:p>
                          <a:pPr>
                            <a:lnSpc>
                              <a:spcPct val="115000"/>
                            </a:lnSpc>
                            <a:spcAft>
                              <a:spcPts val="0"/>
                            </a:spcAft>
                          </a:pPr>
                          <a:r>
                            <a:rPr lang="fr-FR" sz="1800">
                              <a:effectLst/>
                            </a:rPr>
                            <a:t>(7,7)</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(7,8)</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(0,9)</a:t>
                          </a:r>
                          <a:endParaRPr lang="fr-FR" sz="1800" dirty="0">
                            <a:effectLst/>
                            <a:latin typeface="Calibri"/>
                            <a:ea typeface="Calibri"/>
                            <a:cs typeface="Times New Roman"/>
                          </a:endParaRPr>
                        </a:p>
                      </a:txBody>
                      <a:tcPr marL="68580" marR="68580" marT="0" marB="0"/>
                    </a:tc>
                  </a:tr>
                </a:tbl>
              </a:graphicData>
            </a:graphic>
          </p:graphicFrame>
        </mc:Fallback>
      </mc:AlternateContent>
      <p:cxnSp>
        <p:nvCxnSpPr>
          <p:cNvPr id="5" name="Connecteur droit 4"/>
          <p:cNvCxnSpPr>
            <a:cxnSpLocks/>
          </p:cNvCxnSpPr>
          <p:nvPr/>
        </p:nvCxnSpPr>
        <p:spPr>
          <a:xfrm>
            <a:off x="1924650" y="2204864"/>
            <a:ext cx="501399" cy="30956"/>
          </a:xfrm>
          <a:prstGeom prst="line">
            <a:avLst/>
          </a:prstGeom>
          <a:noFill/>
          <a:ln w="25400" cap="flat" cmpd="sng" algn="ctr">
            <a:solidFill>
              <a:srgbClr val="C0504D"/>
            </a:solidFill>
            <a:prstDash val="solid"/>
          </a:ln>
          <a:effectLst>
            <a:outerShdw blurRad="40000" dist="20000" dir="5400000" rotWithShape="0">
              <a:srgbClr val="000000">
                <a:alpha val="38000"/>
              </a:srgbClr>
            </a:outerShdw>
          </a:effectLst>
        </p:spPr>
      </p:cxnSp>
      <p:sp>
        <p:nvSpPr>
          <p:cNvPr id="8" name="ZoneTexte 7"/>
          <p:cNvSpPr txBox="1"/>
          <p:nvPr/>
        </p:nvSpPr>
        <p:spPr>
          <a:xfrm>
            <a:off x="1101327" y="1519225"/>
            <a:ext cx="1324722" cy="369332"/>
          </a:xfrm>
          <a:prstGeom prst="rect">
            <a:avLst/>
          </a:prstGeom>
          <a:noFill/>
        </p:spPr>
        <p:txBody>
          <a:bodyPr wrap="none" rtlCol="0">
            <a:spAutoFit/>
          </a:bodyPr>
          <a:lstStyle/>
          <a:p>
            <a:r>
              <a:rPr lang="fr-FR" dirty="0" smtClean="0"/>
              <a:t>Exemple 3.3</a:t>
            </a:r>
            <a:endParaRPr lang="fr-FR" dirty="0"/>
          </a:p>
        </p:txBody>
      </p:sp>
      <p:sp>
        <p:nvSpPr>
          <p:cNvPr id="9" name="ZoneTexte 8"/>
          <p:cNvSpPr txBox="1"/>
          <p:nvPr/>
        </p:nvSpPr>
        <p:spPr>
          <a:xfrm>
            <a:off x="1547664" y="4509120"/>
            <a:ext cx="184731" cy="369332"/>
          </a:xfrm>
          <a:prstGeom prst="rect">
            <a:avLst/>
          </a:prstGeom>
          <a:noFill/>
        </p:spPr>
        <p:txBody>
          <a:bodyPr wrap="none" rtlCol="0">
            <a:spAutoFit/>
          </a:bodyPr>
          <a:lstStyle/>
          <a:p>
            <a:endParaRPr lang="fr-FR" dirty="0"/>
          </a:p>
        </p:txBody>
      </p:sp>
      <p:sp>
        <p:nvSpPr>
          <p:cNvPr id="10" name="Rectangle 9"/>
          <p:cNvSpPr/>
          <p:nvPr/>
        </p:nvSpPr>
        <p:spPr>
          <a:xfrm>
            <a:off x="1309738" y="3657600"/>
            <a:ext cx="1370888" cy="369332"/>
          </a:xfrm>
          <a:prstGeom prst="rect">
            <a:avLst/>
          </a:prstGeom>
        </p:spPr>
        <p:txBody>
          <a:bodyPr wrap="none">
            <a:spAutoFit/>
          </a:bodyPr>
          <a:lstStyle/>
          <a:p>
            <a:r>
              <a:rPr lang="fr-FR" dirty="0">
                <a:latin typeface="Times New Roman"/>
                <a:ea typeface="Times New Roman"/>
              </a:rPr>
              <a:t>L</a:t>
            </a:r>
            <a:r>
              <a:rPr lang="fr-FR" dirty="0" smtClean="0">
                <a:effectLst/>
                <a:latin typeface="Times New Roman"/>
                <a:ea typeface="Times New Roman"/>
              </a:rPr>
              <a:t>e joueur 2: </a:t>
            </a:r>
            <a:endParaRPr lang="fr-FR" dirty="0"/>
          </a:p>
        </p:txBody>
      </p:sp>
      <mc:AlternateContent xmlns:mc="http://schemas.openxmlformats.org/markup-compatibility/2006" xmlns:a14="http://schemas.microsoft.com/office/drawing/2010/main">
        <mc:Choice Requires="a14">
          <p:sp>
            <p:nvSpPr>
              <p:cNvPr id="11" name="Rectangle 10"/>
              <p:cNvSpPr/>
              <p:nvPr/>
            </p:nvSpPr>
            <p:spPr>
              <a:xfrm>
                <a:off x="1904969" y="4329071"/>
                <a:ext cx="6031726" cy="729430"/>
              </a:xfrm>
              <a:prstGeom prst="rect">
                <a:avLst/>
              </a:prstGeom>
            </p:spPr>
            <p:txBody>
              <a:bodyPr wrap="square">
                <a:spAutoFit/>
              </a:bodyPr>
              <a:lstStyle/>
              <a:p>
                <a:pPr marL="285750" indent="-285750">
                  <a:lnSpc>
                    <a:spcPct val="115000"/>
                  </a:lnSpc>
                  <a:spcAft>
                    <a:spcPts val="1000"/>
                  </a:spcAft>
                  <a:buFont typeface="Wingdings" panose="05000000000000000000" pitchFamily="2" charset="2"/>
                  <a:buChar char="v"/>
                </a:pPr>
                <a:r>
                  <a:rPr lang="fr-FR" dirty="0" smtClean="0">
                    <a:effectLst/>
                    <a:latin typeface="Times New Roman"/>
                    <a:ea typeface="Times New Roman"/>
                    <a:cs typeface="Times New Roman"/>
                  </a:rPr>
                  <a:t>les meilleures réponses selon le choix du joueur1 sont  </a:t>
                </a:r>
                <a14:m>
                  <m:oMath xmlns:m="http://schemas.openxmlformats.org/officeDocument/2006/math">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𝐴</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𝐵</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oMath>
                </a14:m>
                <a:r>
                  <a:rPr lang="fr-FR" dirty="0">
                    <a:effectLst/>
                    <a:latin typeface="Times New Roman"/>
                    <a:ea typeface="Times New Roman"/>
                    <a:cs typeface="Times New Roman"/>
                  </a:rPr>
                  <a:t> , </a:t>
                </a:r>
                <a14:m>
                  <m:oMath xmlns:m="http://schemas.openxmlformats.org/officeDocument/2006/math">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𝐴</m:t>
                        </m:r>
                      </m:e>
                      <m:sub>
                        <m:r>
                          <a:rPr lang="fr-FR" i="1">
                            <a:effectLst/>
                            <a:latin typeface="Cambria Math"/>
                            <a:ea typeface="Times New Roman"/>
                            <a:cs typeface="Times New Roman"/>
                          </a:rPr>
                          <m:t>2</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𝐵</m:t>
                        </m:r>
                      </m:e>
                      <m:sub>
                        <m:r>
                          <a:rPr lang="fr-FR" i="1">
                            <a:effectLst/>
                            <a:latin typeface="Cambria Math"/>
                            <a:ea typeface="Times New Roman"/>
                            <a:cs typeface="Times New Roman"/>
                          </a:rPr>
                          <m:t>3</m:t>
                        </m:r>
                      </m:sub>
                    </m:sSub>
                    <m:r>
                      <a:rPr lang="fr-FR" i="1">
                        <a:effectLst/>
                        <a:latin typeface="Cambria Math"/>
                        <a:ea typeface="Times New Roman"/>
                        <a:cs typeface="Times New Roman"/>
                      </a:rPr>
                      <m:t>)</m:t>
                    </m:r>
                  </m:oMath>
                </a14:m>
                <a:r>
                  <a:rPr lang="fr-FR" dirty="0">
                    <a:effectLst/>
                    <a:latin typeface="Times New Roman"/>
                    <a:ea typeface="Times New Roman"/>
                    <a:cs typeface="Times New Roman"/>
                  </a:rPr>
                  <a:t> et </a:t>
                </a:r>
                <a14:m>
                  <m:oMath xmlns:m="http://schemas.openxmlformats.org/officeDocument/2006/math">
                    <m:d>
                      <m:dPr>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𝐴</m:t>
                            </m:r>
                          </m:e>
                          <m:sub>
                            <m:r>
                              <a:rPr lang="fr-FR" i="1">
                                <a:effectLst/>
                                <a:latin typeface="Cambria Math"/>
                                <a:ea typeface="Times New Roman"/>
                                <a:cs typeface="Times New Roman"/>
                              </a:rPr>
                              <m:t>3</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𝐵</m:t>
                            </m:r>
                          </m:e>
                          <m:sub>
                            <m:r>
                              <a:rPr lang="fr-FR" i="1">
                                <a:effectLst/>
                                <a:latin typeface="Cambria Math"/>
                                <a:ea typeface="Times New Roman"/>
                                <a:cs typeface="Times New Roman"/>
                              </a:rPr>
                              <m:t>3</m:t>
                            </m:r>
                          </m:sub>
                        </m:sSub>
                      </m:e>
                    </m:d>
                    <m:r>
                      <a:rPr lang="fr-FR" b="0" i="1" smtClean="0">
                        <a:effectLst/>
                        <a:latin typeface="Cambria Math"/>
                        <a:ea typeface="Times New Roman"/>
                        <a:cs typeface="Times New Roman"/>
                      </a:rPr>
                      <m:t>,</m:t>
                    </m:r>
                  </m:oMath>
                </a14:m>
                <a:endParaRPr lang="fr-FR" sz="1600" dirty="0">
                  <a:ea typeface="Calibri"/>
                  <a:cs typeface="Times New Roman"/>
                </a:endParaRPr>
              </a:p>
            </p:txBody>
          </p:sp>
        </mc:Choice>
        <mc:Fallback xmlns="">
          <p:sp>
            <p:nvSpPr>
              <p:cNvPr id="11" name="Rectangle 10"/>
              <p:cNvSpPr>
                <a:spLocks noRot="1" noChangeAspect="1" noMove="1" noResize="1" noEditPoints="1" noAdjustHandles="1" noChangeArrowheads="1" noChangeShapeType="1" noTextEdit="1"/>
              </p:cNvSpPr>
              <p:nvPr/>
            </p:nvSpPr>
            <p:spPr>
              <a:xfrm>
                <a:off x="1904969" y="4329071"/>
                <a:ext cx="6031726" cy="729430"/>
              </a:xfrm>
              <a:prstGeom prst="rect">
                <a:avLst/>
              </a:prstGeom>
              <a:blipFill rotWithShape="1">
                <a:blip r:embed="rId3"/>
                <a:stretch>
                  <a:fillRect l="-606" t="-1667" b="-9167"/>
                </a:stretch>
              </a:blipFill>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fld id="{6674608D-C7AF-4096-AD67-5AA4A371CABC}" type="slidenum">
              <a:rPr lang="fr-FR" smtClean="0"/>
              <a:t>12</a:t>
            </a:fld>
            <a:endParaRPr lang="fr-FR"/>
          </a:p>
        </p:txBody>
      </p:sp>
    </p:spTree>
    <p:extLst>
      <p:ext uri="{BB962C8B-B14F-4D97-AF65-F5344CB8AC3E}">
        <p14:creationId xmlns:p14="http://schemas.microsoft.com/office/powerpoint/2010/main" val="1658669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Equilibres de Nash purs de jeux célèbres </a:t>
            </a:r>
            <a:endParaRPr lang="fr-FR" dirty="0"/>
          </a:p>
        </p:txBody>
      </p:sp>
      <p:sp>
        <p:nvSpPr>
          <p:cNvPr id="3" name="Espace réservé du contenu 2"/>
          <p:cNvSpPr>
            <a:spLocks noGrp="1"/>
          </p:cNvSpPr>
          <p:nvPr>
            <p:ph idx="1"/>
          </p:nvPr>
        </p:nvSpPr>
        <p:spPr/>
        <p:txBody>
          <a:bodyPr/>
          <a:lstStyle/>
          <a:p>
            <a:r>
              <a:rPr lang="fr-FR" b="1" dirty="0" smtClean="0">
                <a:effectLst/>
                <a:latin typeface="Times New Roman"/>
                <a:ea typeface="Times New Roman"/>
              </a:rPr>
              <a:t>Jeu du carrefour :</a:t>
            </a:r>
            <a:r>
              <a:rPr lang="fr-FR" dirty="0" smtClean="0">
                <a:effectLst/>
                <a:latin typeface="Times New Roman"/>
                <a:ea typeface="Times New Roman"/>
              </a:rPr>
              <a:t> 2 conducteurs et pas de code de la route, les deux voitures arrivent à la même vitesse, 2 solutions pour chaque voiture  passer (P)  ou stopper (S), la matrice associée au jeu est la suivante :</a:t>
            </a:r>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13</a:t>
            </a:fld>
            <a:endParaRPr lang="fr-FR"/>
          </a:p>
        </p:txBody>
      </p:sp>
    </p:spTree>
    <p:extLst>
      <p:ext uri="{BB962C8B-B14F-4D97-AF65-F5344CB8AC3E}">
        <p14:creationId xmlns:p14="http://schemas.microsoft.com/office/powerpoint/2010/main" val="20731049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435280" cy="1143000"/>
          </a:xfrm>
        </p:spPr>
        <p:txBody>
          <a:bodyPr>
            <a:normAutofit fontScale="90000"/>
          </a:bodyPr>
          <a:lstStyle/>
          <a:p>
            <a:r>
              <a:rPr lang="fr-FR" dirty="0" smtClean="0"/>
              <a:t>Equilibres de Nash purs de jeux célèbres </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260722515"/>
              </p:ext>
            </p:extLst>
          </p:nvPr>
        </p:nvGraphicFramePr>
        <p:xfrm>
          <a:off x="2756475" y="2996952"/>
          <a:ext cx="3375660" cy="946404"/>
        </p:xfrm>
        <a:graphic>
          <a:graphicData uri="http://schemas.openxmlformats.org/drawingml/2006/table">
            <a:tbl>
              <a:tblPr firstRow="1" firstCol="1" bandRow="1">
                <a:tableStyleId>{775DCB02-9BB8-47FD-8907-85C794F793BA}</a:tableStyleId>
              </a:tblPr>
              <a:tblGrid>
                <a:gridCol w="1125220"/>
                <a:gridCol w="1125220"/>
                <a:gridCol w="1125220"/>
              </a:tblGrid>
              <a:tr h="158115">
                <a:tc>
                  <a:txBody>
                    <a:bodyPr/>
                    <a:lstStyle/>
                    <a:p>
                      <a:pPr algn="l">
                        <a:lnSpc>
                          <a:spcPct val="115000"/>
                        </a:lnSpc>
                        <a:spcAft>
                          <a:spcPts val="0"/>
                        </a:spcAft>
                      </a:pPr>
                      <a:r>
                        <a:rPr lang="fr-FR" sz="1800" dirty="0">
                          <a:effectLst/>
                        </a:rPr>
                        <a:t>1/2</a:t>
                      </a:r>
                      <a:endParaRPr lang="fr-FR" sz="1800" dirty="0">
                        <a:effectLst/>
                        <a:latin typeface="Calibri"/>
                        <a:ea typeface="Calibri"/>
                        <a:cs typeface="Times New Roman"/>
                      </a:endParaRPr>
                    </a:p>
                  </a:txBody>
                  <a:tcPr marL="68580" marR="68580" marT="0" marB="0"/>
                </a:tc>
                <a:tc>
                  <a:txBody>
                    <a:bodyPr/>
                    <a:lstStyle/>
                    <a:p>
                      <a:pPr algn="l">
                        <a:lnSpc>
                          <a:spcPct val="115000"/>
                        </a:lnSpc>
                        <a:spcAft>
                          <a:spcPts val="0"/>
                        </a:spcAft>
                      </a:pPr>
                      <a:r>
                        <a:rPr lang="fr-FR" sz="1800" dirty="0">
                          <a:effectLst/>
                        </a:rPr>
                        <a:t>P</a:t>
                      </a:r>
                      <a:endParaRPr lang="fr-FR" sz="1800" dirty="0">
                        <a:effectLst/>
                        <a:latin typeface="Calibri"/>
                        <a:ea typeface="Calibri"/>
                        <a:cs typeface="Times New Roman"/>
                      </a:endParaRPr>
                    </a:p>
                  </a:txBody>
                  <a:tcPr marL="68580" marR="68580" marT="0" marB="0"/>
                </a:tc>
                <a:tc>
                  <a:txBody>
                    <a:bodyPr/>
                    <a:lstStyle/>
                    <a:p>
                      <a:pPr algn="l">
                        <a:lnSpc>
                          <a:spcPct val="115000"/>
                        </a:lnSpc>
                        <a:spcAft>
                          <a:spcPts val="0"/>
                        </a:spcAft>
                      </a:pPr>
                      <a:r>
                        <a:rPr lang="fr-FR" sz="1800" dirty="0">
                          <a:effectLst/>
                        </a:rPr>
                        <a:t>S</a:t>
                      </a:r>
                      <a:endParaRPr lang="fr-FR" sz="1800" dirty="0">
                        <a:effectLst/>
                        <a:latin typeface="Calibri"/>
                        <a:ea typeface="Calibri"/>
                        <a:cs typeface="Times New Roman"/>
                      </a:endParaRPr>
                    </a:p>
                  </a:txBody>
                  <a:tcPr marL="68580" marR="68580" marT="0" marB="0"/>
                </a:tc>
              </a:tr>
              <a:tr h="167640">
                <a:tc>
                  <a:txBody>
                    <a:bodyPr/>
                    <a:lstStyle/>
                    <a:p>
                      <a:pPr algn="l">
                        <a:lnSpc>
                          <a:spcPct val="115000"/>
                        </a:lnSpc>
                        <a:spcAft>
                          <a:spcPts val="0"/>
                        </a:spcAft>
                      </a:pPr>
                      <a:r>
                        <a:rPr lang="fr-FR" sz="1800">
                          <a:effectLst/>
                        </a:rPr>
                        <a:t>P</a:t>
                      </a:r>
                      <a:endParaRPr lang="fr-FR" sz="1800">
                        <a:effectLst/>
                        <a:latin typeface="Calibri"/>
                        <a:ea typeface="Calibri"/>
                        <a:cs typeface="Times New Roman"/>
                      </a:endParaRPr>
                    </a:p>
                  </a:txBody>
                  <a:tcPr marL="68580" marR="68580" marT="0" marB="0"/>
                </a:tc>
                <a:tc>
                  <a:txBody>
                    <a:bodyPr/>
                    <a:lstStyle/>
                    <a:p>
                      <a:pPr algn="l">
                        <a:lnSpc>
                          <a:spcPct val="115000"/>
                        </a:lnSpc>
                        <a:spcAft>
                          <a:spcPts val="0"/>
                        </a:spcAft>
                      </a:pPr>
                      <a:r>
                        <a:rPr lang="fr-FR" sz="1800">
                          <a:effectLst/>
                        </a:rPr>
                        <a:t>(-1,-1)</a:t>
                      </a:r>
                      <a:endParaRPr lang="fr-FR" sz="1800">
                        <a:effectLst/>
                        <a:latin typeface="Calibri"/>
                        <a:ea typeface="Calibri"/>
                        <a:cs typeface="Times New Roman"/>
                      </a:endParaRPr>
                    </a:p>
                  </a:txBody>
                  <a:tcPr marL="68580" marR="68580" marT="0" marB="0"/>
                </a:tc>
                <a:tc>
                  <a:txBody>
                    <a:bodyPr/>
                    <a:lstStyle/>
                    <a:p>
                      <a:pPr algn="l">
                        <a:lnSpc>
                          <a:spcPct val="115000"/>
                        </a:lnSpc>
                        <a:spcAft>
                          <a:spcPts val="0"/>
                        </a:spcAft>
                      </a:pPr>
                      <a:r>
                        <a:rPr lang="fr-FR" sz="1800" dirty="0">
                          <a:effectLst/>
                        </a:rPr>
                        <a:t>(2,1)</a:t>
                      </a:r>
                      <a:endParaRPr lang="fr-FR" sz="1800" dirty="0">
                        <a:effectLst/>
                        <a:latin typeface="Calibri"/>
                        <a:ea typeface="Calibri"/>
                        <a:cs typeface="Times New Roman"/>
                      </a:endParaRPr>
                    </a:p>
                  </a:txBody>
                  <a:tcPr marL="68580" marR="68580" marT="0" marB="0"/>
                </a:tc>
              </a:tr>
              <a:tr h="167640">
                <a:tc>
                  <a:txBody>
                    <a:bodyPr/>
                    <a:lstStyle/>
                    <a:p>
                      <a:pPr algn="l">
                        <a:lnSpc>
                          <a:spcPct val="115000"/>
                        </a:lnSpc>
                        <a:spcAft>
                          <a:spcPts val="0"/>
                        </a:spcAft>
                      </a:pPr>
                      <a:r>
                        <a:rPr lang="fr-FR" sz="1800" dirty="0">
                          <a:effectLst/>
                        </a:rPr>
                        <a:t>S</a:t>
                      </a:r>
                      <a:endParaRPr lang="fr-FR" sz="1800" dirty="0">
                        <a:effectLst/>
                        <a:latin typeface="Calibri"/>
                        <a:ea typeface="Calibri"/>
                        <a:cs typeface="Times New Roman"/>
                      </a:endParaRPr>
                    </a:p>
                  </a:txBody>
                  <a:tcPr marL="68580" marR="68580" marT="0" marB="0"/>
                </a:tc>
                <a:tc>
                  <a:txBody>
                    <a:bodyPr/>
                    <a:lstStyle/>
                    <a:p>
                      <a:pPr algn="l">
                        <a:lnSpc>
                          <a:spcPct val="115000"/>
                        </a:lnSpc>
                        <a:spcAft>
                          <a:spcPts val="0"/>
                        </a:spcAft>
                      </a:pPr>
                      <a:r>
                        <a:rPr lang="fr-FR" sz="1800">
                          <a:effectLst/>
                        </a:rPr>
                        <a:t>(1,2)</a:t>
                      </a:r>
                      <a:endParaRPr lang="fr-FR" sz="1800">
                        <a:effectLst/>
                        <a:latin typeface="Calibri"/>
                        <a:ea typeface="Calibri"/>
                        <a:cs typeface="Times New Roman"/>
                      </a:endParaRPr>
                    </a:p>
                  </a:txBody>
                  <a:tcPr marL="68580" marR="68580" marT="0" marB="0"/>
                </a:tc>
                <a:tc>
                  <a:txBody>
                    <a:bodyPr/>
                    <a:lstStyle/>
                    <a:p>
                      <a:pPr algn="l">
                        <a:lnSpc>
                          <a:spcPct val="115000"/>
                        </a:lnSpc>
                        <a:spcAft>
                          <a:spcPts val="0"/>
                        </a:spcAft>
                      </a:pPr>
                      <a:r>
                        <a:rPr lang="fr-FR" sz="1800" dirty="0">
                          <a:effectLst/>
                        </a:rPr>
                        <a:t>(0,0)</a:t>
                      </a:r>
                      <a:endParaRPr lang="fr-FR" sz="1800" dirty="0">
                        <a:effectLst/>
                        <a:latin typeface="Calibri"/>
                        <a:ea typeface="Calibri"/>
                        <a:cs typeface="Times New Roman"/>
                      </a:endParaRPr>
                    </a:p>
                  </a:txBody>
                  <a:tcPr marL="68580" marR="68580" marT="0" marB="0"/>
                </a:tc>
              </a:tr>
            </a:tbl>
          </a:graphicData>
        </a:graphic>
      </p:graphicFrame>
      <p:sp>
        <p:nvSpPr>
          <p:cNvPr id="5" name="Rectangle 4"/>
          <p:cNvSpPr/>
          <p:nvPr/>
        </p:nvSpPr>
        <p:spPr>
          <a:xfrm>
            <a:off x="1292276" y="4124003"/>
            <a:ext cx="6304059" cy="830997"/>
          </a:xfrm>
          <a:prstGeom prst="rect">
            <a:avLst/>
          </a:prstGeom>
        </p:spPr>
        <p:txBody>
          <a:bodyPr wrap="square">
            <a:spAutoFit/>
          </a:bodyPr>
          <a:lstStyle/>
          <a:p>
            <a:pPr algn="ctr"/>
            <a:r>
              <a:rPr lang="fr-FR" sz="2400" b="1" dirty="0" smtClean="0">
                <a:effectLst/>
                <a:latin typeface="Times New Roman"/>
                <a:ea typeface="Times New Roman"/>
              </a:rPr>
              <a:t>Les équilibres de Nash pures de ce jeu sont (P,S) et (S,P) </a:t>
            </a:r>
            <a:endParaRPr lang="fr-FR" sz="2400" b="1" dirty="0"/>
          </a:p>
        </p:txBody>
      </p:sp>
      <p:sp>
        <p:nvSpPr>
          <p:cNvPr id="6" name="Rectangle 5"/>
          <p:cNvSpPr/>
          <p:nvPr/>
        </p:nvSpPr>
        <p:spPr>
          <a:xfrm>
            <a:off x="2873714" y="1916832"/>
            <a:ext cx="3141181" cy="584775"/>
          </a:xfrm>
          <a:prstGeom prst="rect">
            <a:avLst/>
          </a:prstGeom>
        </p:spPr>
        <p:txBody>
          <a:bodyPr wrap="none">
            <a:spAutoFit/>
          </a:bodyPr>
          <a:lstStyle/>
          <a:p>
            <a:r>
              <a:rPr lang="fr-FR" sz="3200" b="1" dirty="0">
                <a:solidFill>
                  <a:prstClr val="black"/>
                </a:solidFill>
                <a:latin typeface="Times New Roman"/>
                <a:ea typeface="Times New Roman"/>
              </a:rPr>
              <a:t>Jeu du carrefour</a:t>
            </a:r>
            <a:endParaRPr lang="fr-FR" dirty="0"/>
          </a:p>
        </p:txBody>
      </p:sp>
      <p:sp>
        <p:nvSpPr>
          <p:cNvPr id="3" name="Espace réservé du numéro de diapositive 2"/>
          <p:cNvSpPr>
            <a:spLocks noGrp="1"/>
          </p:cNvSpPr>
          <p:nvPr>
            <p:ph type="sldNum" sz="quarter" idx="12"/>
          </p:nvPr>
        </p:nvSpPr>
        <p:spPr/>
        <p:txBody>
          <a:bodyPr/>
          <a:lstStyle/>
          <a:p>
            <a:fld id="{6674608D-C7AF-4096-AD67-5AA4A371CABC}" type="slidenum">
              <a:rPr lang="fr-FR" smtClean="0"/>
              <a:t>14</a:t>
            </a:fld>
            <a:endParaRPr lang="fr-FR"/>
          </a:p>
        </p:txBody>
      </p:sp>
    </p:spTree>
    <p:extLst>
      <p:ext uri="{BB962C8B-B14F-4D97-AF65-F5344CB8AC3E}">
        <p14:creationId xmlns:p14="http://schemas.microsoft.com/office/powerpoint/2010/main" val="2634414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solidFill>
                  <a:prstClr val="black"/>
                </a:solidFill>
              </a:rPr>
              <a:t>Equilibres de Nash purs de jeux célèbres </a:t>
            </a:r>
            <a:endParaRPr lang="fr-FR" dirty="0"/>
          </a:p>
        </p:txBody>
      </p:sp>
      <p:sp>
        <p:nvSpPr>
          <p:cNvPr id="3" name="Espace réservé du contenu 2"/>
          <p:cNvSpPr>
            <a:spLocks noGrp="1"/>
          </p:cNvSpPr>
          <p:nvPr>
            <p:ph idx="1"/>
          </p:nvPr>
        </p:nvSpPr>
        <p:spPr/>
        <p:txBody>
          <a:bodyPr/>
          <a:lstStyle/>
          <a:p>
            <a:pPr marL="0" indent="0">
              <a:lnSpc>
                <a:spcPct val="115000"/>
              </a:lnSpc>
              <a:spcAft>
                <a:spcPts val="1000"/>
              </a:spcAft>
              <a:buNone/>
              <a:tabLst>
                <a:tab pos="496570" algn="ctr"/>
              </a:tabLst>
            </a:pPr>
            <a:r>
              <a:rPr lang="fr-FR" b="1" dirty="0" smtClean="0">
                <a:effectLst/>
                <a:latin typeface="Times New Roman"/>
                <a:ea typeface="Times New Roman"/>
                <a:cs typeface="Times New Roman"/>
              </a:rPr>
              <a:t>Jeu de Pierre, Feuille, Ciseaux.</a:t>
            </a:r>
          </a:p>
          <a:p>
            <a:pPr marL="0" indent="0">
              <a:lnSpc>
                <a:spcPct val="115000"/>
              </a:lnSpc>
              <a:spcAft>
                <a:spcPts val="1000"/>
              </a:spcAft>
              <a:buNone/>
              <a:tabLst>
                <a:tab pos="496570" algn="ctr"/>
              </a:tabLst>
            </a:pPr>
            <a:endParaRPr lang="fr-FR" sz="2800" dirty="0">
              <a:ea typeface="Calibri"/>
              <a:cs typeface="Times New Roman"/>
            </a:endParaRPr>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2126321373"/>
              </p:ext>
            </p:extLst>
          </p:nvPr>
        </p:nvGraphicFramePr>
        <p:xfrm>
          <a:off x="1979712" y="2636912"/>
          <a:ext cx="5849620" cy="1261872"/>
        </p:xfrm>
        <a:graphic>
          <a:graphicData uri="http://schemas.openxmlformats.org/drawingml/2006/table">
            <a:tbl>
              <a:tblPr firstRow="1" firstCol="1" bandRow="1">
                <a:tableStyleId>{775DCB02-9BB8-47FD-8907-85C794F793BA}</a:tableStyleId>
              </a:tblPr>
              <a:tblGrid>
                <a:gridCol w="1462405"/>
                <a:gridCol w="1462405"/>
                <a:gridCol w="1462405"/>
                <a:gridCol w="1462405"/>
              </a:tblGrid>
              <a:tr h="0">
                <a:tc>
                  <a:txBody>
                    <a:bodyPr/>
                    <a:lstStyle/>
                    <a:p>
                      <a:pPr>
                        <a:lnSpc>
                          <a:spcPct val="115000"/>
                        </a:lnSpc>
                        <a:spcAft>
                          <a:spcPts val="0"/>
                        </a:spcAft>
                        <a:tabLst>
                          <a:tab pos="496570" algn="ctr"/>
                        </a:tabLst>
                      </a:pPr>
                      <a:r>
                        <a:rPr lang="fr-FR" sz="1800" dirty="0">
                          <a:effectLst/>
                        </a:rPr>
                        <a:t>1/2</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dirty="0">
                          <a:effectLst/>
                        </a:rPr>
                        <a:t>Pierre</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a:effectLst/>
                        </a:rPr>
                        <a:t>Feuille</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a:effectLst/>
                        </a:rPr>
                        <a:t>Ciseaux</a:t>
                      </a:r>
                      <a:endParaRPr lang="fr-FR" sz="1800">
                        <a:effectLst/>
                        <a:latin typeface="Calibri"/>
                        <a:ea typeface="Calibri"/>
                        <a:cs typeface="Times New Roman"/>
                      </a:endParaRPr>
                    </a:p>
                  </a:txBody>
                  <a:tcPr marL="68580" marR="68580" marT="0" marB="0"/>
                </a:tc>
              </a:tr>
              <a:tr h="0">
                <a:tc>
                  <a:txBody>
                    <a:bodyPr/>
                    <a:lstStyle/>
                    <a:p>
                      <a:pPr>
                        <a:lnSpc>
                          <a:spcPct val="115000"/>
                        </a:lnSpc>
                        <a:spcAft>
                          <a:spcPts val="0"/>
                        </a:spcAft>
                        <a:tabLst>
                          <a:tab pos="496570" algn="ctr"/>
                        </a:tabLst>
                      </a:pPr>
                      <a:r>
                        <a:rPr lang="fr-FR" sz="1800">
                          <a:effectLst/>
                        </a:rPr>
                        <a:t>Pierre</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dirty="0">
                          <a:effectLst/>
                        </a:rPr>
                        <a:t>(0,0)</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dirty="0">
                          <a:effectLst/>
                        </a:rPr>
                        <a:t>(-1,1)</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dirty="0">
                          <a:effectLst/>
                        </a:rPr>
                        <a:t>(1,-1)</a:t>
                      </a:r>
                      <a:endParaRPr lang="fr-FR" sz="1800" dirty="0">
                        <a:effectLst/>
                        <a:latin typeface="Calibri"/>
                        <a:ea typeface="Calibri"/>
                        <a:cs typeface="Times New Roman"/>
                      </a:endParaRPr>
                    </a:p>
                  </a:txBody>
                  <a:tcPr marL="68580" marR="68580" marT="0" marB="0"/>
                </a:tc>
              </a:tr>
              <a:tr h="0">
                <a:tc>
                  <a:txBody>
                    <a:bodyPr/>
                    <a:lstStyle/>
                    <a:p>
                      <a:pPr>
                        <a:lnSpc>
                          <a:spcPct val="115000"/>
                        </a:lnSpc>
                        <a:spcAft>
                          <a:spcPts val="0"/>
                        </a:spcAft>
                        <a:tabLst>
                          <a:tab pos="496570" algn="ctr"/>
                        </a:tabLst>
                      </a:pPr>
                      <a:r>
                        <a:rPr lang="fr-FR" sz="1800">
                          <a:effectLst/>
                        </a:rPr>
                        <a:t>Feuille</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a:effectLst/>
                        </a:rPr>
                        <a:t>(1,-1)</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a:effectLst/>
                        </a:rPr>
                        <a:t>(0,0)</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dirty="0">
                          <a:effectLst/>
                        </a:rPr>
                        <a:t>(-1,1)</a:t>
                      </a:r>
                      <a:endParaRPr lang="fr-FR" sz="1800" dirty="0">
                        <a:effectLst/>
                        <a:latin typeface="Calibri"/>
                        <a:ea typeface="Calibri"/>
                        <a:cs typeface="Times New Roman"/>
                      </a:endParaRPr>
                    </a:p>
                  </a:txBody>
                  <a:tcPr marL="68580" marR="68580" marT="0" marB="0"/>
                </a:tc>
              </a:tr>
              <a:tr h="0">
                <a:tc>
                  <a:txBody>
                    <a:bodyPr/>
                    <a:lstStyle/>
                    <a:p>
                      <a:pPr>
                        <a:lnSpc>
                          <a:spcPct val="115000"/>
                        </a:lnSpc>
                        <a:spcAft>
                          <a:spcPts val="0"/>
                        </a:spcAft>
                        <a:tabLst>
                          <a:tab pos="496570" algn="ctr"/>
                        </a:tabLst>
                      </a:pPr>
                      <a:r>
                        <a:rPr lang="fr-FR" sz="1800">
                          <a:effectLst/>
                        </a:rPr>
                        <a:t>Ciseaux</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a:effectLst/>
                        </a:rPr>
                        <a:t>(-1,1)</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a:effectLst/>
                        </a:rPr>
                        <a:t>(1,-1)</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dirty="0">
                          <a:effectLst/>
                        </a:rPr>
                        <a:t>(0,0)</a:t>
                      </a:r>
                      <a:endParaRPr lang="fr-FR" sz="1800" dirty="0">
                        <a:effectLst/>
                        <a:latin typeface="Calibri"/>
                        <a:ea typeface="Calibri"/>
                        <a:cs typeface="Times New Roman"/>
                      </a:endParaRPr>
                    </a:p>
                  </a:txBody>
                  <a:tcPr marL="68580" marR="68580" marT="0" marB="0"/>
                </a:tc>
              </a:tr>
            </a:tbl>
          </a:graphicData>
        </a:graphic>
      </p:graphicFrame>
      <p:sp>
        <p:nvSpPr>
          <p:cNvPr id="5" name="ZoneTexte 4"/>
          <p:cNvSpPr txBox="1"/>
          <p:nvPr/>
        </p:nvSpPr>
        <p:spPr>
          <a:xfrm>
            <a:off x="2699792" y="4494311"/>
            <a:ext cx="4200445" cy="461665"/>
          </a:xfrm>
          <a:prstGeom prst="rect">
            <a:avLst/>
          </a:prstGeom>
          <a:noFill/>
        </p:spPr>
        <p:txBody>
          <a:bodyPr wrap="none" rtlCol="0">
            <a:spAutoFit/>
          </a:bodyPr>
          <a:lstStyle/>
          <a:p>
            <a:r>
              <a:rPr lang="fr-FR" sz="2400" b="1" dirty="0" smtClean="0"/>
              <a:t>Pas d’équilibre de Nash en pure</a:t>
            </a:r>
            <a:endParaRPr lang="fr-FR" sz="2400" b="1" dirty="0"/>
          </a:p>
        </p:txBody>
      </p:sp>
      <p:sp>
        <p:nvSpPr>
          <p:cNvPr id="6" name="Espace réservé du numéro de diapositive 5"/>
          <p:cNvSpPr>
            <a:spLocks noGrp="1"/>
          </p:cNvSpPr>
          <p:nvPr>
            <p:ph type="sldNum" sz="quarter" idx="12"/>
          </p:nvPr>
        </p:nvSpPr>
        <p:spPr/>
        <p:txBody>
          <a:bodyPr/>
          <a:lstStyle/>
          <a:p>
            <a:fld id="{6674608D-C7AF-4096-AD67-5AA4A371CABC}" type="slidenum">
              <a:rPr lang="fr-FR" smtClean="0"/>
              <a:t>15</a:t>
            </a:fld>
            <a:endParaRPr lang="fr-FR"/>
          </a:p>
        </p:txBody>
      </p:sp>
    </p:spTree>
    <p:extLst>
      <p:ext uri="{BB962C8B-B14F-4D97-AF65-F5344CB8AC3E}">
        <p14:creationId xmlns:p14="http://schemas.microsoft.com/office/powerpoint/2010/main" val="32991320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Equilibres de Nash purs de jeux célèbres </a:t>
            </a:r>
            <a:endParaRPr lang="fr-FR" dirty="0"/>
          </a:p>
        </p:txBody>
      </p:sp>
      <p:sp>
        <p:nvSpPr>
          <p:cNvPr id="3" name="Espace réservé du contenu 2"/>
          <p:cNvSpPr>
            <a:spLocks noGrp="1"/>
          </p:cNvSpPr>
          <p:nvPr>
            <p:ph idx="1"/>
          </p:nvPr>
        </p:nvSpPr>
        <p:spPr/>
        <p:txBody>
          <a:bodyPr/>
          <a:lstStyle/>
          <a:p>
            <a:pPr marL="0" indent="0">
              <a:buNone/>
            </a:pPr>
            <a:r>
              <a:rPr lang="fr-FR" b="1" dirty="0" smtClean="0">
                <a:effectLst/>
                <a:latin typeface="Times New Roman"/>
                <a:ea typeface="Times New Roman"/>
              </a:rPr>
              <a:t>la bataille du couple:</a:t>
            </a:r>
          </a:p>
          <a:p>
            <a:pPr marL="0" indent="0">
              <a:buNone/>
            </a:pPr>
            <a:r>
              <a:rPr lang="fr-FR" dirty="0" smtClean="0"/>
              <a:t>Un couple discute les possibilités de sortie pour une soirée, il y’a deux possibilités le théâtre ou le Foot, les chiffres sont à titre indicatif.</a:t>
            </a:r>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16</a:t>
            </a:fld>
            <a:endParaRPr lang="fr-FR"/>
          </a:p>
        </p:txBody>
      </p:sp>
    </p:spTree>
    <p:extLst>
      <p:ext uri="{BB962C8B-B14F-4D97-AF65-F5344CB8AC3E}">
        <p14:creationId xmlns:p14="http://schemas.microsoft.com/office/powerpoint/2010/main" val="13693810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Equilibres de Nash purs de jeux célèbres </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029493655"/>
              </p:ext>
            </p:extLst>
          </p:nvPr>
        </p:nvGraphicFramePr>
        <p:xfrm>
          <a:off x="1619672" y="2852936"/>
          <a:ext cx="5849620" cy="946404"/>
        </p:xfrm>
        <a:graphic>
          <a:graphicData uri="http://schemas.openxmlformats.org/drawingml/2006/table">
            <a:tbl>
              <a:tblPr firstRow="1" firstCol="1" bandRow="1">
                <a:tableStyleId>{775DCB02-9BB8-47FD-8907-85C794F793BA}</a:tableStyleId>
              </a:tblPr>
              <a:tblGrid>
                <a:gridCol w="1949450"/>
                <a:gridCol w="1950085"/>
                <a:gridCol w="1950085"/>
              </a:tblGrid>
              <a:tr h="0">
                <a:tc>
                  <a:txBody>
                    <a:bodyPr/>
                    <a:lstStyle/>
                    <a:p>
                      <a:pPr>
                        <a:lnSpc>
                          <a:spcPct val="115000"/>
                        </a:lnSpc>
                        <a:spcAft>
                          <a:spcPts val="0"/>
                        </a:spcAft>
                        <a:tabLst>
                          <a:tab pos="496570" algn="ctr"/>
                        </a:tabLst>
                      </a:pPr>
                      <a:r>
                        <a:rPr lang="fr-FR" sz="1800" dirty="0">
                          <a:effectLst/>
                        </a:rPr>
                        <a:t>Femme/Homme</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a:effectLst/>
                        </a:rPr>
                        <a:t>Théâtre </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a:effectLst/>
                        </a:rPr>
                        <a:t>Foot</a:t>
                      </a:r>
                      <a:endParaRPr lang="fr-FR" sz="1800">
                        <a:effectLst/>
                        <a:latin typeface="Calibri"/>
                        <a:ea typeface="Calibri"/>
                        <a:cs typeface="Times New Roman"/>
                      </a:endParaRPr>
                    </a:p>
                  </a:txBody>
                  <a:tcPr marL="68580" marR="68580" marT="0" marB="0"/>
                </a:tc>
              </a:tr>
              <a:tr h="0">
                <a:tc>
                  <a:txBody>
                    <a:bodyPr/>
                    <a:lstStyle/>
                    <a:p>
                      <a:pPr>
                        <a:lnSpc>
                          <a:spcPct val="115000"/>
                        </a:lnSpc>
                        <a:spcAft>
                          <a:spcPts val="0"/>
                        </a:spcAft>
                        <a:tabLst>
                          <a:tab pos="496570" algn="ctr"/>
                        </a:tabLst>
                      </a:pPr>
                      <a:r>
                        <a:rPr lang="fr-FR" sz="1800" dirty="0">
                          <a:effectLst/>
                        </a:rPr>
                        <a:t>Théâtre </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a:effectLst/>
                        </a:rPr>
                        <a:t>(3 ,1)</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a:effectLst/>
                        </a:rPr>
                        <a:t>(0,0)</a:t>
                      </a:r>
                      <a:endParaRPr lang="fr-FR" sz="1800">
                        <a:effectLst/>
                        <a:latin typeface="Calibri"/>
                        <a:ea typeface="Calibri"/>
                        <a:cs typeface="Times New Roman"/>
                      </a:endParaRPr>
                    </a:p>
                  </a:txBody>
                  <a:tcPr marL="68580" marR="68580" marT="0" marB="0"/>
                </a:tc>
              </a:tr>
              <a:tr h="0">
                <a:tc>
                  <a:txBody>
                    <a:bodyPr/>
                    <a:lstStyle/>
                    <a:p>
                      <a:pPr>
                        <a:lnSpc>
                          <a:spcPct val="115000"/>
                        </a:lnSpc>
                        <a:spcAft>
                          <a:spcPts val="0"/>
                        </a:spcAft>
                        <a:tabLst>
                          <a:tab pos="496570" algn="ctr"/>
                        </a:tabLst>
                      </a:pPr>
                      <a:r>
                        <a:rPr lang="fr-FR" sz="1800">
                          <a:effectLst/>
                        </a:rPr>
                        <a:t>Foot </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a:effectLst/>
                        </a:rPr>
                        <a:t>(0,0)</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dirty="0">
                          <a:effectLst/>
                        </a:rPr>
                        <a:t>(1, 3)</a:t>
                      </a:r>
                      <a:endParaRPr lang="fr-FR" sz="1800" dirty="0">
                        <a:effectLst/>
                        <a:latin typeface="Calibri"/>
                        <a:ea typeface="Calibri"/>
                        <a:cs typeface="Times New Roman"/>
                      </a:endParaRPr>
                    </a:p>
                  </a:txBody>
                  <a:tcPr marL="68580" marR="68580" marT="0" marB="0"/>
                </a:tc>
              </a:tr>
            </a:tbl>
          </a:graphicData>
        </a:graphic>
      </p:graphicFrame>
      <p:sp>
        <p:nvSpPr>
          <p:cNvPr id="5" name="Rectangle 4"/>
          <p:cNvSpPr/>
          <p:nvPr/>
        </p:nvSpPr>
        <p:spPr>
          <a:xfrm>
            <a:off x="2555776" y="1895142"/>
            <a:ext cx="3704860" cy="584775"/>
          </a:xfrm>
          <a:prstGeom prst="rect">
            <a:avLst/>
          </a:prstGeom>
        </p:spPr>
        <p:txBody>
          <a:bodyPr wrap="none">
            <a:spAutoFit/>
          </a:bodyPr>
          <a:lstStyle/>
          <a:p>
            <a:r>
              <a:rPr lang="fr-FR" sz="3200" b="1" dirty="0">
                <a:solidFill>
                  <a:prstClr val="black"/>
                </a:solidFill>
                <a:latin typeface="Times New Roman"/>
                <a:ea typeface="Times New Roman"/>
              </a:rPr>
              <a:t>la bataille du couple</a:t>
            </a:r>
            <a:endParaRPr lang="fr-FR" dirty="0"/>
          </a:p>
        </p:txBody>
      </p:sp>
      <p:sp>
        <p:nvSpPr>
          <p:cNvPr id="6" name="Rectangle 5"/>
          <p:cNvSpPr/>
          <p:nvPr/>
        </p:nvSpPr>
        <p:spPr>
          <a:xfrm>
            <a:off x="1907704" y="4154938"/>
            <a:ext cx="5472608" cy="830997"/>
          </a:xfrm>
          <a:prstGeom prst="rect">
            <a:avLst/>
          </a:prstGeom>
        </p:spPr>
        <p:txBody>
          <a:bodyPr wrap="square">
            <a:spAutoFit/>
          </a:bodyPr>
          <a:lstStyle/>
          <a:p>
            <a:pPr algn="ctr"/>
            <a:r>
              <a:rPr lang="fr-FR" sz="2400" b="1" dirty="0">
                <a:solidFill>
                  <a:prstClr val="black"/>
                </a:solidFill>
                <a:latin typeface="Times New Roman"/>
                <a:ea typeface="Times New Roman"/>
              </a:rPr>
              <a:t>Les équilibres de Nash </a:t>
            </a:r>
            <a:r>
              <a:rPr lang="fr-FR" sz="2400" b="1" dirty="0" smtClean="0">
                <a:solidFill>
                  <a:prstClr val="black"/>
                </a:solidFill>
                <a:latin typeface="Times New Roman"/>
                <a:ea typeface="Times New Roman"/>
              </a:rPr>
              <a:t>pures:</a:t>
            </a:r>
          </a:p>
          <a:p>
            <a:pPr algn="ctr"/>
            <a:r>
              <a:rPr lang="fr-FR" sz="2400" b="1" dirty="0" smtClean="0">
                <a:solidFill>
                  <a:prstClr val="black"/>
                </a:solidFill>
                <a:latin typeface="Times New Roman"/>
                <a:ea typeface="Times New Roman"/>
              </a:rPr>
              <a:t>(Théâtre</a:t>
            </a:r>
            <a:r>
              <a:rPr lang="fr-FR" sz="2400" b="1" dirty="0">
                <a:solidFill>
                  <a:prstClr val="black"/>
                </a:solidFill>
                <a:latin typeface="Times New Roman"/>
                <a:ea typeface="Times New Roman"/>
              </a:rPr>
              <a:t>, Théâtre) et (Foot, Foot) </a:t>
            </a:r>
          </a:p>
        </p:txBody>
      </p:sp>
      <p:sp>
        <p:nvSpPr>
          <p:cNvPr id="3" name="Espace réservé du numéro de diapositive 2"/>
          <p:cNvSpPr>
            <a:spLocks noGrp="1"/>
          </p:cNvSpPr>
          <p:nvPr>
            <p:ph type="sldNum" sz="quarter" idx="12"/>
          </p:nvPr>
        </p:nvSpPr>
        <p:spPr/>
        <p:txBody>
          <a:bodyPr/>
          <a:lstStyle/>
          <a:p>
            <a:fld id="{6674608D-C7AF-4096-AD67-5AA4A371CABC}" type="slidenum">
              <a:rPr lang="fr-FR" smtClean="0"/>
              <a:t>17</a:t>
            </a:fld>
            <a:endParaRPr lang="fr-FR"/>
          </a:p>
        </p:txBody>
      </p:sp>
    </p:spTree>
    <p:extLst>
      <p:ext uri="{BB962C8B-B14F-4D97-AF65-F5344CB8AC3E}">
        <p14:creationId xmlns:p14="http://schemas.microsoft.com/office/powerpoint/2010/main" val="21648421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Equilibres de Nash purs de jeux célèbres </a:t>
            </a:r>
            <a:endParaRPr lang="fr-FR" dirty="0"/>
          </a:p>
        </p:txBody>
      </p:sp>
      <p:sp>
        <p:nvSpPr>
          <p:cNvPr id="3" name="Espace réservé du contenu 2"/>
          <p:cNvSpPr>
            <a:spLocks noGrp="1"/>
          </p:cNvSpPr>
          <p:nvPr>
            <p:ph idx="1"/>
          </p:nvPr>
        </p:nvSpPr>
        <p:spPr/>
        <p:txBody>
          <a:bodyPr>
            <a:normAutofit lnSpcReduction="10000"/>
          </a:bodyPr>
          <a:lstStyle/>
          <a:p>
            <a:pPr marL="0" indent="0">
              <a:buNone/>
            </a:pPr>
            <a:r>
              <a:rPr lang="fr-FR" b="1" dirty="0" smtClean="0"/>
              <a:t>Proposition 3.1 </a:t>
            </a:r>
          </a:p>
          <a:p>
            <a:pPr>
              <a:buFont typeface="Wingdings" panose="05000000000000000000" pitchFamily="2" charset="2"/>
              <a:buChar char="ü"/>
            </a:pPr>
            <a:r>
              <a:rPr lang="fr-FR" dirty="0" smtClean="0"/>
              <a:t>Si un jeu est solvable par stratégies strictement dominées alors, le profil (le vecteur de stratégies) qui en résulte est le seul équilibre de Nash du jeu initial.</a:t>
            </a:r>
          </a:p>
          <a:p>
            <a:pPr>
              <a:buFont typeface="Wingdings" panose="05000000000000000000" pitchFamily="2" charset="2"/>
              <a:buChar char="ü"/>
            </a:pPr>
            <a:r>
              <a:rPr lang="fr-FR" dirty="0" smtClean="0"/>
              <a:t> Un jeu est solvable par stratégies faiblement  dominées alors, les profils (le vecteur de stratégies qui en résulte) sont des équilibres de Nash du jeu initial.</a:t>
            </a:r>
          </a:p>
          <a:p>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18</a:t>
            </a:fld>
            <a:endParaRPr lang="fr-FR"/>
          </a:p>
        </p:txBody>
      </p:sp>
    </p:spTree>
    <p:extLst>
      <p:ext uri="{BB962C8B-B14F-4D97-AF65-F5344CB8AC3E}">
        <p14:creationId xmlns:p14="http://schemas.microsoft.com/office/powerpoint/2010/main" val="15781946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Equilibres de Nash purs de jeux célèbres </a:t>
            </a:r>
            <a:endParaRPr lang="fr-FR" dirty="0"/>
          </a:p>
        </p:txBody>
      </p:sp>
      <p:sp>
        <p:nvSpPr>
          <p:cNvPr id="3" name="Espace réservé du contenu 2"/>
          <p:cNvSpPr>
            <a:spLocks noGrp="1"/>
          </p:cNvSpPr>
          <p:nvPr>
            <p:ph idx="1"/>
          </p:nvPr>
        </p:nvSpPr>
        <p:spPr/>
        <p:txBody>
          <a:bodyPr/>
          <a:lstStyle/>
          <a:p>
            <a:pPr marL="0" indent="0">
              <a:buNone/>
            </a:pPr>
            <a:r>
              <a:rPr lang="fr-FR" b="1" dirty="0" smtClean="0"/>
              <a:t>Remarque</a:t>
            </a:r>
          </a:p>
          <a:p>
            <a:pPr marL="0" indent="0">
              <a:buNone/>
            </a:pPr>
            <a:r>
              <a:rPr lang="fr-FR" dirty="0" smtClean="0"/>
              <a:t>L’inverse n’est pas toujours vrai, l’élimination de stratégies faiblement dominées peut écarter un équilibre de Nash comme le montre l’exemple suivant :</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19</a:t>
            </a:fld>
            <a:endParaRPr lang="fr-FR"/>
          </a:p>
        </p:txBody>
      </p:sp>
    </p:spTree>
    <p:extLst>
      <p:ext uri="{BB962C8B-B14F-4D97-AF65-F5344CB8AC3E}">
        <p14:creationId xmlns:p14="http://schemas.microsoft.com/office/powerpoint/2010/main" val="3286324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a:t>
            </a:r>
            <a:endParaRPr lang="fr-FR" dirty="0"/>
          </a:p>
        </p:txBody>
      </p:sp>
      <p:graphicFrame>
        <p:nvGraphicFramePr>
          <p:cNvPr id="10" name="Espace réservé du contenu 9"/>
          <p:cNvGraphicFramePr>
            <a:graphicFrameLocks noGrp="1"/>
          </p:cNvGraphicFramePr>
          <p:nvPr>
            <p:ph idx="1"/>
            <p:extLst>
              <p:ext uri="{D42A27DB-BD31-4B8C-83A1-F6EECF244321}">
                <p14:modId xmlns:p14="http://schemas.microsoft.com/office/powerpoint/2010/main" val="2505906361"/>
              </p:ext>
            </p:extLst>
          </p:nvPr>
        </p:nvGraphicFramePr>
        <p:xfrm>
          <a:off x="1220819" y="2348880"/>
          <a:ext cx="3672408" cy="1261872"/>
        </p:xfrm>
        <a:graphic>
          <a:graphicData uri="http://schemas.openxmlformats.org/drawingml/2006/table">
            <a:tbl>
              <a:tblPr firstRow="1" firstCol="1" bandRow="1">
                <a:tableStyleId>{775DCB02-9BB8-47FD-8907-85C794F793BA}</a:tableStyleId>
              </a:tblPr>
              <a:tblGrid>
                <a:gridCol w="1368152"/>
                <a:gridCol w="1152128"/>
                <a:gridCol w="1152128"/>
              </a:tblGrid>
              <a:tr h="342265">
                <a:tc>
                  <a:txBody>
                    <a:bodyPr/>
                    <a:lstStyle/>
                    <a:p>
                      <a:pPr>
                        <a:lnSpc>
                          <a:spcPct val="115000"/>
                        </a:lnSpc>
                        <a:spcAft>
                          <a:spcPts val="0"/>
                        </a:spcAft>
                        <a:tabLst>
                          <a:tab pos="1812290" algn="r"/>
                        </a:tabLst>
                      </a:pPr>
                      <a:r>
                        <a:rPr lang="fr-FR" sz="1800" dirty="0">
                          <a:effectLst/>
                        </a:rPr>
                        <a:t>	</a:t>
                      </a:r>
                    </a:p>
                    <a:p>
                      <a:pPr>
                        <a:lnSpc>
                          <a:spcPct val="115000"/>
                        </a:lnSpc>
                        <a:spcAft>
                          <a:spcPts val="0"/>
                        </a:spcAft>
                      </a:pPr>
                      <a:r>
                        <a:rPr lang="fr-FR" sz="1800" dirty="0" smtClean="0">
                          <a:effectLst/>
                        </a:rPr>
                        <a:t>1/2</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G</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D</a:t>
                      </a:r>
                      <a:endParaRPr lang="fr-FR" sz="1800" dirty="0">
                        <a:effectLst/>
                        <a:latin typeface="Calibri"/>
                        <a:ea typeface="Calibri"/>
                        <a:cs typeface="Times New Roman"/>
                      </a:endParaRPr>
                    </a:p>
                  </a:txBody>
                  <a:tcPr marL="68580" marR="68580" marT="0" marB="0"/>
                </a:tc>
              </a:tr>
              <a:tr h="161290">
                <a:tc>
                  <a:txBody>
                    <a:bodyPr/>
                    <a:lstStyle/>
                    <a:p>
                      <a:pPr>
                        <a:lnSpc>
                          <a:spcPct val="115000"/>
                        </a:lnSpc>
                        <a:spcAft>
                          <a:spcPts val="0"/>
                        </a:spcAft>
                      </a:pPr>
                      <a:r>
                        <a:rPr lang="fr-FR" sz="1800">
                          <a:effectLst/>
                        </a:rPr>
                        <a:t>H</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(0,0)</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(2,2)</a:t>
                      </a:r>
                      <a:endParaRPr lang="fr-FR" sz="1800" dirty="0">
                        <a:effectLst/>
                        <a:latin typeface="Calibri"/>
                        <a:ea typeface="Calibri"/>
                        <a:cs typeface="Times New Roman"/>
                      </a:endParaRPr>
                    </a:p>
                  </a:txBody>
                  <a:tcPr marL="68580" marR="68580" marT="0" marB="0"/>
                </a:tc>
              </a:tr>
              <a:tr h="180975">
                <a:tc>
                  <a:txBody>
                    <a:bodyPr/>
                    <a:lstStyle/>
                    <a:p>
                      <a:pPr>
                        <a:lnSpc>
                          <a:spcPct val="115000"/>
                        </a:lnSpc>
                        <a:spcAft>
                          <a:spcPts val="0"/>
                        </a:spcAft>
                      </a:pPr>
                      <a:r>
                        <a:rPr lang="fr-FR" sz="1800">
                          <a:effectLst/>
                        </a:rPr>
                        <a:t>B</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(10,11)</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(-1,0)</a:t>
                      </a:r>
                      <a:endParaRPr lang="fr-FR" sz="1800" dirty="0">
                        <a:effectLst/>
                        <a:latin typeface="Calibri"/>
                        <a:ea typeface="Calibri"/>
                        <a:cs typeface="Times New Roman"/>
                      </a:endParaRPr>
                    </a:p>
                  </a:txBody>
                  <a:tcPr marL="68580" marR="68580" marT="0" marB="0"/>
                </a:tc>
              </a:tr>
            </a:tbl>
          </a:graphicData>
        </a:graphic>
      </p:graphicFrame>
      <p:sp>
        <p:nvSpPr>
          <p:cNvPr id="12" name="ZoneTexte 11"/>
          <p:cNvSpPr txBox="1"/>
          <p:nvPr/>
        </p:nvSpPr>
        <p:spPr>
          <a:xfrm>
            <a:off x="358895" y="1732166"/>
            <a:ext cx="1324722" cy="369332"/>
          </a:xfrm>
          <a:prstGeom prst="rect">
            <a:avLst/>
          </a:prstGeom>
          <a:noFill/>
        </p:spPr>
        <p:txBody>
          <a:bodyPr wrap="none" rtlCol="0">
            <a:spAutoFit/>
          </a:bodyPr>
          <a:lstStyle/>
          <a:p>
            <a:r>
              <a:rPr lang="fr-FR" dirty="0" smtClean="0"/>
              <a:t>Exemple 3.1</a:t>
            </a:r>
            <a:endParaRPr lang="fr-FR" dirty="0"/>
          </a:p>
        </p:txBody>
      </p:sp>
      <p:sp>
        <p:nvSpPr>
          <p:cNvPr id="13" name="ZoneTexte 12"/>
          <p:cNvSpPr txBox="1"/>
          <p:nvPr/>
        </p:nvSpPr>
        <p:spPr>
          <a:xfrm>
            <a:off x="395536" y="5733256"/>
            <a:ext cx="7501990" cy="646331"/>
          </a:xfrm>
          <a:prstGeom prst="rect">
            <a:avLst/>
          </a:prstGeom>
          <a:noFill/>
        </p:spPr>
        <p:txBody>
          <a:bodyPr wrap="none" rtlCol="0">
            <a:spAutoFit/>
          </a:bodyPr>
          <a:lstStyle/>
          <a:p>
            <a:r>
              <a:rPr lang="fr-FR" dirty="0" smtClean="0"/>
              <a:t>Dans ces exemples c’est  impossible de trouver l’issue du jeu en appliquant les </a:t>
            </a:r>
          </a:p>
          <a:p>
            <a:r>
              <a:rPr lang="fr-FR" dirty="0" smtClean="0"/>
              <a:t>notions de dominances vues dans le chapitre 2.</a:t>
            </a:r>
            <a:endParaRPr lang="fr-FR" dirty="0"/>
          </a:p>
        </p:txBody>
      </p:sp>
      <p:sp>
        <p:nvSpPr>
          <p:cNvPr id="14" name="ZoneTexte 13"/>
          <p:cNvSpPr txBox="1"/>
          <p:nvPr/>
        </p:nvSpPr>
        <p:spPr>
          <a:xfrm>
            <a:off x="358895" y="3713603"/>
            <a:ext cx="1324722" cy="369332"/>
          </a:xfrm>
          <a:prstGeom prst="rect">
            <a:avLst/>
          </a:prstGeom>
          <a:noFill/>
        </p:spPr>
        <p:txBody>
          <a:bodyPr wrap="none" rtlCol="0">
            <a:spAutoFit/>
          </a:bodyPr>
          <a:lstStyle/>
          <a:p>
            <a:r>
              <a:rPr lang="fr-FR" dirty="0" smtClean="0"/>
              <a:t>Exemple 3.2</a:t>
            </a:r>
            <a:endParaRPr lang="fr-FR" dirty="0"/>
          </a:p>
        </p:txBody>
      </p:sp>
      <p:graphicFrame>
        <p:nvGraphicFramePr>
          <p:cNvPr id="15" name="Tableau 14"/>
          <p:cNvGraphicFramePr>
            <a:graphicFrameLocks noGrp="1"/>
          </p:cNvGraphicFramePr>
          <p:nvPr>
            <p:extLst>
              <p:ext uri="{D42A27DB-BD31-4B8C-83A1-F6EECF244321}">
                <p14:modId xmlns:p14="http://schemas.microsoft.com/office/powerpoint/2010/main" val="2302870172"/>
              </p:ext>
            </p:extLst>
          </p:nvPr>
        </p:nvGraphicFramePr>
        <p:xfrm>
          <a:off x="1182588" y="4230394"/>
          <a:ext cx="5849620" cy="1261872"/>
        </p:xfrm>
        <a:graphic>
          <a:graphicData uri="http://schemas.openxmlformats.org/drawingml/2006/table">
            <a:tbl>
              <a:tblPr firstRow="1" firstCol="1" bandRow="1">
                <a:tableStyleId>{775DCB02-9BB8-47FD-8907-85C794F793BA}</a:tableStyleId>
              </a:tblPr>
              <a:tblGrid>
                <a:gridCol w="1462405"/>
                <a:gridCol w="1462405"/>
                <a:gridCol w="1462405"/>
                <a:gridCol w="1462405"/>
              </a:tblGrid>
              <a:tr h="0">
                <a:tc>
                  <a:txBody>
                    <a:bodyPr/>
                    <a:lstStyle/>
                    <a:p>
                      <a:pPr>
                        <a:lnSpc>
                          <a:spcPct val="115000"/>
                        </a:lnSpc>
                        <a:spcAft>
                          <a:spcPts val="0"/>
                        </a:spcAft>
                      </a:pPr>
                      <a:r>
                        <a:rPr lang="fr-FR" sz="1800" dirty="0">
                          <a:effectLst/>
                        </a:rPr>
                        <a:t>1/2</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L</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M</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R</a:t>
                      </a:r>
                      <a:endParaRPr lang="fr-FR" sz="1800">
                        <a:effectLst/>
                        <a:latin typeface="Calibri"/>
                        <a:ea typeface="Calibri"/>
                        <a:cs typeface="Times New Roman"/>
                      </a:endParaRPr>
                    </a:p>
                  </a:txBody>
                  <a:tcPr marL="68580" marR="68580" marT="0" marB="0"/>
                </a:tc>
              </a:tr>
              <a:tr h="0">
                <a:tc>
                  <a:txBody>
                    <a:bodyPr/>
                    <a:lstStyle/>
                    <a:p>
                      <a:pPr>
                        <a:lnSpc>
                          <a:spcPct val="115000"/>
                        </a:lnSpc>
                        <a:spcAft>
                          <a:spcPts val="0"/>
                        </a:spcAft>
                      </a:pPr>
                      <a:r>
                        <a:rPr lang="fr-FR" sz="1800" dirty="0">
                          <a:effectLst/>
                        </a:rPr>
                        <a:t>T</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(0,6)</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(6,0)</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(4,3)</a:t>
                      </a:r>
                      <a:endParaRPr lang="fr-FR" sz="1800">
                        <a:effectLst/>
                        <a:latin typeface="Calibri"/>
                        <a:ea typeface="Calibri"/>
                        <a:cs typeface="Times New Roman"/>
                      </a:endParaRPr>
                    </a:p>
                  </a:txBody>
                  <a:tcPr marL="68580" marR="68580" marT="0" marB="0"/>
                </a:tc>
              </a:tr>
              <a:tr h="0">
                <a:tc>
                  <a:txBody>
                    <a:bodyPr/>
                    <a:lstStyle/>
                    <a:p>
                      <a:pPr>
                        <a:lnSpc>
                          <a:spcPct val="115000"/>
                        </a:lnSpc>
                        <a:spcAft>
                          <a:spcPts val="0"/>
                        </a:spcAft>
                      </a:pPr>
                      <a:r>
                        <a:rPr lang="fr-FR" sz="1800">
                          <a:effectLst/>
                        </a:rPr>
                        <a:t>M</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(6,0)</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(0,6)</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(4,3)</a:t>
                      </a:r>
                      <a:endParaRPr lang="fr-FR" sz="1800" dirty="0">
                        <a:effectLst/>
                        <a:latin typeface="Calibri"/>
                        <a:ea typeface="Calibri"/>
                        <a:cs typeface="Times New Roman"/>
                      </a:endParaRPr>
                    </a:p>
                  </a:txBody>
                  <a:tcPr marL="68580" marR="68580" marT="0" marB="0"/>
                </a:tc>
              </a:tr>
              <a:tr h="0">
                <a:tc>
                  <a:txBody>
                    <a:bodyPr/>
                    <a:lstStyle/>
                    <a:p>
                      <a:pPr>
                        <a:lnSpc>
                          <a:spcPct val="115000"/>
                        </a:lnSpc>
                        <a:spcAft>
                          <a:spcPts val="0"/>
                        </a:spcAft>
                      </a:pPr>
                      <a:r>
                        <a:rPr lang="fr-FR" sz="1800">
                          <a:effectLst/>
                        </a:rPr>
                        <a:t>B</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(3,3)</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(3,3)</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(5,5)</a:t>
                      </a:r>
                      <a:endParaRPr lang="fr-FR" sz="1800" dirty="0">
                        <a:effectLst/>
                        <a:latin typeface="Calibri"/>
                        <a:ea typeface="Calibri"/>
                        <a:cs typeface="Times New Roman"/>
                      </a:endParaRPr>
                    </a:p>
                  </a:txBody>
                  <a:tcPr marL="68580" marR="68580" marT="0" marB="0"/>
                </a:tc>
              </a:tr>
            </a:tbl>
          </a:graphicData>
        </a:graphic>
      </p:graphicFrame>
      <p:sp>
        <p:nvSpPr>
          <p:cNvPr id="3" name="Espace réservé du numéro de diapositive 2"/>
          <p:cNvSpPr>
            <a:spLocks noGrp="1"/>
          </p:cNvSpPr>
          <p:nvPr>
            <p:ph type="sldNum" sz="quarter" idx="12"/>
          </p:nvPr>
        </p:nvSpPr>
        <p:spPr/>
        <p:txBody>
          <a:bodyPr/>
          <a:lstStyle/>
          <a:p>
            <a:fld id="{6674608D-C7AF-4096-AD67-5AA4A371CABC}" type="slidenum">
              <a:rPr lang="fr-FR" smtClean="0"/>
              <a:t>2</a:t>
            </a:fld>
            <a:endParaRPr lang="fr-FR"/>
          </a:p>
        </p:txBody>
      </p:sp>
    </p:spTree>
    <p:extLst>
      <p:ext uri="{BB962C8B-B14F-4D97-AF65-F5344CB8AC3E}">
        <p14:creationId xmlns:p14="http://schemas.microsoft.com/office/powerpoint/2010/main" val="32166635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a:solidFill>
                  <a:prstClr val="black"/>
                </a:solidFill>
              </a:rPr>
              <a:t>Equilibre de Nash en stratégies pures</a:t>
            </a:r>
            <a:endParaRPr lang="fr-FR" dirty="0"/>
          </a:p>
        </p:txBody>
      </p:sp>
      <p:sp>
        <p:nvSpPr>
          <p:cNvPr id="3" name="Espace réservé du contenu 2"/>
          <p:cNvSpPr>
            <a:spLocks noGrp="1"/>
          </p:cNvSpPr>
          <p:nvPr>
            <p:ph idx="1"/>
          </p:nvPr>
        </p:nvSpPr>
        <p:spPr/>
        <p:txBody>
          <a:bodyPr/>
          <a:lstStyle/>
          <a:p>
            <a:pPr marL="0" indent="0">
              <a:buNone/>
            </a:pPr>
            <a:r>
              <a:rPr lang="fr-FR" sz="1800" b="1" dirty="0" smtClean="0"/>
              <a:t>Exemple3.4</a:t>
            </a:r>
          </a:p>
          <a:p>
            <a:pPr marL="0" indent="0">
              <a:buNone/>
            </a:pP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2407946240"/>
              </p:ext>
            </p:extLst>
          </p:nvPr>
        </p:nvGraphicFramePr>
        <p:xfrm>
          <a:off x="1547664" y="2348880"/>
          <a:ext cx="4990465" cy="946404"/>
        </p:xfrm>
        <a:graphic>
          <a:graphicData uri="http://schemas.openxmlformats.org/drawingml/2006/table">
            <a:tbl>
              <a:tblPr firstRow="1" firstCol="1" bandRow="1">
                <a:tableStyleId>{775DCB02-9BB8-47FD-8907-85C794F793BA}</a:tableStyleId>
              </a:tblPr>
              <a:tblGrid>
                <a:gridCol w="1663065"/>
                <a:gridCol w="1663700"/>
                <a:gridCol w="1663700"/>
              </a:tblGrid>
              <a:tr h="164465">
                <a:tc>
                  <a:txBody>
                    <a:bodyPr/>
                    <a:lstStyle/>
                    <a:p>
                      <a:pPr>
                        <a:lnSpc>
                          <a:spcPct val="115000"/>
                        </a:lnSpc>
                        <a:spcAft>
                          <a:spcPts val="0"/>
                        </a:spcAft>
                        <a:tabLst>
                          <a:tab pos="496570" algn="ctr"/>
                        </a:tabLst>
                      </a:pPr>
                      <a:r>
                        <a:rPr lang="fr-FR" sz="1800">
                          <a:effectLst/>
                        </a:rPr>
                        <a:t>1/2</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a:effectLst/>
                        </a:rPr>
                        <a:t>G</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a:effectLst/>
                        </a:rPr>
                        <a:t>D</a:t>
                      </a:r>
                      <a:endParaRPr lang="fr-FR" sz="1800">
                        <a:effectLst/>
                        <a:latin typeface="Calibri"/>
                        <a:ea typeface="Calibri"/>
                        <a:cs typeface="Times New Roman"/>
                      </a:endParaRPr>
                    </a:p>
                  </a:txBody>
                  <a:tcPr marL="68580" marR="68580" marT="0" marB="0"/>
                </a:tc>
              </a:tr>
              <a:tr h="164465">
                <a:tc>
                  <a:txBody>
                    <a:bodyPr/>
                    <a:lstStyle/>
                    <a:p>
                      <a:pPr>
                        <a:lnSpc>
                          <a:spcPct val="115000"/>
                        </a:lnSpc>
                        <a:spcAft>
                          <a:spcPts val="0"/>
                        </a:spcAft>
                        <a:tabLst>
                          <a:tab pos="496570" algn="ctr"/>
                        </a:tabLst>
                      </a:pPr>
                      <a:r>
                        <a:rPr lang="fr-FR" sz="1800">
                          <a:effectLst/>
                        </a:rPr>
                        <a:t>H</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a:effectLst/>
                        </a:rPr>
                        <a:t>(10,0)</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a:effectLst/>
                        </a:rPr>
                        <a:t>(5,2)</a:t>
                      </a:r>
                      <a:endParaRPr lang="fr-FR" sz="1800">
                        <a:effectLst/>
                        <a:latin typeface="Calibri"/>
                        <a:ea typeface="Calibri"/>
                        <a:cs typeface="Times New Roman"/>
                      </a:endParaRPr>
                    </a:p>
                  </a:txBody>
                  <a:tcPr marL="68580" marR="68580" marT="0" marB="0"/>
                </a:tc>
              </a:tr>
              <a:tr h="164465">
                <a:tc>
                  <a:txBody>
                    <a:bodyPr/>
                    <a:lstStyle/>
                    <a:p>
                      <a:pPr>
                        <a:lnSpc>
                          <a:spcPct val="115000"/>
                        </a:lnSpc>
                        <a:spcAft>
                          <a:spcPts val="0"/>
                        </a:spcAft>
                        <a:tabLst>
                          <a:tab pos="496570" algn="ctr"/>
                        </a:tabLst>
                      </a:pPr>
                      <a:r>
                        <a:rPr lang="fr-FR" sz="1800">
                          <a:effectLst/>
                        </a:rPr>
                        <a:t>B</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a:effectLst/>
                        </a:rPr>
                        <a:t>(10,11)</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tabLst>
                          <a:tab pos="496570" algn="ctr"/>
                        </a:tabLst>
                      </a:pPr>
                      <a:r>
                        <a:rPr lang="fr-FR" sz="1800" dirty="0">
                          <a:effectLst/>
                        </a:rPr>
                        <a:t>(2,0)</a:t>
                      </a:r>
                      <a:endParaRPr lang="fr-FR" sz="1800" dirty="0">
                        <a:effectLst/>
                        <a:latin typeface="Calibri"/>
                        <a:ea typeface="Calibri"/>
                        <a:cs typeface="Times New Roman"/>
                      </a:endParaRPr>
                    </a:p>
                  </a:txBody>
                  <a:tcPr marL="68580" marR="68580" marT="0" marB="0"/>
                </a:tc>
              </a:tr>
            </a:tbl>
          </a:graphicData>
        </a:graphic>
      </p:graphicFrame>
      <p:sp>
        <p:nvSpPr>
          <p:cNvPr id="5" name="Rectangle 4"/>
          <p:cNvSpPr/>
          <p:nvPr/>
        </p:nvSpPr>
        <p:spPr>
          <a:xfrm>
            <a:off x="971600" y="3789040"/>
            <a:ext cx="6840760" cy="923330"/>
          </a:xfrm>
          <a:prstGeom prst="rect">
            <a:avLst/>
          </a:prstGeom>
        </p:spPr>
        <p:txBody>
          <a:bodyPr wrap="square">
            <a:spAutoFit/>
          </a:bodyPr>
          <a:lstStyle/>
          <a:p>
            <a:pPr algn="ctr"/>
            <a:r>
              <a:rPr lang="fr-FR" b="1" dirty="0" smtClean="0">
                <a:effectLst/>
                <a:latin typeface="Times New Roman"/>
                <a:ea typeface="Times New Roman"/>
              </a:rPr>
              <a:t>(H,D) est  une issue du jeu par élimination de stratégie faiblement dominées mais un deuxième équilibre de Nash est éliminé il s’agit de (B,G).</a:t>
            </a:r>
            <a:endParaRPr lang="fr-FR" b="1" dirty="0"/>
          </a:p>
        </p:txBody>
      </p:sp>
      <p:sp>
        <p:nvSpPr>
          <p:cNvPr id="6" name="Espace réservé du numéro de diapositive 5"/>
          <p:cNvSpPr>
            <a:spLocks noGrp="1"/>
          </p:cNvSpPr>
          <p:nvPr>
            <p:ph type="sldNum" sz="quarter" idx="12"/>
          </p:nvPr>
        </p:nvSpPr>
        <p:spPr/>
        <p:txBody>
          <a:bodyPr/>
          <a:lstStyle/>
          <a:p>
            <a:fld id="{6674608D-C7AF-4096-AD67-5AA4A371CABC}" type="slidenum">
              <a:rPr lang="fr-FR" smtClean="0"/>
              <a:t>20</a:t>
            </a:fld>
            <a:endParaRPr lang="fr-FR"/>
          </a:p>
        </p:txBody>
      </p:sp>
    </p:spTree>
    <p:extLst>
      <p:ext uri="{BB962C8B-B14F-4D97-AF65-F5344CB8AC3E}">
        <p14:creationId xmlns:p14="http://schemas.microsoft.com/office/powerpoint/2010/main" val="3070449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a:solidFill>
                  <a:prstClr val="black"/>
                </a:solidFill>
              </a:rPr>
              <a:t>Equilibre de Nash en stratégies pures</a:t>
            </a:r>
            <a:endParaRPr lang="fr-FR" dirty="0"/>
          </a:p>
        </p:txBody>
      </p:sp>
      <p:sp>
        <p:nvSpPr>
          <p:cNvPr id="3" name="Espace réservé du contenu 2"/>
          <p:cNvSpPr>
            <a:spLocks noGrp="1"/>
          </p:cNvSpPr>
          <p:nvPr>
            <p:ph idx="1"/>
          </p:nvPr>
        </p:nvSpPr>
        <p:spPr>
          <a:xfrm>
            <a:off x="251520" y="1628800"/>
            <a:ext cx="8435280" cy="4525963"/>
          </a:xfrm>
        </p:spPr>
        <p:txBody>
          <a:bodyPr/>
          <a:lstStyle/>
          <a:p>
            <a:pPr lvl="0">
              <a:lnSpc>
                <a:spcPct val="115000"/>
              </a:lnSpc>
              <a:spcAft>
                <a:spcPts val="1000"/>
              </a:spcAft>
              <a:buFont typeface="+mj-lt"/>
              <a:buAutoNum type="alphaLcParenR"/>
            </a:pPr>
            <a:r>
              <a:rPr lang="fr-FR" b="1" dirty="0" smtClean="0">
                <a:effectLst/>
                <a:latin typeface="Times New Roman"/>
                <a:ea typeface="Times New Roman"/>
                <a:cs typeface="Times New Roman"/>
              </a:rPr>
              <a:t>Propriétés:</a:t>
            </a:r>
          </a:p>
          <a:p>
            <a:pPr lvl="0">
              <a:lnSpc>
                <a:spcPct val="115000"/>
              </a:lnSpc>
              <a:spcAft>
                <a:spcPts val="1000"/>
              </a:spcAft>
              <a:buFont typeface="Wingdings" panose="05000000000000000000" pitchFamily="2" charset="2"/>
              <a:buChar char="Ø"/>
            </a:pPr>
            <a:r>
              <a:rPr lang="fr-FR" sz="2800" dirty="0" smtClean="0">
                <a:ea typeface="Calibri"/>
                <a:cs typeface="Times New Roman"/>
              </a:rPr>
              <a:t>Un  jeu en stratégies pures peut posséder plusieurs équilibres de Nash comme il peut n’en posséder aucun (voir  exemples en supra). Dans ce dernier cas comment alors va-t-on choisir un équilibre particulier?</a:t>
            </a:r>
          </a:p>
          <a:p>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21</a:t>
            </a:fld>
            <a:endParaRPr lang="fr-FR"/>
          </a:p>
        </p:txBody>
      </p:sp>
    </p:spTree>
    <p:extLst>
      <p:ext uri="{BB962C8B-B14F-4D97-AF65-F5344CB8AC3E}">
        <p14:creationId xmlns:p14="http://schemas.microsoft.com/office/powerpoint/2010/main" val="28312193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a:solidFill>
                  <a:prstClr val="black"/>
                </a:solidFill>
              </a:rPr>
              <a:t>Equilibre de Nash en stratégies pures</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251520" y="1628800"/>
                <a:ext cx="8640960" cy="4525963"/>
              </a:xfrm>
            </p:spPr>
            <p:txBody>
              <a:bodyPr/>
              <a:lstStyle/>
              <a:p>
                <a:pPr marL="0" indent="0">
                  <a:lnSpc>
                    <a:spcPct val="95000"/>
                  </a:lnSpc>
                  <a:spcAft>
                    <a:spcPts val="1000"/>
                  </a:spcAft>
                  <a:buNone/>
                </a:pPr>
                <a:r>
                  <a:rPr lang="fr-FR" sz="2600" b="1" dirty="0" smtClean="0">
                    <a:latin typeface="Times New Roman"/>
                    <a:ea typeface="Times New Roman"/>
                    <a:cs typeface="Times New Roman"/>
                  </a:rPr>
                  <a:t>b) Propriétés:</a:t>
                </a:r>
              </a:p>
              <a:p>
                <a:pPr lvl="0">
                  <a:buFont typeface="Wingdings" panose="05000000000000000000" pitchFamily="2" charset="2"/>
                  <a:buChar char="Ø"/>
                </a:pPr>
                <a:r>
                  <a:rPr lang="fr-FR" sz="2800" dirty="0" smtClean="0">
                    <a:effectLst/>
                    <a:latin typeface="Times New Roman"/>
                    <a:ea typeface="Times New Roman"/>
                  </a:rPr>
                  <a:t>Deux équilibres de Nash </a:t>
                </a:r>
                <a14:m>
                  <m:oMath xmlns:m="http://schemas.openxmlformats.org/officeDocument/2006/math">
                    <m:r>
                      <a:rPr lang="fr-FR" sz="2800" i="1">
                        <a:effectLst/>
                        <a:latin typeface="Cambria Math"/>
                        <a:ea typeface="Times New Roman"/>
                        <a:cs typeface="Times New Roman"/>
                      </a:rPr>
                      <m:t>𝑠</m:t>
                    </m:r>
                    <m:r>
                      <a:rPr lang="fr-FR" sz="2800" i="1">
                        <a:effectLst/>
                        <a:latin typeface="Cambria Math"/>
                        <a:ea typeface="Times New Roman"/>
                        <a:cs typeface="Times New Roman"/>
                      </a:rPr>
                      <m:t>∗=</m:t>
                    </m:r>
                    <m:d>
                      <m:dPr>
                        <m:ctrlPr>
                          <a:rPr lang="fr-FR" sz="2800" i="1">
                            <a:effectLst/>
                            <a:latin typeface="Cambria Math"/>
                            <a:ea typeface="Times New Roman"/>
                            <a:cs typeface="Times New Roman"/>
                          </a:rPr>
                        </m:ctrlPr>
                      </m:dPr>
                      <m:e>
                        <m:sSub>
                          <m:sSubPr>
                            <m:ctrlPr>
                              <a:rPr lang="fr-FR" sz="2800" i="1">
                                <a:effectLst/>
                                <a:latin typeface="Cambria Math"/>
                                <a:ea typeface="Times New Roman"/>
                                <a:cs typeface="Times New Roman"/>
                              </a:rPr>
                            </m:ctrlPr>
                          </m:sSubPr>
                          <m:e>
                            <m:r>
                              <a:rPr lang="fr-FR" sz="2800" i="1">
                                <a:effectLst/>
                                <a:latin typeface="Cambria Math"/>
                                <a:ea typeface="Times New Roman"/>
                                <a:cs typeface="Times New Roman"/>
                              </a:rPr>
                              <m:t>𝑠</m:t>
                            </m:r>
                          </m:e>
                          <m:sub>
                            <m:r>
                              <a:rPr lang="fr-FR" sz="2800" i="1">
                                <a:effectLst/>
                                <a:latin typeface="Cambria Math"/>
                                <a:ea typeface="Times New Roman"/>
                                <a:cs typeface="Times New Roman"/>
                              </a:rPr>
                              <m:t>𝑖</m:t>
                            </m:r>
                          </m:sub>
                        </m:sSub>
                        <m:r>
                          <a:rPr lang="fr-FR" sz="2800" i="1">
                            <a:effectLst/>
                            <a:latin typeface="Cambria Math"/>
                            <a:ea typeface="Times New Roman"/>
                            <a:cs typeface="Times New Roman"/>
                          </a:rPr>
                          <m:t>∗,</m:t>
                        </m:r>
                        <m:sSub>
                          <m:sSubPr>
                            <m:ctrlPr>
                              <a:rPr lang="fr-FR" sz="2800" i="1">
                                <a:effectLst/>
                                <a:latin typeface="Cambria Math"/>
                                <a:ea typeface="Times New Roman"/>
                                <a:cs typeface="Times New Roman"/>
                              </a:rPr>
                            </m:ctrlPr>
                          </m:sSubPr>
                          <m:e>
                            <m:r>
                              <a:rPr lang="fr-FR" sz="2800" i="1">
                                <a:effectLst/>
                                <a:latin typeface="Cambria Math"/>
                                <a:ea typeface="Times New Roman"/>
                                <a:cs typeface="Times New Roman"/>
                              </a:rPr>
                              <m:t>𝑠</m:t>
                            </m:r>
                          </m:e>
                          <m:sub>
                            <m:r>
                              <a:rPr lang="fr-FR" sz="2800" i="1">
                                <a:effectLst/>
                                <a:latin typeface="Cambria Math"/>
                                <a:ea typeface="Times New Roman"/>
                                <a:cs typeface="Times New Roman"/>
                              </a:rPr>
                              <m:t>−</m:t>
                            </m:r>
                            <m:r>
                              <a:rPr lang="fr-FR" sz="2800" i="1">
                                <a:effectLst/>
                                <a:latin typeface="Cambria Math"/>
                                <a:ea typeface="Times New Roman"/>
                                <a:cs typeface="Times New Roman"/>
                              </a:rPr>
                              <m:t>𝑖</m:t>
                            </m:r>
                          </m:sub>
                        </m:sSub>
                        <m:r>
                          <a:rPr lang="fr-FR" sz="2800" i="1">
                            <a:effectLst/>
                            <a:latin typeface="Cambria Math"/>
                            <a:ea typeface="Times New Roman"/>
                            <a:cs typeface="Times New Roman"/>
                          </a:rPr>
                          <m:t>∗</m:t>
                        </m:r>
                      </m:e>
                    </m:d>
                    <m:r>
                      <a:rPr lang="fr-FR" sz="2800" i="1">
                        <a:effectLst/>
                        <a:latin typeface="Cambria Math"/>
                        <a:ea typeface="Times New Roman"/>
                        <a:cs typeface="Times New Roman"/>
                      </a:rPr>
                      <m:t>    </m:t>
                    </m:r>
                    <m:r>
                      <a:rPr lang="fr-FR" sz="2800" i="1">
                        <a:effectLst/>
                        <a:latin typeface="Cambria Math"/>
                        <a:ea typeface="Times New Roman"/>
                        <a:cs typeface="Times New Roman"/>
                      </a:rPr>
                      <m:t>𝑒𝑡</m:t>
                    </m:r>
                    <m:r>
                      <a:rPr lang="fr-FR" sz="2800" i="1">
                        <a:effectLst/>
                        <a:latin typeface="Cambria Math"/>
                        <a:ea typeface="Times New Roman"/>
                        <a:cs typeface="Times New Roman"/>
                      </a:rPr>
                      <m:t> </m:t>
                    </m:r>
                    <m:sSup>
                      <m:sSupPr>
                        <m:ctrlPr>
                          <a:rPr lang="fr-FR" sz="2800" i="1">
                            <a:effectLst/>
                            <a:latin typeface="Cambria Math"/>
                            <a:ea typeface="Times New Roman"/>
                            <a:cs typeface="Times New Roman"/>
                          </a:rPr>
                        </m:ctrlPr>
                      </m:sSupPr>
                      <m:e>
                        <m:r>
                          <a:rPr lang="fr-FR" sz="2800" i="1">
                            <a:effectLst/>
                            <a:latin typeface="Cambria Math"/>
                            <a:ea typeface="Times New Roman"/>
                            <a:cs typeface="Times New Roman"/>
                          </a:rPr>
                          <m:t>𝑠</m:t>
                        </m:r>
                      </m:e>
                      <m:sup>
                        <m:r>
                          <a:rPr lang="fr-FR" sz="2800" i="1">
                            <a:effectLst/>
                            <a:latin typeface="Cambria Math"/>
                            <a:ea typeface="Times New Roman"/>
                            <a:cs typeface="Times New Roman"/>
                          </a:rPr>
                          <m:t>′</m:t>
                        </m:r>
                      </m:sup>
                    </m:sSup>
                    <m:r>
                      <a:rPr lang="fr-FR" sz="2800" i="1">
                        <a:effectLst/>
                        <a:latin typeface="Cambria Math"/>
                        <a:ea typeface="Times New Roman"/>
                        <a:cs typeface="Times New Roman"/>
                      </a:rPr>
                      <m:t>∗=</m:t>
                    </m:r>
                    <m:d>
                      <m:dPr>
                        <m:ctrlPr>
                          <a:rPr lang="fr-FR" sz="2800" i="1">
                            <a:effectLst/>
                            <a:latin typeface="Cambria Math"/>
                            <a:ea typeface="Times New Roman"/>
                            <a:cs typeface="Times New Roman"/>
                          </a:rPr>
                        </m:ctrlPr>
                      </m:dPr>
                      <m:e>
                        <m:sSub>
                          <m:sSubPr>
                            <m:ctrlPr>
                              <a:rPr lang="fr-FR" sz="2800" i="1">
                                <a:effectLst/>
                                <a:latin typeface="Cambria Math"/>
                                <a:ea typeface="Times New Roman"/>
                                <a:cs typeface="Times New Roman"/>
                              </a:rPr>
                            </m:ctrlPr>
                          </m:sSubPr>
                          <m:e>
                            <m:r>
                              <a:rPr lang="fr-FR" sz="2800" i="1">
                                <a:effectLst/>
                                <a:latin typeface="Cambria Math"/>
                                <a:ea typeface="Times New Roman"/>
                                <a:cs typeface="Times New Roman"/>
                              </a:rPr>
                              <m:t>𝑠</m:t>
                            </m:r>
                            <m:r>
                              <a:rPr lang="fr-FR" sz="2800" i="1">
                                <a:effectLst/>
                                <a:latin typeface="Cambria Math"/>
                                <a:ea typeface="Times New Roman"/>
                                <a:cs typeface="Times New Roman"/>
                              </a:rPr>
                              <m:t>′</m:t>
                            </m:r>
                          </m:e>
                          <m:sub>
                            <m:r>
                              <a:rPr lang="fr-FR" sz="2800" i="1">
                                <a:effectLst/>
                                <a:latin typeface="Cambria Math"/>
                                <a:ea typeface="Times New Roman"/>
                                <a:cs typeface="Times New Roman"/>
                              </a:rPr>
                              <m:t>𝑖</m:t>
                            </m:r>
                          </m:sub>
                        </m:sSub>
                        <m:r>
                          <a:rPr lang="fr-FR" sz="2800" i="1">
                            <a:effectLst/>
                            <a:latin typeface="Cambria Math"/>
                            <a:ea typeface="Times New Roman"/>
                            <a:cs typeface="Times New Roman"/>
                          </a:rPr>
                          <m:t>∗,</m:t>
                        </m:r>
                        <m:sSub>
                          <m:sSubPr>
                            <m:ctrlPr>
                              <a:rPr lang="fr-FR" sz="2800" i="1">
                                <a:effectLst/>
                                <a:latin typeface="Cambria Math"/>
                                <a:ea typeface="Times New Roman"/>
                                <a:cs typeface="Times New Roman"/>
                              </a:rPr>
                            </m:ctrlPr>
                          </m:sSubPr>
                          <m:e>
                            <m:r>
                              <a:rPr lang="fr-FR" sz="2800" i="1">
                                <a:effectLst/>
                                <a:latin typeface="Cambria Math"/>
                                <a:ea typeface="Times New Roman"/>
                                <a:cs typeface="Times New Roman"/>
                              </a:rPr>
                              <m:t>𝑠</m:t>
                            </m:r>
                            <m:r>
                              <a:rPr lang="fr-FR" sz="2800" i="1">
                                <a:effectLst/>
                                <a:latin typeface="Cambria Math"/>
                                <a:ea typeface="Times New Roman"/>
                                <a:cs typeface="Times New Roman"/>
                              </a:rPr>
                              <m:t>′</m:t>
                            </m:r>
                          </m:e>
                          <m:sub>
                            <m:r>
                              <a:rPr lang="fr-FR" sz="2800" i="1">
                                <a:effectLst/>
                                <a:latin typeface="Cambria Math"/>
                                <a:ea typeface="Times New Roman"/>
                                <a:cs typeface="Times New Roman"/>
                              </a:rPr>
                              <m:t>−</m:t>
                            </m:r>
                            <m:r>
                              <a:rPr lang="fr-FR" sz="2800" i="1">
                                <a:effectLst/>
                                <a:latin typeface="Cambria Math"/>
                                <a:ea typeface="Times New Roman"/>
                                <a:cs typeface="Times New Roman"/>
                              </a:rPr>
                              <m:t>𝑖</m:t>
                            </m:r>
                          </m:sub>
                        </m:sSub>
                        <m:r>
                          <a:rPr lang="fr-FR" sz="2800" i="1">
                            <a:effectLst/>
                            <a:latin typeface="Cambria Math"/>
                            <a:ea typeface="Times New Roman"/>
                            <a:cs typeface="Times New Roman"/>
                          </a:rPr>
                          <m:t>∗</m:t>
                        </m:r>
                      </m:e>
                    </m:d>
                    <m:r>
                      <a:rPr lang="fr-FR" sz="2800" i="1">
                        <a:effectLst/>
                        <a:latin typeface="Cambria Math"/>
                        <a:ea typeface="Times New Roman"/>
                        <a:cs typeface="Times New Roman"/>
                      </a:rPr>
                      <m:t>    </m:t>
                    </m:r>
                  </m:oMath>
                </a14:m>
                <a:r>
                  <a:rPr lang="fr-FR" sz="2800" dirty="0">
                    <a:effectLst/>
                    <a:latin typeface="Times New Roman"/>
                    <a:ea typeface="Times New Roman"/>
                  </a:rPr>
                  <a:t>sont interchangeables si et seulement si </a:t>
                </a:r>
                <a14:m>
                  <m:oMath xmlns:m="http://schemas.openxmlformats.org/officeDocument/2006/math">
                    <m:d>
                      <m:dPr>
                        <m:ctrlPr>
                          <a:rPr lang="fr-FR" sz="2800" i="1">
                            <a:effectLst/>
                            <a:latin typeface="Cambria Math"/>
                            <a:ea typeface="Times New Roman"/>
                            <a:cs typeface="Times New Roman"/>
                          </a:rPr>
                        </m:ctrlPr>
                      </m:dPr>
                      <m:e>
                        <m:sSub>
                          <m:sSubPr>
                            <m:ctrlPr>
                              <a:rPr lang="fr-FR" sz="2800" i="1">
                                <a:effectLst/>
                                <a:latin typeface="Cambria Math"/>
                                <a:ea typeface="Times New Roman"/>
                                <a:cs typeface="Times New Roman"/>
                              </a:rPr>
                            </m:ctrlPr>
                          </m:sSubPr>
                          <m:e>
                            <m:r>
                              <a:rPr lang="fr-FR" sz="2800" i="1">
                                <a:effectLst/>
                                <a:latin typeface="Cambria Math"/>
                                <a:ea typeface="Times New Roman"/>
                                <a:cs typeface="Times New Roman"/>
                              </a:rPr>
                              <m:t>𝑠</m:t>
                            </m:r>
                          </m:e>
                          <m:sub>
                            <m:r>
                              <a:rPr lang="fr-FR" sz="2800" i="1">
                                <a:effectLst/>
                                <a:latin typeface="Cambria Math"/>
                                <a:ea typeface="Times New Roman"/>
                                <a:cs typeface="Times New Roman"/>
                              </a:rPr>
                              <m:t>𝑖</m:t>
                            </m:r>
                          </m:sub>
                        </m:sSub>
                        <m:r>
                          <a:rPr lang="fr-FR" sz="2800" i="1">
                            <a:effectLst/>
                            <a:latin typeface="Cambria Math"/>
                            <a:ea typeface="Times New Roman"/>
                            <a:cs typeface="Times New Roman"/>
                          </a:rPr>
                          <m:t>∗,</m:t>
                        </m:r>
                        <m:sSub>
                          <m:sSubPr>
                            <m:ctrlPr>
                              <a:rPr lang="fr-FR" sz="2800" i="1">
                                <a:effectLst/>
                                <a:latin typeface="Cambria Math"/>
                                <a:ea typeface="Times New Roman"/>
                                <a:cs typeface="Times New Roman"/>
                              </a:rPr>
                            </m:ctrlPr>
                          </m:sSubPr>
                          <m:e>
                            <m:r>
                              <a:rPr lang="fr-FR" sz="2800" i="1">
                                <a:effectLst/>
                                <a:latin typeface="Cambria Math"/>
                                <a:ea typeface="Times New Roman"/>
                                <a:cs typeface="Times New Roman"/>
                              </a:rPr>
                              <m:t>𝑠</m:t>
                            </m:r>
                            <m:r>
                              <a:rPr lang="fr-FR" sz="2800" i="1">
                                <a:effectLst/>
                                <a:latin typeface="Cambria Math"/>
                                <a:ea typeface="Times New Roman"/>
                                <a:cs typeface="Times New Roman"/>
                              </a:rPr>
                              <m:t>′</m:t>
                            </m:r>
                          </m:e>
                          <m:sub>
                            <m:r>
                              <a:rPr lang="fr-FR" sz="2800" i="1">
                                <a:effectLst/>
                                <a:latin typeface="Cambria Math"/>
                                <a:ea typeface="Times New Roman"/>
                                <a:cs typeface="Times New Roman"/>
                              </a:rPr>
                              <m:t>−</m:t>
                            </m:r>
                            <m:r>
                              <a:rPr lang="fr-FR" sz="2800" i="1">
                                <a:effectLst/>
                                <a:latin typeface="Cambria Math"/>
                                <a:ea typeface="Times New Roman"/>
                                <a:cs typeface="Times New Roman"/>
                              </a:rPr>
                              <m:t>𝑖</m:t>
                            </m:r>
                          </m:sub>
                        </m:sSub>
                        <m:r>
                          <a:rPr lang="fr-FR" sz="2800" i="1">
                            <a:effectLst/>
                            <a:latin typeface="Cambria Math"/>
                            <a:ea typeface="Times New Roman"/>
                            <a:cs typeface="Times New Roman"/>
                          </a:rPr>
                          <m:t>∗</m:t>
                        </m:r>
                      </m:e>
                    </m:d>
                    <m:r>
                      <a:rPr lang="fr-FR" sz="2800" i="1">
                        <a:effectLst/>
                        <a:latin typeface="Cambria Math"/>
                        <a:ea typeface="Times New Roman"/>
                        <a:cs typeface="Times New Roman"/>
                      </a:rPr>
                      <m:t>    </m:t>
                    </m:r>
                    <m:r>
                      <a:rPr lang="fr-FR" sz="2800" i="1">
                        <a:effectLst/>
                        <a:latin typeface="Cambria Math"/>
                        <a:ea typeface="Times New Roman"/>
                        <a:cs typeface="Times New Roman"/>
                      </a:rPr>
                      <m:t>𝑒𝑡</m:t>
                    </m:r>
                    <m:r>
                      <a:rPr lang="fr-FR" sz="2800" i="1">
                        <a:effectLst/>
                        <a:latin typeface="Cambria Math"/>
                        <a:ea typeface="Times New Roman"/>
                        <a:cs typeface="Times New Roman"/>
                      </a:rPr>
                      <m:t> </m:t>
                    </m:r>
                    <m:sSup>
                      <m:sSupPr>
                        <m:ctrlPr>
                          <a:rPr lang="fr-FR" sz="2800" i="1">
                            <a:effectLst/>
                            <a:latin typeface="Cambria Math"/>
                            <a:ea typeface="Times New Roman"/>
                            <a:cs typeface="Times New Roman"/>
                          </a:rPr>
                        </m:ctrlPr>
                      </m:sSupPr>
                      <m:e>
                        <m:r>
                          <a:rPr lang="fr-FR" sz="2800" i="1">
                            <a:effectLst/>
                            <a:latin typeface="Cambria Math"/>
                            <a:ea typeface="Times New Roman"/>
                            <a:cs typeface="Times New Roman"/>
                          </a:rPr>
                          <m:t>𝑠</m:t>
                        </m:r>
                      </m:e>
                      <m:sup>
                        <m:r>
                          <a:rPr lang="fr-FR" sz="2800" i="1">
                            <a:effectLst/>
                            <a:latin typeface="Cambria Math"/>
                            <a:ea typeface="Times New Roman"/>
                            <a:cs typeface="Times New Roman"/>
                          </a:rPr>
                          <m:t>′</m:t>
                        </m:r>
                      </m:sup>
                    </m:sSup>
                    <m:r>
                      <a:rPr lang="fr-FR" sz="2800" i="1">
                        <a:effectLst/>
                        <a:latin typeface="Cambria Math"/>
                        <a:ea typeface="Times New Roman"/>
                        <a:cs typeface="Times New Roman"/>
                      </a:rPr>
                      <m:t>∗=</m:t>
                    </m:r>
                    <m:d>
                      <m:dPr>
                        <m:ctrlPr>
                          <a:rPr lang="fr-FR" sz="2800" i="1">
                            <a:effectLst/>
                            <a:latin typeface="Cambria Math"/>
                            <a:ea typeface="Times New Roman"/>
                            <a:cs typeface="Times New Roman"/>
                          </a:rPr>
                        </m:ctrlPr>
                      </m:dPr>
                      <m:e>
                        <m:sSub>
                          <m:sSubPr>
                            <m:ctrlPr>
                              <a:rPr lang="fr-FR" sz="2800" i="1">
                                <a:effectLst/>
                                <a:latin typeface="Cambria Math"/>
                                <a:ea typeface="Times New Roman"/>
                                <a:cs typeface="Times New Roman"/>
                              </a:rPr>
                            </m:ctrlPr>
                          </m:sSubPr>
                          <m:e>
                            <m:r>
                              <a:rPr lang="fr-FR" sz="2800" i="1">
                                <a:effectLst/>
                                <a:latin typeface="Cambria Math"/>
                                <a:ea typeface="Times New Roman"/>
                                <a:cs typeface="Times New Roman"/>
                              </a:rPr>
                              <m:t>𝑠</m:t>
                            </m:r>
                            <m:r>
                              <a:rPr lang="fr-FR" sz="2800" i="1">
                                <a:effectLst/>
                                <a:latin typeface="Cambria Math"/>
                                <a:ea typeface="Times New Roman"/>
                                <a:cs typeface="Times New Roman"/>
                              </a:rPr>
                              <m:t>′</m:t>
                            </m:r>
                          </m:e>
                          <m:sub>
                            <m:r>
                              <a:rPr lang="fr-FR" sz="2800" i="1">
                                <a:effectLst/>
                                <a:latin typeface="Cambria Math"/>
                                <a:ea typeface="Times New Roman"/>
                                <a:cs typeface="Times New Roman"/>
                              </a:rPr>
                              <m:t>𝑖</m:t>
                            </m:r>
                          </m:sub>
                        </m:sSub>
                        <m:r>
                          <a:rPr lang="fr-FR" sz="2800" i="1">
                            <a:effectLst/>
                            <a:latin typeface="Cambria Math"/>
                            <a:ea typeface="Times New Roman"/>
                            <a:cs typeface="Times New Roman"/>
                          </a:rPr>
                          <m:t>∗,</m:t>
                        </m:r>
                        <m:sSub>
                          <m:sSubPr>
                            <m:ctrlPr>
                              <a:rPr lang="fr-FR" sz="2800" i="1">
                                <a:effectLst/>
                                <a:latin typeface="Cambria Math"/>
                                <a:ea typeface="Times New Roman"/>
                                <a:cs typeface="Times New Roman"/>
                              </a:rPr>
                            </m:ctrlPr>
                          </m:sSubPr>
                          <m:e>
                            <m:r>
                              <a:rPr lang="fr-FR" sz="2800" i="1">
                                <a:effectLst/>
                                <a:latin typeface="Cambria Math"/>
                                <a:ea typeface="Times New Roman"/>
                                <a:cs typeface="Times New Roman"/>
                              </a:rPr>
                              <m:t>𝑠</m:t>
                            </m:r>
                          </m:e>
                          <m:sub>
                            <m:r>
                              <a:rPr lang="fr-FR" sz="2800" i="1">
                                <a:effectLst/>
                                <a:latin typeface="Cambria Math"/>
                                <a:ea typeface="Times New Roman"/>
                                <a:cs typeface="Times New Roman"/>
                              </a:rPr>
                              <m:t>−</m:t>
                            </m:r>
                            <m:r>
                              <a:rPr lang="fr-FR" sz="2800" i="1">
                                <a:effectLst/>
                                <a:latin typeface="Cambria Math"/>
                                <a:ea typeface="Times New Roman"/>
                                <a:cs typeface="Times New Roman"/>
                              </a:rPr>
                              <m:t>𝑖</m:t>
                            </m:r>
                          </m:sub>
                        </m:sSub>
                        <m:r>
                          <a:rPr lang="fr-FR" sz="2800" i="1">
                            <a:effectLst/>
                            <a:latin typeface="Cambria Math"/>
                            <a:ea typeface="Times New Roman"/>
                            <a:cs typeface="Times New Roman"/>
                          </a:rPr>
                          <m:t>∗</m:t>
                        </m:r>
                      </m:e>
                    </m:d>
                    <m:r>
                      <a:rPr lang="fr-FR" sz="2800" i="1">
                        <a:effectLst/>
                        <a:latin typeface="Cambria Math"/>
                        <a:ea typeface="Times New Roman"/>
                        <a:cs typeface="Times New Roman"/>
                      </a:rPr>
                      <m:t>   </m:t>
                    </m:r>
                  </m:oMath>
                </a14:m>
                <a:r>
                  <a:rPr lang="fr-FR" sz="2800" dirty="0">
                    <a:effectLst/>
                    <a:latin typeface="Times New Roman"/>
                    <a:ea typeface="Times New Roman"/>
                  </a:rPr>
                  <a:t>sont aussi des équilibres de Nash .</a:t>
                </a:r>
                <a:endParaRPr lang="fr-FR" sz="2800" dirty="0">
                  <a:effectLst/>
                </a:endParaRPr>
              </a:p>
              <a:p>
                <a:pPr marL="0" indent="0">
                  <a:lnSpc>
                    <a:spcPct val="95000"/>
                  </a:lnSpc>
                  <a:spcAft>
                    <a:spcPts val="1000"/>
                  </a:spcAft>
                  <a:buNone/>
                </a:pPr>
                <a:endParaRPr lang="fr-FR" sz="2600" b="1" dirty="0">
                  <a:latin typeface="Times New Roman"/>
                  <a:ea typeface="Times New Roman"/>
                  <a:cs typeface="Times New Roman"/>
                </a:endParaRPr>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251520" y="1628800"/>
                <a:ext cx="8640960" cy="4525963"/>
              </a:xfrm>
              <a:blipFill rotWithShape="1">
                <a:blip r:embed="rId2"/>
                <a:stretch>
                  <a:fillRect l="-1199" t="-1615"/>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22</a:t>
            </a:fld>
            <a:endParaRPr lang="fr-FR"/>
          </a:p>
        </p:txBody>
      </p:sp>
    </p:spTree>
    <p:extLst>
      <p:ext uri="{BB962C8B-B14F-4D97-AF65-F5344CB8AC3E}">
        <p14:creationId xmlns:p14="http://schemas.microsoft.com/office/powerpoint/2010/main" val="7867943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a:solidFill>
                  <a:prstClr val="black"/>
                </a:solidFill>
              </a:rPr>
              <a:t>Equilibre de Nash en stratégies pures</a:t>
            </a:r>
            <a:endParaRPr lang="fr-FR" dirty="0"/>
          </a:p>
        </p:txBody>
      </p:sp>
      <p:sp>
        <p:nvSpPr>
          <p:cNvPr id="3" name="Espace réservé du contenu 2"/>
          <p:cNvSpPr>
            <a:spLocks noGrp="1"/>
          </p:cNvSpPr>
          <p:nvPr>
            <p:ph idx="1"/>
          </p:nvPr>
        </p:nvSpPr>
        <p:spPr>
          <a:xfrm>
            <a:off x="251520" y="1628800"/>
            <a:ext cx="8640960" cy="4525963"/>
          </a:xfrm>
        </p:spPr>
        <p:txBody>
          <a:bodyPr>
            <a:normAutofit fontScale="62500" lnSpcReduction="20000"/>
          </a:bodyPr>
          <a:lstStyle/>
          <a:p>
            <a:pPr marL="0" indent="0">
              <a:lnSpc>
                <a:spcPct val="95000"/>
              </a:lnSpc>
              <a:spcAft>
                <a:spcPts val="1000"/>
              </a:spcAft>
              <a:buNone/>
            </a:pPr>
            <a:r>
              <a:rPr lang="fr-FR" sz="2600" b="1" dirty="0" smtClean="0">
                <a:latin typeface="Times New Roman"/>
                <a:ea typeface="Times New Roman"/>
                <a:cs typeface="Times New Roman"/>
              </a:rPr>
              <a:t>b) Propriétés:</a:t>
            </a:r>
          </a:p>
          <a:p>
            <a:pPr>
              <a:buFont typeface="Wingdings" panose="05000000000000000000" pitchFamily="2" charset="2"/>
              <a:buChar char="Ø"/>
            </a:pPr>
            <a:r>
              <a:rPr lang="fr-FR" sz="3600" dirty="0">
                <a:latin typeface="Times New Roman"/>
                <a:ea typeface="Times New Roman"/>
              </a:rPr>
              <a:t>Parmi les motivations justifiant la définition de l’équilibre de Nash, supposons qu’avant de jouer les joueurs tentent et arrivent à harmoniser </a:t>
            </a:r>
            <a:r>
              <a:rPr lang="fr-FR" sz="3600" dirty="0" smtClean="0">
                <a:latin typeface="Times New Roman"/>
                <a:ea typeface="Times New Roman"/>
              </a:rPr>
              <a:t>leurs stratégies. </a:t>
            </a:r>
            <a:r>
              <a:rPr lang="fr-FR" sz="3600" dirty="0">
                <a:latin typeface="Times New Roman"/>
                <a:ea typeface="Times New Roman"/>
              </a:rPr>
              <a:t>Ainsi chacun des joueurs s’engage à réaliser une action donnée. Cela peut être par exemple la clarification de l’apport de chaque actionnaire à la création en commun d’une entreprise. Tous les paiements  issus de cette activité commune sont décrits dans la matrice de paiements, en particulier si l’un des joueurs venait à ne pas respecter son engagement aucune pénalité supplémentaire n’existe. Pour que cet engagement soit crédible, il est nécessaire qu’aucun joueur ne puisse en changeant unilatéralement sa stratégie  augmenter son niveau d’utilité. Dans ces conditions, il possible de prédire la solution du jeu, une telle prédiction est dite stratégiquement stable ou auto-imposé (Self </a:t>
            </a:r>
            <a:r>
              <a:rPr lang="fr-FR" sz="3600" dirty="0" err="1">
                <a:latin typeface="Times New Roman"/>
                <a:ea typeface="Times New Roman"/>
              </a:rPr>
              <a:t>Enforcing</a:t>
            </a:r>
            <a:r>
              <a:rPr lang="fr-FR" sz="3600" dirty="0">
                <a:latin typeface="Times New Roman"/>
                <a:ea typeface="Times New Roman"/>
              </a:rPr>
              <a:t> </a:t>
            </a:r>
            <a:r>
              <a:rPr lang="fr-FR" sz="3600" dirty="0" err="1">
                <a:latin typeface="Times New Roman"/>
                <a:ea typeface="Times New Roman"/>
              </a:rPr>
              <a:t>Agrement</a:t>
            </a:r>
            <a:r>
              <a:rPr lang="fr-FR" sz="3600" dirty="0">
                <a:latin typeface="Times New Roman"/>
                <a:ea typeface="Times New Roman"/>
              </a:rPr>
              <a:t>) et est précisément l’équilibre de Nash.</a:t>
            </a:r>
          </a:p>
          <a:p>
            <a:pPr>
              <a:lnSpc>
                <a:spcPct val="95000"/>
              </a:lnSpc>
              <a:spcAft>
                <a:spcPts val="1000"/>
              </a:spcAft>
              <a:buFont typeface="Wingdings" panose="05000000000000000000" pitchFamily="2" charset="2"/>
              <a:buChar char="Ø"/>
            </a:pPr>
            <a:endParaRPr lang="fr-FR" sz="3600" dirty="0">
              <a:latin typeface="Times New Roman"/>
              <a:ea typeface="Times New Roman"/>
            </a:endParaRPr>
          </a:p>
          <a:p>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23</a:t>
            </a:fld>
            <a:endParaRPr lang="fr-FR"/>
          </a:p>
        </p:txBody>
      </p:sp>
    </p:spTree>
    <p:extLst>
      <p:ext uri="{BB962C8B-B14F-4D97-AF65-F5344CB8AC3E}">
        <p14:creationId xmlns:p14="http://schemas.microsoft.com/office/powerpoint/2010/main" val="32007202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Solution des exercices d’application</a:t>
            </a:r>
            <a:endParaRPr lang="fr-FR" dirty="0"/>
          </a:p>
        </p:txBody>
      </p:sp>
      <p:sp>
        <p:nvSpPr>
          <p:cNvPr id="3" name="Espace réservé du contenu 2"/>
          <p:cNvSpPr>
            <a:spLocks noGrp="1"/>
          </p:cNvSpPr>
          <p:nvPr>
            <p:ph idx="1"/>
          </p:nvPr>
        </p:nvSpPr>
        <p:spPr/>
        <p:txBody>
          <a:bodyPr/>
          <a:lstStyle/>
          <a:p>
            <a:pPr marL="0" indent="0">
              <a:buNone/>
            </a:pPr>
            <a:r>
              <a:rPr lang="fr-FR" dirty="0" smtClean="0"/>
              <a:t>Exercice 1.</a:t>
            </a:r>
          </a:p>
          <a:p>
            <a:pPr marL="514350" indent="-514350">
              <a:buFont typeface="+mj-lt"/>
              <a:buAutoNum type="arabicPeriod"/>
            </a:pPr>
            <a:r>
              <a:rPr lang="fr-FR" sz="2800" dirty="0" smtClean="0">
                <a:latin typeface="Times New Roman" panose="02020603050405020304" pitchFamily="18" charset="0"/>
                <a:cs typeface="Times New Roman" panose="02020603050405020304" pitchFamily="18" charset="0"/>
              </a:rPr>
              <a:t>Ce </a:t>
            </a:r>
            <a:r>
              <a:rPr lang="fr-FR" sz="2800" dirty="0">
                <a:latin typeface="Times New Roman" panose="02020603050405020304" pitchFamily="18" charset="0"/>
                <a:cs typeface="Times New Roman" panose="02020603050405020304" pitchFamily="18" charset="0"/>
              </a:rPr>
              <a:t>jeu est à information complète mais pas </a:t>
            </a:r>
            <a:r>
              <a:rPr lang="fr-FR" sz="2800" dirty="0" smtClean="0">
                <a:latin typeface="Times New Roman" panose="02020603050405020304" pitchFamily="18" charset="0"/>
                <a:cs typeface="Times New Roman" panose="02020603050405020304" pitchFamily="18" charset="0"/>
              </a:rPr>
              <a:t>simultané.</a:t>
            </a:r>
          </a:p>
          <a:p>
            <a:pPr marL="514350" indent="-514350">
              <a:buFont typeface="+mj-lt"/>
              <a:buAutoNum type="arabicPeriod"/>
            </a:pPr>
            <a:r>
              <a:rPr lang="fr-FR" sz="2800" dirty="0" smtClean="0">
                <a:latin typeface="Times New Roman" panose="02020603050405020304" pitchFamily="18" charset="0"/>
                <a:cs typeface="Times New Roman" panose="02020603050405020304" pitchFamily="18" charset="0"/>
              </a:rPr>
              <a:t>On </a:t>
            </a:r>
            <a:r>
              <a:rPr lang="fr-FR" sz="2800" dirty="0">
                <a:latin typeface="Times New Roman" panose="02020603050405020304" pitchFamily="18" charset="0"/>
                <a:cs typeface="Times New Roman" panose="02020603050405020304" pitchFamily="18" charset="0"/>
              </a:rPr>
              <a:t>pourra décrire ce jeu sous une forme normale en dépit du fait qu’il est sous forme extensive (définie dans le chapitre1</a:t>
            </a:r>
            <a:r>
              <a:rPr lang="fr-FR"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fr-FR" sz="2800" dirty="0" smtClean="0">
                <a:latin typeface="Times New Roman" panose="02020603050405020304" pitchFamily="18" charset="0"/>
                <a:cs typeface="Times New Roman" panose="02020603050405020304" pitchFamily="18" charset="0"/>
              </a:rPr>
              <a:t>        L’idée </a:t>
            </a:r>
            <a:r>
              <a:rPr lang="fr-FR" sz="2800" dirty="0">
                <a:latin typeface="Times New Roman" panose="02020603050405020304" pitchFamily="18" charset="0"/>
                <a:cs typeface="Times New Roman" panose="02020603050405020304" pitchFamily="18" charset="0"/>
              </a:rPr>
              <a:t>principale est d’inclure des stratégies sous forme de plan d’action pour chaque choix dans une situation </a:t>
            </a:r>
            <a:r>
              <a:rPr lang="fr-FR" sz="2800" dirty="0" smtClean="0">
                <a:latin typeface="Times New Roman" panose="02020603050405020304" pitchFamily="18" charset="0"/>
                <a:cs typeface="Times New Roman" panose="02020603050405020304" pitchFamily="18" charset="0"/>
              </a:rPr>
              <a:t>donnée.</a:t>
            </a:r>
            <a:endParaRPr lang="fr-FR" sz="2800" dirty="0">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6674608D-C7AF-4096-AD67-5AA4A371CABC}" type="slidenum">
              <a:rPr lang="fr-FR" smtClean="0"/>
              <a:t>24</a:t>
            </a:fld>
            <a:endParaRPr lang="fr-FR"/>
          </a:p>
        </p:txBody>
      </p:sp>
    </p:spTree>
    <p:extLst>
      <p:ext uri="{BB962C8B-B14F-4D97-AF65-F5344CB8AC3E}">
        <p14:creationId xmlns:p14="http://schemas.microsoft.com/office/powerpoint/2010/main" val="42092627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Solution des exercices d’application</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dirty="0" smtClean="0"/>
              <a:t> </a:t>
            </a:r>
            <a:r>
              <a:rPr lang="fr-FR" dirty="0"/>
              <a:t>le joueur Dell possède seulement </a:t>
            </a:r>
            <a:r>
              <a:rPr lang="fr-FR" dirty="0" smtClean="0"/>
              <a:t>2 stratégies:  </a:t>
            </a:r>
            <a:r>
              <a:rPr lang="fr-FR" dirty="0"/>
              <a:t>choisir Windows ou bien </a:t>
            </a:r>
            <a:r>
              <a:rPr lang="fr-FR" dirty="0" smtClean="0"/>
              <a:t>Linux.</a:t>
            </a:r>
          </a:p>
          <a:p>
            <a:pPr>
              <a:buFont typeface="Wingdings" panose="05000000000000000000" pitchFamily="2" charset="2"/>
              <a:buChar char="§"/>
            </a:pPr>
            <a:r>
              <a:rPr lang="fr-FR" dirty="0"/>
              <a:t> </a:t>
            </a:r>
            <a:r>
              <a:rPr lang="fr-FR" dirty="0" smtClean="0"/>
              <a:t>Le joueur Compaq en possède 4( pour qu’on puisse rendre le jeu sous forme normale)</a:t>
            </a:r>
          </a:p>
          <a:p>
            <a:pPr>
              <a:buFont typeface="Wingdings" panose="05000000000000000000" pitchFamily="2" charset="2"/>
              <a:buChar char="§"/>
            </a:pPr>
            <a:r>
              <a:rPr lang="fr-FR" dirty="0" smtClean="0"/>
              <a:t>Une stratégie de Compaq peut être du type: «  si Dell choisit  Windows je choisis linux, s’il choisit linux je choisis Windows ».</a:t>
            </a:r>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25</a:t>
            </a:fld>
            <a:endParaRPr lang="fr-FR"/>
          </a:p>
        </p:txBody>
      </p:sp>
    </p:spTree>
    <p:extLst>
      <p:ext uri="{BB962C8B-B14F-4D97-AF65-F5344CB8AC3E}">
        <p14:creationId xmlns:p14="http://schemas.microsoft.com/office/powerpoint/2010/main" val="15451335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Solution des exercices d’application</a:t>
            </a:r>
          </a:p>
        </p:txBody>
      </p:sp>
      <p:sp>
        <p:nvSpPr>
          <p:cNvPr id="3" name="Espace réservé du contenu 2"/>
          <p:cNvSpPr>
            <a:spLocks noGrp="1"/>
          </p:cNvSpPr>
          <p:nvPr>
            <p:ph idx="1"/>
          </p:nvPr>
        </p:nvSpPr>
        <p:spPr/>
        <p:txBody>
          <a:bodyPr/>
          <a:lstStyle/>
          <a:p>
            <a:pPr marL="0" indent="0">
              <a:buNone/>
            </a:pPr>
            <a:r>
              <a:rPr lang="fr-FR" dirty="0" smtClean="0"/>
              <a:t>D’où la matrice du jeu:</a:t>
            </a:r>
          </a:p>
          <a:p>
            <a:pPr marL="0" indent="0">
              <a:buNone/>
            </a:pPr>
            <a:r>
              <a:rPr lang="fr-FR" dirty="0" smtClean="0"/>
              <a:t> </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3258277373"/>
              </p:ext>
            </p:extLst>
          </p:nvPr>
        </p:nvGraphicFramePr>
        <p:xfrm>
          <a:off x="683568" y="2564904"/>
          <a:ext cx="7560840" cy="990976"/>
        </p:xfrm>
        <a:graphic>
          <a:graphicData uri="http://schemas.openxmlformats.org/drawingml/2006/table">
            <a:tbl>
              <a:tblPr firstRow="1" firstCol="1" bandRow="1">
                <a:tableStyleId>{775DCB02-9BB8-47FD-8907-85C794F793BA}</a:tableStyleId>
              </a:tblPr>
              <a:tblGrid>
                <a:gridCol w="1584176"/>
                <a:gridCol w="2160240"/>
                <a:gridCol w="1512168"/>
                <a:gridCol w="1224136"/>
                <a:gridCol w="1080120"/>
              </a:tblGrid>
              <a:tr h="360040">
                <a:tc>
                  <a:txBody>
                    <a:bodyPr/>
                    <a:lstStyle/>
                    <a:p>
                      <a:pPr>
                        <a:lnSpc>
                          <a:spcPct val="115000"/>
                        </a:lnSpc>
                        <a:spcAft>
                          <a:spcPts val="0"/>
                        </a:spcAft>
                        <a:tabLst>
                          <a:tab pos="2133600" algn="l"/>
                        </a:tabLst>
                      </a:pPr>
                      <a:r>
                        <a:rPr lang="fr-FR" sz="1800" dirty="0">
                          <a:effectLst/>
                        </a:rPr>
                        <a:t>Dell/Compaq</a:t>
                      </a:r>
                      <a:endParaRPr lang="fr-FR" sz="1800" dirty="0">
                        <a:effectLst/>
                        <a:latin typeface="Calibri"/>
                        <a:ea typeface="Calibri"/>
                        <a:cs typeface="Times New Roman"/>
                      </a:endParaRPr>
                    </a:p>
                  </a:txBody>
                  <a:tcPr marL="68580" marR="68580" marT="0" marB="0"/>
                </a:tc>
                <a:tc>
                  <a:txBody>
                    <a:bodyPr/>
                    <a:lstStyle/>
                    <a:p>
                      <a:pPr algn="ctr">
                        <a:lnSpc>
                          <a:spcPct val="115000"/>
                        </a:lnSpc>
                        <a:spcAft>
                          <a:spcPts val="0"/>
                        </a:spcAft>
                        <a:tabLst>
                          <a:tab pos="2133600" algn="l"/>
                        </a:tabLst>
                      </a:pPr>
                      <a:r>
                        <a:rPr lang="en-US" sz="1800" dirty="0" smtClean="0">
                          <a:effectLst/>
                        </a:rPr>
                        <a:t>A</a:t>
                      </a:r>
                      <a:endParaRPr lang="fr-FR" sz="1800" dirty="0">
                        <a:effectLst/>
                        <a:latin typeface="Calibri"/>
                        <a:ea typeface="Calibri"/>
                        <a:cs typeface="Times New Roman"/>
                      </a:endParaRPr>
                    </a:p>
                  </a:txBody>
                  <a:tcPr marL="68580" marR="68580" marT="0" marB="0"/>
                </a:tc>
                <a:tc>
                  <a:txBody>
                    <a:bodyPr/>
                    <a:lstStyle/>
                    <a:p>
                      <a:pPr algn="ctr">
                        <a:lnSpc>
                          <a:spcPct val="115000"/>
                        </a:lnSpc>
                        <a:spcAft>
                          <a:spcPts val="0"/>
                        </a:spcAft>
                        <a:tabLst>
                          <a:tab pos="2133600" algn="l"/>
                        </a:tabLst>
                      </a:pPr>
                      <a:r>
                        <a:rPr lang="en-US" sz="1800" b="1" kern="1200" dirty="0" smtClean="0">
                          <a:solidFill>
                            <a:schemeClr val="lt1"/>
                          </a:solidFill>
                          <a:effectLst/>
                          <a:latin typeface="+mn-lt"/>
                          <a:ea typeface="+mn-ea"/>
                          <a:cs typeface="+mn-cs"/>
                        </a:rPr>
                        <a:t> B</a:t>
                      </a:r>
                      <a:endParaRPr lang="fr-FR" sz="1800" b="1" kern="1200" dirty="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tabLst>
                          <a:tab pos="2133600" algn="l"/>
                        </a:tabLst>
                      </a:pPr>
                      <a:r>
                        <a:rPr lang="en-US" sz="1800" b="1" kern="1200" dirty="0" smtClean="0">
                          <a:solidFill>
                            <a:schemeClr val="lt1"/>
                          </a:solidFill>
                          <a:effectLst/>
                          <a:latin typeface="+mn-lt"/>
                          <a:ea typeface="+mn-ea"/>
                          <a:cs typeface="+mn-cs"/>
                        </a:rPr>
                        <a:t>C </a:t>
                      </a:r>
                      <a:endParaRPr lang="fr-FR" sz="1800" b="1" kern="1200" dirty="0">
                        <a:solidFill>
                          <a:schemeClr val="lt1"/>
                        </a:solidFill>
                        <a:effectLst/>
                        <a:latin typeface="+mn-lt"/>
                        <a:ea typeface="+mn-ea"/>
                        <a:cs typeface="+mn-cs"/>
                      </a:endParaRPr>
                    </a:p>
                  </a:txBody>
                  <a:tcPr marL="68580" marR="68580" marT="0" marB="0"/>
                </a:tc>
                <a:tc>
                  <a:txBody>
                    <a:bodyPr/>
                    <a:lstStyle/>
                    <a:p>
                      <a:pPr algn="ctr">
                        <a:lnSpc>
                          <a:spcPct val="115000"/>
                        </a:lnSpc>
                        <a:spcAft>
                          <a:spcPts val="0"/>
                        </a:spcAft>
                        <a:tabLst>
                          <a:tab pos="2133600" algn="l"/>
                        </a:tabLst>
                      </a:pPr>
                      <a:r>
                        <a:rPr lang="en-US" sz="1800" b="1" kern="1200" dirty="0" smtClean="0">
                          <a:solidFill>
                            <a:schemeClr val="lt1"/>
                          </a:solidFill>
                          <a:effectLst/>
                          <a:latin typeface="+mn-lt"/>
                          <a:ea typeface="+mn-ea"/>
                          <a:cs typeface="+mn-cs"/>
                        </a:rPr>
                        <a:t> D</a:t>
                      </a:r>
                      <a:endParaRPr lang="fr-FR" sz="1800" b="1" kern="1200" dirty="0">
                        <a:solidFill>
                          <a:schemeClr val="lt1"/>
                        </a:solidFill>
                        <a:effectLst/>
                        <a:latin typeface="+mn-lt"/>
                        <a:ea typeface="+mn-ea"/>
                        <a:cs typeface="+mn-cs"/>
                      </a:endParaRPr>
                    </a:p>
                  </a:txBody>
                  <a:tcPr marL="68580" marR="68580" marT="0" marB="0"/>
                </a:tc>
              </a:tr>
              <a:tr h="0">
                <a:tc>
                  <a:txBody>
                    <a:bodyPr/>
                    <a:lstStyle/>
                    <a:p>
                      <a:pPr>
                        <a:lnSpc>
                          <a:spcPct val="115000"/>
                        </a:lnSpc>
                        <a:spcAft>
                          <a:spcPts val="0"/>
                        </a:spcAft>
                        <a:tabLst>
                          <a:tab pos="2133600" algn="l"/>
                        </a:tabLst>
                      </a:pPr>
                      <a:r>
                        <a:rPr lang="fr-FR" sz="1800" dirty="0">
                          <a:effectLst/>
                        </a:rPr>
                        <a:t>Windows </a:t>
                      </a:r>
                      <a:r>
                        <a:rPr lang="fr-FR" sz="1800" dirty="0" smtClean="0">
                          <a:effectLst/>
                        </a:rPr>
                        <a:t>(W)</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tabLst>
                          <a:tab pos="2133600" algn="l"/>
                        </a:tabLst>
                      </a:pPr>
                      <a:r>
                        <a:rPr lang="fr-FR" sz="1800">
                          <a:effectLst/>
                        </a:rPr>
                        <a:t>(600,200)</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tabLst>
                          <a:tab pos="2133600" algn="l"/>
                        </a:tabLst>
                      </a:pPr>
                      <a:r>
                        <a:rPr lang="fr-FR" sz="1800" dirty="0">
                          <a:effectLst/>
                        </a:rPr>
                        <a:t>(600,200)</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tabLst>
                          <a:tab pos="2133600" algn="l"/>
                        </a:tabLst>
                      </a:pPr>
                      <a:r>
                        <a:rPr lang="fr-FR" sz="1800" dirty="0">
                          <a:effectLst/>
                        </a:rPr>
                        <a:t>(100,100)</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tabLst>
                          <a:tab pos="2133600" algn="l"/>
                        </a:tabLst>
                      </a:pPr>
                      <a:r>
                        <a:rPr lang="fr-FR" sz="1800" dirty="0">
                          <a:effectLst/>
                        </a:rPr>
                        <a:t>(100,100)</a:t>
                      </a:r>
                      <a:endParaRPr lang="fr-FR" sz="1800" dirty="0">
                        <a:effectLst/>
                        <a:latin typeface="Calibri"/>
                        <a:ea typeface="Calibri"/>
                        <a:cs typeface="Times New Roman"/>
                      </a:endParaRPr>
                    </a:p>
                  </a:txBody>
                  <a:tcPr marL="68580" marR="68580" marT="0" marB="0"/>
                </a:tc>
              </a:tr>
              <a:tr h="0">
                <a:tc>
                  <a:txBody>
                    <a:bodyPr/>
                    <a:lstStyle/>
                    <a:p>
                      <a:pPr>
                        <a:lnSpc>
                          <a:spcPct val="115000"/>
                        </a:lnSpc>
                        <a:spcAft>
                          <a:spcPts val="0"/>
                        </a:spcAft>
                        <a:tabLst>
                          <a:tab pos="2133600" algn="l"/>
                        </a:tabLst>
                      </a:pPr>
                      <a:r>
                        <a:rPr lang="fr-FR" sz="1800" dirty="0" smtClean="0">
                          <a:effectLst/>
                        </a:rPr>
                        <a:t>Linux(L)</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tabLst>
                          <a:tab pos="2133600" algn="l"/>
                        </a:tabLst>
                      </a:pPr>
                      <a:r>
                        <a:rPr lang="fr-FR" sz="1800">
                          <a:effectLst/>
                        </a:rPr>
                        <a:t>(200,600)</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tabLst>
                          <a:tab pos="2133600" algn="l"/>
                        </a:tabLst>
                      </a:pPr>
                      <a:r>
                        <a:rPr lang="fr-FR" sz="1800">
                          <a:effectLst/>
                        </a:rPr>
                        <a:t>(100,100)</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tabLst>
                          <a:tab pos="2133600" algn="l"/>
                        </a:tabLst>
                      </a:pPr>
                      <a:r>
                        <a:rPr lang="fr-FR" sz="1800">
                          <a:effectLst/>
                        </a:rPr>
                        <a:t>(100,100)</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tabLst>
                          <a:tab pos="2133600" algn="l"/>
                        </a:tabLst>
                      </a:pPr>
                      <a:r>
                        <a:rPr lang="fr-FR" sz="1800" dirty="0">
                          <a:effectLst/>
                        </a:rPr>
                        <a:t>(200,600)</a:t>
                      </a:r>
                      <a:endParaRPr lang="fr-FR" sz="1800" dirty="0">
                        <a:effectLst/>
                        <a:latin typeface="Calibri"/>
                        <a:ea typeface="Calibri"/>
                        <a:cs typeface="Times New Roman"/>
                      </a:endParaRPr>
                    </a:p>
                  </a:txBody>
                  <a:tcPr marL="68580" marR="68580" marT="0" marB="0"/>
                </a:tc>
              </a:tr>
            </a:tbl>
          </a:graphicData>
        </a:graphic>
      </p:graphicFrame>
      <p:sp>
        <p:nvSpPr>
          <p:cNvPr id="5" name="Rectangle 4"/>
          <p:cNvSpPr/>
          <p:nvPr/>
        </p:nvSpPr>
        <p:spPr>
          <a:xfrm>
            <a:off x="1403648" y="4005063"/>
            <a:ext cx="3816424" cy="2308324"/>
          </a:xfrm>
          <a:prstGeom prst="rect">
            <a:avLst/>
          </a:prstGeom>
        </p:spPr>
        <p:txBody>
          <a:bodyPr wrap="square">
            <a:spAutoFit/>
          </a:bodyPr>
          <a:lstStyle/>
          <a:p>
            <a:r>
              <a:rPr lang="fr-FR" dirty="0" smtClean="0">
                <a:latin typeface="Times New Roman" panose="02020603050405020304" pitchFamily="18" charset="0"/>
                <a:cs typeface="Times New Roman" panose="02020603050405020304" pitchFamily="18" charset="0"/>
              </a:rPr>
              <a:t>A: (Windows/Windows, Linux/Linux)</a:t>
            </a:r>
          </a:p>
          <a:p>
            <a:r>
              <a:rPr lang="fr-FR" dirty="0" smtClean="0">
                <a:latin typeface="Times New Roman" panose="02020603050405020304" pitchFamily="18" charset="0"/>
                <a:cs typeface="Times New Roman" panose="02020603050405020304" pitchFamily="18" charset="0"/>
              </a:rPr>
              <a:t>B:(Windows/Windows, Windows/Linux) </a:t>
            </a:r>
          </a:p>
          <a:p>
            <a:r>
              <a:rPr lang="fr-FR" dirty="0" smtClean="0">
                <a:latin typeface="Times New Roman" panose="02020603050405020304" pitchFamily="18" charset="0"/>
                <a:cs typeface="Times New Roman" panose="02020603050405020304" pitchFamily="18" charset="0"/>
              </a:rPr>
              <a:t>C:(Linux/Windows,Windows/Linux)</a:t>
            </a:r>
          </a:p>
          <a:p>
            <a:r>
              <a:rPr lang="fr-FR" dirty="0" smtClean="0">
                <a:latin typeface="Times New Roman" panose="02020603050405020304" pitchFamily="18" charset="0"/>
                <a:cs typeface="Times New Roman" panose="02020603050405020304" pitchFamily="18" charset="0"/>
              </a:rPr>
              <a:t>D:(Linux/Windows, Linux/Linux )</a:t>
            </a: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smtClean="0"/>
          </a:p>
          <a:p>
            <a:endParaRPr lang="fr-FR" dirty="0"/>
          </a:p>
        </p:txBody>
      </p:sp>
      <p:sp>
        <p:nvSpPr>
          <p:cNvPr id="6" name="Espace réservé du numéro de diapositive 5"/>
          <p:cNvSpPr>
            <a:spLocks noGrp="1"/>
          </p:cNvSpPr>
          <p:nvPr>
            <p:ph type="sldNum" sz="quarter" idx="12"/>
          </p:nvPr>
        </p:nvSpPr>
        <p:spPr/>
        <p:txBody>
          <a:bodyPr/>
          <a:lstStyle/>
          <a:p>
            <a:fld id="{6674608D-C7AF-4096-AD67-5AA4A371CABC}" type="slidenum">
              <a:rPr lang="fr-FR" smtClean="0"/>
              <a:t>26</a:t>
            </a:fld>
            <a:endParaRPr lang="fr-FR"/>
          </a:p>
        </p:txBody>
      </p:sp>
    </p:spTree>
    <p:extLst>
      <p:ext uri="{BB962C8B-B14F-4D97-AF65-F5344CB8AC3E}">
        <p14:creationId xmlns:p14="http://schemas.microsoft.com/office/powerpoint/2010/main" val="1649850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Solution des exercices d’application</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marL="0" indent="0">
                  <a:buNone/>
                </a:pPr>
                <a:r>
                  <a:rPr lang="fr-FR" sz="2800" dirty="0" smtClean="0"/>
                  <a:t>Ce </a:t>
                </a:r>
                <a:r>
                  <a:rPr lang="fr-FR" sz="2800" dirty="0"/>
                  <a:t>jeu est à information complète mais pas simultané. </a:t>
                </a:r>
              </a:p>
              <a:p>
                <a:pPr marL="0" indent="0">
                  <a:buNone/>
                </a:pPr>
                <a:r>
                  <a:rPr lang="fr-FR" sz="2800" dirty="0" smtClean="0"/>
                  <a:t>Pour calculer le gain on applique le principe de l’espérance mathématique c’est-à-dire </a:t>
                </a:r>
              </a:p>
              <a:p>
                <a:pPr marL="0" indent="0">
                  <a:buNone/>
                </a:pPr>
                <a14:m>
                  <m:oMath xmlns:m="http://schemas.openxmlformats.org/officeDocument/2006/math">
                    <m:sSub>
                      <m:sSubPr>
                        <m:ctrlPr>
                          <a:rPr lang="fr-FR" sz="2800" i="1" smtClean="0">
                            <a:latin typeface="Cambria Math"/>
                          </a:rPr>
                        </m:ctrlPr>
                      </m:sSubPr>
                      <m:e>
                        <m:r>
                          <a:rPr lang="fr-FR" sz="2800" b="0" i="1" smtClean="0">
                            <a:latin typeface="Cambria Math"/>
                          </a:rPr>
                          <m:t>𝑢</m:t>
                        </m:r>
                      </m:e>
                      <m:sub>
                        <m:r>
                          <a:rPr lang="fr-FR" sz="2800" b="0" i="1" smtClean="0">
                            <a:latin typeface="Cambria Math"/>
                          </a:rPr>
                          <m:t>1</m:t>
                        </m:r>
                      </m:sub>
                    </m:sSub>
                    <m:d>
                      <m:dPr>
                        <m:ctrlPr>
                          <a:rPr lang="fr-FR" sz="2800" b="0" i="1" smtClean="0">
                            <a:latin typeface="Cambria Math"/>
                          </a:rPr>
                        </m:ctrlPr>
                      </m:dPr>
                      <m:e>
                        <m:r>
                          <m:rPr>
                            <m:sty m:val="p"/>
                          </m:rPr>
                          <a:rPr lang="fr-FR" sz="2800" b="0" i="0" smtClean="0">
                            <a:latin typeface="Cambria Math"/>
                          </a:rPr>
                          <m:t>W</m:t>
                        </m:r>
                        <m:r>
                          <a:rPr lang="fr-FR" sz="2800" b="0" i="0" smtClean="0">
                            <a:latin typeface="Cambria Math"/>
                          </a:rPr>
                          <m:t>,</m:t>
                        </m:r>
                        <m:r>
                          <m:rPr>
                            <m:sty m:val="p"/>
                          </m:rPr>
                          <a:rPr lang="fr-FR" sz="2800" b="0" i="0" smtClean="0">
                            <a:latin typeface="Cambria Math"/>
                          </a:rPr>
                          <m:t>A</m:t>
                        </m:r>
                      </m:e>
                    </m:d>
                    <m:r>
                      <a:rPr lang="fr-FR" sz="2800" b="0" i="0" smtClean="0">
                        <a:latin typeface="Cambria Math"/>
                      </a:rPr>
                      <m:t>=</m:t>
                    </m:r>
                    <m:sSub>
                      <m:sSubPr>
                        <m:ctrlPr>
                          <a:rPr lang="fr-FR" sz="2800" b="0" i="1" smtClean="0">
                            <a:latin typeface="Cambria Math"/>
                          </a:rPr>
                        </m:ctrlPr>
                      </m:sSubPr>
                      <m:e>
                        <m:r>
                          <a:rPr lang="fr-FR" sz="2800" b="0" i="1" smtClean="0">
                            <a:latin typeface="Cambria Math"/>
                          </a:rPr>
                          <m:t>𝑢</m:t>
                        </m:r>
                      </m:e>
                      <m:sub>
                        <m:r>
                          <a:rPr lang="fr-FR" sz="2800" b="0" i="1" smtClean="0">
                            <a:latin typeface="Cambria Math"/>
                          </a:rPr>
                          <m:t>1</m:t>
                        </m:r>
                      </m:sub>
                    </m:sSub>
                    <m:r>
                      <a:rPr lang="fr-FR" sz="2800" b="0" i="0" smtClean="0">
                        <a:latin typeface="Cambria Math"/>
                      </a:rPr>
                      <m:t>(</m:t>
                    </m:r>
                    <m:r>
                      <m:rPr>
                        <m:sty m:val="p"/>
                      </m:rPr>
                      <a:rPr lang="fr-FR" sz="2800" b="0" i="0" smtClean="0">
                        <a:latin typeface="Cambria Math"/>
                      </a:rPr>
                      <m:t>W</m:t>
                    </m:r>
                    <m:r>
                      <a:rPr lang="fr-FR" sz="2800" b="0" i="0" smtClean="0">
                        <a:latin typeface="Cambria Math"/>
                      </a:rPr>
                      <m:t>,</m:t>
                    </m:r>
                  </m:oMath>
                </a14:m>
                <a:r>
                  <a:rPr lang="fr-FR" sz="2800" dirty="0"/>
                  <a:t> </a:t>
                </a:r>
                <a:r>
                  <a:rPr lang="fr-FR" sz="2800" dirty="0" smtClean="0"/>
                  <a:t>(Windows/Windows</a:t>
                </a:r>
                <a:r>
                  <a:rPr lang="fr-FR" sz="2800" dirty="0"/>
                  <a:t>, </a:t>
                </a:r>
                <a:r>
                  <a:rPr lang="fr-FR" sz="2800" dirty="0" smtClean="0"/>
                  <a:t>Linux/Linux))=600 car dans ce cas Compaq va suivre Dell.</a:t>
                </a:r>
              </a:p>
              <a:p>
                <a:pPr marL="0" indent="0">
                  <a:buNone/>
                </a:pPr>
                <a14:m>
                  <m:oMath xmlns:m="http://schemas.openxmlformats.org/officeDocument/2006/math">
                    <m:sSub>
                      <m:sSubPr>
                        <m:ctrlPr>
                          <a:rPr lang="fr-FR" sz="2800" i="1" smtClean="0">
                            <a:latin typeface="Cambria Math"/>
                          </a:rPr>
                        </m:ctrlPr>
                      </m:sSubPr>
                      <m:e>
                        <m:r>
                          <a:rPr lang="fr-FR" sz="2800" b="0" i="1" smtClean="0">
                            <a:latin typeface="Cambria Math"/>
                          </a:rPr>
                          <m:t>𝑢</m:t>
                        </m:r>
                      </m:e>
                      <m:sub>
                        <m:r>
                          <a:rPr lang="fr-FR" sz="2800" b="0" i="1" smtClean="0">
                            <a:latin typeface="Cambria Math"/>
                          </a:rPr>
                          <m:t>2</m:t>
                        </m:r>
                      </m:sub>
                    </m:sSub>
                  </m:oMath>
                </a14:m>
                <a:r>
                  <a:rPr lang="fr-FR" sz="2800" dirty="0" smtClean="0"/>
                  <a:t>(W,A)= 200 ,</a:t>
                </a:r>
              </a:p>
              <a:p>
                <a:pPr marL="0" indent="0">
                  <a:buNone/>
                </a:pPr>
                <a:r>
                  <a:rPr lang="fr-FR" sz="2800" dirty="0" smtClean="0"/>
                  <a:t>Et ainsi de suite on pourra calculer tous les gains et remplir la matrice du jeu.</a:t>
                </a:r>
                <a:endParaRPr lang="fr-FR" sz="28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481" t="-1213"/>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27</a:t>
            </a:fld>
            <a:endParaRPr lang="fr-FR"/>
          </a:p>
        </p:txBody>
      </p:sp>
    </p:spTree>
    <p:extLst>
      <p:ext uri="{BB962C8B-B14F-4D97-AF65-F5344CB8AC3E}">
        <p14:creationId xmlns:p14="http://schemas.microsoft.com/office/powerpoint/2010/main" val="34769820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Solution des exercices d’application</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92500" lnSpcReduction="10000"/>
              </a:bodyPr>
              <a:lstStyle/>
              <a:p>
                <a:pPr marL="514350" lvl="0" indent="-514350">
                  <a:lnSpc>
                    <a:spcPct val="115000"/>
                  </a:lnSpc>
                  <a:buFont typeface="+mj-lt"/>
                  <a:buAutoNum type="arabicPeriod" startAt="3"/>
                  <a:tabLst>
                    <a:tab pos="2133600" algn="l"/>
                  </a:tabLst>
                </a:pPr>
                <a:r>
                  <a:rPr lang="fr-FR" dirty="0" smtClean="0">
                    <a:latin typeface="Times New Roman"/>
                    <a:ea typeface="Times New Roman"/>
                    <a:cs typeface="Times New Roman"/>
                  </a:rPr>
                  <a:t>Les </a:t>
                </a:r>
                <a:r>
                  <a:rPr lang="fr-FR" dirty="0">
                    <a:latin typeface="Times New Roman"/>
                    <a:ea typeface="Times New Roman"/>
                    <a:cs typeface="Times New Roman"/>
                  </a:rPr>
                  <a:t>équilibres de Nash de ce jeu sont déterminés par l’intersection des ensembles de meilleures </a:t>
                </a:r>
                <a:r>
                  <a:rPr lang="fr-FR" dirty="0" smtClean="0">
                    <a:latin typeface="Times New Roman"/>
                    <a:ea typeface="Times New Roman"/>
                    <a:cs typeface="Times New Roman"/>
                  </a:rPr>
                  <a:t>réponses: </a:t>
                </a:r>
                <a14:m>
                  <m:oMath xmlns:m="http://schemas.openxmlformats.org/officeDocument/2006/math">
                    <m:r>
                      <a:rPr lang="fr-FR" i="1">
                        <a:effectLst/>
                        <a:latin typeface="Cambria Math"/>
                        <a:ea typeface="Times New Roman"/>
                        <a:cs typeface="Times New Roman"/>
                      </a:rPr>
                      <m:t>𝐵𝑅</m:t>
                    </m:r>
                    <m:r>
                      <a:rPr lang="fr-FR" i="1">
                        <a:effectLst/>
                        <a:latin typeface="Cambria Math"/>
                        <a:ea typeface="Times New Roman"/>
                        <a:cs typeface="Times New Roman"/>
                      </a:rPr>
                      <m:t>1=</m:t>
                    </m:r>
                    <m:d>
                      <m:dPr>
                        <m:begChr m:val="{"/>
                        <m:endChr m:val="}"/>
                        <m:ctrlPr>
                          <a:rPr lang="fr-FR" i="1">
                            <a:effectLst/>
                            <a:latin typeface="Cambria Math"/>
                            <a:ea typeface="Times New Roman"/>
                            <a:cs typeface="Times New Roman"/>
                          </a:rPr>
                        </m:ctrlPr>
                      </m:dPr>
                      <m:e>
                        <m:d>
                          <m:dPr>
                            <m:ctrlPr>
                              <a:rPr lang="fr-FR" i="1">
                                <a:effectLst/>
                                <a:latin typeface="Cambria Math"/>
                                <a:ea typeface="Times New Roman"/>
                                <a:cs typeface="Times New Roman"/>
                              </a:rPr>
                            </m:ctrlPr>
                          </m:dPr>
                          <m:e>
                            <m:r>
                              <a:rPr lang="fr-FR" i="1">
                                <a:effectLst/>
                                <a:latin typeface="Cambria Math"/>
                                <a:ea typeface="Times New Roman"/>
                                <a:cs typeface="Times New Roman"/>
                              </a:rPr>
                              <m:t>𝑊</m:t>
                            </m:r>
                            <m:r>
                              <a:rPr lang="fr-FR" i="1">
                                <a:effectLst/>
                                <a:latin typeface="Cambria Math"/>
                                <a:ea typeface="Times New Roman"/>
                                <a:cs typeface="Times New Roman"/>
                              </a:rPr>
                              <m:t>,</m:t>
                            </m:r>
                            <m:r>
                              <a:rPr lang="fr-FR" i="1">
                                <a:effectLst/>
                                <a:latin typeface="Cambria Math"/>
                                <a:ea typeface="Times New Roman"/>
                                <a:cs typeface="Times New Roman"/>
                              </a:rPr>
                              <m:t>𝐴</m:t>
                            </m:r>
                          </m:e>
                        </m:d>
                        <m:r>
                          <a:rPr lang="fr-FR" i="1">
                            <a:effectLst/>
                            <a:latin typeface="Cambria Math"/>
                            <a:ea typeface="Times New Roman"/>
                            <a:cs typeface="Times New Roman"/>
                          </a:rPr>
                          <m:t>,</m:t>
                        </m:r>
                        <m:d>
                          <m:dPr>
                            <m:ctrlPr>
                              <a:rPr lang="fr-FR" i="1">
                                <a:effectLst/>
                                <a:latin typeface="Cambria Math"/>
                                <a:ea typeface="Times New Roman"/>
                                <a:cs typeface="Times New Roman"/>
                              </a:rPr>
                            </m:ctrlPr>
                          </m:dPr>
                          <m:e>
                            <m:r>
                              <a:rPr lang="fr-FR" i="1">
                                <a:effectLst/>
                                <a:latin typeface="Cambria Math"/>
                                <a:ea typeface="Times New Roman"/>
                                <a:cs typeface="Times New Roman"/>
                              </a:rPr>
                              <m:t>𝑊</m:t>
                            </m:r>
                            <m:r>
                              <a:rPr lang="fr-FR" i="1">
                                <a:effectLst/>
                                <a:latin typeface="Cambria Math"/>
                                <a:ea typeface="Times New Roman"/>
                                <a:cs typeface="Times New Roman"/>
                              </a:rPr>
                              <m:t>,</m:t>
                            </m:r>
                            <m:r>
                              <a:rPr lang="fr-FR" i="1">
                                <a:effectLst/>
                                <a:latin typeface="Cambria Math"/>
                                <a:ea typeface="Times New Roman"/>
                                <a:cs typeface="Times New Roman"/>
                              </a:rPr>
                              <m:t>𝐵</m:t>
                            </m:r>
                          </m:e>
                        </m:d>
                        <m:r>
                          <a:rPr lang="fr-FR" i="1">
                            <a:effectLst/>
                            <a:latin typeface="Cambria Math"/>
                            <a:ea typeface="Times New Roman"/>
                            <a:cs typeface="Times New Roman"/>
                          </a:rPr>
                          <m:t>,</m:t>
                        </m:r>
                        <m:d>
                          <m:dPr>
                            <m:ctrlPr>
                              <a:rPr lang="fr-FR" i="1">
                                <a:effectLst/>
                                <a:latin typeface="Cambria Math"/>
                                <a:ea typeface="Times New Roman"/>
                                <a:cs typeface="Times New Roman"/>
                              </a:rPr>
                            </m:ctrlPr>
                          </m:dPr>
                          <m:e>
                            <m:r>
                              <a:rPr lang="fr-FR" i="1">
                                <a:effectLst/>
                                <a:latin typeface="Cambria Math"/>
                                <a:ea typeface="Times New Roman"/>
                                <a:cs typeface="Times New Roman"/>
                              </a:rPr>
                              <m:t>𝑊</m:t>
                            </m:r>
                            <m:r>
                              <a:rPr lang="fr-FR" i="1">
                                <a:effectLst/>
                                <a:latin typeface="Cambria Math"/>
                                <a:ea typeface="Times New Roman"/>
                                <a:cs typeface="Times New Roman"/>
                              </a:rPr>
                              <m:t>,</m:t>
                            </m:r>
                            <m:r>
                              <a:rPr lang="fr-FR" i="1">
                                <a:effectLst/>
                                <a:latin typeface="Cambria Math"/>
                                <a:ea typeface="Times New Roman"/>
                                <a:cs typeface="Times New Roman"/>
                              </a:rPr>
                              <m:t>𝐶</m:t>
                            </m:r>
                          </m:e>
                        </m:d>
                        <m:r>
                          <a:rPr lang="fr-FR" i="1">
                            <a:effectLst/>
                            <a:latin typeface="Cambria Math"/>
                            <a:ea typeface="Times New Roman"/>
                            <a:cs typeface="Times New Roman"/>
                          </a:rPr>
                          <m:t>,</m:t>
                        </m:r>
                        <m:d>
                          <m:dPr>
                            <m:ctrlPr>
                              <a:rPr lang="fr-FR" i="1">
                                <a:effectLst/>
                                <a:latin typeface="Cambria Math"/>
                                <a:ea typeface="Times New Roman"/>
                                <a:cs typeface="Times New Roman"/>
                              </a:rPr>
                            </m:ctrlPr>
                          </m:dPr>
                          <m:e>
                            <m:r>
                              <a:rPr lang="fr-FR" i="1">
                                <a:effectLst/>
                                <a:latin typeface="Cambria Math"/>
                                <a:ea typeface="Times New Roman"/>
                                <a:cs typeface="Times New Roman"/>
                              </a:rPr>
                              <m:t>𝐿</m:t>
                            </m:r>
                            <m:r>
                              <a:rPr lang="fr-FR" i="1">
                                <a:effectLst/>
                                <a:latin typeface="Cambria Math"/>
                                <a:ea typeface="Times New Roman"/>
                                <a:cs typeface="Times New Roman"/>
                              </a:rPr>
                              <m:t>,</m:t>
                            </m:r>
                            <m:r>
                              <a:rPr lang="fr-FR" i="1">
                                <a:effectLst/>
                                <a:latin typeface="Cambria Math"/>
                                <a:ea typeface="Times New Roman"/>
                                <a:cs typeface="Times New Roman"/>
                              </a:rPr>
                              <m:t>𝐶</m:t>
                            </m:r>
                          </m:e>
                        </m:d>
                        <m:r>
                          <a:rPr lang="fr-FR" i="1">
                            <a:effectLst/>
                            <a:latin typeface="Cambria Math"/>
                            <a:ea typeface="Times New Roman"/>
                            <a:cs typeface="Times New Roman"/>
                          </a:rPr>
                          <m:t>,(</m:t>
                        </m:r>
                        <m:r>
                          <a:rPr lang="fr-FR" i="1">
                            <a:effectLst/>
                            <a:latin typeface="Cambria Math"/>
                            <a:ea typeface="Times New Roman"/>
                            <a:cs typeface="Times New Roman"/>
                          </a:rPr>
                          <m:t>𝐿</m:t>
                        </m:r>
                        <m:r>
                          <a:rPr lang="fr-FR" i="1">
                            <a:effectLst/>
                            <a:latin typeface="Cambria Math"/>
                            <a:ea typeface="Times New Roman"/>
                            <a:cs typeface="Times New Roman"/>
                          </a:rPr>
                          <m:t>,</m:t>
                        </m:r>
                        <m:r>
                          <a:rPr lang="fr-FR" i="1">
                            <a:effectLst/>
                            <a:latin typeface="Cambria Math"/>
                            <a:ea typeface="Times New Roman"/>
                            <a:cs typeface="Times New Roman"/>
                          </a:rPr>
                          <m:t>𝐷</m:t>
                        </m:r>
                        <m:r>
                          <a:rPr lang="fr-FR" i="1">
                            <a:effectLst/>
                            <a:latin typeface="Cambria Math"/>
                            <a:ea typeface="Times New Roman"/>
                            <a:cs typeface="Times New Roman"/>
                          </a:rPr>
                          <m:t>)</m:t>
                        </m:r>
                      </m:e>
                    </m:d>
                    <m:r>
                      <a:rPr lang="fr-FR" i="1">
                        <a:effectLst/>
                        <a:latin typeface="Cambria Math"/>
                        <a:ea typeface="Times New Roman"/>
                        <a:cs typeface="Times New Roman"/>
                      </a:rPr>
                      <m:t>∩</m:t>
                    </m:r>
                    <m:r>
                      <a:rPr lang="fr-FR" i="1">
                        <a:effectLst/>
                        <a:latin typeface="Cambria Math"/>
                        <a:ea typeface="Times New Roman"/>
                        <a:cs typeface="Times New Roman"/>
                      </a:rPr>
                      <m:t>𝐵𝑅</m:t>
                    </m:r>
                    <m:r>
                      <a:rPr lang="fr-FR" i="1">
                        <a:effectLst/>
                        <a:latin typeface="Cambria Math"/>
                        <a:ea typeface="Times New Roman"/>
                        <a:cs typeface="Times New Roman"/>
                      </a:rPr>
                      <m:t>2=</m:t>
                    </m:r>
                    <m:d>
                      <m:dPr>
                        <m:begChr m:val="{"/>
                        <m:endChr m:val="}"/>
                        <m:ctrlPr>
                          <a:rPr lang="fr-FR" i="1">
                            <a:effectLst/>
                            <a:latin typeface="Cambria Math"/>
                            <a:ea typeface="Times New Roman"/>
                            <a:cs typeface="Times New Roman"/>
                          </a:rPr>
                        </m:ctrlPr>
                      </m:dPr>
                      <m:e>
                        <m:d>
                          <m:dPr>
                            <m:ctrlPr>
                              <a:rPr lang="fr-FR" i="1">
                                <a:effectLst/>
                                <a:latin typeface="Cambria Math"/>
                                <a:ea typeface="Times New Roman"/>
                                <a:cs typeface="Times New Roman"/>
                              </a:rPr>
                            </m:ctrlPr>
                          </m:dPr>
                          <m:e>
                            <m:r>
                              <a:rPr lang="fr-FR" i="1">
                                <a:effectLst/>
                                <a:latin typeface="Cambria Math"/>
                                <a:ea typeface="Times New Roman"/>
                                <a:cs typeface="Times New Roman"/>
                              </a:rPr>
                              <m:t>𝑊</m:t>
                            </m:r>
                            <m:r>
                              <a:rPr lang="fr-FR" i="1">
                                <a:effectLst/>
                                <a:latin typeface="Cambria Math"/>
                                <a:ea typeface="Times New Roman"/>
                                <a:cs typeface="Times New Roman"/>
                              </a:rPr>
                              <m:t>,</m:t>
                            </m:r>
                            <m:r>
                              <a:rPr lang="fr-FR" i="1">
                                <a:effectLst/>
                                <a:latin typeface="Cambria Math"/>
                                <a:ea typeface="Times New Roman"/>
                                <a:cs typeface="Times New Roman"/>
                              </a:rPr>
                              <m:t>𝐴</m:t>
                            </m:r>
                          </m:e>
                        </m:d>
                        <m:r>
                          <a:rPr lang="fr-FR" i="1">
                            <a:effectLst/>
                            <a:latin typeface="Cambria Math"/>
                            <a:ea typeface="Times New Roman"/>
                            <a:cs typeface="Times New Roman"/>
                          </a:rPr>
                          <m:t>,</m:t>
                        </m:r>
                        <m:d>
                          <m:dPr>
                            <m:ctrlPr>
                              <a:rPr lang="fr-FR" i="1">
                                <a:effectLst/>
                                <a:latin typeface="Cambria Math"/>
                                <a:ea typeface="Times New Roman"/>
                                <a:cs typeface="Times New Roman"/>
                              </a:rPr>
                            </m:ctrlPr>
                          </m:dPr>
                          <m:e>
                            <m:r>
                              <a:rPr lang="fr-FR" i="1">
                                <a:effectLst/>
                                <a:latin typeface="Cambria Math"/>
                                <a:ea typeface="Times New Roman"/>
                                <a:cs typeface="Times New Roman"/>
                              </a:rPr>
                              <m:t>𝑊</m:t>
                            </m:r>
                            <m:r>
                              <a:rPr lang="fr-FR" i="1">
                                <a:effectLst/>
                                <a:latin typeface="Cambria Math"/>
                                <a:ea typeface="Times New Roman"/>
                                <a:cs typeface="Times New Roman"/>
                              </a:rPr>
                              <m:t>,</m:t>
                            </m:r>
                            <m:r>
                              <a:rPr lang="fr-FR" i="1">
                                <a:effectLst/>
                                <a:latin typeface="Cambria Math"/>
                                <a:ea typeface="Times New Roman"/>
                                <a:cs typeface="Times New Roman"/>
                              </a:rPr>
                              <m:t>𝐵</m:t>
                            </m:r>
                          </m:e>
                        </m:d>
                        <m:r>
                          <a:rPr lang="fr-FR" i="1">
                            <a:effectLst/>
                            <a:latin typeface="Cambria Math"/>
                            <a:ea typeface="Times New Roman"/>
                            <a:cs typeface="Times New Roman"/>
                          </a:rPr>
                          <m:t>,</m:t>
                        </m:r>
                        <m:d>
                          <m:dPr>
                            <m:ctrlPr>
                              <a:rPr lang="fr-FR" i="1">
                                <a:effectLst/>
                                <a:latin typeface="Cambria Math"/>
                                <a:ea typeface="Times New Roman"/>
                                <a:cs typeface="Times New Roman"/>
                              </a:rPr>
                            </m:ctrlPr>
                          </m:dPr>
                          <m:e>
                            <m:r>
                              <a:rPr lang="fr-FR" i="1">
                                <a:effectLst/>
                                <a:latin typeface="Cambria Math"/>
                                <a:ea typeface="Times New Roman"/>
                                <a:cs typeface="Times New Roman"/>
                              </a:rPr>
                              <m:t>𝐿</m:t>
                            </m:r>
                            <m:r>
                              <a:rPr lang="fr-FR" i="1">
                                <a:effectLst/>
                                <a:latin typeface="Cambria Math"/>
                                <a:ea typeface="Times New Roman"/>
                                <a:cs typeface="Times New Roman"/>
                              </a:rPr>
                              <m:t>,</m:t>
                            </m:r>
                            <m:r>
                              <a:rPr lang="fr-FR" i="1">
                                <a:effectLst/>
                                <a:latin typeface="Cambria Math"/>
                                <a:ea typeface="Times New Roman"/>
                                <a:cs typeface="Times New Roman"/>
                              </a:rPr>
                              <m:t>𝐴</m:t>
                            </m:r>
                          </m:e>
                        </m:d>
                        <m:r>
                          <a:rPr lang="fr-FR" i="1">
                            <a:effectLst/>
                            <a:latin typeface="Cambria Math"/>
                            <a:ea typeface="Times New Roman"/>
                            <a:cs typeface="Times New Roman"/>
                          </a:rPr>
                          <m:t>,</m:t>
                        </m:r>
                        <m:d>
                          <m:dPr>
                            <m:ctrlPr>
                              <a:rPr lang="fr-FR" i="1">
                                <a:effectLst/>
                                <a:latin typeface="Cambria Math"/>
                                <a:ea typeface="Times New Roman"/>
                                <a:cs typeface="Times New Roman"/>
                              </a:rPr>
                            </m:ctrlPr>
                          </m:dPr>
                          <m:e>
                            <m:r>
                              <a:rPr lang="fr-FR" i="1">
                                <a:effectLst/>
                                <a:latin typeface="Cambria Math"/>
                                <a:ea typeface="Times New Roman"/>
                                <a:cs typeface="Times New Roman"/>
                              </a:rPr>
                              <m:t>𝐿</m:t>
                            </m:r>
                            <m:r>
                              <a:rPr lang="fr-FR" i="1">
                                <a:effectLst/>
                                <a:latin typeface="Cambria Math"/>
                                <a:ea typeface="Times New Roman"/>
                                <a:cs typeface="Times New Roman"/>
                              </a:rPr>
                              <m:t>,</m:t>
                            </m:r>
                            <m:r>
                              <a:rPr lang="fr-FR" i="1">
                                <a:effectLst/>
                                <a:latin typeface="Cambria Math"/>
                                <a:ea typeface="Times New Roman"/>
                                <a:cs typeface="Times New Roman"/>
                              </a:rPr>
                              <m:t>𝐷</m:t>
                            </m:r>
                          </m:e>
                        </m:d>
                      </m:e>
                    </m:d>
                    <m:r>
                      <a:rPr lang="fr-FR" i="1">
                        <a:effectLst/>
                        <a:latin typeface="Cambria Math"/>
                        <a:ea typeface="Times New Roman"/>
                        <a:cs typeface="Times New Roman"/>
                      </a:rPr>
                      <m:t>=</m:t>
                    </m:r>
                    <m:d>
                      <m:dPr>
                        <m:begChr m:val="{"/>
                        <m:endChr m:val="}"/>
                        <m:ctrlPr>
                          <a:rPr lang="fr-FR" i="1">
                            <a:effectLst/>
                            <a:latin typeface="Cambria Math"/>
                            <a:ea typeface="Times New Roman"/>
                            <a:cs typeface="Times New Roman"/>
                          </a:rPr>
                        </m:ctrlPr>
                      </m:dPr>
                      <m:e>
                        <m:d>
                          <m:dPr>
                            <m:ctrlPr>
                              <a:rPr lang="fr-FR" i="1">
                                <a:effectLst/>
                                <a:latin typeface="Cambria Math"/>
                                <a:ea typeface="Times New Roman"/>
                                <a:cs typeface="Times New Roman"/>
                              </a:rPr>
                            </m:ctrlPr>
                          </m:dPr>
                          <m:e>
                            <m:r>
                              <a:rPr lang="fr-FR" i="1">
                                <a:effectLst/>
                                <a:latin typeface="Cambria Math"/>
                                <a:ea typeface="Times New Roman"/>
                                <a:cs typeface="Times New Roman"/>
                              </a:rPr>
                              <m:t>𝑊</m:t>
                            </m:r>
                            <m:r>
                              <a:rPr lang="fr-FR" i="1">
                                <a:effectLst/>
                                <a:latin typeface="Cambria Math"/>
                                <a:ea typeface="Times New Roman"/>
                                <a:cs typeface="Times New Roman"/>
                              </a:rPr>
                              <m:t>,</m:t>
                            </m:r>
                            <m:r>
                              <a:rPr lang="fr-FR" i="1">
                                <a:effectLst/>
                                <a:latin typeface="Cambria Math"/>
                                <a:ea typeface="Times New Roman"/>
                                <a:cs typeface="Times New Roman"/>
                              </a:rPr>
                              <m:t>𝐴</m:t>
                            </m:r>
                          </m:e>
                        </m:d>
                        <m:r>
                          <a:rPr lang="fr-FR" i="1">
                            <a:effectLst/>
                            <a:latin typeface="Cambria Math"/>
                            <a:ea typeface="Times New Roman"/>
                            <a:cs typeface="Times New Roman"/>
                          </a:rPr>
                          <m:t>,</m:t>
                        </m:r>
                        <m:d>
                          <m:dPr>
                            <m:ctrlPr>
                              <a:rPr lang="fr-FR" i="1">
                                <a:effectLst/>
                                <a:latin typeface="Cambria Math"/>
                                <a:ea typeface="Times New Roman"/>
                                <a:cs typeface="Times New Roman"/>
                              </a:rPr>
                            </m:ctrlPr>
                          </m:dPr>
                          <m:e>
                            <m:r>
                              <a:rPr lang="fr-FR" i="1">
                                <a:effectLst/>
                                <a:latin typeface="Cambria Math"/>
                                <a:ea typeface="Times New Roman"/>
                                <a:cs typeface="Times New Roman"/>
                              </a:rPr>
                              <m:t>𝑊</m:t>
                            </m:r>
                            <m:r>
                              <a:rPr lang="fr-FR" i="1">
                                <a:effectLst/>
                                <a:latin typeface="Cambria Math"/>
                                <a:ea typeface="Times New Roman"/>
                                <a:cs typeface="Times New Roman"/>
                              </a:rPr>
                              <m:t>,</m:t>
                            </m:r>
                            <m:r>
                              <a:rPr lang="fr-FR" i="1">
                                <a:effectLst/>
                                <a:latin typeface="Cambria Math"/>
                                <a:ea typeface="Times New Roman"/>
                                <a:cs typeface="Times New Roman"/>
                              </a:rPr>
                              <m:t>𝐵</m:t>
                            </m:r>
                          </m:e>
                        </m:d>
                        <m:r>
                          <a:rPr lang="fr-FR" i="1">
                            <a:effectLst/>
                            <a:latin typeface="Cambria Math"/>
                            <a:ea typeface="Times New Roman"/>
                            <a:cs typeface="Times New Roman"/>
                          </a:rPr>
                          <m:t>,(</m:t>
                        </m:r>
                        <m:r>
                          <a:rPr lang="fr-FR" i="1">
                            <a:effectLst/>
                            <a:latin typeface="Cambria Math"/>
                            <a:ea typeface="Times New Roman"/>
                            <a:cs typeface="Times New Roman"/>
                          </a:rPr>
                          <m:t>𝐿</m:t>
                        </m:r>
                        <m:r>
                          <a:rPr lang="fr-FR" i="1">
                            <a:effectLst/>
                            <a:latin typeface="Cambria Math"/>
                            <a:ea typeface="Times New Roman"/>
                            <a:cs typeface="Times New Roman"/>
                          </a:rPr>
                          <m:t>,</m:t>
                        </m:r>
                        <m:r>
                          <a:rPr lang="fr-FR" i="1">
                            <a:effectLst/>
                            <a:latin typeface="Cambria Math"/>
                            <a:ea typeface="Times New Roman"/>
                            <a:cs typeface="Times New Roman"/>
                          </a:rPr>
                          <m:t>𝐷</m:t>
                        </m:r>
                        <m:r>
                          <a:rPr lang="fr-FR" i="1">
                            <a:effectLst/>
                            <a:latin typeface="Cambria Math"/>
                            <a:ea typeface="Times New Roman"/>
                            <a:cs typeface="Times New Roman"/>
                          </a:rPr>
                          <m:t>)</m:t>
                        </m:r>
                      </m:e>
                    </m:d>
                  </m:oMath>
                </a14:m>
                <a:r>
                  <a:rPr lang="fr-FR" dirty="0">
                    <a:effectLst/>
                    <a:latin typeface="Times New Roman"/>
                    <a:ea typeface="Times New Roman"/>
                    <a:cs typeface="Times New Roman"/>
                  </a:rPr>
                  <a:t>= ensemble des équilibres de Nash. On en déduit que les seuls équilibres c’est là lorsqu’ils se mettent d’accord sur l’un des deux  systèmes d’exploitation.</a:t>
                </a:r>
                <a:endParaRPr lang="fr-FR" sz="2800" dirty="0">
                  <a:ea typeface="Calibri"/>
                  <a:cs typeface="Times New Roman"/>
                </a:endParaRPr>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481" t="-1887" r="-1704" b="-404"/>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28</a:t>
            </a:fld>
            <a:endParaRPr lang="fr-FR"/>
          </a:p>
        </p:txBody>
      </p:sp>
    </p:spTree>
    <p:extLst>
      <p:ext uri="{BB962C8B-B14F-4D97-AF65-F5344CB8AC3E}">
        <p14:creationId xmlns:p14="http://schemas.microsoft.com/office/powerpoint/2010/main" val="23637734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Solution des exercices d’application</a:t>
            </a:r>
            <a:endParaRPr lang="fr-FR" dirty="0"/>
          </a:p>
        </p:txBody>
      </p:sp>
      <p:sp>
        <p:nvSpPr>
          <p:cNvPr id="3" name="Espace réservé du contenu 2"/>
          <p:cNvSpPr>
            <a:spLocks noGrp="1"/>
          </p:cNvSpPr>
          <p:nvPr>
            <p:ph idx="1"/>
          </p:nvPr>
        </p:nvSpPr>
        <p:spPr/>
        <p:txBody>
          <a:bodyPr/>
          <a:lstStyle/>
          <a:p>
            <a:pPr marL="0" indent="0">
              <a:buNone/>
            </a:pPr>
            <a:r>
              <a:rPr lang="fr-FR" dirty="0" smtClean="0"/>
              <a:t>Exercice 2:</a:t>
            </a:r>
          </a:p>
          <a:p>
            <a:pPr marL="0" indent="0">
              <a:buNone/>
            </a:pPr>
            <a:r>
              <a:rPr lang="fr-FR" dirty="0" smtClean="0"/>
              <a:t>De même que l’exercice précédent une représentation particulière  des stratégies va ramener le jeu à une forme normale:</a:t>
            </a:r>
          </a:p>
          <a:p>
            <a:pPr marL="0" indent="0">
              <a:buNone/>
            </a:pPr>
            <a:r>
              <a:rPr lang="fr-FR" dirty="0" smtClean="0"/>
              <a:t>Donc le joueur 1 ‘’André’’ dispose de 4 stratégies car le mensonge ou la vérité peuvent être partiels: </a:t>
            </a:r>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29</a:t>
            </a:fld>
            <a:endParaRPr lang="fr-FR"/>
          </a:p>
        </p:txBody>
      </p:sp>
    </p:spTree>
    <p:extLst>
      <p:ext uri="{BB962C8B-B14F-4D97-AF65-F5344CB8AC3E}">
        <p14:creationId xmlns:p14="http://schemas.microsoft.com/office/powerpoint/2010/main" val="689927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a:t>
            </a:r>
            <a:endParaRPr lang="fr-FR" dirty="0"/>
          </a:p>
        </p:txBody>
      </p:sp>
      <p:graphicFrame>
        <p:nvGraphicFramePr>
          <p:cNvPr id="10" name="Espace réservé du contenu 9"/>
          <p:cNvGraphicFramePr>
            <a:graphicFrameLocks noGrp="1"/>
          </p:cNvGraphicFramePr>
          <p:nvPr>
            <p:ph idx="1"/>
            <p:extLst>
              <p:ext uri="{D42A27DB-BD31-4B8C-83A1-F6EECF244321}">
                <p14:modId xmlns:p14="http://schemas.microsoft.com/office/powerpoint/2010/main" val="3432961827"/>
              </p:ext>
            </p:extLst>
          </p:nvPr>
        </p:nvGraphicFramePr>
        <p:xfrm>
          <a:off x="2166414" y="2101498"/>
          <a:ext cx="3672408" cy="1261872"/>
        </p:xfrm>
        <a:graphic>
          <a:graphicData uri="http://schemas.openxmlformats.org/drawingml/2006/table">
            <a:tbl>
              <a:tblPr firstRow="1" firstCol="1" bandRow="1">
                <a:tableStyleId>{775DCB02-9BB8-47FD-8907-85C794F793BA}</a:tableStyleId>
              </a:tblPr>
              <a:tblGrid>
                <a:gridCol w="1368152"/>
                <a:gridCol w="1152128"/>
                <a:gridCol w="1152128"/>
              </a:tblGrid>
              <a:tr h="342265">
                <a:tc>
                  <a:txBody>
                    <a:bodyPr/>
                    <a:lstStyle/>
                    <a:p>
                      <a:pPr>
                        <a:lnSpc>
                          <a:spcPct val="115000"/>
                        </a:lnSpc>
                        <a:spcAft>
                          <a:spcPts val="0"/>
                        </a:spcAft>
                        <a:tabLst>
                          <a:tab pos="1812290" algn="r"/>
                        </a:tabLst>
                      </a:pPr>
                      <a:r>
                        <a:rPr lang="fr-FR" sz="1800" dirty="0">
                          <a:effectLst/>
                        </a:rPr>
                        <a:t>	</a:t>
                      </a:r>
                    </a:p>
                    <a:p>
                      <a:pPr>
                        <a:lnSpc>
                          <a:spcPct val="115000"/>
                        </a:lnSpc>
                        <a:spcAft>
                          <a:spcPts val="0"/>
                        </a:spcAft>
                      </a:pPr>
                      <a:r>
                        <a:rPr lang="fr-FR" sz="1800" dirty="0" smtClean="0">
                          <a:effectLst/>
                        </a:rPr>
                        <a:t>1/2</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G</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D</a:t>
                      </a:r>
                      <a:endParaRPr lang="fr-FR" sz="1800" dirty="0">
                        <a:effectLst/>
                        <a:latin typeface="Calibri"/>
                        <a:ea typeface="Calibri"/>
                        <a:cs typeface="Times New Roman"/>
                      </a:endParaRPr>
                    </a:p>
                  </a:txBody>
                  <a:tcPr marL="68580" marR="68580" marT="0" marB="0"/>
                </a:tc>
              </a:tr>
              <a:tr h="161290">
                <a:tc>
                  <a:txBody>
                    <a:bodyPr/>
                    <a:lstStyle/>
                    <a:p>
                      <a:pPr>
                        <a:lnSpc>
                          <a:spcPct val="115000"/>
                        </a:lnSpc>
                        <a:spcAft>
                          <a:spcPts val="0"/>
                        </a:spcAft>
                      </a:pPr>
                      <a:r>
                        <a:rPr lang="fr-FR" sz="1800">
                          <a:effectLst/>
                        </a:rPr>
                        <a:t>H</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(0,0)</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(2,2)</a:t>
                      </a:r>
                      <a:endParaRPr lang="fr-FR" sz="1800" dirty="0">
                        <a:effectLst/>
                        <a:latin typeface="Calibri"/>
                        <a:ea typeface="Calibri"/>
                        <a:cs typeface="Times New Roman"/>
                      </a:endParaRPr>
                    </a:p>
                  </a:txBody>
                  <a:tcPr marL="68580" marR="68580" marT="0" marB="0"/>
                </a:tc>
              </a:tr>
              <a:tr h="180975">
                <a:tc>
                  <a:txBody>
                    <a:bodyPr/>
                    <a:lstStyle/>
                    <a:p>
                      <a:pPr>
                        <a:lnSpc>
                          <a:spcPct val="115000"/>
                        </a:lnSpc>
                        <a:spcAft>
                          <a:spcPts val="0"/>
                        </a:spcAft>
                      </a:pPr>
                      <a:r>
                        <a:rPr lang="fr-FR" sz="1800">
                          <a:effectLst/>
                        </a:rPr>
                        <a:t>B</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solidFill>
                            <a:srgbClr val="FF0000"/>
                          </a:solidFill>
                          <a:effectLst/>
                        </a:rPr>
                        <a:t>(10,11)</a:t>
                      </a:r>
                      <a:endParaRPr lang="fr-FR" sz="1800" dirty="0">
                        <a:solidFill>
                          <a:srgbClr val="FF0000"/>
                        </a:solidFill>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(-1,0)</a:t>
                      </a:r>
                      <a:endParaRPr lang="fr-FR" sz="1800" dirty="0">
                        <a:effectLst/>
                        <a:latin typeface="Calibri"/>
                        <a:ea typeface="Calibri"/>
                        <a:cs typeface="Times New Roman"/>
                      </a:endParaRPr>
                    </a:p>
                  </a:txBody>
                  <a:tcPr marL="68580" marR="68580" marT="0" marB="0"/>
                </a:tc>
              </a:tr>
            </a:tbl>
          </a:graphicData>
        </a:graphic>
      </p:graphicFrame>
      <p:cxnSp>
        <p:nvCxnSpPr>
          <p:cNvPr id="11" name="Connecteur droit 10"/>
          <p:cNvCxnSpPr>
            <a:cxnSpLocks/>
          </p:cNvCxnSpPr>
          <p:nvPr/>
        </p:nvCxnSpPr>
        <p:spPr>
          <a:xfrm>
            <a:off x="1617663" y="7208838"/>
            <a:ext cx="1924050" cy="285750"/>
          </a:xfrm>
          <a:prstGeom prst="line">
            <a:avLst/>
          </a:prstGeom>
          <a:noFill/>
          <a:ln w="9525" cap="flat" cmpd="sng" algn="ctr">
            <a:solidFill>
              <a:srgbClr val="4F81BD">
                <a:shade val="95000"/>
                <a:satMod val="105000"/>
              </a:srgbClr>
            </a:solidFill>
            <a:prstDash val="solid"/>
          </a:ln>
          <a:effectLst/>
        </p:spPr>
      </p:cxnSp>
      <p:sp>
        <p:nvSpPr>
          <p:cNvPr id="12" name="ZoneTexte 11"/>
          <p:cNvSpPr txBox="1"/>
          <p:nvPr/>
        </p:nvSpPr>
        <p:spPr>
          <a:xfrm>
            <a:off x="358895" y="1732166"/>
            <a:ext cx="1324722" cy="369332"/>
          </a:xfrm>
          <a:prstGeom prst="rect">
            <a:avLst/>
          </a:prstGeom>
          <a:noFill/>
        </p:spPr>
        <p:txBody>
          <a:bodyPr wrap="none" rtlCol="0">
            <a:spAutoFit/>
          </a:bodyPr>
          <a:lstStyle/>
          <a:p>
            <a:r>
              <a:rPr lang="fr-FR" dirty="0" smtClean="0"/>
              <a:t>Exemple 3.1</a:t>
            </a:r>
            <a:endParaRPr lang="fr-FR" dirty="0"/>
          </a:p>
        </p:txBody>
      </p:sp>
      <p:sp>
        <p:nvSpPr>
          <p:cNvPr id="14" name="ZoneTexte 13"/>
          <p:cNvSpPr txBox="1"/>
          <p:nvPr/>
        </p:nvSpPr>
        <p:spPr>
          <a:xfrm>
            <a:off x="385651" y="3358710"/>
            <a:ext cx="1324722" cy="369332"/>
          </a:xfrm>
          <a:prstGeom prst="rect">
            <a:avLst/>
          </a:prstGeom>
          <a:noFill/>
        </p:spPr>
        <p:txBody>
          <a:bodyPr wrap="none" rtlCol="0">
            <a:spAutoFit/>
          </a:bodyPr>
          <a:lstStyle/>
          <a:p>
            <a:r>
              <a:rPr lang="fr-FR" dirty="0" smtClean="0"/>
              <a:t>Exemple 3.2</a:t>
            </a:r>
            <a:endParaRPr lang="fr-FR" dirty="0"/>
          </a:p>
        </p:txBody>
      </p:sp>
      <p:graphicFrame>
        <p:nvGraphicFramePr>
          <p:cNvPr id="15" name="Tableau 14"/>
          <p:cNvGraphicFramePr>
            <a:graphicFrameLocks noGrp="1"/>
          </p:cNvGraphicFramePr>
          <p:nvPr>
            <p:extLst>
              <p:ext uri="{D42A27DB-BD31-4B8C-83A1-F6EECF244321}">
                <p14:modId xmlns:p14="http://schemas.microsoft.com/office/powerpoint/2010/main" val="3381681594"/>
              </p:ext>
            </p:extLst>
          </p:nvPr>
        </p:nvGraphicFramePr>
        <p:xfrm>
          <a:off x="1259632" y="3912708"/>
          <a:ext cx="5849620" cy="1261872"/>
        </p:xfrm>
        <a:graphic>
          <a:graphicData uri="http://schemas.openxmlformats.org/drawingml/2006/table">
            <a:tbl>
              <a:tblPr firstRow="1" firstCol="1" bandRow="1">
                <a:tableStyleId>{775DCB02-9BB8-47FD-8907-85C794F793BA}</a:tableStyleId>
              </a:tblPr>
              <a:tblGrid>
                <a:gridCol w="1462405"/>
                <a:gridCol w="1462405"/>
                <a:gridCol w="1462405"/>
                <a:gridCol w="1462405"/>
              </a:tblGrid>
              <a:tr h="0">
                <a:tc>
                  <a:txBody>
                    <a:bodyPr/>
                    <a:lstStyle/>
                    <a:p>
                      <a:pPr>
                        <a:lnSpc>
                          <a:spcPct val="115000"/>
                        </a:lnSpc>
                        <a:spcAft>
                          <a:spcPts val="0"/>
                        </a:spcAft>
                      </a:pPr>
                      <a:r>
                        <a:rPr lang="fr-FR" sz="1800" dirty="0">
                          <a:effectLst/>
                        </a:rPr>
                        <a:t>1/2</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L</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M</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R</a:t>
                      </a:r>
                      <a:endParaRPr lang="fr-FR" sz="1800">
                        <a:effectLst/>
                        <a:latin typeface="Calibri"/>
                        <a:ea typeface="Calibri"/>
                        <a:cs typeface="Times New Roman"/>
                      </a:endParaRPr>
                    </a:p>
                  </a:txBody>
                  <a:tcPr marL="68580" marR="68580" marT="0" marB="0"/>
                </a:tc>
              </a:tr>
              <a:tr h="0">
                <a:tc>
                  <a:txBody>
                    <a:bodyPr/>
                    <a:lstStyle/>
                    <a:p>
                      <a:pPr>
                        <a:lnSpc>
                          <a:spcPct val="115000"/>
                        </a:lnSpc>
                        <a:spcAft>
                          <a:spcPts val="0"/>
                        </a:spcAft>
                      </a:pPr>
                      <a:r>
                        <a:rPr lang="fr-FR" sz="1800" dirty="0">
                          <a:effectLst/>
                        </a:rPr>
                        <a:t>T</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(0,6)</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(6,0)</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(4,3)</a:t>
                      </a:r>
                      <a:endParaRPr lang="fr-FR" sz="1800">
                        <a:effectLst/>
                        <a:latin typeface="Calibri"/>
                        <a:ea typeface="Calibri"/>
                        <a:cs typeface="Times New Roman"/>
                      </a:endParaRPr>
                    </a:p>
                  </a:txBody>
                  <a:tcPr marL="68580" marR="68580" marT="0" marB="0"/>
                </a:tc>
              </a:tr>
              <a:tr h="0">
                <a:tc>
                  <a:txBody>
                    <a:bodyPr/>
                    <a:lstStyle/>
                    <a:p>
                      <a:pPr>
                        <a:lnSpc>
                          <a:spcPct val="115000"/>
                        </a:lnSpc>
                        <a:spcAft>
                          <a:spcPts val="0"/>
                        </a:spcAft>
                      </a:pPr>
                      <a:r>
                        <a:rPr lang="fr-FR" sz="1800">
                          <a:effectLst/>
                        </a:rPr>
                        <a:t>M</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(6,0)</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(0,6)</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(4,3)</a:t>
                      </a:r>
                      <a:endParaRPr lang="fr-FR" sz="1800" dirty="0">
                        <a:effectLst/>
                        <a:latin typeface="Calibri"/>
                        <a:ea typeface="Calibri"/>
                        <a:cs typeface="Times New Roman"/>
                      </a:endParaRPr>
                    </a:p>
                  </a:txBody>
                  <a:tcPr marL="68580" marR="68580" marT="0" marB="0"/>
                </a:tc>
              </a:tr>
              <a:tr h="0">
                <a:tc>
                  <a:txBody>
                    <a:bodyPr/>
                    <a:lstStyle/>
                    <a:p>
                      <a:pPr>
                        <a:lnSpc>
                          <a:spcPct val="115000"/>
                        </a:lnSpc>
                        <a:spcAft>
                          <a:spcPts val="0"/>
                        </a:spcAft>
                      </a:pPr>
                      <a:r>
                        <a:rPr lang="fr-FR" sz="1800">
                          <a:effectLst/>
                        </a:rPr>
                        <a:t>B</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(3,3)</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(3,3)</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solidFill>
                            <a:srgbClr val="FF0000"/>
                          </a:solidFill>
                          <a:effectLst/>
                        </a:rPr>
                        <a:t>(5,5)</a:t>
                      </a:r>
                      <a:endParaRPr lang="fr-FR" sz="1800" dirty="0">
                        <a:solidFill>
                          <a:srgbClr val="FF0000"/>
                        </a:solidFill>
                        <a:effectLst/>
                        <a:latin typeface="Calibri"/>
                        <a:ea typeface="Calibri"/>
                        <a:cs typeface="Times New Roman"/>
                      </a:endParaRPr>
                    </a:p>
                  </a:txBody>
                  <a:tcPr marL="68580" marR="68580" marT="0" marB="0"/>
                </a:tc>
              </a:tr>
            </a:tbl>
          </a:graphicData>
        </a:graphic>
      </p:graphicFrame>
      <p:sp>
        <p:nvSpPr>
          <p:cNvPr id="5" name="Rectangle 4"/>
          <p:cNvSpPr/>
          <p:nvPr/>
        </p:nvSpPr>
        <p:spPr>
          <a:xfrm>
            <a:off x="1716618" y="5517232"/>
            <a:ext cx="4572000" cy="923330"/>
          </a:xfrm>
          <a:prstGeom prst="rect">
            <a:avLst/>
          </a:prstGeom>
        </p:spPr>
        <p:txBody>
          <a:bodyPr>
            <a:spAutoFit/>
          </a:bodyPr>
          <a:lstStyle/>
          <a:p>
            <a:r>
              <a:rPr lang="fr-FR" dirty="0" smtClean="0"/>
              <a:t>la paire  </a:t>
            </a:r>
            <a:r>
              <a:rPr lang="fr-FR" dirty="0" smtClean="0">
                <a:solidFill>
                  <a:srgbClr val="FF0000"/>
                </a:solidFill>
              </a:rPr>
              <a:t>(B,G) </a:t>
            </a:r>
            <a:r>
              <a:rPr lang="fr-FR" dirty="0" smtClean="0"/>
              <a:t>semble donner un équilibre dans le premier exemple et la paire </a:t>
            </a:r>
            <a:r>
              <a:rPr lang="fr-FR" dirty="0" smtClean="0">
                <a:solidFill>
                  <a:srgbClr val="FF0000"/>
                </a:solidFill>
              </a:rPr>
              <a:t>(B,R</a:t>
            </a:r>
            <a:r>
              <a:rPr lang="fr-FR" dirty="0" smtClean="0"/>
              <a:t>) dans le second.</a:t>
            </a:r>
            <a:endParaRPr lang="fr-FR" dirty="0"/>
          </a:p>
        </p:txBody>
      </p:sp>
      <p:sp>
        <p:nvSpPr>
          <p:cNvPr id="3" name="Espace réservé du numéro de diapositive 2"/>
          <p:cNvSpPr>
            <a:spLocks noGrp="1"/>
          </p:cNvSpPr>
          <p:nvPr>
            <p:ph type="sldNum" sz="quarter" idx="12"/>
          </p:nvPr>
        </p:nvSpPr>
        <p:spPr/>
        <p:txBody>
          <a:bodyPr/>
          <a:lstStyle/>
          <a:p>
            <a:fld id="{6674608D-C7AF-4096-AD67-5AA4A371CABC}" type="slidenum">
              <a:rPr lang="fr-FR" smtClean="0"/>
              <a:t>3</a:t>
            </a:fld>
            <a:endParaRPr lang="fr-FR"/>
          </a:p>
        </p:txBody>
      </p:sp>
    </p:spTree>
    <p:extLst>
      <p:ext uri="{BB962C8B-B14F-4D97-AF65-F5344CB8AC3E}">
        <p14:creationId xmlns:p14="http://schemas.microsoft.com/office/powerpoint/2010/main" val="23575485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Solution des exercices d’application</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marL="0" indent="0">
                  <a:buNone/>
                </a:pPr>
                <a14:m>
                  <m:oMath xmlns:m="http://schemas.openxmlformats.org/officeDocument/2006/math">
                    <m:sSub>
                      <m:sSubPr>
                        <m:ctrlPr>
                          <a:rPr lang="fr-FR" sz="2800" i="1" smtClean="0">
                            <a:latin typeface="Cambria Math"/>
                          </a:rPr>
                        </m:ctrlPr>
                      </m:sSubPr>
                      <m:e>
                        <m:r>
                          <a:rPr lang="fr-FR" sz="2800" b="0" i="1" smtClean="0">
                            <a:latin typeface="Cambria Math"/>
                          </a:rPr>
                          <m:t>𝐴</m:t>
                        </m:r>
                      </m:e>
                      <m:sub>
                        <m:r>
                          <a:rPr lang="fr-FR" sz="2800" b="0" i="1" smtClean="0">
                            <a:latin typeface="Cambria Math"/>
                          </a:rPr>
                          <m:t>1</m:t>
                        </m:r>
                      </m:sub>
                    </m:sSub>
                  </m:oMath>
                </a14:m>
                <a:r>
                  <a:rPr lang="fr-FR" sz="2800" dirty="0" smtClean="0"/>
                  <a:t>:(face/face,  pile/pile) il dit la vérité  c’est-à-dire sachant face c’est face sachant pile c’est pile.</a:t>
                </a:r>
              </a:p>
              <a:p>
                <a:pPr marL="0" indent="0">
                  <a:buNone/>
                </a:pPr>
                <a14:m>
                  <m:oMath xmlns:m="http://schemas.openxmlformats.org/officeDocument/2006/math">
                    <m:sSub>
                      <m:sSubPr>
                        <m:ctrlPr>
                          <a:rPr lang="fr-FR" sz="2800" i="1" smtClean="0">
                            <a:latin typeface="Cambria Math"/>
                          </a:rPr>
                        </m:ctrlPr>
                      </m:sSubPr>
                      <m:e>
                        <m:r>
                          <a:rPr lang="fr-FR" sz="2800" b="0" i="1" smtClean="0">
                            <a:latin typeface="Cambria Math"/>
                          </a:rPr>
                          <m:t>𝐴</m:t>
                        </m:r>
                      </m:e>
                      <m:sub>
                        <m:r>
                          <a:rPr lang="fr-FR" sz="2800" b="0" i="1" smtClean="0">
                            <a:latin typeface="Cambria Math"/>
                          </a:rPr>
                          <m:t>2</m:t>
                        </m:r>
                      </m:sub>
                    </m:sSub>
                    <m:r>
                      <a:rPr lang="fr-FR" sz="2800" b="0" i="0" smtClean="0">
                        <a:latin typeface="Cambria Math"/>
                      </a:rPr>
                      <m:t>:(</m:t>
                    </m:r>
                  </m:oMath>
                </a14:m>
                <a:r>
                  <a:rPr lang="fr-FR" sz="2800" dirty="0" smtClean="0"/>
                  <a:t>pile/face, pile/pile) il ne ment que sur le cas face.</a:t>
                </a:r>
              </a:p>
              <a:p>
                <a:pPr marL="0" indent="0">
                  <a:buNone/>
                </a:pPr>
                <a14:m>
                  <m:oMath xmlns:m="http://schemas.openxmlformats.org/officeDocument/2006/math">
                    <m:sSub>
                      <m:sSubPr>
                        <m:ctrlPr>
                          <a:rPr lang="fr-FR" sz="2800" i="1" smtClean="0">
                            <a:latin typeface="Cambria Math"/>
                          </a:rPr>
                        </m:ctrlPr>
                      </m:sSubPr>
                      <m:e>
                        <m:r>
                          <a:rPr lang="fr-FR" sz="2800" b="0" i="1" smtClean="0">
                            <a:latin typeface="Cambria Math"/>
                          </a:rPr>
                          <m:t>𝐴</m:t>
                        </m:r>
                      </m:e>
                      <m:sub>
                        <m:r>
                          <a:rPr lang="fr-FR" sz="2800" b="0" i="1" smtClean="0">
                            <a:latin typeface="Cambria Math"/>
                          </a:rPr>
                          <m:t>3</m:t>
                        </m:r>
                      </m:sub>
                    </m:sSub>
                    <m:r>
                      <a:rPr lang="fr-FR" sz="2800" b="0" i="0" smtClean="0">
                        <a:latin typeface="Cambria Math"/>
                      </a:rPr>
                      <m:t>:(</m:t>
                    </m:r>
                  </m:oMath>
                </a14:m>
                <a:r>
                  <a:rPr lang="fr-FR" sz="2800" dirty="0" smtClean="0"/>
                  <a:t>face/face, face/pile) il ne ment que sur pile.</a:t>
                </a:r>
              </a:p>
              <a:p>
                <a:pPr marL="0" indent="0">
                  <a:buNone/>
                </a:pPr>
                <a14:m>
                  <m:oMath xmlns:m="http://schemas.openxmlformats.org/officeDocument/2006/math">
                    <m:sSub>
                      <m:sSubPr>
                        <m:ctrlPr>
                          <a:rPr lang="fr-FR" sz="2800" i="1" smtClean="0">
                            <a:latin typeface="Cambria Math"/>
                          </a:rPr>
                        </m:ctrlPr>
                      </m:sSubPr>
                      <m:e>
                        <m:r>
                          <a:rPr lang="fr-FR" sz="2800" b="0" i="1" smtClean="0">
                            <a:latin typeface="Cambria Math"/>
                          </a:rPr>
                          <m:t>𝐴</m:t>
                        </m:r>
                      </m:e>
                      <m:sub>
                        <m:r>
                          <a:rPr lang="fr-FR" sz="2800" b="0" i="1" smtClean="0">
                            <a:latin typeface="Cambria Math"/>
                          </a:rPr>
                          <m:t>4</m:t>
                        </m:r>
                      </m:sub>
                    </m:sSub>
                    <m:r>
                      <a:rPr lang="fr-FR" sz="2800" b="0" i="0" smtClean="0">
                        <a:latin typeface="Cambria Math"/>
                      </a:rPr>
                      <m:t>:(</m:t>
                    </m:r>
                  </m:oMath>
                </a14:m>
                <a:r>
                  <a:rPr lang="fr-FR" sz="2800" dirty="0" smtClean="0"/>
                  <a:t>pile/face, face/pile) il ment.</a:t>
                </a:r>
              </a:p>
              <a:p>
                <a:pPr marL="0" indent="0">
                  <a:buNone/>
                </a:pPr>
                <a:r>
                  <a:rPr lang="fr-FR" sz="2800" dirty="0" smtClean="0"/>
                  <a:t>De même pour Betsy le croire ne pas le croire, le croire partiellement.</a:t>
                </a:r>
              </a:p>
              <a:p>
                <a:pPr marL="0" indent="0">
                  <a:buNone/>
                </a:pPr>
                <a:r>
                  <a:rPr lang="fr-FR" sz="2800" dirty="0" smtClean="0"/>
                  <a:t>Donc 4 stratégies:</a:t>
                </a:r>
                <a:endParaRPr lang="fr-FR" sz="28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481" t="-1213" r="-593"/>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30</a:t>
            </a:fld>
            <a:endParaRPr lang="fr-FR"/>
          </a:p>
        </p:txBody>
      </p:sp>
    </p:spTree>
    <p:extLst>
      <p:ext uri="{BB962C8B-B14F-4D97-AF65-F5344CB8AC3E}">
        <p14:creationId xmlns:p14="http://schemas.microsoft.com/office/powerpoint/2010/main" val="16894724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Solution des exercices d’application</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lnSpcReduction="10000"/>
              </a:bodyPr>
              <a:lstStyle/>
              <a:p>
                <a:pPr marL="0" indent="0">
                  <a:buNone/>
                </a:pPr>
                <a14:m>
                  <m:oMath xmlns:m="http://schemas.openxmlformats.org/officeDocument/2006/math">
                    <m:sSub>
                      <m:sSubPr>
                        <m:ctrlPr>
                          <a:rPr lang="fr-FR" sz="2800" i="1" smtClean="0">
                            <a:latin typeface="Cambria Math"/>
                          </a:rPr>
                        </m:ctrlPr>
                      </m:sSubPr>
                      <m:e>
                        <m:r>
                          <a:rPr lang="fr-FR" sz="2800" b="0" i="1" smtClean="0">
                            <a:latin typeface="Cambria Math"/>
                          </a:rPr>
                          <m:t>𝐵</m:t>
                        </m:r>
                      </m:e>
                      <m:sub>
                        <m:r>
                          <a:rPr lang="fr-FR" sz="2800" b="0" i="1" smtClean="0">
                            <a:latin typeface="Cambria Math"/>
                          </a:rPr>
                          <m:t>1</m:t>
                        </m:r>
                      </m:sub>
                    </m:sSub>
                  </m:oMath>
                </a14:m>
                <a:r>
                  <a:rPr lang="fr-FR" sz="2800" dirty="0" smtClean="0"/>
                  <a:t>:</a:t>
                </a:r>
                <a:r>
                  <a:rPr lang="fr-FR" sz="2800" dirty="0">
                    <a:solidFill>
                      <a:prstClr val="black"/>
                    </a:solidFill>
                  </a:rPr>
                  <a:t> (</a:t>
                </a:r>
                <a:r>
                  <a:rPr lang="fr-FR" sz="2800" dirty="0" smtClean="0">
                    <a:solidFill>
                      <a:prstClr val="black"/>
                    </a:solidFill>
                  </a:rPr>
                  <a:t>face/face</a:t>
                </a:r>
                <a:r>
                  <a:rPr lang="fr-FR" sz="2800" dirty="0">
                    <a:solidFill>
                      <a:prstClr val="black"/>
                    </a:solidFill>
                  </a:rPr>
                  <a:t>,  pile/pile) </a:t>
                </a:r>
                <a:r>
                  <a:rPr lang="fr-FR" sz="2800" dirty="0" smtClean="0">
                    <a:solidFill>
                      <a:prstClr val="black"/>
                    </a:solidFill>
                  </a:rPr>
                  <a:t>le croire complétement s’il dit pile c’est pile s’il dit face c’est face.</a:t>
                </a:r>
              </a:p>
              <a:p>
                <a:pPr marL="0" indent="0">
                  <a:buNone/>
                </a:pPr>
                <a14:m>
                  <m:oMath xmlns:m="http://schemas.openxmlformats.org/officeDocument/2006/math">
                    <m:sSub>
                      <m:sSubPr>
                        <m:ctrlPr>
                          <a:rPr lang="fr-FR" sz="2800" i="1" smtClean="0">
                            <a:solidFill>
                              <a:prstClr val="black"/>
                            </a:solidFill>
                            <a:latin typeface="Cambria Math"/>
                          </a:rPr>
                        </m:ctrlPr>
                      </m:sSubPr>
                      <m:e>
                        <m:r>
                          <a:rPr lang="fr-FR" sz="2800" b="0" i="1" smtClean="0">
                            <a:solidFill>
                              <a:prstClr val="black"/>
                            </a:solidFill>
                            <a:latin typeface="Cambria Math"/>
                          </a:rPr>
                          <m:t>𝐵</m:t>
                        </m:r>
                      </m:e>
                      <m:sub>
                        <m:r>
                          <a:rPr lang="fr-FR" sz="2800" b="0" i="1" smtClean="0">
                            <a:solidFill>
                              <a:prstClr val="black"/>
                            </a:solidFill>
                            <a:latin typeface="Cambria Math"/>
                          </a:rPr>
                          <m:t>2</m:t>
                        </m:r>
                      </m:sub>
                    </m:sSub>
                    <m:r>
                      <a:rPr lang="fr-FR" sz="2800" b="0" i="0" smtClean="0">
                        <a:solidFill>
                          <a:prstClr val="black"/>
                        </a:solidFill>
                        <a:latin typeface="Cambria Math"/>
                      </a:rPr>
                      <m:t>:</m:t>
                    </m:r>
                  </m:oMath>
                </a14:m>
                <a:r>
                  <a:rPr lang="fr-FR" sz="2800" dirty="0">
                    <a:solidFill>
                      <a:prstClr val="black"/>
                    </a:solidFill>
                  </a:rPr>
                  <a:t> (</a:t>
                </a:r>
                <a:r>
                  <a:rPr lang="fr-FR" sz="2800" dirty="0" smtClean="0">
                    <a:solidFill>
                      <a:prstClr val="black"/>
                    </a:solidFill>
                  </a:rPr>
                  <a:t>pile/face</a:t>
                </a:r>
                <a:r>
                  <a:rPr lang="fr-FR" sz="2800" dirty="0">
                    <a:solidFill>
                      <a:prstClr val="black"/>
                    </a:solidFill>
                  </a:rPr>
                  <a:t>, pile/pile)  </a:t>
                </a:r>
                <a:r>
                  <a:rPr lang="fr-FR" sz="2800" dirty="0" smtClean="0">
                    <a:solidFill>
                      <a:prstClr val="black"/>
                    </a:solidFill>
                  </a:rPr>
                  <a:t>dire toujours pile.</a:t>
                </a:r>
              </a:p>
              <a:p>
                <a:pPr marL="0" indent="0">
                  <a:buNone/>
                </a:pPr>
                <a14:m>
                  <m:oMath xmlns:m="http://schemas.openxmlformats.org/officeDocument/2006/math">
                    <m:sSub>
                      <m:sSubPr>
                        <m:ctrlPr>
                          <a:rPr lang="fr-FR" sz="2800" i="1">
                            <a:solidFill>
                              <a:prstClr val="black"/>
                            </a:solidFill>
                            <a:latin typeface="Cambria Math"/>
                          </a:rPr>
                        </m:ctrlPr>
                      </m:sSubPr>
                      <m:e>
                        <m:r>
                          <a:rPr lang="fr-FR" sz="2800" i="1">
                            <a:solidFill>
                              <a:prstClr val="black"/>
                            </a:solidFill>
                            <a:latin typeface="Cambria Math"/>
                          </a:rPr>
                          <m:t>𝐵</m:t>
                        </m:r>
                      </m:e>
                      <m:sub>
                        <m:r>
                          <a:rPr lang="fr-FR" sz="2800" b="0" i="1" smtClean="0">
                            <a:solidFill>
                              <a:prstClr val="black"/>
                            </a:solidFill>
                            <a:latin typeface="Cambria Math"/>
                          </a:rPr>
                          <m:t>3</m:t>
                        </m:r>
                      </m:sub>
                    </m:sSub>
                  </m:oMath>
                </a14:m>
                <a:r>
                  <a:rPr lang="fr-FR" sz="2800" dirty="0" smtClean="0"/>
                  <a:t> :(face/face, face/pile) dire toujours face,</a:t>
                </a:r>
              </a:p>
              <a:p>
                <a:pPr marL="0" indent="0">
                  <a:buNone/>
                </a:pPr>
                <a14:m>
                  <m:oMath xmlns:m="http://schemas.openxmlformats.org/officeDocument/2006/math">
                    <m:sSub>
                      <m:sSubPr>
                        <m:ctrlPr>
                          <a:rPr lang="fr-FR" sz="2800" i="1">
                            <a:solidFill>
                              <a:prstClr val="black"/>
                            </a:solidFill>
                            <a:latin typeface="Cambria Math"/>
                          </a:rPr>
                        </m:ctrlPr>
                      </m:sSubPr>
                      <m:e>
                        <m:r>
                          <a:rPr lang="fr-FR" sz="2800" i="1">
                            <a:solidFill>
                              <a:prstClr val="black"/>
                            </a:solidFill>
                            <a:latin typeface="Cambria Math"/>
                          </a:rPr>
                          <m:t>𝐵</m:t>
                        </m:r>
                      </m:e>
                      <m:sub>
                        <m:r>
                          <a:rPr lang="fr-FR" sz="2800" b="0" i="1" smtClean="0">
                            <a:solidFill>
                              <a:prstClr val="black"/>
                            </a:solidFill>
                            <a:latin typeface="Cambria Math"/>
                          </a:rPr>
                          <m:t>4</m:t>
                        </m:r>
                      </m:sub>
                    </m:sSub>
                  </m:oMath>
                </a14:m>
                <a:r>
                  <a:rPr lang="fr-FR" sz="2800" dirty="0" smtClean="0"/>
                  <a:t>:(pile/face, face/pile) ne pas le croire du-tout le contredire.</a:t>
                </a:r>
              </a:p>
              <a:p>
                <a:pPr marL="0" indent="0">
                  <a:buNone/>
                </a:pPr>
                <a14:m>
                  <m:oMath xmlns:m="http://schemas.openxmlformats.org/officeDocument/2006/math">
                    <m:sSub>
                      <m:sSubPr>
                        <m:ctrlPr>
                          <a:rPr lang="fr-FR" sz="2800" i="1" smtClean="0">
                            <a:latin typeface="Cambria Math"/>
                          </a:rPr>
                        </m:ctrlPr>
                      </m:sSubPr>
                      <m:e>
                        <m:r>
                          <a:rPr lang="fr-FR" sz="2800" b="0" i="1" smtClean="0">
                            <a:latin typeface="Cambria Math"/>
                          </a:rPr>
                          <m:t>𝑢</m:t>
                        </m:r>
                      </m:e>
                      <m:sub>
                        <m:r>
                          <a:rPr lang="fr-FR" sz="2800" b="0" i="1" smtClean="0">
                            <a:latin typeface="Cambria Math"/>
                          </a:rPr>
                          <m:t>1</m:t>
                        </m:r>
                      </m:sub>
                    </m:sSub>
                  </m:oMath>
                </a14:m>
                <a:r>
                  <a:rPr lang="fr-FR" sz="2800" dirty="0" smtClean="0"/>
                  <a:t>(</a:t>
                </a:r>
                <a14:m>
                  <m:oMath xmlns:m="http://schemas.openxmlformats.org/officeDocument/2006/math">
                    <m:sSub>
                      <m:sSubPr>
                        <m:ctrlPr>
                          <a:rPr lang="fr-FR" sz="2800" i="1">
                            <a:solidFill>
                              <a:prstClr val="black"/>
                            </a:solidFill>
                            <a:latin typeface="Cambria Math"/>
                          </a:rPr>
                        </m:ctrlPr>
                      </m:sSubPr>
                      <m:e>
                        <m:r>
                          <a:rPr lang="fr-FR" sz="2800" i="1">
                            <a:solidFill>
                              <a:prstClr val="black"/>
                            </a:solidFill>
                            <a:latin typeface="Cambria Math"/>
                          </a:rPr>
                          <m:t>𝐴</m:t>
                        </m:r>
                      </m:e>
                      <m:sub>
                        <m:r>
                          <a:rPr lang="fr-FR" sz="2800" i="1">
                            <a:solidFill>
                              <a:prstClr val="black"/>
                            </a:solidFill>
                            <a:latin typeface="Cambria Math"/>
                          </a:rPr>
                          <m:t>1</m:t>
                        </m:r>
                      </m:sub>
                    </m:sSub>
                  </m:oMath>
                </a14:m>
                <a:r>
                  <a:rPr lang="fr-FR" sz="2800" dirty="0" smtClean="0"/>
                  <a:t>,</a:t>
                </a:r>
                <a:r>
                  <a:rPr lang="fr-FR" sz="2800" dirty="0">
                    <a:solidFill>
                      <a:prstClr val="black"/>
                    </a:solidFill>
                  </a:rPr>
                  <a:t> </a:t>
                </a:r>
                <a14:m>
                  <m:oMath xmlns:m="http://schemas.openxmlformats.org/officeDocument/2006/math">
                    <m:sSub>
                      <m:sSubPr>
                        <m:ctrlPr>
                          <a:rPr lang="fr-FR" sz="2800" i="1" smtClean="0">
                            <a:solidFill>
                              <a:prstClr val="black"/>
                            </a:solidFill>
                            <a:latin typeface="Cambria Math"/>
                          </a:rPr>
                        </m:ctrlPr>
                      </m:sSubPr>
                      <m:e>
                        <m:r>
                          <a:rPr lang="fr-FR" sz="2800" b="0" i="1" smtClean="0">
                            <a:solidFill>
                              <a:prstClr val="black"/>
                            </a:solidFill>
                            <a:latin typeface="Cambria Math"/>
                          </a:rPr>
                          <m:t>𝐵</m:t>
                        </m:r>
                      </m:e>
                      <m:sub>
                        <m:r>
                          <a:rPr lang="fr-FR" sz="2800" i="1">
                            <a:solidFill>
                              <a:prstClr val="black"/>
                            </a:solidFill>
                            <a:latin typeface="Cambria Math"/>
                          </a:rPr>
                          <m:t>1</m:t>
                        </m:r>
                      </m:sub>
                    </m:sSub>
                    <m:r>
                      <a:rPr lang="fr-FR" sz="2800" b="0" i="0" smtClean="0">
                        <a:solidFill>
                          <a:prstClr val="black"/>
                        </a:solidFill>
                        <a:latin typeface="Cambria Math"/>
                      </a:rPr>
                      <m:t>)=</m:t>
                    </m:r>
                    <m:f>
                      <m:fPr>
                        <m:ctrlPr>
                          <a:rPr lang="fr-FR" sz="2800" b="0" i="1" smtClean="0">
                            <a:solidFill>
                              <a:prstClr val="black"/>
                            </a:solidFill>
                            <a:latin typeface="Cambria Math"/>
                          </a:rPr>
                        </m:ctrlPr>
                      </m:fPr>
                      <m:num>
                        <m:r>
                          <a:rPr lang="fr-FR" sz="2800" b="0" i="1" smtClean="0">
                            <a:solidFill>
                              <a:prstClr val="black"/>
                            </a:solidFill>
                            <a:latin typeface="Cambria Math"/>
                          </a:rPr>
                          <m:t>8</m:t>
                        </m:r>
                      </m:num>
                      <m:den>
                        <m:r>
                          <a:rPr lang="fr-FR" sz="2800" b="0" i="1" smtClean="0">
                            <a:solidFill>
                              <a:prstClr val="black"/>
                            </a:solidFill>
                            <a:latin typeface="Cambria Math"/>
                          </a:rPr>
                          <m:t>10</m:t>
                        </m:r>
                      </m:den>
                    </m:f>
                    <m:d>
                      <m:dPr>
                        <m:ctrlPr>
                          <a:rPr lang="fr-FR" sz="2800" b="0" i="1" smtClean="0">
                            <a:solidFill>
                              <a:prstClr val="black"/>
                            </a:solidFill>
                            <a:latin typeface="Cambria Math"/>
                          </a:rPr>
                        </m:ctrlPr>
                      </m:dPr>
                      <m:e>
                        <m:r>
                          <a:rPr lang="fr-FR" sz="2800" b="0" i="1" smtClean="0">
                            <a:solidFill>
                              <a:prstClr val="black"/>
                            </a:solidFill>
                            <a:latin typeface="Cambria Math"/>
                          </a:rPr>
                          <m:t>10+20</m:t>
                        </m:r>
                      </m:e>
                    </m:d>
                    <m:r>
                      <a:rPr lang="fr-FR" sz="2800" b="0" i="1" smtClean="0">
                        <a:solidFill>
                          <a:prstClr val="black"/>
                        </a:solidFill>
                        <a:latin typeface="Cambria Math"/>
                      </a:rPr>
                      <m:t>+</m:t>
                    </m:r>
                    <m:f>
                      <m:fPr>
                        <m:ctrlPr>
                          <a:rPr lang="fr-FR" sz="2800" b="0" i="1" smtClean="0">
                            <a:solidFill>
                              <a:prstClr val="black"/>
                            </a:solidFill>
                            <a:latin typeface="Cambria Math"/>
                          </a:rPr>
                        </m:ctrlPr>
                      </m:fPr>
                      <m:num>
                        <m:r>
                          <a:rPr lang="fr-FR" sz="2800" b="0" i="1" smtClean="0">
                            <a:solidFill>
                              <a:prstClr val="black"/>
                            </a:solidFill>
                            <a:latin typeface="Cambria Math"/>
                          </a:rPr>
                          <m:t>2</m:t>
                        </m:r>
                      </m:num>
                      <m:den>
                        <m:r>
                          <a:rPr lang="fr-FR" sz="2800" b="0" i="1" smtClean="0">
                            <a:solidFill>
                              <a:prstClr val="black"/>
                            </a:solidFill>
                            <a:latin typeface="Cambria Math"/>
                          </a:rPr>
                          <m:t>10</m:t>
                        </m:r>
                      </m:den>
                    </m:f>
                    <m:d>
                      <m:dPr>
                        <m:ctrlPr>
                          <a:rPr lang="fr-FR" sz="2800" b="0" i="1" smtClean="0">
                            <a:solidFill>
                              <a:prstClr val="black"/>
                            </a:solidFill>
                            <a:latin typeface="Cambria Math"/>
                          </a:rPr>
                        </m:ctrlPr>
                      </m:dPr>
                      <m:e>
                        <m:r>
                          <a:rPr lang="fr-FR" sz="2800" b="0" i="1" smtClean="0">
                            <a:solidFill>
                              <a:prstClr val="black"/>
                            </a:solidFill>
                            <a:latin typeface="Cambria Math"/>
                          </a:rPr>
                          <m:t>10</m:t>
                        </m:r>
                      </m:e>
                    </m:d>
                    <m:r>
                      <a:rPr lang="fr-FR" sz="2800" b="0" i="1" smtClean="0">
                        <a:solidFill>
                          <a:prstClr val="black"/>
                        </a:solidFill>
                        <a:latin typeface="Cambria Math"/>
                      </a:rPr>
                      <m:t>=26</m:t>
                    </m:r>
                  </m:oMath>
                </a14:m>
                <a:endParaRPr lang="fr-FR" sz="2800" b="0" dirty="0" smtClean="0">
                  <a:solidFill>
                    <a:prstClr val="black"/>
                  </a:solidFill>
                </a:endParaRPr>
              </a:p>
              <a:p>
                <a:pPr marL="0" indent="0">
                  <a:buNone/>
                </a:pPr>
                <a14:m>
                  <m:oMath xmlns:m="http://schemas.openxmlformats.org/officeDocument/2006/math">
                    <m:sSub>
                      <m:sSubPr>
                        <m:ctrlPr>
                          <a:rPr lang="fr-FR" sz="2800" i="1" smtClean="0">
                            <a:latin typeface="Cambria Math"/>
                          </a:rPr>
                        </m:ctrlPr>
                      </m:sSubPr>
                      <m:e>
                        <m:r>
                          <a:rPr lang="fr-FR" sz="2800" b="0" i="1" smtClean="0">
                            <a:latin typeface="Cambria Math"/>
                          </a:rPr>
                          <m:t>𝑢</m:t>
                        </m:r>
                      </m:e>
                      <m:sub>
                        <m:r>
                          <a:rPr lang="fr-FR" sz="2800" b="0" i="1" smtClean="0">
                            <a:latin typeface="Cambria Math"/>
                          </a:rPr>
                          <m:t>2</m:t>
                        </m:r>
                      </m:sub>
                    </m:sSub>
                    <m:r>
                      <a:rPr lang="fr-FR" sz="2800" i="1" smtClean="0">
                        <a:solidFill>
                          <a:prstClr val="black"/>
                        </a:solidFill>
                        <a:latin typeface="Cambria Math"/>
                      </a:rPr>
                      <m:t> </m:t>
                    </m:r>
                  </m:oMath>
                </a14:m>
                <a:r>
                  <a:rPr lang="fr-FR" sz="2800" dirty="0">
                    <a:solidFill>
                      <a:prstClr val="black"/>
                    </a:solidFill>
                  </a:rPr>
                  <a:t>(</a:t>
                </a:r>
                <a14:m>
                  <m:oMath xmlns:m="http://schemas.openxmlformats.org/officeDocument/2006/math">
                    <m:sSub>
                      <m:sSubPr>
                        <m:ctrlPr>
                          <a:rPr lang="fr-FR" sz="2800" i="1">
                            <a:solidFill>
                              <a:prstClr val="black"/>
                            </a:solidFill>
                            <a:latin typeface="Cambria Math"/>
                          </a:rPr>
                        </m:ctrlPr>
                      </m:sSubPr>
                      <m:e>
                        <m:r>
                          <a:rPr lang="fr-FR" sz="2800" i="1">
                            <a:solidFill>
                              <a:prstClr val="black"/>
                            </a:solidFill>
                            <a:latin typeface="Cambria Math"/>
                          </a:rPr>
                          <m:t>𝐴</m:t>
                        </m:r>
                      </m:e>
                      <m:sub>
                        <m:r>
                          <a:rPr lang="fr-FR" sz="2800" i="1">
                            <a:solidFill>
                              <a:prstClr val="black"/>
                            </a:solidFill>
                            <a:latin typeface="Cambria Math"/>
                          </a:rPr>
                          <m:t>1</m:t>
                        </m:r>
                      </m:sub>
                    </m:sSub>
                  </m:oMath>
                </a14:m>
                <a:r>
                  <a:rPr lang="fr-FR" sz="2800" dirty="0">
                    <a:solidFill>
                      <a:prstClr val="black"/>
                    </a:solidFill>
                  </a:rPr>
                  <a:t>, </a:t>
                </a:r>
                <a14:m>
                  <m:oMath xmlns:m="http://schemas.openxmlformats.org/officeDocument/2006/math">
                    <m:sSub>
                      <m:sSubPr>
                        <m:ctrlPr>
                          <a:rPr lang="fr-FR" sz="2800" i="1">
                            <a:solidFill>
                              <a:prstClr val="black"/>
                            </a:solidFill>
                            <a:latin typeface="Cambria Math"/>
                          </a:rPr>
                        </m:ctrlPr>
                      </m:sSubPr>
                      <m:e>
                        <m:r>
                          <a:rPr lang="fr-FR" sz="2800" i="1">
                            <a:solidFill>
                              <a:prstClr val="black"/>
                            </a:solidFill>
                            <a:latin typeface="Cambria Math"/>
                          </a:rPr>
                          <m:t>𝐵</m:t>
                        </m:r>
                      </m:e>
                      <m:sub>
                        <m:r>
                          <a:rPr lang="fr-FR" sz="2800" i="1">
                            <a:solidFill>
                              <a:prstClr val="black"/>
                            </a:solidFill>
                            <a:latin typeface="Cambria Math"/>
                          </a:rPr>
                          <m:t>1</m:t>
                        </m:r>
                      </m:sub>
                    </m:sSub>
                    <m:r>
                      <a:rPr lang="fr-FR" sz="2800">
                        <a:solidFill>
                          <a:prstClr val="black"/>
                        </a:solidFill>
                        <a:latin typeface="Cambria Math"/>
                      </a:rPr>
                      <m:t>)=</m:t>
                    </m:r>
                    <m:f>
                      <m:fPr>
                        <m:ctrlPr>
                          <a:rPr lang="fr-FR" sz="2800" i="1">
                            <a:solidFill>
                              <a:prstClr val="black"/>
                            </a:solidFill>
                            <a:latin typeface="Cambria Math"/>
                          </a:rPr>
                        </m:ctrlPr>
                      </m:fPr>
                      <m:num>
                        <m:r>
                          <a:rPr lang="fr-FR" sz="2800" i="1">
                            <a:solidFill>
                              <a:prstClr val="black"/>
                            </a:solidFill>
                            <a:latin typeface="Cambria Math"/>
                          </a:rPr>
                          <m:t>8</m:t>
                        </m:r>
                      </m:num>
                      <m:den>
                        <m:r>
                          <a:rPr lang="fr-FR" sz="2800" i="1">
                            <a:solidFill>
                              <a:prstClr val="black"/>
                            </a:solidFill>
                            <a:latin typeface="Cambria Math"/>
                          </a:rPr>
                          <m:t>10</m:t>
                        </m:r>
                      </m:den>
                    </m:f>
                    <m:d>
                      <m:dPr>
                        <m:ctrlPr>
                          <a:rPr lang="fr-FR" sz="2800" b="0" i="1" smtClean="0">
                            <a:solidFill>
                              <a:prstClr val="black"/>
                            </a:solidFill>
                            <a:latin typeface="Cambria Math"/>
                          </a:rPr>
                        </m:ctrlPr>
                      </m:dPr>
                      <m:e>
                        <m:r>
                          <a:rPr lang="fr-FR" sz="2800" b="0" i="1" smtClean="0">
                            <a:solidFill>
                              <a:prstClr val="black"/>
                            </a:solidFill>
                            <a:latin typeface="Cambria Math"/>
                          </a:rPr>
                          <m:t>10</m:t>
                        </m:r>
                      </m:e>
                    </m:d>
                    <m:r>
                      <a:rPr lang="fr-FR" sz="2800" b="0" i="1" smtClean="0">
                        <a:solidFill>
                          <a:prstClr val="black"/>
                        </a:solidFill>
                        <a:latin typeface="Cambria Math"/>
                      </a:rPr>
                      <m:t>+</m:t>
                    </m:r>
                    <m:f>
                      <m:fPr>
                        <m:ctrlPr>
                          <a:rPr lang="fr-FR" sz="2800" b="0" i="1" smtClean="0">
                            <a:solidFill>
                              <a:prstClr val="black"/>
                            </a:solidFill>
                            <a:latin typeface="Cambria Math"/>
                          </a:rPr>
                        </m:ctrlPr>
                      </m:fPr>
                      <m:num>
                        <m:r>
                          <a:rPr lang="fr-FR" sz="2800" b="0" i="1" smtClean="0">
                            <a:solidFill>
                              <a:prstClr val="black"/>
                            </a:solidFill>
                            <a:latin typeface="Cambria Math"/>
                          </a:rPr>
                          <m:t>2</m:t>
                        </m:r>
                      </m:num>
                      <m:den>
                        <m:r>
                          <a:rPr lang="fr-FR" sz="2800" b="0" i="1" smtClean="0">
                            <a:solidFill>
                              <a:prstClr val="black"/>
                            </a:solidFill>
                            <a:latin typeface="Cambria Math"/>
                          </a:rPr>
                          <m:t>10</m:t>
                        </m:r>
                      </m:den>
                    </m:f>
                    <m:d>
                      <m:dPr>
                        <m:ctrlPr>
                          <a:rPr lang="fr-FR" sz="2800" b="0" i="1" smtClean="0">
                            <a:solidFill>
                              <a:prstClr val="black"/>
                            </a:solidFill>
                            <a:latin typeface="Cambria Math"/>
                          </a:rPr>
                        </m:ctrlPr>
                      </m:dPr>
                      <m:e>
                        <m:r>
                          <a:rPr lang="fr-FR" sz="2800" b="0" i="1" smtClean="0">
                            <a:solidFill>
                              <a:prstClr val="black"/>
                            </a:solidFill>
                            <a:latin typeface="Cambria Math"/>
                          </a:rPr>
                          <m:t>10</m:t>
                        </m:r>
                      </m:e>
                    </m:d>
                    <m:r>
                      <a:rPr lang="fr-FR" sz="2800" b="0" i="1" smtClean="0">
                        <a:solidFill>
                          <a:prstClr val="black"/>
                        </a:solidFill>
                        <a:latin typeface="Cambria Math"/>
                      </a:rPr>
                      <m:t>=10</m:t>
                    </m:r>
                  </m:oMath>
                </a14:m>
                <a:endParaRPr lang="fr-FR" sz="2800" dirty="0" smtClean="0"/>
              </a:p>
              <a:p>
                <a:pPr marL="0" indent="0">
                  <a:buNone/>
                </a:pPr>
                <a:r>
                  <a:rPr lang="fr-FR" sz="2800" dirty="0" smtClean="0"/>
                  <a:t>D’où le tableau:</a:t>
                </a:r>
                <a:endParaRPr lang="fr-FR" sz="28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481" t="-2156" r="-1111" b="-2156"/>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31</a:t>
            </a:fld>
            <a:endParaRPr lang="fr-FR"/>
          </a:p>
        </p:txBody>
      </p:sp>
    </p:spTree>
    <p:extLst>
      <p:ext uri="{BB962C8B-B14F-4D97-AF65-F5344CB8AC3E}">
        <p14:creationId xmlns:p14="http://schemas.microsoft.com/office/powerpoint/2010/main" val="564970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Solution des exercices d’application</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256917539"/>
              </p:ext>
            </p:extLst>
          </p:nvPr>
        </p:nvGraphicFramePr>
        <p:xfrm>
          <a:off x="457200" y="1600200"/>
          <a:ext cx="8229600" cy="18542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fr-FR" baseline="0" dirty="0" smtClean="0"/>
                        <a:t>1 /2</a:t>
                      </a:r>
                      <a:endParaRPr lang="fr-FR" dirty="0"/>
                    </a:p>
                  </a:txBody>
                  <a:tcPr/>
                </a:tc>
                <a:tc>
                  <a:txBody>
                    <a:bodyPr/>
                    <a:lstStyle/>
                    <a:p>
                      <a:r>
                        <a:rPr lang="fr-FR" dirty="0" smtClean="0"/>
                        <a:t>B1</a:t>
                      </a:r>
                      <a:endParaRPr lang="fr-FR" dirty="0"/>
                    </a:p>
                  </a:txBody>
                  <a:tcPr/>
                </a:tc>
                <a:tc>
                  <a:txBody>
                    <a:bodyPr/>
                    <a:lstStyle/>
                    <a:p>
                      <a:r>
                        <a:rPr lang="fr-FR" dirty="0" smtClean="0"/>
                        <a:t>B2</a:t>
                      </a:r>
                      <a:endParaRPr lang="fr-FR" dirty="0"/>
                    </a:p>
                  </a:txBody>
                  <a:tcPr/>
                </a:tc>
                <a:tc>
                  <a:txBody>
                    <a:bodyPr/>
                    <a:lstStyle/>
                    <a:p>
                      <a:r>
                        <a:rPr lang="fr-FR" dirty="0" smtClean="0"/>
                        <a:t>B3</a:t>
                      </a:r>
                      <a:endParaRPr lang="fr-FR" dirty="0"/>
                    </a:p>
                  </a:txBody>
                  <a:tcPr/>
                </a:tc>
                <a:tc>
                  <a:txBody>
                    <a:bodyPr/>
                    <a:lstStyle/>
                    <a:p>
                      <a:r>
                        <a:rPr lang="fr-FR" dirty="0" smtClean="0"/>
                        <a:t>B4</a:t>
                      </a:r>
                      <a:endParaRPr lang="fr-FR" dirty="0"/>
                    </a:p>
                  </a:txBody>
                  <a:tcPr/>
                </a:tc>
              </a:tr>
              <a:tr h="370840">
                <a:tc>
                  <a:txBody>
                    <a:bodyPr/>
                    <a:lstStyle/>
                    <a:p>
                      <a:r>
                        <a:rPr lang="fr-FR" dirty="0" smtClean="0"/>
                        <a:t>A1</a:t>
                      </a:r>
                      <a:endParaRPr lang="fr-FR" dirty="0"/>
                    </a:p>
                  </a:txBody>
                  <a:tcPr/>
                </a:tc>
                <a:tc>
                  <a:txBody>
                    <a:bodyPr/>
                    <a:lstStyle/>
                    <a:p>
                      <a:r>
                        <a:rPr lang="fr-FR" b="1" dirty="0" smtClean="0"/>
                        <a:t>(26,10)</a:t>
                      </a:r>
                      <a:endParaRPr lang="fr-FR" b="1" dirty="0"/>
                    </a:p>
                  </a:txBody>
                  <a:tcPr/>
                </a:tc>
                <a:tc>
                  <a:txBody>
                    <a:bodyPr/>
                    <a:lstStyle/>
                    <a:p>
                      <a:r>
                        <a:rPr lang="fr-FR" dirty="0" smtClean="0"/>
                        <a:t>(10,2)</a:t>
                      </a:r>
                      <a:endParaRPr lang="fr-FR" dirty="0"/>
                    </a:p>
                  </a:txBody>
                  <a:tcPr/>
                </a:tc>
                <a:tc>
                  <a:txBody>
                    <a:bodyPr/>
                    <a:lstStyle/>
                    <a:p>
                      <a:r>
                        <a:rPr lang="fr-FR" dirty="0" smtClean="0"/>
                        <a:t>(30,8)</a:t>
                      </a:r>
                      <a:endParaRPr lang="fr-FR" dirty="0"/>
                    </a:p>
                  </a:txBody>
                  <a:tcPr/>
                </a:tc>
                <a:tc>
                  <a:txBody>
                    <a:bodyPr/>
                    <a:lstStyle/>
                    <a:p>
                      <a:r>
                        <a:rPr lang="fr-FR" dirty="0" smtClean="0"/>
                        <a:t>(14,0)</a:t>
                      </a:r>
                      <a:endParaRPr lang="fr-FR" dirty="0"/>
                    </a:p>
                  </a:txBody>
                  <a:tcPr/>
                </a:tc>
              </a:tr>
              <a:tr h="370840">
                <a:tc>
                  <a:txBody>
                    <a:bodyPr/>
                    <a:lstStyle/>
                    <a:p>
                      <a:r>
                        <a:rPr lang="fr-FR" dirty="0" smtClean="0"/>
                        <a:t>A2</a:t>
                      </a:r>
                      <a:endParaRPr lang="fr-FR" dirty="0"/>
                    </a:p>
                  </a:txBody>
                  <a:tcPr/>
                </a:tc>
                <a:tc>
                  <a:txBody>
                    <a:bodyPr/>
                    <a:lstStyle/>
                    <a:p>
                      <a:r>
                        <a:rPr lang="fr-FR" dirty="0" smtClean="0"/>
                        <a:t>(2,2)</a:t>
                      </a:r>
                      <a:endParaRPr lang="fr-FR" dirty="0"/>
                    </a:p>
                  </a:txBody>
                  <a:tcPr/>
                </a:tc>
                <a:tc>
                  <a:txBody>
                    <a:bodyPr/>
                    <a:lstStyle/>
                    <a:p>
                      <a:r>
                        <a:rPr lang="fr-FR" dirty="0" smtClean="0"/>
                        <a:t>(2,2)</a:t>
                      </a:r>
                      <a:endParaRPr lang="fr-FR" dirty="0"/>
                    </a:p>
                  </a:txBody>
                  <a:tcPr/>
                </a:tc>
                <a:tc>
                  <a:txBody>
                    <a:bodyPr/>
                    <a:lstStyle/>
                    <a:p>
                      <a:r>
                        <a:rPr lang="fr-FR" dirty="0" smtClean="0"/>
                        <a:t>(22,8)</a:t>
                      </a:r>
                      <a:endParaRPr lang="fr-FR" dirty="0"/>
                    </a:p>
                  </a:txBody>
                  <a:tcPr/>
                </a:tc>
                <a:tc>
                  <a:txBody>
                    <a:bodyPr/>
                    <a:lstStyle/>
                    <a:p>
                      <a:r>
                        <a:rPr lang="fr-FR" b="1" dirty="0" smtClean="0"/>
                        <a:t>(22,8)</a:t>
                      </a:r>
                      <a:endParaRPr lang="fr-FR" b="1" dirty="0"/>
                    </a:p>
                  </a:txBody>
                  <a:tcPr/>
                </a:tc>
              </a:tr>
              <a:tr h="370840">
                <a:tc>
                  <a:txBody>
                    <a:bodyPr/>
                    <a:lstStyle/>
                    <a:p>
                      <a:r>
                        <a:rPr lang="fr-FR" dirty="0" smtClean="0"/>
                        <a:t>A3</a:t>
                      </a:r>
                      <a:endParaRPr lang="fr-FR" dirty="0"/>
                    </a:p>
                  </a:txBody>
                  <a:tcPr/>
                </a:tc>
                <a:tc>
                  <a:txBody>
                    <a:bodyPr/>
                    <a:lstStyle/>
                    <a:p>
                      <a:r>
                        <a:rPr lang="fr-FR" dirty="0" smtClean="0"/>
                        <a:t>(24,8)</a:t>
                      </a:r>
                      <a:endParaRPr lang="fr-FR" dirty="0"/>
                    </a:p>
                  </a:txBody>
                  <a:tcPr/>
                </a:tc>
                <a:tc>
                  <a:txBody>
                    <a:bodyPr/>
                    <a:lstStyle/>
                    <a:p>
                      <a:r>
                        <a:rPr lang="fr-FR" dirty="0" smtClean="0"/>
                        <a:t>(8,0)</a:t>
                      </a:r>
                      <a:endParaRPr lang="fr-FR" dirty="0"/>
                    </a:p>
                  </a:txBody>
                  <a:tcPr/>
                </a:tc>
                <a:tc>
                  <a:txBody>
                    <a:bodyPr/>
                    <a:lstStyle/>
                    <a:p>
                      <a:r>
                        <a:rPr lang="fr-FR" dirty="0" smtClean="0"/>
                        <a:t>(28,8)</a:t>
                      </a:r>
                      <a:endParaRPr lang="fr-FR" dirty="0"/>
                    </a:p>
                  </a:txBody>
                  <a:tcPr/>
                </a:tc>
                <a:tc>
                  <a:txBody>
                    <a:bodyPr/>
                    <a:lstStyle/>
                    <a:p>
                      <a:r>
                        <a:rPr lang="fr-FR" dirty="0" smtClean="0"/>
                        <a:t>(8,2)</a:t>
                      </a:r>
                      <a:endParaRPr lang="fr-FR" dirty="0"/>
                    </a:p>
                  </a:txBody>
                  <a:tcPr/>
                </a:tc>
              </a:tr>
              <a:tr h="370840">
                <a:tc>
                  <a:txBody>
                    <a:bodyPr/>
                    <a:lstStyle/>
                    <a:p>
                      <a:r>
                        <a:rPr lang="fr-FR" dirty="0" smtClean="0"/>
                        <a:t>A4</a:t>
                      </a:r>
                      <a:endParaRPr lang="fr-FR" dirty="0"/>
                    </a:p>
                  </a:txBody>
                  <a:tcPr/>
                </a:tc>
                <a:tc>
                  <a:txBody>
                    <a:bodyPr/>
                    <a:lstStyle/>
                    <a:p>
                      <a:r>
                        <a:rPr lang="fr-FR" dirty="0" smtClean="0"/>
                        <a:t>(4,0)</a:t>
                      </a:r>
                      <a:endParaRPr lang="fr-FR" dirty="0"/>
                    </a:p>
                  </a:txBody>
                  <a:tcPr/>
                </a:tc>
                <a:tc>
                  <a:txBody>
                    <a:bodyPr/>
                    <a:lstStyle/>
                    <a:p>
                      <a:r>
                        <a:rPr lang="fr-FR" dirty="0" smtClean="0"/>
                        <a:t>(0,10)</a:t>
                      </a:r>
                      <a:endParaRPr lang="fr-FR" dirty="0"/>
                    </a:p>
                  </a:txBody>
                  <a:tcPr/>
                </a:tc>
                <a:tc>
                  <a:txBody>
                    <a:bodyPr/>
                    <a:lstStyle/>
                    <a:p>
                      <a:r>
                        <a:rPr lang="fr-FR" dirty="0" smtClean="0"/>
                        <a:t>(20,8)</a:t>
                      </a:r>
                      <a:endParaRPr lang="fr-FR" dirty="0"/>
                    </a:p>
                  </a:txBody>
                  <a:tcPr/>
                </a:tc>
                <a:tc>
                  <a:txBody>
                    <a:bodyPr/>
                    <a:lstStyle/>
                    <a:p>
                      <a:r>
                        <a:rPr lang="fr-FR" dirty="0" smtClean="0"/>
                        <a:t>(16,10)</a:t>
                      </a:r>
                      <a:endParaRPr lang="fr-FR" dirty="0"/>
                    </a:p>
                  </a:txBody>
                  <a:tcPr/>
                </a:tc>
              </a:tr>
            </a:tbl>
          </a:graphicData>
        </a:graphic>
      </p:graphicFrame>
      <mc:AlternateContent xmlns:mc="http://schemas.openxmlformats.org/markup-compatibility/2006" xmlns:a14="http://schemas.microsoft.com/office/drawing/2010/main">
        <mc:Choice Requires="a14">
          <p:sp>
            <p:nvSpPr>
              <p:cNvPr id="5" name="ZoneTexte 4"/>
              <p:cNvSpPr txBox="1"/>
              <p:nvPr/>
            </p:nvSpPr>
            <p:spPr>
              <a:xfrm>
                <a:off x="79891" y="3861048"/>
                <a:ext cx="9173217" cy="2800767"/>
              </a:xfrm>
              <a:prstGeom prst="rect">
                <a:avLst/>
              </a:prstGeom>
              <a:noFill/>
            </p:spPr>
            <p:txBody>
              <a:bodyPr wrap="none" rtlCol="0">
                <a:spAutoFit/>
              </a:bodyPr>
              <a:lstStyle/>
              <a:p>
                <a:r>
                  <a:rPr lang="fr-FR" dirty="0" smtClean="0">
                    <a:latin typeface="Times New Roman" panose="02020603050405020304" pitchFamily="18" charset="0"/>
                    <a:cs typeface="Times New Roman" panose="02020603050405020304" pitchFamily="18" charset="0"/>
                  </a:rPr>
                  <a:t>Les meilleures réponses  sont :</a:t>
                </a:r>
              </a:p>
              <a:p>
                <a:pPr/>
                <a14:m>
                  <m:oMathPara xmlns:m="http://schemas.openxmlformats.org/officeDocument/2006/math">
                    <m:oMathParaPr>
                      <m:jc m:val="centerGroup"/>
                    </m:oMathParaPr>
                    <m:oMath xmlns:m="http://schemas.openxmlformats.org/officeDocument/2006/math">
                      <m:r>
                        <a:rPr lang="fr-FR" sz="2000" b="1" i="1">
                          <a:solidFill>
                            <a:prstClr val="black"/>
                          </a:solidFill>
                          <a:latin typeface="Cambria Math"/>
                          <a:ea typeface="Times New Roman"/>
                          <a:cs typeface="Times New Roman"/>
                        </a:rPr>
                        <m:t>𝑩𝑹</m:t>
                      </m:r>
                      <m:r>
                        <a:rPr lang="fr-FR" sz="2000" b="1" i="1">
                          <a:solidFill>
                            <a:prstClr val="black"/>
                          </a:solidFill>
                          <a:latin typeface="Cambria Math"/>
                          <a:ea typeface="Times New Roman"/>
                          <a:cs typeface="Times New Roman"/>
                        </a:rPr>
                        <m:t>𝟏</m:t>
                      </m:r>
                      <m:r>
                        <a:rPr lang="fr-FR" sz="2000" b="1" i="0" smtClean="0">
                          <a:solidFill>
                            <a:prstClr val="black"/>
                          </a:solidFill>
                          <a:latin typeface="Cambria Math"/>
                          <a:ea typeface="Times New Roman"/>
                          <a:cs typeface="Times New Roman"/>
                        </a:rPr>
                        <m:t>=</m:t>
                      </m:r>
                      <m:d>
                        <m:dPr>
                          <m:begChr m:val="{"/>
                          <m:endChr m:val="}"/>
                          <m:ctrlPr>
                            <a:rPr lang="fr-FR" sz="2000" b="1" i="1" smtClean="0">
                              <a:solidFill>
                                <a:prstClr val="black"/>
                              </a:solidFill>
                              <a:latin typeface="Cambria Math"/>
                              <a:cs typeface="Times New Roman"/>
                            </a:rPr>
                          </m:ctrlPr>
                        </m:dPr>
                        <m:e>
                          <m:d>
                            <m:dPr>
                              <m:ctrlPr>
                                <a:rPr lang="fr-FR" sz="2000" b="1" i="1" smtClean="0">
                                  <a:solidFill>
                                    <a:prstClr val="black"/>
                                  </a:solidFill>
                                  <a:latin typeface="Cambria Math"/>
                                  <a:cs typeface="Times New Roman"/>
                                </a:rPr>
                              </m:ctrlPr>
                            </m:dPr>
                            <m:e>
                              <m:sSub>
                                <m:sSubPr>
                                  <m:ctrlPr>
                                    <a:rPr lang="fr-FR" sz="2000" b="1" i="1" smtClean="0">
                                      <a:solidFill>
                                        <a:prstClr val="black"/>
                                      </a:solidFill>
                                      <a:latin typeface="Cambria Math"/>
                                      <a:cs typeface="Times New Roman"/>
                                    </a:rPr>
                                  </m:ctrlPr>
                                </m:sSubPr>
                                <m:e>
                                  <m:r>
                                    <a:rPr lang="fr-FR" sz="2000" b="1" i="1" smtClean="0">
                                      <a:solidFill>
                                        <a:prstClr val="black"/>
                                      </a:solidFill>
                                      <a:latin typeface="Cambria Math"/>
                                      <a:cs typeface="Times New Roman"/>
                                    </a:rPr>
                                    <m:t>𝑨</m:t>
                                  </m:r>
                                </m:e>
                                <m:sub>
                                  <m:r>
                                    <a:rPr lang="fr-FR" sz="2000" b="1" i="1" smtClean="0">
                                      <a:solidFill>
                                        <a:prstClr val="black"/>
                                      </a:solidFill>
                                      <a:latin typeface="Cambria Math"/>
                                      <a:cs typeface="Times New Roman"/>
                                    </a:rPr>
                                    <m:t>𝟏</m:t>
                                  </m:r>
                                </m:sub>
                              </m:sSub>
                              <m:r>
                                <a:rPr lang="fr-FR" sz="2000" b="1" i="1" smtClean="0">
                                  <a:solidFill>
                                    <a:prstClr val="black"/>
                                  </a:solidFill>
                                  <a:latin typeface="Cambria Math"/>
                                  <a:cs typeface="Times New Roman"/>
                                </a:rPr>
                                <m:t>,</m:t>
                              </m:r>
                              <m:sSub>
                                <m:sSubPr>
                                  <m:ctrlPr>
                                    <a:rPr lang="fr-FR" sz="2000" b="1" i="1" smtClean="0">
                                      <a:solidFill>
                                        <a:prstClr val="black"/>
                                      </a:solidFill>
                                      <a:latin typeface="Cambria Math"/>
                                      <a:cs typeface="Times New Roman"/>
                                    </a:rPr>
                                  </m:ctrlPr>
                                </m:sSubPr>
                                <m:e>
                                  <m:r>
                                    <a:rPr lang="fr-FR" sz="2000" b="1" i="1" smtClean="0">
                                      <a:solidFill>
                                        <a:prstClr val="black"/>
                                      </a:solidFill>
                                      <a:latin typeface="Cambria Math"/>
                                      <a:cs typeface="Times New Roman"/>
                                    </a:rPr>
                                    <m:t>𝑩</m:t>
                                  </m:r>
                                </m:e>
                                <m:sub>
                                  <m:r>
                                    <a:rPr lang="fr-FR" sz="2000" b="1" i="1" smtClean="0">
                                      <a:solidFill>
                                        <a:prstClr val="black"/>
                                      </a:solidFill>
                                      <a:latin typeface="Cambria Math"/>
                                      <a:cs typeface="Times New Roman"/>
                                    </a:rPr>
                                    <m:t>𝟏</m:t>
                                  </m:r>
                                </m:sub>
                              </m:sSub>
                            </m:e>
                          </m:d>
                          <m:r>
                            <a:rPr lang="fr-FR" sz="2000" b="1" i="1" smtClean="0">
                              <a:solidFill>
                                <a:prstClr val="black"/>
                              </a:solidFill>
                              <a:latin typeface="Cambria Math"/>
                              <a:cs typeface="Times New Roman"/>
                            </a:rPr>
                            <m:t>,</m:t>
                          </m:r>
                          <m:d>
                            <m:dPr>
                              <m:ctrlPr>
                                <a:rPr lang="fr-FR" sz="2000" b="1" i="1" smtClean="0">
                                  <a:solidFill>
                                    <a:prstClr val="black"/>
                                  </a:solidFill>
                                  <a:latin typeface="Cambria Math"/>
                                  <a:cs typeface="Times New Roman"/>
                                </a:rPr>
                              </m:ctrlPr>
                            </m:dPr>
                            <m:e>
                              <m:sSub>
                                <m:sSubPr>
                                  <m:ctrlPr>
                                    <a:rPr lang="fr-FR" sz="2000" b="1" i="1" smtClean="0">
                                      <a:solidFill>
                                        <a:prstClr val="black"/>
                                      </a:solidFill>
                                      <a:latin typeface="Cambria Math"/>
                                      <a:cs typeface="Times New Roman"/>
                                    </a:rPr>
                                  </m:ctrlPr>
                                </m:sSubPr>
                                <m:e>
                                  <m:r>
                                    <a:rPr lang="fr-FR" sz="2000" b="1" i="1" smtClean="0">
                                      <a:solidFill>
                                        <a:prstClr val="black"/>
                                      </a:solidFill>
                                      <a:latin typeface="Cambria Math"/>
                                      <a:cs typeface="Times New Roman"/>
                                    </a:rPr>
                                    <m:t>𝑨</m:t>
                                  </m:r>
                                </m:e>
                                <m:sub>
                                  <m:r>
                                    <a:rPr lang="fr-FR" sz="2000" b="1" i="1" smtClean="0">
                                      <a:solidFill>
                                        <a:prstClr val="black"/>
                                      </a:solidFill>
                                      <a:latin typeface="Cambria Math"/>
                                      <a:cs typeface="Times New Roman"/>
                                    </a:rPr>
                                    <m:t>𝟏</m:t>
                                  </m:r>
                                </m:sub>
                              </m:sSub>
                              <m:r>
                                <a:rPr lang="fr-FR" sz="2000" b="1" i="1" smtClean="0">
                                  <a:solidFill>
                                    <a:prstClr val="black"/>
                                  </a:solidFill>
                                  <a:latin typeface="Cambria Math"/>
                                  <a:cs typeface="Times New Roman"/>
                                </a:rPr>
                                <m:t>,</m:t>
                              </m:r>
                              <m:sSub>
                                <m:sSubPr>
                                  <m:ctrlPr>
                                    <a:rPr lang="fr-FR" sz="2000" b="1" i="1" smtClean="0">
                                      <a:solidFill>
                                        <a:prstClr val="black"/>
                                      </a:solidFill>
                                      <a:latin typeface="Cambria Math"/>
                                      <a:cs typeface="Times New Roman"/>
                                    </a:rPr>
                                  </m:ctrlPr>
                                </m:sSubPr>
                                <m:e>
                                  <m:r>
                                    <a:rPr lang="fr-FR" sz="2000" b="1" i="1" smtClean="0">
                                      <a:solidFill>
                                        <a:prstClr val="black"/>
                                      </a:solidFill>
                                      <a:latin typeface="Cambria Math"/>
                                      <a:cs typeface="Times New Roman"/>
                                    </a:rPr>
                                    <m:t>𝑩</m:t>
                                  </m:r>
                                </m:e>
                                <m:sub>
                                  <m:r>
                                    <a:rPr lang="fr-FR" sz="2000" b="1" i="1" smtClean="0">
                                      <a:solidFill>
                                        <a:prstClr val="black"/>
                                      </a:solidFill>
                                      <a:latin typeface="Cambria Math"/>
                                      <a:cs typeface="Times New Roman"/>
                                    </a:rPr>
                                    <m:t>𝟐</m:t>
                                  </m:r>
                                </m:sub>
                              </m:sSub>
                            </m:e>
                          </m:d>
                          <m:r>
                            <a:rPr lang="fr-FR" sz="2000" b="1" i="1" smtClean="0">
                              <a:solidFill>
                                <a:prstClr val="black"/>
                              </a:solidFill>
                              <a:latin typeface="Cambria Math"/>
                              <a:cs typeface="Times New Roman"/>
                            </a:rPr>
                            <m:t>,</m:t>
                          </m:r>
                          <m:d>
                            <m:dPr>
                              <m:ctrlPr>
                                <a:rPr lang="fr-FR" sz="2000" b="1" i="1" smtClean="0">
                                  <a:solidFill>
                                    <a:prstClr val="black"/>
                                  </a:solidFill>
                                  <a:latin typeface="Cambria Math"/>
                                  <a:cs typeface="Times New Roman"/>
                                </a:rPr>
                              </m:ctrlPr>
                            </m:dPr>
                            <m:e>
                              <m:sSub>
                                <m:sSubPr>
                                  <m:ctrlPr>
                                    <a:rPr lang="fr-FR" sz="2000" b="1" i="1" smtClean="0">
                                      <a:solidFill>
                                        <a:prstClr val="black"/>
                                      </a:solidFill>
                                      <a:latin typeface="Cambria Math"/>
                                      <a:cs typeface="Times New Roman"/>
                                    </a:rPr>
                                  </m:ctrlPr>
                                </m:sSubPr>
                                <m:e>
                                  <m:r>
                                    <a:rPr lang="fr-FR" sz="2000" b="1" i="1" smtClean="0">
                                      <a:solidFill>
                                        <a:prstClr val="black"/>
                                      </a:solidFill>
                                      <a:latin typeface="Cambria Math"/>
                                      <a:cs typeface="Times New Roman"/>
                                    </a:rPr>
                                    <m:t>𝑨</m:t>
                                  </m:r>
                                </m:e>
                                <m:sub>
                                  <m:r>
                                    <a:rPr lang="fr-FR" sz="2000" b="1" i="1" smtClean="0">
                                      <a:solidFill>
                                        <a:prstClr val="black"/>
                                      </a:solidFill>
                                      <a:latin typeface="Cambria Math"/>
                                      <a:cs typeface="Times New Roman"/>
                                    </a:rPr>
                                    <m:t>𝟏</m:t>
                                  </m:r>
                                </m:sub>
                              </m:sSub>
                              <m:r>
                                <a:rPr lang="fr-FR" sz="2000" b="1" i="1" smtClean="0">
                                  <a:solidFill>
                                    <a:prstClr val="black"/>
                                  </a:solidFill>
                                  <a:latin typeface="Cambria Math"/>
                                  <a:cs typeface="Times New Roman"/>
                                </a:rPr>
                                <m:t>,</m:t>
                              </m:r>
                              <m:sSub>
                                <m:sSubPr>
                                  <m:ctrlPr>
                                    <a:rPr lang="fr-FR" sz="2000" b="1" i="1" smtClean="0">
                                      <a:solidFill>
                                        <a:prstClr val="black"/>
                                      </a:solidFill>
                                      <a:latin typeface="Cambria Math"/>
                                      <a:cs typeface="Times New Roman"/>
                                    </a:rPr>
                                  </m:ctrlPr>
                                </m:sSubPr>
                                <m:e>
                                  <m:r>
                                    <a:rPr lang="fr-FR" sz="2000" b="1" i="1" smtClean="0">
                                      <a:solidFill>
                                        <a:prstClr val="black"/>
                                      </a:solidFill>
                                      <a:latin typeface="Cambria Math"/>
                                      <a:cs typeface="Times New Roman"/>
                                    </a:rPr>
                                    <m:t>𝑩</m:t>
                                  </m:r>
                                </m:e>
                                <m:sub>
                                  <m:r>
                                    <a:rPr lang="fr-FR" sz="2000" b="1" i="1" smtClean="0">
                                      <a:solidFill>
                                        <a:prstClr val="black"/>
                                      </a:solidFill>
                                      <a:latin typeface="Cambria Math"/>
                                      <a:cs typeface="Times New Roman"/>
                                    </a:rPr>
                                    <m:t>𝟑</m:t>
                                  </m:r>
                                </m:sub>
                              </m:sSub>
                            </m:e>
                          </m:d>
                          <m:r>
                            <a:rPr lang="fr-FR" sz="2000" b="1" i="1" smtClean="0">
                              <a:solidFill>
                                <a:prstClr val="black"/>
                              </a:solidFill>
                              <a:latin typeface="Cambria Math"/>
                              <a:cs typeface="Times New Roman"/>
                            </a:rPr>
                            <m:t>,(</m:t>
                          </m:r>
                          <m:sSub>
                            <m:sSubPr>
                              <m:ctrlPr>
                                <a:rPr lang="fr-FR" sz="2000" b="1" i="1" smtClean="0">
                                  <a:solidFill>
                                    <a:prstClr val="black"/>
                                  </a:solidFill>
                                  <a:latin typeface="Cambria Math"/>
                                  <a:cs typeface="Times New Roman"/>
                                </a:rPr>
                              </m:ctrlPr>
                            </m:sSubPr>
                            <m:e>
                              <m:r>
                                <a:rPr lang="fr-FR" sz="2000" b="1" i="1" smtClean="0">
                                  <a:solidFill>
                                    <a:prstClr val="black"/>
                                  </a:solidFill>
                                  <a:latin typeface="Cambria Math"/>
                                  <a:cs typeface="Times New Roman"/>
                                </a:rPr>
                                <m:t>𝑨</m:t>
                              </m:r>
                            </m:e>
                            <m:sub>
                              <m:r>
                                <a:rPr lang="fr-FR" sz="2000" b="1" i="1" smtClean="0">
                                  <a:solidFill>
                                    <a:prstClr val="black"/>
                                  </a:solidFill>
                                  <a:latin typeface="Cambria Math"/>
                                  <a:cs typeface="Times New Roman"/>
                                </a:rPr>
                                <m:t>𝟐</m:t>
                              </m:r>
                            </m:sub>
                          </m:sSub>
                          <m:r>
                            <a:rPr lang="fr-FR" sz="2000" b="1" i="1" smtClean="0">
                              <a:solidFill>
                                <a:prstClr val="black"/>
                              </a:solidFill>
                              <a:latin typeface="Cambria Math"/>
                              <a:cs typeface="Times New Roman"/>
                            </a:rPr>
                            <m:t>,</m:t>
                          </m:r>
                          <m:sSub>
                            <m:sSubPr>
                              <m:ctrlPr>
                                <a:rPr lang="fr-FR" sz="2000" b="1" i="1" smtClean="0">
                                  <a:solidFill>
                                    <a:prstClr val="black"/>
                                  </a:solidFill>
                                  <a:latin typeface="Cambria Math"/>
                                  <a:cs typeface="Times New Roman"/>
                                </a:rPr>
                              </m:ctrlPr>
                            </m:sSubPr>
                            <m:e>
                              <m:r>
                                <a:rPr lang="fr-FR" sz="2000" b="1" i="1" smtClean="0">
                                  <a:solidFill>
                                    <a:prstClr val="black"/>
                                  </a:solidFill>
                                  <a:latin typeface="Cambria Math"/>
                                  <a:cs typeface="Times New Roman"/>
                                </a:rPr>
                                <m:t>𝑩</m:t>
                              </m:r>
                            </m:e>
                            <m:sub>
                              <m:r>
                                <a:rPr lang="fr-FR" sz="2000" b="1" i="1" smtClean="0">
                                  <a:solidFill>
                                    <a:prstClr val="black"/>
                                  </a:solidFill>
                                  <a:latin typeface="Cambria Math"/>
                                  <a:cs typeface="Times New Roman"/>
                                </a:rPr>
                                <m:t>𝟒</m:t>
                              </m:r>
                            </m:sub>
                          </m:sSub>
                          <m:r>
                            <a:rPr lang="fr-FR" sz="2000" b="1" i="1" smtClean="0">
                              <a:solidFill>
                                <a:prstClr val="black"/>
                              </a:solidFill>
                              <a:latin typeface="Cambria Math"/>
                              <a:cs typeface="Times New Roman"/>
                            </a:rPr>
                            <m:t>)</m:t>
                          </m:r>
                        </m:e>
                      </m:d>
                    </m:oMath>
                  </m:oMathPara>
                </a14:m>
                <a:endParaRPr lang="fr-FR" sz="2000" b="1"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fr-FR" sz="2000" b="1" i="1">
                          <a:solidFill>
                            <a:prstClr val="black"/>
                          </a:solidFill>
                          <a:latin typeface="Cambria Math"/>
                          <a:ea typeface="Times New Roman"/>
                          <a:cs typeface="Times New Roman"/>
                        </a:rPr>
                        <m:t>𝑩𝑹</m:t>
                      </m:r>
                      <m:r>
                        <a:rPr lang="fr-FR" sz="2000" b="1" i="1" smtClean="0">
                          <a:solidFill>
                            <a:prstClr val="black"/>
                          </a:solidFill>
                          <a:latin typeface="Cambria Math"/>
                          <a:ea typeface="Times New Roman"/>
                          <a:cs typeface="Times New Roman"/>
                        </a:rPr>
                        <m:t>𝟐</m:t>
                      </m:r>
                      <m:r>
                        <a:rPr lang="fr-FR" sz="2000" b="1" i="1" smtClean="0">
                          <a:solidFill>
                            <a:prstClr val="black"/>
                          </a:solidFill>
                          <a:latin typeface="Cambria Math"/>
                          <a:ea typeface="Times New Roman"/>
                          <a:cs typeface="Times New Roman"/>
                        </a:rPr>
                        <m:t>=</m:t>
                      </m:r>
                      <m:d>
                        <m:dPr>
                          <m:begChr m:val="{"/>
                          <m:endChr m:val="}"/>
                          <m:ctrlPr>
                            <a:rPr lang="fr-FR" sz="2000" b="1" i="1" smtClean="0">
                              <a:solidFill>
                                <a:prstClr val="black"/>
                              </a:solidFill>
                              <a:latin typeface="Cambria Math"/>
                              <a:cs typeface="Times New Roman"/>
                            </a:rPr>
                          </m:ctrlPr>
                        </m:dPr>
                        <m:e>
                          <m:sSub>
                            <m:sSubPr>
                              <m:ctrlPr>
                                <a:rPr lang="fr-FR" sz="2000" b="1" i="1">
                                  <a:solidFill>
                                    <a:prstClr val="black"/>
                                  </a:solidFill>
                                  <a:latin typeface="Cambria Math"/>
                                  <a:cs typeface="Times New Roman"/>
                                </a:rPr>
                              </m:ctrlPr>
                            </m:sSubPr>
                            <m:e>
                              <m:r>
                                <a:rPr lang="fr-FR" sz="2000" b="1" i="1" smtClean="0">
                                  <a:solidFill>
                                    <a:prstClr val="black"/>
                                  </a:solidFill>
                                  <a:latin typeface="Cambria Math"/>
                                  <a:cs typeface="Times New Roman"/>
                                </a:rPr>
                                <m:t>(</m:t>
                              </m:r>
                              <m:r>
                                <a:rPr lang="fr-FR" sz="2000" b="1" i="1">
                                  <a:solidFill>
                                    <a:prstClr val="black"/>
                                  </a:solidFill>
                                  <a:latin typeface="Cambria Math"/>
                                  <a:cs typeface="Times New Roman"/>
                                </a:rPr>
                                <m:t>𝑨</m:t>
                              </m:r>
                            </m:e>
                            <m:sub>
                              <m:r>
                                <a:rPr lang="fr-FR" sz="2000" b="1" i="1">
                                  <a:solidFill>
                                    <a:prstClr val="black"/>
                                  </a:solidFill>
                                  <a:latin typeface="Cambria Math"/>
                                  <a:cs typeface="Times New Roman"/>
                                </a:rPr>
                                <m:t>𝟏</m:t>
                              </m:r>
                            </m:sub>
                          </m:sSub>
                          <m:r>
                            <a:rPr lang="fr-FR" sz="2000" b="1" i="1">
                              <a:solidFill>
                                <a:prstClr val="black"/>
                              </a:solidFill>
                              <a:latin typeface="Cambria Math"/>
                              <a:cs typeface="Times New Roman"/>
                            </a:rPr>
                            <m:t>,</m:t>
                          </m:r>
                          <m:sSub>
                            <m:sSubPr>
                              <m:ctrlPr>
                                <a:rPr lang="fr-FR" sz="2000" b="1" i="1">
                                  <a:solidFill>
                                    <a:prstClr val="black"/>
                                  </a:solidFill>
                                  <a:latin typeface="Cambria Math"/>
                                  <a:cs typeface="Times New Roman"/>
                                </a:rPr>
                              </m:ctrlPr>
                            </m:sSubPr>
                            <m:e>
                              <m:r>
                                <a:rPr lang="fr-FR" sz="2000" b="1" i="1">
                                  <a:solidFill>
                                    <a:prstClr val="black"/>
                                  </a:solidFill>
                                  <a:latin typeface="Cambria Math"/>
                                  <a:cs typeface="Times New Roman"/>
                                </a:rPr>
                                <m:t>𝑩</m:t>
                              </m:r>
                            </m:e>
                            <m:sub>
                              <m:r>
                                <a:rPr lang="fr-FR" sz="2000" b="1" i="1">
                                  <a:solidFill>
                                    <a:prstClr val="black"/>
                                  </a:solidFill>
                                  <a:latin typeface="Cambria Math"/>
                                  <a:cs typeface="Times New Roman"/>
                                </a:rPr>
                                <m:t>𝟏</m:t>
                              </m:r>
                            </m:sub>
                          </m:sSub>
                          <m:r>
                            <a:rPr lang="fr-FR" sz="2000" b="1" i="1" smtClean="0">
                              <a:solidFill>
                                <a:prstClr val="black"/>
                              </a:solidFill>
                              <a:latin typeface="Cambria Math"/>
                              <a:cs typeface="Times New Roman"/>
                            </a:rPr>
                            <m:t>),</m:t>
                          </m:r>
                          <m:sSub>
                            <m:sSubPr>
                              <m:ctrlPr>
                                <a:rPr lang="fr-FR" sz="2000" b="1" i="1">
                                  <a:solidFill>
                                    <a:prstClr val="black"/>
                                  </a:solidFill>
                                  <a:latin typeface="Cambria Math"/>
                                  <a:cs typeface="Times New Roman"/>
                                </a:rPr>
                              </m:ctrlPr>
                            </m:sSubPr>
                            <m:e>
                              <m:r>
                                <a:rPr lang="fr-FR" sz="2000" b="1" i="1" smtClean="0">
                                  <a:solidFill>
                                    <a:prstClr val="black"/>
                                  </a:solidFill>
                                  <a:latin typeface="Cambria Math"/>
                                  <a:cs typeface="Times New Roman"/>
                                </a:rPr>
                                <m:t>(</m:t>
                              </m:r>
                              <m:r>
                                <a:rPr lang="fr-FR" sz="2000" b="1" i="1">
                                  <a:solidFill>
                                    <a:prstClr val="black"/>
                                  </a:solidFill>
                                  <a:latin typeface="Cambria Math"/>
                                  <a:cs typeface="Times New Roman"/>
                                </a:rPr>
                                <m:t>𝑨</m:t>
                              </m:r>
                            </m:e>
                            <m:sub>
                              <m:r>
                                <a:rPr lang="fr-FR" sz="2000" b="1" i="1" smtClean="0">
                                  <a:solidFill>
                                    <a:prstClr val="black"/>
                                  </a:solidFill>
                                  <a:latin typeface="Cambria Math"/>
                                  <a:cs typeface="Times New Roman"/>
                                </a:rPr>
                                <m:t>𝟐</m:t>
                              </m:r>
                            </m:sub>
                          </m:sSub>
                          <m:r>
                            <a:rPr lang="fr-FR" sz="2000" b="1" i="1">
                              <a:solidFill>
                                <a:prstClr val="black"/>
                              </a:solidFill>
                              <a:latin typeface="Cambria Math"/>
                              <a:cs typeface="Times New Roman"/>
                            </a:rPr>
                            <m:t>,</m:t>
                          </m:r>
                          <m:sSub>
                            <m:sSubPr>
                              <m:ctrlPr>
                                <a:rPr lang="fr-FR" sz="2000" b="1" i="1">
                                  <a:solidFill>
                                    <a:prstClr val="black"/>
                                  </a:solidFill>
                                  <a:latin typeface="Cambria Math"/>
                                  <a:cs typeface="Times New Roman"/>
                                </a:rPr>
                              </m:ctrlPr>
                            </m:sSubPr>
                            <m:e>
                              <m:r>
                                <a:rPr lang="fr-FR" sz="2000" b="1" i="1">
                                  <a:solidFill>
                                    <a:prstClr val="black"/>
                                  </a:solidFill>
                                  <a:latin typeface="Cambria Math"/>
                                  <a:cs typeface="Times New Roman"/>
                                </a:rPr>
                                <m:t>𝑩</m:t>
                              </m:r>
                            </m:e>
                            <m:sub>
                              <m:r>
                                <a:rPr lang="fr-FR" sz="2000" b="1" i="1" smtClean="0">
                                  <a:solidFill>
                                    <a:prstClr val="black"/>
                                  </a:solidFill>
                                  <a:latin typeface="Cambria Math"/>
                                  <a:cs typeface="Times New Roman"/>
                                </a:rPr>
                                <m:t>𝟑</m:t>
                              </m:r>
                            </m:sub>
                          </m:sSub>
                          <m:r>
                            <a:rPr lang="fr-FR" sz="2000" b="1" i="1" smtClean="0">
                              <a:solidFill>
                                <a:prstClr val="black"/>
                              </a:solidFill>
                              <a:latin typeface="Cambria Math"/>
                              <a:cs typeface="Times New Roman"/>
                            </a:rPr>
                            <m:t>),</m:t>
                          </m:r>
                          <m:sSub>
                            <m:sSubPr>
                              <m:ctrlPr>
                                <a:rPr lang="fr-FR" sz="2000" b="1" i="1">
                                  <a:solidFill>
                                    <a:prstClr val="black"/>
                                  </a:solidFill>
                                  <a:latin typeface="Cambria Math"/>
                                  <a:cs typeface="Times New Roman"/>
                                </a:rPr>
                              </m:ctrlPr>
                            </m:sSubPr>
                            <m:e>
                              <m:r>
                                <a:rPr lang="fr-FR" sz="2000" b="1" i="1" smtClean="0">
                                  <a:solidFill>
                                    <a:prstClr val="black"/>
                                  </a:solidFill>
                                  <a:latin typeface="Cambria Math"/>
                                  <a:cs typeface="Times New Roman"/>
                                </a:rPr>
                                <m:t>(</m:t>
                              </m:r>
                              <m:r>
                                <a:rPr lang="fr-FR" sz="2000" b="1" i="1">
                                  <a:solidFill>
                                    <a:prstClr val="black"/>
                                  </a:solidFill>
                                  <a:latin typeface="Cambria Math"/>
                                  <a:cs typeface="Times New Roman"/>
                                </a:rPr>
                                <m:t>𝑨</m:t>
                              </m:r>
                            </m:e>
                            <m:sub>
                              <m:r>
                                <a:rPr lang="fr-FR" sz="2000" b="1" i="1" smtClean="0">
                                  <a:solidFill>
                                    <a:prstClr val="black"/>
                                  </a:solidFill>
                                  <a:latin typeface="Cambria Math"/>
                                  <a:cs typeface="Times New Roman"/>
                                </a:rPr>
                                <m:t>𝟐</m:t>
                              </m:r>
                            </m:sub>
                          </m:sSub>
                          <m:r>
                            <a:rPr lang="fr-FR" sz="2000" b="1" i="1">
                              <a:solidFill>
                                <a:prstClr val="black"/>
                              </a:solidFill>
                              <a:latin typeface="Cambria Math"/>
                              <a:cs typeface="Times New Roman"/>
                            </a:rPr>
                            <m:t>,</m:t>
                          </m:r>
                          <m:sSub>
                            <m:sSubPr>
                              <m:ctrlPr>
                                <a:rPr lang="fr-FR" sz="2000" b="1" i="1">
                                  <a:solidFill>
                                    <a:prstClr val="black"/>
                                  </a:solidFill>
                                  <a:latin typeface="Cambria Math"/>
                                  <a:cs typeface="Times New Roman"/>
                                </a:rPr>
                              </m:ctrlPr>
                            </m:sSubPr>
                            <m:e>
                              <m:r>
                                <a:rPr lang="fr-FR" sz="2000" b="1" i="1">
                                  <a:solidFill>
                                    <a:prstClr val="black"/>
                                  </a:solidFill>
                                  <a:latin typeface="Cambria Math"/>
                                  <a:cs typeface="Times New Roman"/>
                                </a:rPr>
                                <m:t>𝑩</m:t>
                              </m:r>
                            </m:e>
                            <m:sub>
                              <m:r>
                                <a:rPr lang="fr-FR" sz="2000" b="1" i="1" smtClean="0">
                                  <a:solidFill>
                                    <a:prstClr val="black"/>
                                  </a:solidFill>
                                  <a:latin typeface="Cambria Math"/>
                                  <a:cs typeface="Times New Roman"/>
                                </a:rPr>
                                <m:t>𝟒</m:t>
                              </m:r>
                            </m:sub>
                          </m:sSub>
                          <m:r>
                            <a:rPr lang="fr-FR" sz="2000" b="1" i="1" smtClean="0">
                              <a:solidFill>
                                <a:prstClr val="black"/>
                              </a:solidFill>
                              <a:latin typeface="Cambria Math"/>
                              <a:cs typeface="Times New Roman"/>
                            </a:rPr>
                            <m:t>),</m:t>
                          </m:r>
                          <m:d>
                            <m:dPr>
                              <m:ctrlPr>
                                <a:rPr lang="fr-FR" sz="2000" b="1" i="1" smtClean="0">
                                  <a:solidFill>
                                    <a:prstClr val="black"/>
                                  </a:solidFill>
                                  <a:latin typeface="Cambria Math"/>
                                  <a:cs typeface="Times New Roman"/>
                                </a:rPr>
                              </m:ctrlPr>
                            </m:dPr>
                            <m:e>
                              <m:sSub>
                                <m:sSubPr>
                                  <m:ctrlPr>
                                    <a:rPr lang="fr-FR" sz="2000" b="1" i="1">
                                      <a:solidFill>
                                        <a:prstClr val="black"/>
                                      </a:solidFill>
                                      <a:latin typeface="Cambria Math"/>
                                      <a:cs typeface="Times New Roman"/>
                                    </a:rPr>
                                  </m:ctrlPr>
                                </m:sSubPr>
                                <m:e>
                                  <m:r>
                                    <a:rPr lang="fr-FR" sz="2000" b="1" i="1">
                                      <a:solidFill>
                                        <a:prstClr val="black"/>
                                      </a:solidFill>
                                      <a:latin typeface="Cambria Math"/>
                                      <a:cs typeface="Times New Roman"/>
                                    </a:rPr>
                                    <m:t>𝑨</m:t>
                                  </m:r>
                                </m:e>
                                <m:sub>
                                  <m:r>
                                    <a:rPr lang="fr-FR" sz="2000" b="1" i="1" smtClean="0">
                                      <a:solidFill>
                                        <a:prstClr val="black"/>
                                      </a:solidFill>
                                      <a:latin typeface="Cambria Math"/>
                                      <a:cs typeface="Times New Roman"/>
                                    </a:rPr>
                                    <m:t>𝟑</m:t>
                                  </m:r>
                                </m:sub>
                              </m:sSub>
                              <m:r>
                                <a:rPr lang="fr-FR" sz="2000" b="1" i="1">
                                  <a:solidFill>
                                    <a:prstClr val="black"/>
                                  </a:solidFill>
                                  <a:latin typeface="Cambria Math"/>
                                  <a:cs typeface="Times New Roman"/>
                                </a:rPr>
                                <m:t>,</m:t>
                              </m:r>
                              <m:sSub>
                                <m:sSubPr>
                                  <m:ctrlPr>
                                    <a:rPr lang="fr-FR" sz="2000" b="1" i="1">
                                      <a:solidFill>
                                        <a:prstClr val="black"/>
                                      </a:solidFill>
                                      <a:latin typeface="Cambria Math"/>
                                      <a:cs typeface="Times New Roman"/>
                                    </a:rPr>
                                  </m:ctrlPr>
                                </m:sSubPr>
                                <m:e>
                                  <m:r>
                                    <a:rPr lang="fr-FR" sz="2000" b="1" i="1">
                                      <a:solidFill>
                                        <a:prstClr val="black"/>
                                      </a:solidFill>
                                      <a:latin typeface="Cambria Math"/>
                                      <a:cs typeface="Times New Roman"/>
                                    </a:rPr>
                                    <m:t>𝑩</m:t>
                                  </m:r>
                                </m:e>
                                <m:sub>
                                  <m:r>
                                    <a:rPr lang="fr-FR" sz="2000" b="1" i="1">
                                      <a:solidFill>
                                        <a:prstClr val="black"/>
                                      </a:solidFill>
                                      <a:latin typeface="Cambria Math"/>
                                      <a:cs typeface="Times New Roman"/>
                                    </a:rPr>
                                    <m:t>𝟏</m:t>
                                  </m:r>
                                </m:sub>
                              </m:sSub>
                            </m:e>
                          </m:d>
                          <m:r>
                            <a:rPr lang="fr-FR" sz="2000" b="1" i="1" smtClean="0">
                              <a:solidFill>
                                <a:prstClr val="black"/>
                              </a:solidFill>
                              <a:latin typeface="Cambria Math"/>
                              <a:cs typeface="Times New Roman"/>
                            </a:rPr>
                            <m:t>,</m:t>
                          </m:r>
                          <m:sSub>
                            <m:sSubPr>
                              <m:ctrlPr>
                                <a:rPr lang="fr-FR" sz="2000" b="1" i="1">
                                  <a:solidFill>
                                    <a:prstClr val="black"/>
                                  </a:solidFill>
                                  <a:latin typeface="Cambria Math"/>
                                  <a:cs typeface="Times New Roman"/>
                                </a:rPr>
                              </m:ctrlPr>
                            </m:sSubPr>
                            <m:e>
                              <m:r>
                                <a:rPr lang="fr-FR" sz="2000" b="1" i="1" smtClean="0">
                                  <a:solidFill>
                                    <a:prstClr val="black"/>
                                  </a:solidFill>
                                  <a:latin typeface="Cambria Math"/>
                                  <a:cs typeface="Times New Roman"/>
                                </a:rPr>
                                <m:t>(</m:t>
                              </m:r>
                              <m:r>
                                <a:rPr lang="fr-FR" sz="2000" b="1" i="1">
                                  <a:solidFill>
                                    <a:prstClr val="black"/>
                                  </a:solidFill>
                                  <a:latin typeface="Cambria Math"/>
                                  <a:cs typeface="Times New Roman"/>
                                </a:rPr>
                                <m:t>𝑨</m:t>
                              </m:r>
                            </m:e>
                            <m:sub>
                              <m:r>
                                <a:rPr lang="fr-FR" sz="2000" b="1" i="1" smtClean="0">
                                  <a:solidFill>
                                    <a:prstClr val="black"/>
                                  </a:solidFill>
                                  <a:latin typeface="Cambria Math"/>
                                  <a:cs typeface="Times New Roman"/>
                                </a:rPr>
                                <m:t>𝟑</m:t>
                              </m:r>
                            </m:sub>
                          </m:sSub>
                          <m:r>
                            <a:rPr lang="fr-FR" sz="2000" b="1" i="1">
                              <a:solidFill>
                                <a:prstClr val="black"/>
                              </a:solidFill>
                              <a:latin typeface="Cambria Math"/>
                              <a:cs typeface="Times New Roman"/>
                            </a:rPr>
                            <m:t>,</m:t>
                          </m:r>
                          <m:sSub>
                            <m:sSubPr>
                              <m:ctrlPr>
                                <a:rPr lang="fr-FR" sz="2000" b="1" i="1">
                                  <a:solidFill>
                                    <a:prstClr val="black"/>
                                  </a:solidFill>
                                  <a:latin typeface="Cambria Math"/>
                                  <a:cs typeface="Times New Roman"/>
                                </a:rPr>
                              </m:ctrlPr>
                            </m:sSubPr>
                            <m:e>
                              <m:r>
                                <a:rPr lang="fr-FR" sz="2000" b="1" i="1">
                                  <a:solidFill>
                                    <a:prstClr val="black"/>
                                  </a:solidFill>
                                  <a:latin typeface="Cambria Math"/>
                                  <a:cs typeface="Times New Roman"/>
                                </a:rPr>
                                <m:t>𝑩</m:t>
                              </m:r>
                            </m:e>
                            <m:sub>
                              <m:r>
                                <a:rPr lang="fr-FR" sz="2000" b="1" i="1" smtClean="0">
                                  <a:solidFill>
                                    <a:prstClr val="black"/>
                                  </a:solidFill>
                                  <a:latin typeface="Cambria Math"/>
                                  <a:cs typeface="Times New Roman"/>
                                </a:rPr>
                                <m:t>𝟑</m:t>
                              </m:r>
                            </m:sub>
                          </m:sSub>
                          <m:r>
                            <a:rPr lang="fr-FR" sz="2000" b="1" i="1" smtClean="0">
                              <a:solidFill>
                                <a:prstClr val="black"/>
                              </a:solidFill>
                              <a:latin typeface="Cambria Math"/>
                              <a:cs typeface="Times New Roman"/>
                            </a:rPr>
                            <m:t>),</m:t>
                          </m:r>
                          <m:sSub>
                            <m:sSubPr>
                              <m:ctrlPr>
                                <a:rPr lang="fr-FR" sz="2000" b="1" i="1">
                                  <a:solidFill>
                                    <a:prstClr val="black"/>
                                  </a:solidFill>
                                  <a:latin typeface="Cambria Math"/>
                                  <a:cs typeface="Times New Roman"/>
                                </a:rPr>
                              </m:ctrlPr>
                            </m:sSubPr>
                            <m:e>
                              <m:r>
                                <a:rPr lang="fr-FR" sz="2000" b="1" i="1" smtClean="0">
                                  <a:solidFill>
                                    <a:prstClr val="black"/>
                                  </a:solidFill>
                                  <a:latin typeface="Cambria Math"/>
                                  <a:cs typeface="Times New Roman"/>
                                </a:rPr>
                                <m:t>(</m:t>
                              </m:r>
                              <m:r>
                                <a:rPr lang="fr-FR" sz="2000" b="1" i="1">
                                  <a:solidFill>
                                    <a:prstClr val="black"/>
                                  </a:solidFill>
                                  <a:latin typeface="Cambria Math"/>
                                  <a:cs typeface="Times New Roman"/>
                                </a:rPr>
                                <m:t>𝑨</m:t>
                              </m:r>
                            </m:e>
                            <m:sub>
                              <m:r>
                                <a:rPr lang="fr-FR" sz="2000" b="1" i="1" smtClean="0">
                                  <a:solidFill>
                                    <a:prstClr val="black"/>
                                  </a:solidFill>
                                  <a:latin typeface="Cambria Math"/>
                                  <a:cs typeface="Times New Roman"/>
                                </a:rPr>
                                <m:t>𝟒</m:t>
                              </m:r>
                            </m:sub>
                          </m:sSub>
                          <m:r>
                            <a:rPr lang="fr-FR" sz="2000" b="1" i="1">
                              <a:solidFill>
                                <a:prstClr val="black"/>
                              </a:solidFill>
                              <a:latin typeface="Cambria Math"/>
                              <a:cs typeface="Times New Roman"/>
                            </a:rPr>
                            <m:t>,</m:t>
                          </m:r>
                          <m:sSub>
                            <m:sSubPr>
                              <m:ctrlPr>
                                <a:rPr lang="fr-FR" sz="2000" b="1" i="1">
                                  <a:solidFill>
                                    <a:prstClr val="black"/>
                                  </a:solidFill>
                                  <a:latin typeface="Cambria Math"/>
                                  <a:cs typeface="Times New Roman"/>
                                </a:rPr>
                              </m:ctrlPr>
                            </m:sSubPr>
                            <m:e>
                              <m:r>
                                <a:rPr lang="fr-FR" sz="2000" b="1" i="1">
                                  <a:solidFill>
                                    <a:prstClr val="black"/>
                                  </a:solidFill>
                                  <a:latin typeface="Cambria Math"/>
                                  <a:cs typeface="Times New Roman"/>
                                </a:rPr>
                                <m:t>𝑩</m:t>
                              </m:r>
                            </m:e>
                            <m:sub>
                              <m:r>
                                <a:rPr lang="fr-FR" sz="2000" b="1" i="1" smtClean="0">
                                  <a:solidFill>
                                    <a:prstClr val="black"/>
                                  </a:solidFill>
                                  <a:latin typeface="Cambria Math"/>
                                  <a:cs typeface="Times New Roman"/>
                                </a:rPr>
                                <m:t>𝟐</m:t>
                              </m:r>
                            </m:sub>
                          </m:sSub>
                          <m:r>
                            <a:rPr lang="fr-FR" sz="2000" b="1" i="1" smtClean="0">
                              <a:solidFill>
                                <a:prstClr val="black"/>
                              </a:solidFill>
                              <a:latin typeface="Cambria Math"/>
                              <a:cs typeface="Times New Roman"/>
                            </a:rPr>
                            <m:t>),</m:t>
                          </m:r>
                          <m:sSub>
                            <m:sSubPr>
                              <m:ctrlPr>
                                <a:rPr lang="fr-FR" sz="2000" b="1" i="1">
                                  <a:solidFill>
                                    <a:prstClr val="black"/>
                                  </a:solidFill>
                                  <a:latin typeface="Cambria Math"/>
                                  <a:cs typeface="Times New Roman"/>
                                </a:rPr>
                              </m:ctrlPr>
                            </m:sSubPr>
                            <m:e>
                              <m:r>
                                <a:rPr lang="fr-FR" sz="2000" b="1" i="1" smtClean="0">
                                  <a:solidFill>
                                    <a:prstClr val="black"/>
                                  </a:solidFill>
                                  <a:latin typeface="Cambria Math"/>
                                  <a:cs typeface="Times New Roman"/>
                                </a:rPr>
                                <m:t>(</m:t>
                              </m:r>
                              <m:r>
                                <a:rPr lang="fr-FR" sz="2000" b="1" i="1">
                                  <a:solidFill>
                                    <a:prstClr val="black"/>
                                  </a:solidFill>
                                  <a:latin typeface="Cambria Math"/>
                                  <a:cs typeface="Times New Roman"/>
                                </a:rPr>
                                <m:t>𝑨</m:t>
                              </m:r>
                            </m:e>
                            <m:sub>
                              <m:r>
                                <a:rPr lang="fr-FR" sz="2000" b="1" i="1" smtClean="0">
                                  <a:solidFill>
                                    <a:prstClr val="black"/>
                                  </a:solidFill>
                                  <a:latin typeface="Cambria Math"/>
                                  <a:cs typeface="Times New Roman"/>
                                </a:rPr>
                                <m:t>𝟒</m:t>
                              </m:r>
                            </m:sub>
                          </m:sSub>
                          <m:r>
                            <a:rPr lang="fr-FR" sz="2000" b="1" i="1">
                              <a:solidFill>
                                <a:prstClr val="black"/>
                              </a:solidFill>
                              <a:latin typeface="Cambria Math"/>
                              <a:cs typeface="Times New Roman"/>
                            </a:rPr>
                            <m:t>,</m:t>
                          </m:r>
                          <m:sSub>
                            <m:sSubPr>
                              <m:ctrlPr>
                                <a:rPr lang="fr-FR" sz="2000" b="1" i="1">
                                  <a:solidFill>
                                    <a:prstClr val="black"/>
                                  </a:solidFill>
                                  <a:latin typeface="Cambria Math"/>
                                  <a:cs typeface="Times New Roman"/>
                                </a:rPr>
                              </m:ctrlPr>
                            </m:sSubPr>
                            <m:e>
                              <m:r>
                                <a:rPr lang="fr-FR" sz="2000" b="1" i="1">
                                  <a:solidFill>
                                    <a:prstClr val="black"/>
                                  </a:solidFill>
                                  <a:latin typeface="Cambria Math"/>
                                  <a:cs typeface="Times New Roman"/>
                                </a:rPr>
                                <m:t>𝑩</m:t>
                              </m:r>
                            </m:e>
                            <m:sub>
                              <m:r>
                                <a:rPr lang="fr-FR" sz="2000" b="1" i="1" smtClean="0">
                                  <a:solidFill>
                                    <a:prstClr val="black"/>
                                  </a:solidFill>
                                  <a:latin typeface="Cambria Math"/>
                                  <a:cs typeface="Times New Roman"/>
                                </a:rPr>
                                <m:t>𝟒</m:t>
                              </m:r>
                            </m:sub>
                          </m:sSub>
                          <m:r>
                            <a:rPr lang="fr-FR" sz="2000" b="1" i="1" smtClean="0">
                              <a:solidFill>
                                <a:prstClr val="black"/>
                              </a:solidFill>
                              <a:latin typeface="Cambria Math"/>
                              <a:cs typeface="Times New Roman"/>
                            </a:rPr>
                            <m:t>)</m:t>
                          </m:r>
                        </m:e>
                      </m:d>
                    </m:oMath>
                  </m:oMathPara>
                </a14:m>
                <a:endParaRPr lang="fr-FR" sz="2000" b="1" dirty="0" smtClean="0">
                  <a:latin typeface="Times New Roman" panose="02020603050405020304" pitchFamily="18" charset="0"/>
                  <a:cs typeface="Times New Roman" panose="02020603050405020304" pitchFamily="18" charset="0"/>
                </a:endParaRPr>
              </a:p>
              <a:p>
                <a:r>
                  <a:rPr lang="fr-FR" sz="2000" dirty="0" smtClean="0">
                    <a:latin typeface="Times New Roman" panose="02020603050405020304" pitchFamily="18" charset="0"/>
                    <a:cs typeface="Times New Roman" panose="02020603050405020304" pitchFamily="18" charset="0"/>
                  </a:rPr>
                  <a:t>Les équilibres de Nash</a:t>
                </a:r>
                <a:r>
                  <a:rPr lang="fr-FR" sz="2000" b="1"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fr-FR" sz="2000" b="1" i="1">
                            <a:solidFill>
                              <a:prstClr val="black"/>
                            </a:solidFill>
                            <a:latin typeface="Cambria Math"/>
                            <a:cs typeface="Times New Roman"/>
                          </a:rPr>
                        </m:ctrlPr>
                      </m:sSubPr>
                      <m:e>
                        <m:r>
                          <a:rPr lang="fr-FR" sz="2000" b="1" i="1" smtClean="0">
                            <a:solidFill>
                              <a:prstClr val="black"/>
                            </a:solidFill>
                            <a:latin typeface="Cambria Math"/>
                            <a:cs typeface="Times New Roman"/>
                          </a:rPr>
                          <m:t> (</m:t>
                        </m:r>
                        <m:r>
                          <a:rPr lang="fr-FR" sz="2000" b="1" i="1">
                            <a:solidFill>
                              <a:prstClr val="black"/>
                            </a:solidFill>
                            <a:latin typeface="Cambria Math"/>
                            <a:cs typeface="Times New Roman"/>
                          </a:rPr>
                          <m:t>𝑨</m:t>
                        </m:r>
                      </m:e>
                      <m:sub>
                        <m:r>
                          <a:rPr lang="fr-FR" sz="2000" b="1" i="1">
                            <a:solidFill>
                              <a:prstClr val="black"/>
                            </a:solidFill>
                            <a:latin typeface="Cambria Math"/>
                            <a:cs typeface="Times New Roman"/>
                          </a:rPr>
                          <m:t>𝟏</m:t>
                        </m:r>
                      </m:sub>
                    </m:sSub>
                    <m:r>
                      <a:rPr lang="fr-FR" sz="2000" b="1" i="1">
                        <a:solidFill>
                          <a:prstClr val="black"/>
                        </a:solidFill>
                        <a:latin typeface="Cambria Math"/>
                        <a:cs typeface="Times New Roman"/>
                      </a:rPr>
                      <m:t>,</m:t>
                    </m:r>
                    <m:sSub>
                      <m:sSubPr>
                        <m:ctrlPr>
                          <a:rPr lang="fr-FR" sz="2000" b="1" i="1">
                            <a:solidFill>
                              <a:prstClr val="black"/>
                            </a:solidFill>
                            <a:latin typeface="Cambria Math"/>
                            <a:cs typeface="Times New Roman"/>
                          </a:rPr>
                        </m:ctrlPr>
                      </m:sSubPr>
                      <m:e>
                        <m:r>
                          <a:rPr lang="fr-FR" sz="2000" b="1" i="1">
                            <a:solidFill>
                              <a:prstClr val="black"/>
                            </a:solidFill>
                            <a:latin typeface="Cambria Math"/>
                            <a:cs typeface="Times New Roman"/>
                          </a:rPr>
                          <m:t>𝑩</m:t>
                        </m:r>
                      </m:e>
                      <m:sub>
                        <m:r>
                          <a:rPr lang="fr-FR" sz="2000" b="1" i="1">
                            <a:solidFill>
                              <a:prstClr val="black"/>
                            </a:solidFill>
                            <a:latin typeface="Cambria Math"/>
                            <a:cs typeface="Times New Roman"/>
                          </a:rPr>
                          <m:t>𝟏</m:t>
                        </m:r>
                      </m:sub>
                    </m:sSub>
                    <m:r>
                      <a:rPr lang="fr-FR" sz="2000" b="1" i="1" smtClean="0">
                        <a:solidFill>
                          <a:prstClr val="black"/>
                        </a:solidFill>
                        <a:latin typeface="Cambria Math"/>
                        <a:cs typeface="Times New Roman"/>
                      </a:rPr>
                      <m:t>),</m:t>
                    </m:r>
                  </m:oMath>
                </a14:m>
                <a:r>
                  <a:rPr lang="fr-FR" sz="2000" b="1" dirty="0">
                    <a:solidFill>
                      <a:prstClr val="black"/>
                    </a:solidFill>
                    <a:cs typeface="Times New Roman"/>
                  </a:rPr>
                  <a:t> </a:t>
                </a:r>
                <a14:m>
                  <m:oMath xmlns:m="http://schemas.openxmlformats.org/officeDocument/2006/math">
                    <m:sSub>
                      <m:sSubPr>
                        <m:ctrlPr>
                          <a:rPr lang="fr-FR" sz="2000" b="1" i="1">
                            <a:solidFill>
                              <a:prstClr val="black"/>
                            </a:solidFill>
                            <a:latin typeface="Cambria Math"/>
                            <a:cs typeface="Times New Roman"/>
                          </a:rPr>
                        </m:ctrlPr>
                      </m:sSubPr>
                      <m:e>
                        <m:r>
                          <a:rPr lang="fr-FR" sz="2000" b="1" i="1" smtClean="0">
                            <a:solidFill>
                              <a:prstClr val="black"/>
                            </a:solidFill>
                            <a:latin typeface="Cambria Math"/>
                            <a:cs typeface="Times New Roman"/>
                          </a:rPr>
                          <m:t>(</m:t>
                        </m:r>
                        <m:r>
                          <a:rPr lang="fr-FR" sz="2000" b="1" i="1">
                            <a:solidFill>
                              <a:prstClr val="black"/>
                            </a:solidFill>
                            <a:latin typeface="Cambria Math"/>
                            <a:cs typeface="Times New Roman"/>
                          </a:rPr>
                          <m:t>𝑨</m:t>
                        </m:r>
                      </m:e>
                      <m:sub>
                        <m:r>
                          <a:rPr lang="fr-FR" sz="2000" b="1" i="1" smtClean="0">
                            <a:solidFill>
                              <a:prstClr val="black"/>
                            </a:solidFill>
                            <a:latin typeface="Cambria Math"/>
                            <a:cs typeface="Times New Roman"/>
                          </a:rPr>
                          <m:t>𝟐</m:t>
                        </m:r>
                      </m:sub>
                    </m:sSub>
                    <m:r>
                      <a:rPr lang="fr-FR" sz="2000" b="1" i="1">
                        <a:solidFill>
                          <a:prstClr val="black"/>
                        </a:solidFill>
                        <a:latin typeface="Cambria Math"/>
                        <a:cs typeface="Times New Roman"/>
                      </a:rPr>
                      <m:t>,</m:t>
                    </m:r>
                    <m:sSub>
                      <m:sSubPr>
                        <m:ctrlPr>
                          <a:rPr lang="fr-FR" sz="2000" b="1" i="1">
                            <a:solidFill>
                              <a:prstClr val="black"/>
                            </a:solidFill>
                            <a:latin typeface="Cambria Math"/>
                            <a:cs typeface="Times New Roman"/>
                          </a:rPr>
                        </m:ctrlPr>
                      </m:sSubPr>
                      <m:e>
                        <m:r>
                          <a:rPr lang="fr-FR" sz="2000" b="1" i="1">
                            <a:solidFill>
                              <a:prstClr val="black"/>
                            </a:solidFill>
                            <a:latin typeface="Cambria Math"/>
                            <a:cs typeface="Times New Roman"/>
                          </a:rPr>
                          <m:t>𝑩</m:t>
                        </m:r>
                      </m:e>
                      <m:sub>
                        <m:r>
                          <a:rPr lang="fr-FR" sz="2000" b="1" i="1" smtClean="0">
                            <a:solidFill>
                              <a:prstClr val="black"/>
                            </a:solidFill>
                            <a:latin typeface="Cambria Math"/>
                            <a:cs typeface="Times New Roman"/>
                          </a:rPr>
                          <m:t>𝟒</m:t>
                        </m:r>
                      </m:sub>
                    </m:sSub>
                  </m:oMath>
                </a14:m>
                <a:r>
                  <a:rPr lang="fr-FR" sz="2000" b="1" dirty="0" smtClean="0">
                    <a:latin typeface="Times New Roman" panose="02020603050405020304" pitchFamily="18" charset="0"/>
                    <a:cs typeface="Times New Roman" panose="02020603050405020304" pitchFamily="18" charset="0"/>
                  </a:rPr>
                  <a:t>).</a:t>
                </a:r>
              </a:p>
              <a:p>
                <a:r>
                  <a:rPr lang="fr-FR" sz="2000" dirty="0" smtClean="0">
                    <a:latin typeface="Times New Roman" panose="02020603050405020304" pitchFamily="18" charset="0"/>
                    <a:cs typeface="Times New Roman" panose="02020603050405020304" pitchFamily="18" charset="0"/>
                  </a:rPr>
                  <a:t>Le Pareto dominant est dire  la vérité pour l’un et y croire pour l’autre. </a:t>
                </a:r>
              </a:p>
              <a:p>
                <a:r>
                  <a:rPr lang="fr-FR" sz="2000" dirty="0" smtClean="0">
                    <a:latin typeface="Times New Roman" panose="02020603050405020304" pitchFamily="18" charset="0"/>
                    <a:cs typeface="Times New Roman" panose="02020603050405020304" pitchFamily="18" charset="0"/>
                  </a:rPr>
                  <a:t>L’autre équilibre revient à dire elle croit qu’il ment toujours et lui sait qu’elle ne lui fait </a:t>
                </a:r>
              </a:p>
              <a:p>
                <a:r>
                  <a:rPr lang="fr-FR" sz="2000" dirty="0" smtClean="0">
                    <a:latin typeface="Times New Roman" panose="02020603050405020304" pitchFamily="18" charset="0"/>
                    <a:cs typeface="Times New Roman" panose="02020603050405020304" pitchFamily="18" charset="0"/>
                  </a:rPr>
                  <a:t>pas confiance donc il va toujours dire pile pour maximiser son gain mais équilibre </a:t>
                </a:r>
              </a:p>
              <a:p>
                <a:r>
                  <a:rPr lang="fr-FR" sz="2000" dirty="0" smtClean="0">
                    <a:latin typeface="Times New Roman" panose="02020603050405020304" pitchFamily="18" charset="0"/>
                    <a:cs typeface="Times New Roman" panose="02020603050405020304" pitchFamily="18" charset="0"/>
                  </a:rPr>
                  <a:t>fragile</a:t>
                </a:r>
                <a:r>
                  <a:rPr lang="fr-FR" sz="2000" dirty="0">
                    <a:latin typeface="Times New Roman" panose="02020603050405020304" pitchFamily="18" charset="0"/>
                    <a:cs typeface="Times New Roman" panose="02020603050405020304" pitchFamily="18" charset="0"/>
                  </a:rPr>
                  <a:t>.</a:t>
                </a:r>
                <a:r>
                  <a:rPr lang="fr-FR" sz="2000" dirty="0" smtClean="0">
                    <a:latin typeface="Times New Roman" panose="02020603050405020304" pitchFamily="18" charset="0"/>
                    <a:cs typeface="Times New Roman" panose="02020603050405020304" pitchFamily="18" charset="0"/>
                  </a:rPr>
                  <a:t> </a:t>
                </a:r>
              </a:p>
              <a:p>
                <a:endParaRPr lang="fr-FR" b="1" dirty="0"/>
              </a:p>
            </p:txBody>
          </p:sp>
        </mc:Choice>
        <mc:Fallback xmlns="">
          <p:sp>
            <p:nvSpPr>
              <p:cNvPr id="5" name="ZoneTexte 4"/>
              <p:cNvSpPr txBox="1">
                <a:spLocks noRot="1" noChangeAspect="1" noMove="1" noResize="1" noEditPoints="1" noAdjustHandles="1" noChangeArrowheads="1" noChangeShapeType="1" noTextEdit="1"/>
              </p:cNvSpPr>
              <p:nvPr/>
            </p:nvSpPr>
            <p:spPr>
              <a:xfrm>
                <a:off x="79891" y="3861048"/>
                <a:ext cx="9173217" cy="2800767"/>
              </a:xfrm>
              <a:prstGeom prst="rect">
                <a:avLst/>
              </a:prstGeom>
              <a:blipFill rotWithShape="1">
                <a:blip r:embed="rId2"/>
                <a:stretch>
                  <a:fillRect l="-664" t="-1087"/>
                </a:stretch>
              </a:blipFill>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fld id="{6674608D-C7AF-4096-AD67-5AA4A371CABC}" type="slidenum">
              <a:rPr lang="fr-FR" smtClean="0"/>
              <a:t>32</a:t>
            </a:fld>
            <a:endParaRPr lang="fr-FR"/>
          </a:p>
        </p:txBody>
      </p:sp>
    </p:spTree>
    <p:extLst>
      <p:ext uri="{BB962C8B-B14F-4D97-AF65-F5344CB8AC3E}">
        <p14:creationId xmlns:p14="http://schemas.microsoft.com/office/powerpoint/2010/main" val="23548254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Extension mixte d’un jeu</a:t>
            </a:r>
            <a:endParaRPr lang="fr-FR" dirty="0"/>
          </a:p>
        </p:txBody>
      </p:sp>
      <p:sp>
        <p:nvSpPr>
          <p:cNvPr id="3" name="Espace réservé du contenu 2"/>
          <p:cNvSpPr>
            <a:spLocks noGrp="1"/>
          </p:cNvSpPr>
          <p:nvPr>
            <p:ph idx="1"/>
          </p:nvPr>
        </p:nvSpPr>
        <p:spPr/>
        <p:txBody>
          <a:bodyPr/>
          <a:lstStyle/>
          <a:p>
            <a:pPr marL="0" indent="0" algn="ctr">
              <a:buNone/>
            </a:pPr>
            <a:endParaRPr lang="fr-FR" dirty="0" smtClean="0">
              <a:latin typeface="Times New Roman"/>
              <a:ea typeface="Times New Roman"/>
            </a:endParaRPr>
          </a:p>
          <a:p>
            <a:pPr marL="0" indent="0" algn="ctr">
              <a:buNone/>
            </a:pPr>
            <a:r>
              <a:rPr lang="fr-FR" dirty="0" smtClean="0">
                <a:latin typeface="Times New Roman"/>
                <a:ea typeface="Times New Roman"/>
              </a:rPr>
              <a:t>Un </a:t>
            </a:r>
            <a:r>
              <a:rPr lang="fr-FR" dirty="0">
                <a:latin typeface="Times New Roman"/>
                <a:ea typeface="Times New Roman"/>
              </a:rPr>
              <a:t>des problèmes inhérents au concept d’équilibre de Nash en stratégies pures est que pour certains jeux, de tels équilibres n’existent pas comme par exemple les jeux de Pierre, Ciseaux et </a:t>
            </a:r>
            <a:r>
              <a:rPr lang="fr-FR" dirty="0" smtClean="0">
                <a:latin typeface="Times New Roman"/>
                <a:ea typeface="Times New Roman"/>
              </a:rPr>
              <a:t>Feuille.</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33</a:t>
            </a:fld>
            <a:endParaRPr lang="fr-FR"/>
          </a:p>
        </p:txBody>
      </p:sp>
    </p:spTree>
    <p:extLst>
      <p:ext uri="{BB962C8B-B14F-4D97-AF65-F5344CB8AC3E}">
        <p14:creationId xmlns:p14="http://schemas.microsoft.com/office/powerpoint/2010/main" val="16802465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p:sp>
        <p:nvSpPr>
          <p:cNvPr id="3" name="Espace réservé du contenu 2"/>
          <p:cNvSpPr>
            <a:spLocks noGrp="1"/>
          </p:cNvSpPr>
          <p:nvPr>
            <p:ph idx="1"/>
          </p:nvPr>
        </p:nvSpPr>
        <p:spPr>
          <a:xfrm>
            <a:off x="457200" y="1600200"/>
            <a:ext cx="8435280" cy="4525963"/>
          </a:xfrm>
        </p:spPr>
        <p:txBody>
          <a:bodyPr/>
          <a:lstStyle/>
          <a:p>
            <a:pPr marL="0" indent="0">
              <a:buNone/>
            </a:pPr>
            <a:r>
              <a:rPr lang="fr-FR" dirty="0" smtClean="0"/>
              <a:t>Exemple: </a:t>
            </a:r>
            <a:r>
              <a:rPr lang="fr-FR" b="1" dirty="0" smtClean="0"/>
              <a:t>Tire </a:t>
            </a:r>
            <a:r>
              <a:rPr lang="fr-FR" b="1" dirty="0"/>
              <a:t>au </a:t>
            </a:r>
            <a:r>
              <a:rPr lang="fr-FR" b="1" dirty="0" smtClean="0"/>
              <a:t>But</a:t>
            </a:r>
          </a:p>
          <a:p>
            <a:pPr marL="0" indent="0">
              <a:buNone/>
            </a:pPr>
            <a:endParaRPr lang="fr-FR" b="1" dirty="0"/>
          </a:p>
        </p:txBody>
      </p:sp>
      <p:graphicFrame>
        <p:nvGraphicFramePr>
          <p:cNvPr id="4" name="Tableau 3"/>
          <p:cNvGraphicFramePr>
            <a:graphicFrameLocks noGrp="1"/>
          </p:cNvGraphicFramePr>
          <p:nvPr>
            <p:extLst>
              <p:ext uri="{D42A27DB-BD31-4B8C-83A1-F6EECF244321}">
                <p14:modId xmlns:p14="http://schemas.microsoft.com/office/powerpoint/2010/main" val="172571010"/>
              </p:ext>
            </p:extLst>
          </p:nvPr>
        </p:nvGraphicFramePr>
        <p:xfrm>
          <a:off x="3203848" y="2636912"/>
          <a:ext cx="2640240" cy="1611538"/>
        </p:xfrm>
        <a:graphic>
          <a:graphicData uri="http://schemas.openxmlformats.org/drawingml/2006/table">
            <a:tbl>
              <a:tblPr firstRow="1" firstCol="1" bandRow="1">
                <a:tableStyleId>{3C2FFA5D-87B4-456A-9821-1D502468CF0F}</a:tableStyleId>
              </a:tblPr>
              <a:tblGrid>
                <a:gridCol w="880080"/>
                <a:gridCol w="880080"/>
                <a:gridCol w="880080"/>
              </a:tblGrid>
              <a:tr h="313409">
                <a:tc>
                  <a:txBody>
                    <a:bodyPr/>
                    <a:lstStyle/>
                    <a:p>
                      <a:pPr algn="l">
                        <a:lnSpc>
                          <a:spcPct val="115000"/>
                        </a:lnSpc>
                        <a:spcAft>
                          <a:spcPts val="1000"/>
                        </a:spcAft>
                      </a:pPr>
                      <a:r>
                        <a:rPr lang="fr-FR" sz="1800" dirty="0">
                          <a:effectLst/>
                        </a:rPr>
                        <a:t>1/2</a:t>
                      </a:r>
                      <a:endParaRPr lang="fr-FR" sz="1800" dirty="0">
                        <a:effectLst/>
                        <a:latin typeface="Calibri"/>
                        <a:ea typeface="Calibri"/>
                        <a:cs typeface="Times New Roman"/>
                      </a:endParaRPr>
                    </a:p>
                  </a:txBody>
                  <a:tcPr marL="68580" marR="68580" marT="0" marB="0"/>
                </a:tc>
                <a:tc>
                  <a:txBody>
                    <a:bodyPr/>
                    <a:lstStyle/>
                    <a:p>
                      <a:pPr algn="l">
                        <a:lnSpc>
                          <a:spcPct val="115000"/>
                        </a:lnSpc>
                        <a:spcAft>
                          <a:spcPts val="1000"/>
                        </a:spcAft>
                      </a:pPr>
                      <a:r>
                        <a:rPr lang="fr-FR" sz="1800" dirty="0" err="1">
                          <a:effectLst/>
                        </a:rPr>
                        <a:t>Sg</a:t>
                      </a:r>
                      <a:endParaRPr lang="fr-FR" sz="1800" dirty="0">
                        <a:effectLst/>
                        <a:latin typeface="Calibri"/>
                        <a:ea typeface="Calibri"/>
                        <a:cs typeface="Times New Roman"/>
                      </a:endParaRPr>
                    </a:p>
                  </a:txBody>
                  <a:tcPr marL="68580" marR="68580" marT="0" marB="0"/>
                </a:tc>
                <a:tc>
                  <a:txBody>
                    <a:bodyPr/>
                    <a:lstStyle/>
                    <a:p>
                      <a:pPr algn="l">
                        <a:lnSpc>
                          <a:spcPct val="115000"/>
                        </a:lnSpc>
                        <a:spcAft>
                          <a:spcPts val="1000"/>
                        </a:spcAft>
                      </a:pPr>
                      <a:r>
                        <a:rPr lang="fr-FR" sz="1800">
                          <a:effectLst/>
                        </a:rPr>
                        <a:t>Sd</a:t>
                      </a:r>
                      <a:endParaRPr lang="fr-FR" sz="1800">
                        <a:effectLst/>
                        <a:latin typeface="Calibri"/>
                        <a:ea typeface="Calibri"/>
                        <a:cs typeface="Times New Roman"/>
                      </a:endParaRPr>
                    </a:p>
                  </a:txBody>
                  <a:tcPr marL="68580" marR="68580" marT="0" marB="0"/>
                </a:tc>
              </a:tr>
              <a:tr h="648035">
                <a:tc>
                  <a:txBody>
                    <a:bodyPr/>
                    <a:lstStyle/>
                    <a:p>
                      <a:pPr algn="l">
                        <a:lnSpc>
                          <a:spcPct val="115000"/>
                        </a:lnSpc>
                        <a:spcAft>
                          <a:spcPts val="1000"/>
                        </a:spcAft>
                      </a:pPr>
                      <a:r>
                        <a:rPr lang="fr-FR" sz="1800">
                          <a:effectLst/>
                        </a:rPr>
                        <a:t>Tg</a:t>
                      </a:r>
                      <a:endParaRPr lang="fr-FR" sz="1800">
                        <a:effectLst/>
                        <a:latin typeface="Calibri"/>
                        <a:ea typeface="Calibri"/>
                        <a:cs typeface="Times New Roman"/>
                      </a:endParaRPr>
                    </a:p>
                  </a:txBody>
                  <a:tcPr marL="68580" marR="68580" marT="0" marB="0"/>
                </a:tc>
                <a:tc>
                  <a:txBody>
                    <a:bodyPr/>
                    <a:lstStyle/>
                    <a:p>
                      <a:pPr algn="l">
                        <a:lnSpc>
                          <a:spcPct val="115000"/>
                        </a:lnSpc>
                        <a:spcAft>
                          <a:spcPts val="1000"/>
                        </a:spcAft>
                      </a:pPr>
                      <a:r>
                        <a:rPr lang="fr-FR" sz="1800" dirty="0">
                          <a:effectLst/>
                        </a:rPr>
                        <a:t>(0,1)</a:t>
                      </a:r>
                      <a:endParaRPr lang="fr-FR" sz="1800" dirty="0">
                        <a:effectLst/>
                        <a:latin typeface="Calibri"/>
                        <a:ea typeface="Calibri"/>
                        <a:cs typeface="Times New Roman"/>
                      </a:endParaRPr>
                    </a:p>
                  </a:txBody>
                  <a:tcPr marL="68580" marR="68580" marT="0" marB="0"/>
                </a:tc>
                <a:tc>
                  <a:txBody>
                    <a:bodyPr/>
                    <a:lstStyle/>
                    <a:p>
                      <a:pPr algn="l">
                        <a:lnSpc>
                          <a:spcPct val="115000"/>
                        </a:lnSpc>
                        <a:spcAft>
                          <a:spcPts val="1000"/>
                        </a:spcAft>
                      </a:pPr>
                      <a:r>
                        <a:rPr lang="fr-FR" sz="1800" dirty="0">
                          <a:effectLst/>
                        </a:rPr>
                        <a:t>(1,0)</a:t>
                      </a:r>
                      <a:endParaRPr lang="fr-FR" sz="1800" dirty="0">
                        <a:effectLst/>
                        <a:latin typeface="Calibri"/>
                        <a:ea typeface="Calibri"/>
                        <a:cs typeface="Times New Roman"/>
                      </a:endParaRPr>
                    </a:p>
                  </a:txBody>
                  <a:tcPr marL="68580" marR="68580" marT="0" marB="0"/>
                </a:tc>
              </a:tr>
              <a:tr h="648035">
                <a:tc>
                  <a:txBody>
                    <a:bodyPr/>
                    <a:lstStyle/>
                    <a:p>
                      <a:pPr algn="l">
                        <a:lnSpc>
                          <a:spcPct val="115000"/>
                        </a:lnSpc>
                        <a:spcAft>
                          <a:spcPts val="1000"/>
                        </a:spcAft>
                      </a:pPr>
                      <a:r>
                        <a:rPr lang="fr-FR" sz="1800">
                          <a:effectLst/>
                        </a:rPr>
                        <a:t>Td</a:t>
                      </a:r>
                      <a:endParaRPr lang="fr-FR" sz="1800">
                        <a:effectLst/>
                        <a:latin typeface="Calibri"/>
                        <a:ea typeface="Calibri"/>
                        <a:cs typeface="Times New Roman"/>
                      </a:endParaRPr>
                    </a:p>
                  </a:txBody>
                  <a:tcPr marL="68580" marR="68580" marT="0" marB="0"/>
                </a:tc>
                <a:tc>
                  <a:txBody>
                    <a:bodyPr/>
                    <a:lstStyle/>
                    <a:p>
                      <a:pPr algn="l">
                        <a:lnSpc>
                          <a:spcPct val="115000"/>
                        </a:lnSpc>
                        <a:spcAft>
                          <a:spcPts val="1000"/>
                        </a:spcAft>
                      </a:pPr>
                      <a:r>
                        <a:rPr lang="fr-FR" sz="1800">
                          <a:effectLst/>
                        </a:rPr>
                        <a:t>(1,0)</a:t>
                      </a:r>
                      <a:endParaRPr lang="fr-FR" sz="1800">
                        <a:effectLst/>
                        <a:latin typeface="Calibri"/>
                        <a:ea typeface="Calibri"/>
                        <a:cs typeface="Times New Roman"/>
                      </a:endParaRPr>
                    </a:p>
                  </a:txBody>
                  <a:tcPr marL="68580" marR="68580" marT="0" marB="0"/>
                </a:tc>
                <a:tc>
                  <a:txBody>
                    <a:bodyPr/>
                    <a:lstStyle/>
                    <a:p>
                      <a:pPr algn="l">
                        <a:lnSpc>
                          <a:spcPct val="115000"/>
                        </a:lnSpc>
                        <a:spcAft>
                          <a:spcPts val="1000"/>
                        </a:spcAft>
                      </a:pPr>
                      <a:r>
                        <a:rPr lang="fr-FR" sz="1800" dirty="0">
                          <a:effectLst/>
                        </a:rPr>
                        <a:t>(0,1)</a:t>
                      </a:r>
                      <a:endParaRPr lang="fr-FR" sz="1800" dirty="0">
                        <a:effectLst/>
                        <a:latin typeface="Calibri"/>
                        <a:ea typeface="Calibri"/>
                        <a:cs typeface="Times New Roman"/>
                      </a:endParaRPr>
                    </a:p>
                  </a:txBody>
                  <a:tcPr marL="68580" marR="68580" marT="0" marB="0"/>
                </a:tc>
              </a:tr>
            </a:tbl>
          </a:graphicData>
        </a:graphic>
      </p:graphicFrame>
      <p:sp>
        <p:nvSpPr>
          <p:cNvPr id="5" name="ZoneTexte 4"/>
          <p:cNvSpPr txBox="1"/>
          <p:nvPr/>
        </p:nvSpPr>
        <p:spPr>
          <a:xfrm>
            <a:off x="467544" y="4926592"/>
            <a:ext cx="8628196" cy="523220"/>
          </a:xfrm>
          <a:prstGeom prst="rect">
            <a:avLst/>
          </a:prstGeom>
          <a:noFill/>
        </p:spPr>
        <p:txBody>
          <a:bodyPr wrap="none" rtlCol="0">
            <a:spAutoFit/>
          </a:bodyPr>
          <a:lstStyle/>
          <a:p>
            <a:r>
              <a:rPr lang="fr-FR" sz="2800" b="1" i="1" dirty="0" smtClean="0"/>
              <a:t>Pourquoi il n’existe pas d’équilibre de Nash dans ces cas?</a:t>
            </a:r>
            <a:endParaRPr lang="fr-FR" sz="2800" b="1" i="1" dirty="0"/>
          </a:p>
        </p:txBody>
      </p:sp>
      <p:sp>
        <p:nvSpPr>
          <p:cNvPr id="6" name="Espace réservé du numéro de diapositive 5"/>
          <p:cNvSpPr>
            <a:spLocks noGrp="1"/>
          </p:cNvSpPr>
          <p:nvPr>
            <p:ph type="sldNum" sz="quarter" idx="12"/>
          </p:nvPr>
        </p:nvSpPr>
        <p:spPr/>
        <p:txBody>
          <a:bodyPr/>
          <a:lstStyle/>
          <a:p>
            <a:fld id="{6674608D-C7AF-4096-AD67-5AA4A371CABC}" type="slidenum">
              <a:rPr lang="fr-FR" smtClean="0"/>
              <a:t>34</a:t>
            </a:fld>
            <a:endParaRPr lang="fr-FR"/>
          </a:p>
        </p:txBody>
      </p:sp>
    </p:spTree>
    <p:extLst>
      <p:ext uri="{BB962C8B-B14F-4D97-AF65-F5344CB8AC3E}">
        <p14:creationId xmlns:p14="http://schemas.microsoft.com/office/powerpoint/2010/main" val="1983514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p:sp>
        <p:nvSpPr>
          <p:cNvPr id="3" name="Espace réservé du contenu 2"/>
          <p:cNvSpPr>
            <a:spLocks noGrp="1"/>
          </p:cNvSpPr>
          <p:nvPr>
            <p:ph idx="1"/>
          </p:nvPr>
        </p:nvSpPr>
        <p:spPr/>
        <p:txBody>
          <a:bodyPr/>
          <a:lstStyle/>
          <a:p>
            <a:pPr marL="0" indent="0">
              <a:lnSpc>
                <a:spcPct val="115000"/>
              </a:lnSpc>
              <a:spcAft>
                <a:spcPts val="1000"/>
              </a:spcAft>
              <a:buNone/>
            </a:pPr>
            <a:r>
              <a:rPr lang="fr-FR" dirty="0" smtClean="0">
                <a:ea typeface="Calibri"/>
                <a:cs typeface="Times New Roman"/>
              </a:rPr>
              <a:t> </a:t>
            </a:r>
            <a:r>
              <a:rPr lang="fr-FR" b="1" dirty="0" smtClean="0">
                <a:ea typeface="Calibri"/>
                <a:cs typeface="Times New Roman"/>
              </a:rPr>
              <a:t>Réponse</a:t>
            </a:r>
            <a:r>
              <a:rPr lang="fr-FR" dirty="0" smtClean="0">
                <a:ea typeface="Calibri"/>
                <a:cs typeface="Times New Roman"/>
              </a:rPr>
              <a:t>: la </a:t>
            </a:r>
            <a:r>
              <a:rPr lang="fr-FR" dirty="0">
                <a:ea typeface="Calibri"/>
                <a:cs typeface="Times New Roman"/>
              </a:rPr>
              <a:t>notion d’équilibre de Nash en stratégies pures suppose que chaque joueur connait les stratégies que vont choisir les autres joueurs et va choisir celle qui l’arrangerait le mieux en fonction de ces </a:t>
            </a:r>
            <a:r>
              <a:rPr lang="fr-FR" dirty="0" smtClean="0">
                <a:ea typeface="Calibri"/>
                <a:cs typeface="Times New Roman"/>
              </a:rPr>
              <a:t>dernières, or </a:t>
            </a:r>
            <a:r>
              <a:rPr lang="fr-FR" dirty="0">
                <a:ea typeface="Calibri"/>
                <a:cs typeface="Times New Roman"/>
              </a:rPr>
              <a:t>nous sommes dans des jeux ou chacun a intérêt à cacher sa stratégie ou à bluffer.</a:t>
            </a:r>
            <a:endParaRPr lang="fr-FR" sz="2800" dirty="0">
              <a:ea typeface="Calibri"/>
              <a:cs typeface="Times New Roman"/>
            </a:endParaRP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35</a:t>
            </a:fld>
            <a:endParaRPr lang="fr-FR"/>
          </a:p>
        </p:txBody>
      </p:sp>
    </p:spTree>
    <p:extLst>
      <p:ext uri="{BB962C8B-B14F-4D97-AF65-F5344CB8AC3E}">
        <p14:creationId xmlns:p14="http://schemas.microsoft.com/office/powerpoint/2010/main" val="15008463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p:sp>
        <p:nvSpPr>
          <p:cNvPr id="3" name="Espace réservé du contenu 2"/>
          <p:cNvSpPr>
            <a:spLocks noGrp="1"/>
          </p:cNvSpPr>
          <p:nvPr>
            <p:ph idx="1"/>
          </p:nvPr>
        </p:nvSpPr>
        <p:spPr/>
        <p:txBody>
          <a:bodyPr/>
          <a:lstStyle/>
          <a:p>
            <a:pPr marL="0" indent="0" algn="ctr">
              <a:lnSpc>
                <a:spcPct val="115000"/>
              </a:lnSpc>
              <a:spcAft>
                <a:spcPts val="1000"/>
              </a:spcAft>
              <a:buNone/>
            </a:pPr>
            <a:endParaRPr lang="fr-FR" dirty="0" smtClean="0">
              <a:ea typeface="Calibri"/>
              <a:cs typeface="Times New Roman"/>
            </a:endParaRPr>
          </a:p>
          <a:p>
            <a:pPr marL="0" indent="0" algn="ctr">
              <a:lnSpc>
                <a:spcPct val="115000"/>
              </a:lnSpc>
              <a:spcAft>
                <a:spcPts val="1000"/>
              </a:spcAft>
              <a:buNone/>
            </a:pPr>
            <a:r>
              <a:rPr lang="fr-FR" dirty="0" smtClean="0">
                <a:ea typeface="Calibri"/>
                <a:cs typeface="Times New Roman"/>
              </a:rPr>
              <a:t>Les </a:t>
            </a:r>
            <a:r>
              <a:rPr lang="fr-FR" dirty="0">
                <a:ea typeface="Calibri"/>
                <a:cs typeface="Times New Roman"/>
              </a:rPr>
              <a:t>stratégies </a:t>
            </a:r>
            <a:r>
              <a:rPr lang="fr-FR" b="1" dirty="0">
                <a:ea typeface="Calibri"/>
                <a:cs typeface="Times New Roman"/>
              </a:rPr>
              <a:t>mixtes</a:t>
            </a:r>
            <a:r>
              <a:rPr lang="fr-FR" dirty="0">
                <a:ea typeface="Calibri"/>
                <a:cs typeface="Times New Roman"/>
              </a:rPr>
              <a:t> ou </a:t>
            </a:r>
            <a:r>
              <a:rPr lang="fr-FR" b="1" dirty="0">
                <a:ea typeface="Calibri"/>
                <a:cs typeface="Times New Roman"/>
              </a:rPr>
              <a:t>aléatoires</a:t>
            </a:r>
            <a:r>
              <a:rPr lang="fr-FR" dirty="0">
                <a:ea typeface="Calibri"/>
                <a:cs typeface="Times New Roman"/>
              </a:rPr>
              <a:t> vont nous permettre de représenter ces possibilités de bluff, </a:t>
            </a:r>
            <a:r>
              <a:rPr lang="fr-FR" dirty="0" smtClean="0">
                <a:ea typeface="Calibri"/>
                <a:cs typeface="Times New Roman"/>
              </a:rPr>
              <a:t>ou bien  </a:t>
            </a:r>
            <a:r>
              <a:rPr lang="fr-FR" dirty="0">
                <a:ea typeface="Calibri"/>
                <a:cs typeface="Times New Roman"/>
              </a:rPr>
              <a:t>dans un langage mathématique de jouer </a:t>
            </a:r>
            <a:r>
              <a:rPr lang="fr-FR" b="1" dirty="0">
                <a:ea typeface="Calibri"/>
                <a:cs typeface="Times New Roman"/>
              </a:rPr>
              <a:t>aléatoirement</a:t>
            </a:r>
            <a:r>
              <a:rPr lang="fr-FR" dirty="0">
                <a:ea typeface="Calibri"/>
                <a:cs typeface="Times New Roman"/>
              </a:rPr>
              <a:t>.</a:t>
            </a:r>
            <a:endParaRPr lang="fr-FR" sz="2800" dirty="0">
              <a:ea typeface="Calibri"/>
              <a:cs typeface="Times New Roman"/>
            </a:endParaRP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36</a:t>
            </a:fld>
            <a:endParaRPr lang="fr-FR"/>
          </a:p>
        </p:txBody>
      </p:sp>
    </p:spTree>
    <p:extLst>
      <p:ext uri="{BB962C8B-B14F-4D97-AF65-F5344CB8AC3E}">
        <p14:creationId xmlns:p14="http://schemas.microsoft.com/office/powerpoint/2010/main" val="15058166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92500"/>
              </a:bodyPr>
              <a:lstStyle/>
              <a:p>
                <a:pPr marL="0" indent="0">
                  <a:lnSpc>
                    <a:spcPct val="115000"/>
                  </a:lnSpc>
                  <a:spcAft>
                    <a:spcPts val="1000"/>
                  </a:spcAft>
                  <a:buNone/>
                </a:pPr>
                <a:r>
                  <a:rPr lang="fr-FR" dirty="0" smtClean="0">
                    <a:ea typeface="Calibri"/>
                    <a:cs typeface="Times New Roman"/>
                  </a:rPr>
                  <a:t>Soit </a:t>
                </a:r>
                <a14:m>
                  <m:oMath xmlns:m="http://schemas.openxmlformats.org/officeDocument/2006/math">
                    <m:r>
                      <a:rPr lang="fr-FR" i="1">
                        <a:effectLst/>
                        <a:latin typeface="Cambria Math"/>
                        <a:ea typeface="Calibri"/>
                        <a:cs typeface="Times New Roman"/>
                      </a:rPr>
                      <m:t>𝐺</m:t>
                    </m:r>
                    <m:r>
                      <a:rPr lang="fr-FR" i="1">
                        <a:effectLst/>
                        <a:latin typeface="Cambria Math"/>
                        <a:ea typeface="Calibri"/>
                        <a:cs typeface="Times New Roman"/>
                      </a:rPr>
                      <m:t>(</m:t>
                    </m:r>
                    <m:r>
                      <a:rPr lang="fr-FR" i="1">
                        <a:effectLst/>
                        <a:latin typeface="Cambria Math"/>
                        <a:ea typeface="Calibri"/>
                        <a:cs typeface="Times New Roman"/>
                      </a:rPr>
                      <m:t>𝐼</m:t>
                    </m:r>
                    <m:r>
                      <a:rPr lang="fr-FR" i="1">
                        <a:effectLst/>
                        <a:latin typeface="Cambria Math"/>
                        <a:ea typeface="Calibri"/>
                        <a:cs typeface="Times New Roman"/>
                      </a:rPr>
                      <m:t>,</m:t>
                    </m:r>
                    <m:sSub>
                      <m:sSubPr>
                        <m:ctrlPr>
                          <a:rPr lang="fr-FR" i="1">
                            <a:effectLst/>
                            <a:latin typeface="Cambria Math"/>
                            <a:ea typeface="Calibri"/>
                            <a:cs typeface="Times New Roman"/>
                          </a:rPr>
                        </m:ctrlPr>
                      </m:sSubPr>
                      <m:e>
                        <m:sSub>
                          <m:sSubPr>
                            <m:ctrlPr>
                              <a:rPr lang="fr-FR" i="1">
                                <a:effectLst/>
                                <a:latin typeface="Cambria Math"/>
                                <a:ea typeface="Calibri"/>
                                <a:cs typeface="Times New Roman"/>
                              </a:rPr>
                            </m:ctrlPr>
                          </m:sSubPr>
                          <m:e>
                            <m:r>
                              <a:rPr lang="fr-FR" i="1">
                                <a:effectLst/>
                                <a:latin typeface="Cambria Math"/>
                                <a:ea typeface="Calibri"/>
                                <a:cs typeface="Times New Roman"/>
                              </a:rPr>
                              <m:t>(</m:t>
                            </m:r>
                            <m:r>
                              <a:rPr lang="fr-FR" i="1">
                                <a:effectLst/>
                                <a:latin typeface="Cambria Math"/>
                                <a:ea typeface="Calibri"/>
                                <a:cs typeface="Times New Roman"/>
                              </a:rPr>
                              <m:t>𝑆</m:t>
                            </m:r>
                          </m:e>
                          <m:sub>
                            <m:r>
                              <a:rPr lang="fr-FR" i="1">
                                <a:effectLst/>
                                <a:latin typeface="Cambria Math"/>
                                <a:ea typeface="Calibri"/>
                                <a:cs typeface="Times New Roman"/>
                              </a:rPr>
                              <m:t>𝑖</m:t>
                            </m:r>
                          </m:sub>
                        </m:sSub>
                        <m:r>
                          <a:rPr lang="fr-FR" i="1">
                            <a:effectLst/>
                            <a:latin typeface="Cambria Math"/>
                            <a:ea typeface="Calibri"/>
                            <a:cs typeface="Times New Roman"/>
                          </a:rPr>
                          <m:t>)</m:t>
                        </m:r>
                      </m:e>
                      <m:sub>
                        <m:r>
                          <a:rPr lang="fr-FR" i="1">
                            <a:effectLst/>
                            <a:latin typeface="Cambria Math"/>
                            <a:ea typeface="Calibri"/>
                            <a:cs typeface="Times New Roman"/>
                          </a:rPr>
                          <m:t>𝑖</m:t>
                        </m:r>
                      </m:sub>
                    </m:sSub>
                    <m:r>
                      <a:rPr lang="fr-FR" i="1">
                        <a:effectLst/>
                        <a:latin typeface="Cambria Math"/>
                        <a:ea typeface="Calibri"/>
                        <a:cs typeface="Times New Roman"/>
                      </a:rPr>
                      <m:t>,</m:t>
                    </m:r>
                    <m:sSub>
                      <m:sSubPr>
                        <m:ctrlPr>
                          <a:rPr lang="fr-FR" i="1">
                            <a:effectLst/>
                            <a:latin typeface="Cambria Math"/>
                            <a:ea typeface="Calibri"/>
                            <a:cs typeface="Times New Roman"/>
                          </a:rPr>
                        </m:ctrlPr>
                      </m:sSubPr>
                      <m:e>
                        <m:sSub>
                          <m:sSubPr>
                            <m:ctrlPr>
                              <a:rPr lang="fr-FR" i="1">
                                <a:effectLst/>
                                <a:latin typeface="Cambria Math"/>
                                <a:ea typeface="Calibri"/>
                                <a:cs typeface="Times New Roman"/>
                              </a:rPr>
                            </m:ctrlPr>
                          </m:sSubPr>
                          <m:e>
                            <m:r>
                              <a:rPr lang="fr-FR" i="1">
                                <a:effectLst/>
                                <a:latin typeface="Cambria Math"/>
                                <a:ea typeface="Calibri"/>
                                <a:cs typeface="Times New Roman"/>
                              </a:rPr>
                              <m:t>(</m:t>
                            </m:r>
                            <m:r>
                              <a:rPr lang="fr-FR" i="1">
                                <a:effectLst/>
                                <a:latin typeface="Cambria Math"/>
                                <a:ea typeface="Calibri"/>
                                <a:cs typeface="Times New Roman"/>
                              </a:rPr>
                              <m:t>𝑔</m:t>
                            </m:r>
                          </m:e>
                          <m:sub>
                            <m:r>
                              <a:rPr lang="fr-FR" i="1">
                                <a:effectLst/>
                                <a:latin typeface="Cambria Math"/>
                                <a:ea typeface="Calibri"/>
                                <a:cs typeface="Times New Roman"/>
                              </a:rPr>
                              <m:t>𝑖</m:t>
                            </m:r>
                          </m:sub>
                        </m:sSub>
                        <m:r>
                          <a:rPr lang="fr-FR" i="1">
                            <a:effectLst/>
                            <a:latin typeface="Cambria Math"/>
                            <a:ea typeface="Calibri"/>
                            <a:cs typeface="Times New Roman"/>
                          </a:rPr>
                          <m:t>)</m:t>
                        </m:r>
                      </m:e>
                      <m:sub>
                        <m:r>
                          <a:rPr lang="fr-FR" i="1">
                            <a:effectLst/>
                            <a:latin typeface="Cambria Math"/>
                            <a:ea typeface="Calibri"/>
                            <a:cs typeface="Times New Roman"/>
                          </a:rPr>
                          <m:t>𝑖</m:t>
                        </m:r>
                      </m:sub>
                    </m:sSub>
                    <m:r>
                      <a:rPr lang="fr-FR" i="1">
                        <a:effectLst/>
                        <a:latin typeface="Cambria Math"/>
                        <a:ea typeface="Calibri"/>
                        <a:cs typeface="Times New Roman"/>
                      </a:rPr>
                      <m:t>)</m:t>
                    </m:r>
                  </m:oMath>
                </a14:m>
                <a:r>
                  <a:rPr lang="fr-FR" dirty="0">
                    <a:ea typeface="Calibri"/>
                    <a:cs typeface="Times New Roman"/>
                  </a:rPr>
                  <a:t>  </a:t>
                </a:r>
                <a:r>
                  <a:rPr lang="fr-FR" dirty="0">
                    <a:ea typeface="Times New Roman"/>
                    <a:cs typeface="Times New Roman"/>
                  </a:rPr>
                  <a:t>, un jeu sous forme </a:t>
                </a:r>
                <a:r>
                  <a:rPr lang="fr-FR" dirty="0" smtClean="0">
                    <a:ea typeface="Times New Roman"/>
                    <a:cs typeface="Times New Roman"/>
                  </a:rPr>
                  <a:t>normale,</a:t>
                </a:r>
              </a:p>
              <a:p>
                <a:pPr marL="0" indent="0">
                  <a:lnSpc>
                    <a:spcPct val="115000"/>
                  </a:lnSpc>
                  <a:spcAft>
                    <a:spcPts val="1000"/>
                  </a:spcAft>
                  <a:buNone/>
                </a:pPr>
                <a:r>
                  <a:rPr lang="fr-FR" sz="2800" dirty="0" smtClean="0">
                    <a:ea typeface="Calibri"/>
                    <a:cs typeface="Times New Roman"/>
                  </a:rPr>
                  <a:t>On définit alors:</a:t>
                </a:r>
              </a:p>
              <a:p>
                <a:pPr>
                  <a:lnSpc>
                    <a:spcPct val="115000"/>
                  </a:lnSpc>
                  <a:spcAft>
                    <a:spcPts val="1000"/>
                  </a:spcAft>
                </a:pPr>
                <a:r>
                  <a:rPr lang="fr-FR" sz="2800" b="1" dirty="0">
                    <a:ea typeface="Times New Roman"/>
                    <a:cs typeface="Times New Roman"/>
                  </a:rPr>
                  <a:t>Définition3.5. 1</a:t>
                </a:r>
                <a:endParaRPr lang="fr-FR" sz="2400" dirty="0">
                  <a:ea typeface="Calibri"/>
                  <a:cs typeface="Times New Roman"/>
                </a:endParaRPr>
              </a:p>
              <a:p>
                <a:pPr marL="0" indent="0">
                  <a:lnSpc>
                    <a:spcPct val="115000"/>
                  </a:lnSpc>
                  <a:spcAft>
                    <a:spcPts val="1000"/>
                  </a:spcAft>
                  <a:buNone/>
                </a:pPr>
                <a:r>
                  <a:rPr lang="fr-FR" sz="2800" dirty="0">
                    <a:ea typeface="Times New Roman"/>
                    <a:cs typeface="Times New Roman"/>
                  </a:rPr>
                  <a:t>Une stratégie mixte pour le joueur </a:t>
                </a:r>
                <a14:m>
                  <m:oMath xmlns:m="http://schemas.openxmlformats.org/officeDocument/2006/math">
                    <m:r>
                      <a:rPr lang="fr-FR" sz="2800" i="1">
                        <a:effectLst/>
                        <a:latin typeface="Cambria Math"/>
                        <a:ea typeface="Times New Roman"/>
                        <a:cs typeface="Times New Roman"/>
                      </a:rPr>
                      <m:t>𝑖</m:t>
                    </m:r>
                  </m:oMath>
                </a14:m>
                <a:r>
                  <a:rPr lang="fr-FR" sz="2800" dirty="0">
                    <a:ea typeface="Times New Roman"/>
                    <a:cs typeface="Times New Roman"/>
                  </a:rPr>
                  <a:t> est une loi de probabilité sur  </a:t>
                </a:r>
                <a14:m>
                  <m:oMath xmlns:m="http://schemas.openxmlformats.org/officeDocument/2006/math">
                    <m:sSub>
                      <m:sSubPr>
                        <m:ctrlPr>
                          <a:rPr lang="fr-FR" sz="2800" i="1">
                            <a:effectLst/>
                            <a:latin typeface="Cambria Math"/>
                            <a:ea typeface="Calibri"/>
                            <a:cs typeface="Times New Roman"/>
                          </a:rPr>
                        </m:ctrlPr>
                      </m:sSubPr>
                      <m:e>
                        <m:r>
                          <a:rPr lang="fr-FR" sz="2800" i="1">
                            <a:effectLst/>
                            <a:latin typeface="Cambria Math"/>
                            <a:ea typeface="Calibri"/>
                            <a:cs typeface="Times New Roman"/>
                          </a:rPr>
                          <m:t>𝑆</m:t>
                        </m:r>
                      </m:e>
                      <m:sub>
                        <m:r>
                          <a:rPr lang="fr-FR" sz="2800" i="1">
                            <a:effectLst/>
                            <a:latin typeface="Cambria Math"/>
                            <a:ea typeface="Calibri"/>
                            <a:cs typeface="Times New Roman"/>
                          </a:rPr>
                          <m:t>𝑖</m:t>
                        </m:r>
                      </m:sub>
                    </m:sSub>
                    <m:r>
                      <a:rPr lang="fr-FR" sz="2800" i="1">
                        <a:effectLst/>
                        <a:latin typeface="Cambria Math"/>
                        <a:ea typeface="Calibri"/>
                        <a:cs typeface="Times New Roman"/>
                      </a:rPr>
                      <m:t>. </m:t>
                    </m:r>
                  </m:oMath>
                </a14:m>
                <a:r>
                  <a:rPr lang="fr-FR" sz="2800" dirty="0">
                    <a:ea typeface="Times New Roman"/>
                    <a:cs typeface="Times New Roman"/>
                  </a:rPr>
                  <a:t> </a:t>
                </a:r>
                <a14:m>
                  <m:oMath xmlns:m="http://schemas.openxmlformats.org/officeDocument/2006/math">
                    <m:sSub>
                      <m:sSubPr>
                        <m:ctrlPr>
                          <a:rPr lang="fr-FR" sz="2800" i="1">
                            <a:effectLst/>
                            <a:latin typeface="Cambria Math"/>
                            <a:ea typeface="Times New Roman"/>
                            <a:cs typeface="Times New Roman"/>
                          </a:rPr>
                        </m:ctrlPr>
                      </m:sSubPr>
                      <m:e>
                        <m:r>
                          <a:rPr lang="fr-FR" sz="2800" i="1">
                            <a:effectLst/>
                            <a:latin typeface="Cambria Math"/>
                            <a:ea typeface="Times New Roman"/>
                            <a:cs typeface="Times New Roman"/>
                          </a:rPr>
                          <m:t>𝛴</m:t>
                        </m:r>
                      </m:e>
                      <m:sub>
                        <m:r>
                          <a:rPr lang="fr-FR" sz="2800" i="1">
                            <a:effectLst/>
                            <a:latin typeface="Cambria Math"/>
                            <a:ea typeface="Times New Roman"/>
                            <a:cs typeface="Times New Roman"/>
                          </a:rPr>
                          <m:t>𝑖</m:t>
                        </m:r>
                      </m:sub>
                    </m:sSub>
                  </m:oMath>
                </a14:m>
                <a:r>
                  <a:rPr lang="fr-FR" sz="2800" dirty="0">
                    <a:ea typeface="Times New Roman"/>
                    <a:cs typeface="Times New Roman"/>
                  </a:rPr>
                  <a:t>=</a:t>
                </a:r>
                <a14:m>
                  <m:oMath xmlns:m="http://schemas.openxmlformats.org/officeDocument/2006/math">
                    <m:r>
                      <a:rPr lang="fr-FR" sz="2800" i="1">
                        <a:effectLst/>
                        <a:latin typeface="Cambria Math"/>
                        <a:ea typeface="Times New Roman"/>
                        <a:cs typeface="Times New Roman"/>
                      </a:rPr>
                      <m:t>∆(</m:t>
                    </m:r>
                    <m:sSub>
                      <m:sSubPr>
                        <m:ctrlPr>
                          <a:rPr lang="fr-FR" sz="2800" i="1">
                            <a:effectLst/>
                            <a:latin typeface="Cambria Math"/>
                            <a:ea typeface="Times New Roman"/>
                            <a:cs typeface="Times New Roman"/>
                          </a:rPr>
                        </m:ctrlPr>
                      </m:sSubPr>
                      <m:e>
                        <m:r>
                          <a:rPr lang="fr-FR" sz="2800" i="1">
                            <a:effectLst/>
                            <a:latin typeface="Cambria Math"/>
                            <a:ea typeface="Times New Roman"/>
                            <a:cs typeface="Times New Roman"/>
                          </a:rPr>
                          <m:t>𝑆</m:t>
                        </m:r>
                      </m:e>
                      <m:sub>
                        <m:r>
                          <a:rPr lang="fr-FR" sz="2800" i="1">
                            <a:effectLst/>
                            <a:latin typeface="Cambria Math"/>
                            <a:ea typeface="Times New Roman"/>
                            <a:cs typeface="Times New Roman"/>
                          </a:rPr>
                          <m:t>𝑖</m:t>
                        </m:r>
                      </m:sub>
                    </m:sSub>
                  </m:oMath>
                </a14:m>
                <a:r>
                  <a:rPr lang="fr-FR" sz="2800" dirty="0">
                    <a:ea typeface="Times New Roman"/>
                    <a:cs typeface="Times New Roman"/>
                  </a:rPr>
                  <a:t>) représente l’ensemble des stratégies mixtes  du joueur  </a:t>
                </a:r>
                <a14:m>
                  <m:oMath xmlns:m="http://schemas.openxmlformats.org/officeDocument/2006/math">
                    <m:r>
                      <a:rPr lang="fr-FR" sz="2800" i="1">
                        <a:effectLst/>
                        <a:latin typeface="Cambria Math"/>
                        <a:ea typeface="Times New Roman"/>
                        <a:cs typeface="Times New Roman"/>
                      </a:rPr>
                      <m:t>𝑖</m:t>
                    </m:r>
                  </m:oMath>
                </a14:m>
                <a:r>
                  <a:rPr lang="fr-FR" sz="2800" dirty="0">
                    <a:ea typeface="Times New Roman"/>
                    <a:cs typeface="Times New Roman"/>
                  </a:rPr>
                  <a:t>.</a:t>
                </a:r>
                <a:endParaRPr lang="fr-FR" sz="2400" dirty="0">
                  <a:ea typeface="Calibri"/>
                  <a:cs typeface="Times New Roman"/>
                </a:endParaRPr>
              </a:p>
              <a:p>
                <a:pPr marL="0" indent="0">
                  <a:lnSpc>
                    <a:spcPct val="115000"/>
                  </a:lnSpc>
                  <a:spcAft>
                    <a:spcPts val="1000"/>
                  </a:spcAft>
                  <a:buNone/>
                </a:pPr>
                <a:r>
                  <a:rPr lang="fr-FR" sz="2800" dirty="0" err="1" smtClean="0">
                    <a:ea typeface="Times New Roman"/>
                    <a:cs typeface="Times New Roman"/>
                  </a:rPr>
                  <a:t>Rq</a:t>
                </a:r>
                <a:r>
                  <a:rPr lang="fr-FR" sz="2800" dirty="0" smtClean="0">
                    <a:ea typeface="Times New Roman"/>
                    <a:cs typeface="Times New Roman"/>
                  </a:rPr>
                  <a:t>: On </a:t>
                </a:r>
                <a:r>
                  <a:rPr lang="fr-FR" sz="2800" dirty="0">
                    <a:ea typeface="Times New Roman"/>
                    <a:cs typeface="Times New Roman"/>
                  </a:rPr>
                  <a:t>utilisera les notations : </a:t>
                </a:r>
                <a14:m>
                  <m:oMath xmlns:m="http://schemas.openxmlformats.org/officeDocument/2006/math">
                    <m:r>
                      <a:rPr lang="fr-FR" sz="2800" i="1">
                        <a:effectLst/>
                        <a:latin typeface="Cambria Math"/>
                        <a:ea typeface="Times New Roman"/>
                        <a:cs typeface="Times New Roman"/>
                      </a:rPr>
                      <m:t>𝛴</m:t>
                    </m:r>
                    <m:r>
                      <a:rPr lang="fr-FR" sz="2800" i="1">
                        <a:effectLst/>
                        <a:latin typeface="Cambria Math"/>
                        <a:ea typeface="Times New Roman"/>
                        <a:cs typeface="Times New Roman"/>
                      </a:rPr>
                      <m:t>=</m:t>
                    </m:r>
                    <m:nary>
                      <m:naryPr>
                        <m:chr m:val="∏"/>
                        <m:limLoc m:val="subSup"/>
                        <m:supHide m:val="on"/>
                        <m:ctrlPr>
                          <a:rPr lang="fr-FR" sz="2800" i="1">
                            <a:effectLst/>
                            <a:latin typeface="Cambria Math"/>
                            <a:ea typeface="Times New Roman"/>
                            <a:cs typeface="Times New Roman"/>
                          </a:rPr>
                        </m:ctrlPr>
                      </m:naryPr>
                      <m:sub>
                        <m:r>
                          <a:rPr lang="fr-FR" sz="2800" i="1">
                            <a:effectLst/>
                            <a:latin typeface="Cambria Math"/>
                            <a:ea typeface="Times New Roman"/>
                            <a:cs typeface="Times New Roman"/>
                          </a:rPr>
                          <m:t>𝑖</m:t>
                        </m:r>
                      </m:sub>
                      <m:sup/>
                      <m:e>
                        <m:sSub>
                          <m:sSubPr>
                            <m:ctrlPr>
                              <a:rPr lang="fr-FR" sz="2800" i="1">
                                <a:effectLst/>
                                <a:latin typeface="Cambria Math"/>
                                <a:ea typeface="Times New Roman"/>
                                <a:cs typeface="Times New Roman"/>
                              </a:rPr>
                            </m:ctrlPr>
                          </m:sSubPr>
                          <m:e>
                            <m:r>
                              <a:rPr lang="fr-FR" sz="2800" i="1">
                                <a:effectLst/>
                                <a:latin typeface="Cambria Math"/>
                                <a:ea typeface="Times New Roman"/>
                                <a:cs typeface="Times New Roman"/>
                              </a:rPr>
                              <m:t>𝛴</m:t>
                            </m:r>
                          </m:e>
                          <m:sub>
                            <m:r>
                              <a:rPr lang="fr-FR" sz="2800" i="1">
                                <a:effectLst/>
                                <a:latin typeface="Cambria Math"/>
                                <a:ea typeface="Times New Roman"/>
                                <a:cs typeface="Times New Roman"/>
                              </a:rPr>
                              <m:t>𝑖</m:t>
                            </m:r>
                          </m:sub>
                        </m:sSub>
                      </m:e>
                    </m:nary>
                  </m:oMath>
                </a14:m>
                <a:r>
                  <a:rPr lang="fr-FR" sz="2800" dirty="0">
                    <a:ea typeface="Times New Roman"/>
                    <a:cs typeface="Times New Roman"/>
                  </a:rPr>
                  <a:t>, et </a:t>
                </a:r>
                <a14:m>
                  <m:oMath xmlns:m="http://schemas.openxmlformats.org/officeDocument/2006/math">
                    <m:sSub>
                      <m:sSubPr>
                        <m:ctrlPr>
                          <a:rPr lang="fr-FR" sz="2800" i="1">
                            <a:effectLst/>
                            <a:latin typeface="Cambria Math"/>
                            <a:ea typeface="Times New Roman"/>
                            <a:cs typeface="Times New Roman"/>
                          </a:rPr>
                        </m:ctrlPr>
                      </m:sSubPr>
                      <m:e>
                        <m:r>
                          <a:rPr lang="fr-FR" sz="2800" i="1">
                            <a:effectLst/>
                            <a:latin typeface="Cambria Math"/>
                            <a:ea typeface="Times New Roman"/>
                            <a:cs typeface="Times New Roman"/>
                          </a:rPr>
                          <m:t>𝛴</m:t>
                        </m:r>
                      </m:e>
                      <m:sub>
                        <m:r>
                          <a:rPr lang="fr-FR" sz="2800" i="1">
                            <a:effectLst/>
                            <a:latin typeface="Cambria Math"/>
                            <a:ea typeface="Times New Roman"/>
                            <a:cs typeface="Times New Roman"/>
                          </a:rPr>
                          <m:t>−</m:t>
                        </m:r>
                        <m:r>
                          <a:rPr lang="fr-FR" sz="2800" i="1">
                            <a:effectLst/>
                            <a:latin typeface="Cambria Math"/>
                            <a:ea typeface="Times New Roman"/>
                            <a:cs typeface="Times New Roman"/>
                          </a:rPr>
                          <m:t>𝑖</m:t>
                        </m:r>
                      </m:sub>
                    </m:sSub>
                    <m:r>
                      <a:rPr lang="fr-FR" sz="2800" i="1">
                        <a:effectLst/>
                        <a:latin typeface="Cambria Math"/>
                        <a:ea typeface="Times New Roman"/>
                        <a:cs typeface="Times New Roman"/>
                      </a:rPr>
                      <m:t>=</m:t>
                    </m:r>
                    <m:nary>
                      <m:naryPr>
                        <m:chr m:val="∏"/>
                        <m:limLoc m:val="undOvr"/>
                        <m:supHide m:val="on"/>
                        <m:ctrlPr>
                          <a:rPr lang="fr-FR" sz="2800" i="1">
                            <a:effectLst/>
                            <a:latin typeface="Cambria Math"/>
                            <a:ea typeface="Times New Roman"/>
                            <a:cs typeface="Times New Roman"/>
                          </a:rPr>
                        </m:ctrlPr>
                      </m:naryPr>
                      <m:sub>
                        <m:r>
                          <a:rPr lang="fr-FR" sz="2800" i="1">
                            <a:effectLst/>
                            <a:latin typeface="Cambria Math"/>
                            <a:ea typeface="Times New Roman"/>
                            <a:cs typeface="Times New Roman"/>
                          </a:rPr>
                          <m:t>𝑗</m:t>
                        </m:r>
                        <m:r>
                          <a:rPr lang="fr-FR" sz="2800" i="1">
                            <a:effectLst/>
                            <a:latin typeface="Cambria Math"/>
                            <a:ea typeface="Times New Roman"/>
                            <a:cs typeface="Times New Roman"/>
                          </a:rPr>
                          <m:t>≠</m:t>
                        </m:r>
                        <m:r>
                          <a:rPr lang="fr-FR" sz="2800" i="1">
                            <a:effectLst/>
                            <a:latin typeface="Cambria Math"/>
                            <a:ea typeface="Times New Roman"/>
                            <a:cs typeface="Times New Roman"/>
                          </a:rPr>
                          <m:t>𝑖</m:t>
                        </m:r>
                      </m:sub>
                      <m:sup/>
                      <m:e>
                        <m:sSub>
                          <m:sSubPr>
                            <m:ctrlPr>
                              <a:rPr lang="fr-FR" sz="2800" i="1">
                                <a:effectLst/>
                                <a:latin typeface="Cambria Math"/>
                                <a:ea typeface="Times New Roman"/>
                                <a:cs typeface="Times New Roman"/>
                              </a:rPr>
                            </m:ctrlPr>
                          </m:sSubPr>
                          <m:e>
                            <m:r>
                              <a:rPr lang="fr-FR" sz="2800" i="1">
                                <a:effectLst/>
                                <a:latin typeface="Cambria Math"/>
                                <a:ea typeface="Times New Roman"/>
                                <a:cs typeface="Times New Roman"/>
                              </a:rPr>
                              <m:t>𝛴</m:t>
                            </m:r>
                          </m:e>
                          <m:sub>
                            <m:r>
                              <a:rPr lang="fr-FR" sz="2800" i="1">
                                <a:effectLst/>
                                <a:latin typeface="Cambria Math"/>
                                <a:ea typeface="Times New Roman"/>
                                <a:cs typeface="Times New Roman"/>
                              </a:rPr>
                              <m:t>𝑗</m:t>
                            </m:r>
                          </m:sub>
                        </m:sSub>
                      </m:e>
                    </m:nary>
                  </m:oMath>
                </a14:m>
                <a:r>
                  <a:rPr lang="fr-FR" sz="2800" dirty="0">
                    <a:ea typeface="Times New Roman"/>
                    <a:cs typeface="Times New Roman"/>
                  </a:rPr>
                  <a:t>.</a:t>
                </a:r>
                <a:endParaRPr lang="fr-FR" sz="2400" dirty="0">
                  <a:ea typeface="Calibri"/>
                  <a:cs typeface="Times New Roman"/>
                </a:endParaRPr>
              </a:p>
              <a:p>
                <a:pPr marL="0" indent="0">
                  <a:lnSpc>
                    <a:spcPct val="115000"/>
                  </a:lnSpc>
                  <a:spcAft>
                    <a:spcPts val="1000"/>
                  </a:spcAft>
                  <a:buNone/>
                </a:pPr>
                <a:endParaRPr lang="fr-FR" sz="2800" dirty="0">
                  <a:ea typeface="Calibri"/>
                  <a:cs typeface="Times New Roman"/>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704" t="-809"/>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37</a:t>
            </a:fld>
            <a:endParaRPr lang="fr-FR"/>
          </a:p>
        </p:txBody>
      </p:sp>
    </p:spTree>
    <p:extLst>
      <p:ext uri="{BB962C8B-B14F-4D97-AF65-F5344CB8AC3E}">
        <p14:creationId xmlns:p14="http://schemas.microsoft.com/office/powerpoint/2010/main" val="42692760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marL="0" indent="0">
                  <a:buNone/>
                </a:pPr>
                <a:r>
                  <a:rPr lang="fr-FR" dirty="0"/>
                  <a:t>On trouvera selon les cas, différentes notations d’une stratégie </a:t>
                </a:r>
                <a:r>
                  <a:rPr lang="fr-FR" dirty="0" smtClean="0"/>
                  <a:t>mixte:</a:t>
                </a:r>
              </a:p>
              <a:p>
                <a:pPr lvl="0">
                  <a:buFont typeface="+mj-lt"/>
                  <a:buAutoNum type="arabicParenBoth"/>
                </a:pPr>
                <a:r>
                  <a:rPr lang="fr-FR" dirty="0">
                    <a:ea typeface="Times New Roman"/>
                  </a:rPr>
                  <a:t>Notation Fonction</a:t>
                </a:r>
                <a14:m>
                  <m:oMath xmlns:m="http://schemas.openxmlformats.org/officeDocument/2006/math">
                    <m:r>
                      <a:rPr lang="fr-FR" i="1">
                        <a:effectLst/>
                        <a:latin typeface="Cambria Math"/>
                        <a:ea typeface="Times New Roman"/>
                      </a:rPr>
                      <m:t>: </m:t>
                    </m:r>
                    <m:sSub>
                      <m:sSubPr>
                        <m:ctrlPr>
                          <a:rPr lang="fr-FR" i="1">
                            <a:effectLst/>
                            <a:latin typeface="Cambria Math"/>
                            <a:ea typeface="Times New Roman"/>
                          </a:rPr>
                        </m:ctrlPr>
                      </m:sSubPr>
                      <m:e>
                        <m:r>
                          <a:rPr lang="fr-FR" i="1">
                            <a:effectLst/>
                            <a:latin typeface="Cambria Math"/>
                            <a:ea typeface="Times New Roman"/>
                          </a:rPr>
                          <m:t>𝜎</m:t>
                        </m:r>
                      </m:e>
                      <m:sub>
                        <m:r>
                          <a:rPr lang="fr-FR" i="1">
                            <a:effectLst/>
                            <a:latin typeface="Cambria Math"/>
                            <a:ea typeface="Times New Roman"/>
                          </a:rPr>
                          <m:t>𝑖</m:t>
                        </m:r>
                      </m:sub>
                    </m:sSub>
                  </m:oMath>
                </a14:m>
                <a:r>
                  <a:rPr lang="fr-FR" dirty="0">
                    <a:effectLst/>
                    <a:ea typeface="Times New Roman"/>
                  </a:rPr>
                  <a:t> est l’application </a:t>
                </a:r>
                <a14:m>
                  <m:oMath xmlns:m="http://schemas.openxmlformats.org/officeDocument/2006/math">
                    <m:sSub>
                      <m:sSubPr>
                        <m:ctrlPr>
                          <a:rPr lang="fr-FR" i="1">
                            <a:effectLst/>
                            <a:latin typeface="Cambria Math"/>
                            <a:ea typeface="Times New Roman"/>
                          </a:rPr>
                        </m:ctrlPr>
                      </m:sSubPr>
                      <m:e>
                        <m:r>
                          <a:rPr lang="fr-FR" i="1">
                            <a:effectLst/>
                            <a:latin typeface="Cambria Math"/>
                            <a:ea typeface="Times New Roman"/>
                          </a:rPr>
                          <m:t>𝑆</m:t>
                        </m:r>
                      </m:e>
                      <m:sub>
                        <m:r>
                          <a:rPr lang="fr-FR" i="1">
                            <a:effectLst/>
                            <a:latin typeface="Cambria Math"/>
                            <a:ea typeface="Times New Roman"/>
                          </a:rPr>
                          <m:t>𝑖</m:t>
                        </m:r>
                      </m:sub>
                    </m:sSub>
                    <m:r>
                      <a:rPr lang="fr-FR" i="1">
                        <a:effectLst/>
                        <a:latin typeface="Cambria Math"/>
                        <a:ea typeface="Times New Roman"/>
                      </a:rPr>
                      <m:t>→[0.1]</m:t>
                    </m:r>
                  </m:oMath>
                </a14:m>
                <a:r>
                  <a:rPr lang="fr-FR" dirty="0">
                    <a:effectLst/>
                    <a:ea typeface="Times New Roman"/>
                  </a:rPr>
                  <a:t> qui associe à chaque stratégie </a:t>
                </a:r>
                <a14:m>
                  <m:oMath xmlns:m="http://schemas.openxmlformats.org/officeDocument/2006/math">
                    <m:sSub>
                      <m:sSubPr>
                        <m:ctrlPr>
                          <a:rPr lang="fr-FR" i="1">
                            <a:effectLst/>
                            <a:latin typeface="Cambria Math"/>
                            <a:ea typeface="Times New Roman"/>
                          </a:rPr>
                        </m:ctrlPr>
                      </m:sSubPr>
                      <m:e>
                        <m:r>
                          <a:rPr lang="fr-FR" i="1">
                            <a:effectLst/>
                            <a:latin typeface="Cambria Math"/>
                            <a:ea typeface="Times New Roman"/>
                          </a:rPr>
                          <m:t>𝑠</m:t>
                        </m:r>
                      </m:e>
                      <m:sub>
                        <m:r>
                          <a:rPr lang="fr-FR" i="1">
                            <a:effectLst/>
                            <a:latin typeface="Cambria Math"/>
                            <a:ea typeface="Times New Roman"/>
                          </a:rPr>
                          <m:t>𝑖</m:t>
                        </m:r>
                      </m:sub>
                    </m:sSub>
                  </m:oMath>
                </a14:m>
                <a:r>
                  <a:rPr lang="fr-FR" dirty="0">
                    <a:effectLst/>
                    <a:ea typeface="Times New Roman"/>
                  </a:rPr>
                  <a:t> la probabilité s’être jouée. Exemple :</a:t>
                </a:r>
                <a14:m>
                  <m:oMath xmlns:m="http://schemas.openxmlformats.org/officeDocument/2006/math">
                    <m:sSub>
                      <m:sSubPr>
                        <m:ctrlPr>
                          <a:rPr lang="fr-FR" i="1">
                            <a:effectLst/>
                            <a:latin typeface="Cambria Math"/>
                            <a:ea typeface="Times New Roman"/>
                          </a:rPr>
                        </m:ctrlPr>
                      </m:sSubPr>
                      <m:e>
                        <m:r>
                          <a:rPr lang="fr-FR" i="1">
                            <a:effectLst/>
                            <a:latin typeface="Cambria Math"/>
                            <a:ea typeface="Times New Roman"/>
                          </a:rPr>
                          <m:t>𝑆</m:t>
                        </m:r>
                      </m:e>
                      <m:sub>
                        <m:r>
                          <a:rPr lang="fr-FR" i="1">
                            <a:effectLst/>
                            <a:latin typeface="Cambria Math"/>
                            <a:ea typeface="Times New Roman"/>
                          </a:rPr>
                          <m:t>1</m:t>
                        </m:r>
                      </m:sub>
                    </m:sSub>
                    <m:r>
                      <a:rPr lang="fr-FR" i="1">
                        <a:effectLst/>
                        <a:latin typeface="Cambria Math"/>
                        <a:ea typeface="Times New Roman"/>
                      </a:rPr>
                      <m:t>=</m:t>
                    </m:r>
                    <m:d>
                      <m:dPr>
                        <m:begChr m:val="{"/>
                        <m:endChr m:val="}"/>
                        <m:ctrlPr>
                          <a:rPr lang="fr-FR" i="1">
                            <a:effectLst/>
                            <a:latin typeface="Cambria Math"/>
                            <a:ea typeface="Times New Roman"/>
                          </a:rPr>
                        </m:ctrlPr>
                      </m:dPr>
                      <m:e>
                        <m:r>
                          <a:rPr lang="fr-FR" i="1">
                            <a:effectLst/>
                            <a:latin typeface="Cambria Math"/>
                            <a:ea typeface="Times New Roman"/>
                          </a:rPr>
                          <m:t>𝐻</m:t>
                        </m:r>
                        <m:r>
                          <a:rPr lang="fr-FR" i="1">
                            <a:effectLst/>
                            <a:latin typeface="Cambria Math"/>
                            <a:ea typeface="Times New Roman"/>
                          </a:rPr>
                          <m:t>,</m:t>
                        </m:r>
                        <m:r>
                          <a:rPr lang="fr-FR" i="1">
                            <a:effectLst/>
                            <a:latin typeface="Cambria Math"/>
                            <a:ea typeface="Times New Roman"/>
                          </a:rPr>
                          <m:t>𝐵</m:t>
                        </m:r>
                      </m:e>
                    </m:d>
                    <m:r>
                      <a:rPr lang="fr-FR" i="1">
                        <a:effectLst/>
                        <a:latin typeface="Cambria Math"/>
                        <a:ea typeface="Times New Roman"/>
                      </a:rPr>
                      <m:t>, </m:t>
                    </m:r>
                    <m:sSub>
                      <m:sSubPr>
                        <m:ctrlPr>
                          <a:rPr lang="fr-FR" i="1">
                            <a:effectLst/>
                            <a:latin typeface="Cambria Math"/>
                            <a:ea typeface="Times New Roman"/>
                          </a:rPr>
                        </m:ctrlPr>
                      </m:sSubPr>
                      <m:e>
                        <m:r>
                          <a:rPr lang="fr-FR" i="1">
                            <a:effectLst/>
                            <a:latin typeface="Cambria Math"/>
                            <a:ea typeface="Times New Roman"/>
                          </a:rPr>
                          <m:t>𝜎</m:t>
                        </m:r>
                      </m:e>
                      <m:sub>
                        <m:r>
                          <a:rPr lang="fr-FR" i="1">
                            <a:effectLst/>
                            <a:latin typeface="Cambria Math"/>
                            <a:ea typeface="Times New Roman"/>
                          </a:rPr>
                          <m:t>1</m:t>
                        </m:r>
                      </m:sub>
                    </m:sSub>
                    <m:d>
                      <m:dPr>
                        <m:ctrlPr>
                          <a:rPr lang="fr-FR" i="1">
                            <a:effectLst/>
                            <a:latin typeface="Cambria Math"/>
                            <a:ea typeface="Times New Roman"/>
                          </a:rPr>
                        </m:ctrlPr>
                      </m:dPr>
                      <m:e>
                        <m:r>
                          <a:rPr lang="fr-FR" i="1">
                            <a:effectLst/>
                            <a:latin typeface="Cambria Math"/>
                            <a:ea typeface="Times New Roman"/>
                          </a:rPr>
                          <m:t>𝐻</m:t>
                        </m:r>
                      </m:e>
                    </m:d>
                    <m:r>
                      <a:rPr lang="fr-FR" i="1">
                        <a:effectLst/>
                        <a:latin typeface="Cambria Math"/>
                        <a:ea typeface="Times New Roman"/>
                      </a:rPr>
                      <m:t>=</m:t>
                    </m:r>
                    <m:sSub>
                      <m:sSubPr>
                        <m:ctrlPr>
                          <a:rPr lang="fr-FR" i="1">
                            <a:effectLst/>
                            <a:latin typeface="Cambria Math"/>
                            <a:ea typeface="Times New Roman"/>
                          </a:rPr>
                        </m:ctrlPr>
                      </m:sSubPr>
                      <m:e>
                        <m:r>
                          <a:rPr lang="fr-FR" i="1">
                            <a:effectLst/>
                            <a:latin typeface="Cambria Math"/>
                            <a:ea typeface="Times New Roman"/>
                          </a:rPr>
                          <m:t>𝜎</m:t>
                        </m:r>
                      </m:e>
                      <m:sub>
                        <m:r>
                          <a:rPr lang="fr-FR" i="1">
                            <a:effectLst/>
                            <a:latin typeface="Cambria Math"/>
                            <a:ea typeface="Times New Roman"/>
                          </a:rPr>
                          <m:t>1</m:t>
                        </m:r>
                      </m:sub>
                    </m:sSub>
                    <m:d>
                      <m:dPr>
                        <m:ctrlPr>
                          <a:rPr lang="fr-FR" i="1">
                            <a:effectLst/>
                            <a:latin typeface="Cambria Math"/>
                            <a:ea typeface="Times New Roman"/>
                          </a:rPr>
                        </m:ctrlPr>
                      </m:dPr>
                      <m:e>
                        <m:r>
                          <a:rPr lang="fr-FR" i="1">
                            <a:effectLst/>
                            <a:latin typeface="Cambria Math"/>
                            <a:ea typeface="Times New Roman"/>
                          </a:rPr>
                          <m:t>𝐵</m:t>
                        </m:r>
                      </m:e>
                    </m:d>
                    <m:r>
                      <a:rPr lang="fr-FR" i="1">
                        <a:effectLst/>
                        <a:latin typeface="Cambria Math"/>
                        <a:ea typeface="Times New Roman"/>
                      </a:rPr>
                      <m:t>=1/2</m:t>
                    </m:r>
                  </m:oMath>
                </a14:m>
                <a:endParaRPr lang="fr-FR" dirty="0">
                  <a:effectLst/>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926" t="-1752" r="-741"/>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38</a:t>
            </a:fld>
            <a:endParaRPr lang="fr-FR"/>
          </a:p>
        </p:txBody>
      </p:sp>
    </p:spTree>
    <p:extLst>
      <p:ext uri="{BB962C8B-B14F-4D97-AF65-F5344CB8AC3E}">
        <p14:creationId xmlns:p14="http://schemas.microsoft.com/office/powerpoint/2010/main" val="4027846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marL="514350" lvl="0" indent="-514350">
                  <a:buFont typeface="Wingdings" panose="05000000000000000000" pitchFamily="2" charset="2"/>
                  <a:buAutoNum type="arabicParenBoth" startAt="2"/>
                </a:pPr>
                <a:r>
                  <a:rPr lang="fr-FR" dirty="0">
                    <a:ea typeface="Times New Roman"/>
                  </a:rPr>
                  <a:t>Notation Vecteur : on écrira</a:t>
                </a:r>
                <a14:m>
                  <m:oMath xmlns:m="http://schemas.openxmlformats.org/officeDocument/2006/math">
                    <m:r>
                      <a:rPr lang="fr-FR" i="1">
                        <a:effectLst/>
                        <a:latin typeface="Cambria Math"/>
                        <a:ea typeface="Times New Roman"/>
                      </a:rPr>
                      <m:t>: </m:t>
                    </m:r>
                    <m:sSub>
                      <m:sSubPr>
                        <m:ctrlPr>
                          <a:rPr lang="fr-FR" i="1">
                            <a:effectLst/>
                            <a:latin typeface="Cambria Math"/>
                            <a:ea typeface="Times New Roman"/>
                          </a:rPr>
                        </m:ctrlPr>
                      </m:sSubPr>
                      <m:e>
                        <m:r>
                          <a:rPr lang="fr-FR" i="1">
                            <a:effectLst/>
                            <a:latin typeface="Cambria Math"/>
                            <a:ea typeface="Times New Roman"/>
                          </a:rPr>
                          <m:t>𝜎</m:t>
                        </m:r>
                      </m:e>
                      <m:sub>
                        <m:r>
                          <a:rPr lang="fr-FR" i="1">
                            <a:effectLst/>
                            <a:latin typeface="Cambria Math"/>
                            <a:ea typeface="Times New Roman"/>
                          </a:rPr>
                          <m:t>𝑖</m:t>
                        </m:r>
                      </m:sub>
                    </m:sSub>
                  </m:oMath>
                </a14:m>
                <a:r>
                  <a:rPr lang="fr-FR" dirty="0">
                    <a:effectLst/>
                    <a:ea typeface="Times New Roman"/>
                  </a:rPr>
                  <a:t>  comme un vecteur de probabilité si </a:t>
                </a:r>
                <a14:m>
                  <m:oMath xmlns:m="http://schemas.openxmlformats.org/officeDocument/2006/math">
                    <m:sSub>
                      <m:sSubPr>
                        <m:ctrlPr>
                          <a:rPr lang="fr-FR" i="1">
                            <a:effectLst/>
                            <a:latin typeface="Cambria Math"/>
                            <a:ea typeface="Times New Roman"/>
                          </a:rPr>
                        </m:ctrlPr>
                      </m:sSubPr>
                      <m:e>
                        <m:r>
                          <a:rPr lang="fr-FR" i="1">
                            <a:effectLst/>
                            <a:latin typeface="Cambria Math"/>
                            <a:ea typeface="Times New Roman"/>
                          </a:rPr>
                          <m:t>𝑆</m:t>
                        </m:r>
                      </m:e>
                      <m:sub>
                        <m:r>
                          <a:rPr lang="fr-FR" i="1">
                            <a:effectLst/>
                            <a:latin typeface="Cambria Math"/>
                            <a:ea typeface="Times New Roman"/>
                          </a:rPr>
                          <m:t>𝑖</m:t>
                        </m:r>
                      </m:sub>
                    </m:sSub>
                    <m:r>
                      <a:rPr lang="fr-FR" i="1">
                        <a:effectLst/>
                        <a:latin typeface="Cambria Math"/>
                        <a:ea typeface="Times New Roman"/>
                      </a:rPr>
                      <m:t>=</m:t>
                    </m:r>
                    <m:d>
                      <m:dPr>
                        <m:begChr m:val="{"/>
                        <m:endChr m:val="}"/>
                        <m:ctrlPr>
                          <a:rPr lang="fr-FR" i="1">
                            <a:effectLst/>
                            <a:latin typeface="Cambria Math"/>
                            <a:ea typeface="Times New Roman"/>
                          </a:rPr>
                        </m:ctrlPr>
                      </m:dPr>
                      <m:e>
                        <m:sSub>
                          <m:sSubPr>
                            <m:ctrlPr>
                              <a:rPr lang="fr-FR" i="1">
                                <a:effectLst/>
                                <a:latin typeface="Cambria Math"/>
                                <a:ea typeface="Times New Roman"/>
                              </a:rPr>
                            </m:ctrlPr>
                          </m:sSubPr>
                          <m:e>
                            <m:r>
                              <a:rPr lang="fr-FR" i="1">
                                <a:effectLst/>
                                <a:latin typeface="Cambria Math"/>
                                <a:ea typeface="Times New Roman"/>
                              </a:rPr>
                              <m:t>𝑠</m:t>
                            </m:r>
                          </m:e>
                          <m:sub>
                            <m:r>
                              <a:rPr lang="fr-FR" i="1">
                                <a:effectLst/>
                                <a:latin typeface="Cambria Math"/>
                                <a:ea typeface="Times New Roman"/>
                              </a:rPr>
                              <m:t>𝑖</m:t>
                            </m:r>
                            <m:r>
                              <a:rPr lang="fr-FR" i="1">
                                <a:effectLst/>
                                <a:latin typeface="Cambria Math"/>
                                <a:ea typeface="Times New Roman"/>
                              </a:rPr>
                              <m:t>1</m:t>
                            </m:r>
                          </m:sub>
                        </m:sSub>
                        <m:r>
                          <a:rPr lang="fr-FR" i="1">
                            <a:effectLst/>
                            <a:latin typeface="Cambria Math"/>
                            <a:ea typeface="Times New Roman"/>
                          </a:rPr>
                          <m:t>,….,</m:t>
                        </m:r>
                        <m:sSub>
                          <m:sSubPr>
                            <m:ctrlPr>
                              <a:rPr lang="fr-FR" i="1">
                                <a:effectLst/>
                                <a:latin typeface="Cambria Math"/>
                                <a:ea typeface="Times New Roman"/>
                              </a:rPr>
                            </m:ctrlPr>
                          </m:sSubPr>
                          <m:e>
                            <m:r>
                              <a:rPr lang="fr-FR" i="1">
                                <a:effectLst/>
                                <a:latin typeface="Cambria Math"/>
                                <a:ea typeface="Times New Roman"/>
                              </a:rPr>
                              <m:t>𝑠</m:t>
                            </m:r>
                          </m:e>
                          <m:sub>
                            <m:r>
                              <a:rPr lang="fr-FR" i="1">
                                <a:effectLst/>
                                <a:latin typeface="Cambria Math"/>
                                <a:ea typeface="Times New Roman"/>
                              </a:rPr>
                              <m:t>𝑖𝑛</m:t>
                            </m:r>
                          </m:sub>
                        </m:sSub>
                      </m:e>
                    </m:d>
                  </m:oMath>
                </a14:m>
                <a:r>
                  <a:rPr lang="fr-FR" dirty="0">
                    <a:effectLst/>
                    <a:ea typeface="Times New Roman"/>
                  </a:rPr>
                  <a:t> l’ensemble des stratégies pures du joueur </a:t>
                </a:r>
                <a14:m>
                  <m:oMath xmlns:m="http://schemas.openxmlformats.org/officeDocument/2006/math">
                    <m:r>
                      <a:rPr lang="fr-FR" i="1">
                        <a:effectLst/>
                        <a:latin typeface="Cambria Math"/>
                        <a:ea typeface="Times New Roman"/>
                      </a:rPr>
                      <m:t>𝑖</m:t>
                    </m:r>
                  </m:oMath>
                </a14:m>
                <a:r>
                  <a:rPr lang="fr-FR" dirty="0">
                    <a:effectLst/>
                    <a:ea typeface="Times New Roman"/>
                  </a:rPr>
                  <a:t> </a:t>
                </a:r>
                <a14:m>
                  <m:oMath xmlns:m="http://schemas.openxmlformats.org/officeDocument/2006/math">
                    <m:sSub>
                      <m:sSubPr>
                        <m:ctrlPr>
                          <a:rPr lang="fr-FR" i="1">
                            <a:effectLst/>
                            <a:latin typeface="Cambria Math"/>
                            <a:ea typeface="Times New Roman"/>
                          </a:rPr>
                        </m:ctrlPr>
                      </m:sSubPr>
                      <m:e>
                        <m:r>
                          <a:rPr lang="fr-FR" i="1">
                            <a:effectLst/>
                            <a:latin typeface="Cambria Math"/>
                            <a:ea typeface="Times New Roman"/>
                          </a:rPr>
                          <m:t>𝜎</m:t>
                        </m:r>
                      </m:e>
                      <m:sub>
                        <m:r>
                          <a:rPr lang="fr-FR" i="1">
                            <a:effectLst/>
                            <a:latin typeface="Cambria Math"/>
                            <a:ea typeface="Times New Roman"/>
                          </a:rPr>
                          <m:t>𝑖</m:t>
                        </m:r>
                      </m:sub>
                    </m:sSub>
                  </m:oMath>
                </a14:m>
                <a:r>
                  <a:rPr lang="fr-FR" dirty="0">
                    <a:effectLst/>
                    <a:ea typeface="Times New Roman"/>
                  </a:rPr>
                  <a:t> se présente alors comme un vecteur de probabilité</a:t>
                </a:r>
                <a14:m>
                  <m:oMath xmlns:m="http://schemas.openxmlformats.org/officeDocument/2006/math">
                    <m:r>
                      <a:rPr lang="fr-FR" i="1">
                        <a:effectLst/>
                        <a:latin typeface="Cambria Math"/>
                        <a:ea typeface="Times New Roman"/>
                      </a:rPr>
                      <m:t> (</m:t>
                    </m:r>
                    <m:sSub>
                      <m:sSubPr>
                        <m:ctrlPr>
                          <a:rPr lang="fr-FR" i="1">
                            <a:effectLst/>
                            <a:latin typeface="Cambria Math"/>
                            <a:ea typeface="Times New Roman"/>
                          </a:rPr>
                        </m:ctrlPr>
                      </m:sSubPr>
                      <m:e>
                        <m:r>
                          <a:rPr lang="fr-FR" i="1">
                            <a:effectLst/>
                            <a:latin typeface="Cambria Math"/>
                            <a:ea typeface="Times New Roman"/>
                          </a:rPr>
                          <m:t>𝜎</m:t>
                        </m:r>
                      </m:e>
                      <m:sub>
                        <m:r>
                          <a:rPr lang="fr-FR" i="1">
                            <a:effectLst/>
                            <a:latin typeface="Cambria Math"/>
                            <a:ea typeface="Times New Roman"/>
                          </a:rPr>
                          <m:t>𝑖</m:t>
                        </m:r>
                      </m:sub>
                    </m:sSub>
                    <m:d>
                      <m:dPr>
                        <m:ctrlPr>
                          <a:rPr lang="fr-FR" i="1">
                            <a:effectLst/>
                            <a:latin typeface="Cambria Math"/>
                            <a:ea typeface="Times New Roman"/>
                          </a:rPr>
                        </m:ctrlPr>
                      </m:dPr>
                      <m:e>
                        <m:sSub>
                          <m:sSubPr>
                            <m:ctrlPr>
                              <a:rPr lang="fr-FR" i="1">
                                <a:effectLst/>
                                <a:latin typeface="Cambria Math"/>
                                <a:ea typeface="Times New Roman"/>
                              </a:rPr>
                            </m:ctrlPr>
                          </m:sSubPr>
                          <m:e>
                            <m:r>
                              <a:rPr lang="fr-FR" i="1">
                                <a:effectLst/>
                                <a:latin typeface="Cambria Math"/>
                                <a:ea typeface="Times New Roman"/>
                              </a:rPr>
                              <m:t>𝑠</m:t>
                            </m:r>
                          </m:e>
                          <m:sub>
                            <m:r>
                              <a:rPr lang="fr-FR" i="1">
                                <a:effectLst/>
                                <a:latin typeface="Cambria Math"/>
                                <a:ea typeface="Times New Roman"/>
                              </a:rPr>
                              <m:t>𝑖</m:t>
                            </m:r>
                            <m:r>
                              <a:rPr lang="fr-FR" i="1">
                                <a:effectLst/>
                                <a:latin typeface="Cambria Math"/>
                                <a:ea typeface="Times New Roman"/>
                              </a:rPr>
                              <m:t>1</m:t>
                            </m:r>
                          </m:sub>
                        </m:sSub>
                      </m:e>
                    </m:d>
                    <m:r>
                      <a:rPr lang="fr-FR" i="1">
                        <a:effectLst/>
                        <a:latin typeface="Cambria Math"/>
                        <a:ea typeface="Times New Roman"/>
                      </a:rPr>
                      <m:t>,…</m:t>
                    </m:r>
                    <m:sSub>
                      <m:sSubPr>
                        <m:ctrlPr>
                          <a:rPr lang="fr-FR" i="1">
                            <a:effectLst/>
                            <a:latin typeface="Cambria Math"/>
                            <a:ea typeface="Times New Roman"/>
                          </a:rPr>
                        </m:ctrlPr>
                      </m:sSubPr>
                      <m:e>
                        <m:r>
                          <a:rPr lang="fr-FR" i="1">
                            <a:effectLst/>
                            <a:latin typeface="Cambria Math"/>
                            <a:ea typeface="Times New Roman"/>
                          </a:rPr>
                          <m:t>,</m:t>
                        </m:r>
                        <m:r>
                          <a:rPr lang="fr-FR" i="1">
                            <a:effectLst/>
                            <a:latin typeface="Cambria Math"/>
                            <a:ea typeface="Times New Roman"/>
                          </a:rPr>
                          <m:t>𝜎</m:t>
                        </m:r>
                      </m:e>
                      <m:sub>
                        <m:r>
                          <a:rPr lang="fr-FR" i="1">
                            <a:effectLst/>
                            <a:latin typeface="Cambria Math"/>
                            <a:ea typeface="Times New Roman"/>
                          </a:rPr>
                          <m:t>𝑖</m:t>
                        </m:r>
                      </m:sub>
                    </m:sSub>
                    <m:d>
                      <m:dPr>
                        <m:ctrlPr>
                          <a:rPr lang="fr-FR" i="1">
                            <a:effectLst/>
                            <a:latin typeface="Cambria Math"/>
                            <a:ea typeface="Times New Roman"/>
                          </a:rPr>
                        </m:ctrlPr>
                      </m:dPr>
                      <m:e>
                        <m:sSub>
                          <m:sSubPr>
                            <m:ctrlPr>
                              <a:rPr lang="fr-FR" i="1">
                                <a:effectLst/>
                                <a:latin typeface="Cambria Math"/>
                                <a:ea typeface="Times New Roman"/>
                              </a:rPr>
                            </m:ctrlPr>
                          </m:sSubPr>
                          <m:e>
                            <m:r>
                              <a:rPr lang="fr-FR" i="1">
                                <a:effectLst/>
                                <a:latin typeface="Cambria Math"/>
                                <a:ea typeface="Times New Roman"/>
                              </a:rPr>
                              <m:t>𝑠</m:t>
                            </m:r>
                          </m:e>
                          <m:sub>
                            <m:r>
                              <a:rPr lang="fr-FR" i="1">
                                <a:effectLst/>
                                <a:latin typeface="Cambria Math"/>
                                <a:ea typeface="Times New Roman"/>
                              </a:rPr>
                              <m:t>𝑖𝑛</m:t>
                            </m:r>
                          </m:sub>
                        </m:sSub>
                      </m:e>
                    </m:d>
                  </m:oMath>
                </a14:m>
                <a:r>
                  <a:rPr lang="fr-FR" dirty="0">
                    <a:effectLst/>
                    <a:ea typeface="Times New Roman"/>
                  </a:rPr>
                  <a:t>). Exemple :</a:t>
                </a:r>
                <a14:m>
                  <m:oMath xmlns:m="http://schemas.openxmlformats.org/officeDocument/2006/math">
                    <m:r>
                      <a:rPr lang="fr-FR" i="1">
                        <a:effectLst/>
                        <a:latin typeface="Cambria Math"/>
                        <a:ea typeface="Times New Roman"/>
                      </a:rPr>
                      <m:t> </m:t>
                    </m:r>
                    <m:sSub>
                      <m:sSubPr>
                        <m:ctrlPr>
                          <a:rPr lang="fr-FR" i="1">
                            <a:effectLst/>
                            <a:latin typeface="Cambria Math"/>
                            <a:ea typeface="Times New Roman"/>
                          </a:rPr>
                        </m:ctrlPr>
                      </m:sSubPr>
                      <m:e>
                        <m:r>
                          <a:rPr lang="fr-FR" i="1">
                            <a:effectLst/>
                            <a:latin typeface="Cambria Math"/>
                            <a:ea typeface="Times New Roman"/>
                          </a:rPr>
                          <m:t>𝜎</m:t>
                        </m:r>
                      </m:e>
                      <m:sub>
                        <m:r>
                          <a:rPr lang="fr-FR" i="1">
                            <a:effectLst/>
                            <a:latin typeface="Cambria Math"/>
                            <a:ea typeface="Times New Roman"/>
                          </a:rPr>
                          <m:t>1</m:t>
                        </m:r>
                      </m:sub>
                    </m:sSub>
                    <m:r>
                      <a:rPr lang="fr-FR" i="1">
                        <a:effectLst/>
                        <a:latin typeface="Cambria Math"/>
                        <a:ea typeface="Times New Roman"/>
                      </a:rPr>
                      <m:t>=</m:t>
                    </m:r>
                    <m:d>
                      <m:dPr>
                        <m:ctrlPr>
                          <a:rPr lang="fr-FR" i="1">
                            <a:effectLst/>
                            <a:latin typeface="Cambria Math"/>
                            <a:ea typeface="Times New Roman"/>
                          </a:rPr>
                        </m:ctrlPr>
                      </m:dPr>
                      <m:e>
                        <m:f>
                          <m:fPr>
                            <m:ctrlPr>
                              <a:rPr lang="fr-FR" i="1">
                                <a:effectLst/>
                                <a:latin typeface="Cambria Math"/>
                                <a:ea typeface="Times New Roman"/>
                              </a:rPr>
                            </m:ctrlPr>
                          </m:fPr>
                          <m:num>
                            <m:r>
                              <a:rPr lang="fr-FR" i="1">
                                <a:effectLst/>
                                <a:latin typeface="Cambria Math"/>
                                <a:ea typeface="Times New Roman"/>
                              </a:rPr>
                              <m:t>1</m:t>
                            </m:r>
                          </m:num>
                          <m:den>
                            <m:r>
                              <a:rPr lang="fr-FR" i="1">
                                <a:effectLst/>
                                <a:latin typeface="Cambria Math"/>
                                <a:ea typeface="Times New Roman"/>
                              </a:rPr>
                              <m:t>2</m:t>
                            </m:r>
                          </m:den>
                        </m:f>
                        <m:r>
                          <a:rPr lang="fr-FR" i="1">
                            <a:effectLst/>
                            <a:latin typeface="Cambria Math"/>
                            <a:ea typeface="Times New Roman"/>
                          </a:rPr>
                          <m:t>,</m:t>
                        </m:r>
                        <m:f>
                          <m:fPr>
                            <m:ctrlPr>
                              <a:rPr lang="fr-FR" i="1">
                                <a:effectLst/>
                                <a:latin typeface="Cambria Math"/>
                                <a:ea typeface="Times New Roman"/>
                              </a:rPr>
                            </m:ctrlPr>
                          </m:fPr>
                          <m:num>
                            <m:r>
                              <a:rPr lang="fr-FR" i="1">
                                <a:effectLst/>
                                <a:latin typeface="Cambria Math"/>
                                <a:ea typeface="Times New Roman"/>
                              </a:rPr>
                              <m:t>1</m:t>
                            </m:r>
                          </m:num>
                          <m:den>
                            <m:r>
                              <a:rPr lang="fr-FR" i="1">
                                <a:effectLst/>
                                <a:latin typeface="Cambria Math"/>
                                <a:ea typeface="Times New Roman"/>
                              </a:rPr>
                              <m:t>2</m:t>
                            </m:r>
                          </m:den>
                        </m:f>
                      </m:e>
                    </m:d>
                    <m:r>
                      <a:rPr lang="fr-FR" i="1">
                        <a:effectLst/>
                        <a:latin typeface="Cambria Math"/>
                        <a:ea typeface="Times New Roman"/>
                      </a:rPr>
                      <m:t>.</m:t>
                    </m:r>
                  </m:oMath>
                </a14:m>
                <a:endParaRPr lang="fr-FR" dirty="0">
                  <a:effectLst/>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926" t="-1887"/>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39</a:t>
            </a:fld>
            <a:endParaRPr lang="fr-FR"/>
          </a:p>
        </p:txBody>
      </p:sp>
    </p:spTree>
    <p:extLst>
      <p:ext uri="{BB962C8B-B14F-4D97-AF65-F5344CB8AC3E}">
        <p14:creationId xmlns:p14="http://schemas.microsoft.com/office/powerpoint/2010/main" val="1192227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Introduction</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latin typeface="Times New Roman"/>
              </a:rPr>
              <a:t>Aucun des deux joueurs n’a intérêt à dévier car son gain sera inévitablement réduit</a:t>
            </a:r>
            <a:r>
              <a:rPr lang="fr-FR" dirty="0">
                <a:latin typeface="Times New Roman"/>
              </a:rPr>
              <a:t>.</a:t>
            </a:r>
            <a:endParaRPr lang="fr-FR" dirty="0" smtClean="0">
              <a:latin typeface="Times New Roman"/>
            </a:endParaRPr>
          </a:p>
          <a:p>
            <a:r>
              <a:rPr lang="fr-FR" dirty="0" smtClean="0">
                <a:effectLst/>
                <a:latin typeface="Times New Roman"/>
                <a:ea typeface="Calibri"/>
              </a:rPr>
              <a:t>les deux paires</a:t>
            </a:r>
            <a:r>
              <a:rPr lang="fr-FR" dirty="0">
                <a:solidFill>
                  <a:prstClr val="black"/>
                </a:solidFill>
                <a:latin typeface="Times New Roman"/>
                <a:ea typeface="Calibri"/>
              </a:rPr>
              <a:t> (B,G</a:t>
            </a:r>
            <a:r>
              <a:rPr lang="fr-FR" dirty="0" smtClean="0">
                <a:solidFill>
                  <a:prstClr val="black"/>
                </a:solidFill>
                <a:latin typeface="Times New Roman"/>
                <a:ea typeface="Calibri"/>
              </a:rPr>
              <a:t>), et </a:t>
            </a:r>
            <a:r>
              <a:rPr lang="fr-FR" dirty="0">
                <a:solidFill>
                  <a:prstClr val="black"/>
                </a:solidFill>
                <a:latin typeface="Times New Roman"/>
                <a:ea typeface="Calibri"/>
              </a:rPr>
              <a:t>(B,R)</a:t>
            </a:r>
            <a:r>
              <a:rPr lang="fr-FR" dirty="0" smtClean="0">
                <a:solidFill>
                  <a:prstClr val="black"/>
                </a:solidFill>
                <a:latin typeface="Times New Roman"/>
                <a:ea typeface="Calibri"/>
              </a:rPr>
              <a:t> </a:t>
            </a:r>
            <a:r>
              <a:rPr lang="fr-FR" dirty="0" smtClean="0">
                <a:effectLst/>
                <a:latin typeface="Times New Roman"/>
                <a:ea typeface="Calibri"/>
              </a:rPr>
              <a:t> constituent des équilibres de Nash.</a:t>
            </a:r>
            <a:r>
              <a:rPr lang="fr-FR" dirty="0" smtClean="0">
                <a:latin typeface="Times New Roman"/>
              </a:rPr>
              <a:t> </a:t>
            </a:r>
          </a:p>
          <a:p>
            <a:pPr algn="just">
              <a:spcAft>
                <a:spcPts val="1000"/>
              </a:spcAft>
            </a:pPr>
            <a:r>
              <a:rPr lang="fr-FR" dirty="0" smtClean="0">
                <a:effectLst/>
                <a:latin typeface="Times New Roman"/>
                <a:ea typeface="Calibri"/>
                <a:cs typeface="Times New Roman"/>
              </a:rPr>
              <a:t>chaque joueur maximise ses gains compte tenu de l’action supposée de l’autre.</a:t>
            </a:r>
          </a:p>
          <a:p>
            <a:pPr algn="just">
              <a:spcAft>
                <a:spcPts val="1000"/>
              </a:spcAft>
            </a:pPr>
            <a:r>
              <a:rPr lang="fr-FR" dirty="0">
                <a:latin typeface="Times New Roman"/>
                <a:ea typeface="Calibri"/>
                <a:cs typeface="Times New Roman"/>
              </a:rPr>
              <a:t>L’équilibre de NASH </a:t>
            </a:r>
            <a:r>
              <a:rPr lang="fr-FR" dirty="0" smtClean="0">
                <a:latin typeface="Times New Roman"/>
                <a:ea typeface="Calibri"/>
                <a:cs typeface="Times New Roman"/>
              </a:rPr>
              <a:t>est </a:t>
            </a:r>
            <a:r>
              <a:rPr lang="fr-FR" dirty="0">
                <a:latin typeface="Times New Roman"/>
                <a:ea typeface="Calibri"/>
                <a:cs typeface="Times New Roman"/>
              </a:rPr>
              <a:t>donc un profil de stratégies, dans lequel chaque stratégie est une meilleure réponse à </a:t>
            </a:r>
            <a:r>
              <a:rPr lang="fr-FR" dirty="0" smtClean="0">
                <a:latin typeface="Times New Roman"/>
                <a:ea typeface="Calibri"/>
                <a:cs typeface="Times New Roman"/>
              </a:rPr>
              <a:t>tout profil de stratégies jouées.</a:t>
            </a:r>
            <a:endParaRPr lang="fr-FR" dirty="0">
              <a:latin typeface="Times New Roman"/>
              <a:ea typeface="Calibri"/>
              <a:cs typeface="Times New Roman"/>
            </a:endParaRPr>
          </a:p>
          <a:p>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4</a:t>
            </a:fld>
            <a:endParaRPr lang="fr-FR"/>
          </a:p>
        </p:txBody>
      </p:sp>
    </p:spTree>
    <p:extLst>
      <p:ext uri="{BB962C8B-B14F-4D97-AF65-F5344CB8AC3E}">
        <p14:creationId xmlns:p14="http://schemas.microsoft.com/office/powerpoint/2010/main" val="42801868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marL="514350" lvl="0" indent="-514350">
                  <a:buFont typeface="Wingdings" panose="05000000000000000000" pitchFamily="2" charset="2"/>
                  <a:buAutoNum type="arabicParenBoth" startAt="3"/>
                </a:pPr>
                <a:r>
                  <a:rPr lang="fr-FR" dirty="0">
                    <a:ea typeface="Times New Roman"/>
                  </a:rPr>
                  <a:t>Combinaison convexe de stratégies pures </a:t>
                </a:r>
                <a14:m>
                  <m:oMath xmlns:m="http://schemas.openxmlformats.org/officeDocument/2006/math">
                    <m:f>
                      <m:fPr>
                        <m:ctrlPr>
                          <a:rPr lang="fr-FR" i="1">
                            <a:effectLst/>
                            <a:latin typeface="Cambria Math"/>
                            <a:ea typeface="Times New Roman"/>
                          </a:rPr>
                        </m:ctrlPr>
                      </m:fPr>
                      <m:num>
                        <m:r>
                          <a:rPr lang="fr-FR" i="1">
                            <a:effectLst/>
                            <a:latin typeface="Cambria Math"/>
                            <a:ea typeface="Times New Roman"/>
                          </a:rPr>
                          <m:t>1</m:t>
                        </m:r>
                      </m:num>
                      <m:den>
                        <m:r>
                          <a:rPr lang="fr-FR" i="1">
                            <a:effectLst/>
                            <a:latin typeface="Cambria Math"/>
                            <a:ea typeface="Times New Roman"/>
                          </a:rPr>
                          <m:t>2</m:t>
                        </m:r>
                      </m:den>
                    </m:f>
                    <m:r>
                      <a:rPr lang="fr-FR" i="1">
                        <a:effectLst/>
                        <a:latin typeface="Cambria Math"/>
                        <a:ea typeface="Times New Roman"/>
                      </a:rPr>
                      <m:t>𝐻</m:t>
                    </m:r>
                    <m:r>
                      <a:rPr lang="fr-FR" i="1">
                        <a:effectLst/>
                        <a:latin typeface="Cambria Math"/>
                        <a:ea typeface="Times New Roman"/>
                      </a:rPr>
                      <m:t>+</m:t>
                    </m:r>
                    <m:f>
                      <m:fPr>
                        <m:ctrlPr>
                          <a:rPr lang="fr-FR" i="1">
                            <a:effectLst/>
                            <a:latin typeface="Cambria Math"/>
                            <a:ea typeface="Times New Roman"/>
                          </a:rPr>
                        </m:ctrlPr>
                      </m:fPr>
                      <m:num>
                        <m:r>
                          <a:rPr lang="fr-FR" i="1">
                            <a:effectLst/>
                            <a:latin typeface="Cambria Math"/>
                            <a:ea typeface="Times New Roman"/>
                          </a:rPr>
                          <m:t>1</m:t>
                        </m:r>
                      </m:num>
                      <m:den>
                        <m:r>
                          <a:rPr lang="fr-FR" i="1">
                            <a:effectLst/>
                            <a:latin typeface="Cambria Math"/>
                            <a:ea typeface="Times New Roman"/>
                          </a:rPr>
                          <m:t>2</m:t>
                        </m:r>
                      </m:den>
                    </m:f>
                    <m:r>
                      <a:rPr lang="fr-FR" i="1">
                        <a:effectLst/>
                        <a:latin typeface="Cambria Math"/>
                        <a:ea typeface="Times New Roman"/>
                      </a:rPr>
                      <m:t>𝐵</m:t>
                    </m:r>
                    <m:r>
                      <a:rPr lang="fr-FR" i="1">
                        <a:effectLst/>
                        <a:latin typeface="Cambria Math"/>
                        <a:ea typeface="Times New Roman"/>
                      </a:rPr>
                      <m:t>.</m:t>
                    </m:r>
                  </m:oMath>
                </a14:m>
                <a:endParaRPr lang="fr-FR" dirty="0" smtClean="0">
                  <a:effectLst/>
                </a:endParaRPr>
              </a:p>
              <a:p>
                <a:pPr marL="0" lvl="0" indent="0">
                  <a:buNone/>
                </a:pPr>
                <a:r>
                  <a:rPr lang="fr-FR" dirty="0" smtClean="0"/>
                  <a:t>Remarque: cette dernière notation est la plus utilisée pour la construction mathématique des extension mixtes </a:t>
                </a:r>
                <a:r>
                  <a:rPr lang="fr-FR" smtClean="0"/>
                  <a:t>d’un jeu.</a:t>
                </a:r>
                <a:endParaRPr lang="fr-FR" dirty="0">
                  <a:effectLst/>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926" t="-2022" r="-22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40</a:t>
            </a:fld>
            <a:endParaRPr lang="fr-FR"/>
          </a:p>
        </p:txBody>
      </p:sp>
    </p:spTree>
    <p:extLst>
      <p:ext uri="{BB962C8B-B14F-4D97-AF65-F5344CB8AC3E}">
        <p14:creationId xmlns:p14="http://schemas.microsoft.com/office/powerpoint/2010/main" val="27632569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p:sp>
        <p:nvSpPr>
          <p:cNvPr id="3" name="Espace réservé du contenu 2"/>
          <p:cNvSpPr>
            <a:spLocks noGrp="1"/>
          </p:cNvSpPr>
          <p:nvPr>
            <p:ph idx="1"/>
          </p:nvPr>
        </p:nvSpPr>
        <p:spPr/>
        <p:txBody>
          <a:bodyPr/>
          <a:lstStyle/>
          <a:p>
            <a:pPr marL="0" indent="0">
              <a:buNone/>
            </a:pPr>
            <a:r>
              <a:rPr lang="fr-FR" b="1" dirty="0" smtClean="0"/>
              <a:t>Interprétations des stratégies mixtes:</a:t>
            </a:r>
          </a:p>
          <a:p>
            <a:pPr marL="0" indent="0">
              <a:buNone/>
            </a:pPr>
            <a:endParaRPr lang="fr-FR" b="1" dirty="0" smtClean="0"/>
          </a:p>
          <a:p>
            <a:pPr lvl="0">
              <a:buFont typeface="Wingdings"/>
              <a:buChar char=""/>
            </a:pPr>
            <a:r>
              <a:rPr lang="fr-FR" dirty="0">
                <a:ea typeface="Times New Roman"/>
              </a:rPr>
              <a:t>Possibilité « Matérielle » de jouer aléatoirement. Rien ne s’oppose à priori à ce qu’un joueur révèle  quelle stratégie pure va-t-il  utiliser. La stratégie mixte est un choix aléatoire d’une stratégie pure</a:t>
            </a:r>
            <a:r>
              <a:rPr lang="fr-FR" dirty="0" smtClean="0">
                <a:ea typeface="Times New Roman"/>
              </a:rPr>
              <a:t>.( jeu père et fils vu au chapitre 1).</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41</a:t>
            </a:fld>
            <a:endParaRPr lang="fr-FR"/>
          </a:p>
        </p:txBody>
      </p:sp>
    </p:spTree>
    <p:extLst>
      <p:ext uri="{BB962C8B-B14F-4D97-AF65-F5344CB8AC3E}">
        <p14:creationId xmlns:p14="http://schemas.microsoft.com/office/powerpoint/2010/main" val="5426776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p:sp>
        <p:nvSpPr>
          <p:cNvPr id="3" name="Espace réservé du contenu 2"/>
          <p:cNvSpPr>
            <a:spLocks noGrp="1"/>
          </p:cNvSpPr>
          <p:nvPr>
            <p:ph idx="1"/>
          </p:nvPr>
        </p:nvSpPr>
        <p:spPr/>
        <p:txBody>
          <a:bodyPr>
            <a:normAutofit fontScale="92500"/>
          </a:bodyPr>
          <a:lstStyle/>
          <a:p>
            <a:pPr lvl="0">
              <a:buFont typeface="Wingdings"/>
              <a:buChar char=""/>
            </a:pPr>
            <a:r>
              <a:rPr lang="fr-FR" dirty="0">
                <a:ea typeface="Times New Roman"/>
              </a:rPr>
              <a:t>Part d’incertitude que chacun laisse sur sa stratégie. Une stratégie mixte représente plutôt une croyance que chaque joueur a sur les manières de jouer des autres joueurs. Chaque joueur souhaite cacher ses choix</a:t>
            </a:r>
            <a:r>
              <a:rPr lang="fr-FR" dirty="0" smtClean="0">
                <a:ea typeface="Times New Roman"/>
              </a:rPr>
              <a:t>.</a:t>
            </a:r>
          </a:p>
          <a:p>
            <a:pPr lvl="0">
              <a:buFont typeface="Wingdings"/>
              <a:buChar char=""/>
            </a:pPr>
            <a:r>
              <a:rPr lang="fr-FR" dirty="0">
                <a:ea typeface="Times New Roman"/>
              </a:rPr>
              <a:t>Incertitude sur les paiements, un comportement de jouer liée à un état d’esprit pendant le jeu peut rendre les paiements incertains et donc entrainer des stratégies mixtes.</a:t>
            </a:r>
            <a:endParaRPr lang="fr-FR" dirty="0"/>
          </a:p>
          <a:p>
            <a:pPr lvl="0">
              <a:buFont typeface="Wingdings"/>
              <a:buChar char=""/>
            </a:pPr>
            <a:endParaRPr lang="fr-FR" dirty="0">
              <a:effectLst/>
            </a:endParaRPr>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42</a:t>
            </a:fld>
            <a:endParaRPr lang="fr-FR"/>
          </a:p>
        </p:txBody>
      </p:sp>
    </p:spTree>
    <p:extLst>
      <p:ext uri="{BB962C8B-B14F-4D97-AF65-F5344CB8AC3E}">
        <p14:creationId xmlns:p14="http://schemas.microsoft.com/office/powerpoint/2010/main" val="11252871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p:sp>
        <p:nvSpPr>
          <p:cNvPr id="3" name="Espace réservé du contenu 2"/>
          <p:cNvSpPr>
            <a:spLocks noGrp="1"/>
          </p:cNvSpPr>
          <p:nvPr>
            <p:ph idx="1"/>
          </p:nvPr>
        </p:nvSpPr>
        <p:spPr/>
        <p:txBody>
          <a:bodyPr>
            <a:normAutofit lnSpcReduction="10000"/>
          </a:bodyPr>
          <a:lstStyle/>
          <a:p>
            <a:pPr lvl="0">
              <a:buFont typeface="Wingdings"/>
              <a:buChar char=""/>
            </a:pPr>
            <a:r>
              <a:rPr lang="fr-FR" dirty="0">
                <a:ea typeface="Times New Roman"/>
              </a:rPr>
              <a:t>Dans une grande population de joueurs, une stratégie correspondant à une proportion dans laquelle une stratégie pure est jouée dans la population. Par exemple dans la ville de New Delhi, 30% des piétons se rangent à gauche (systématiquement) lorsque qu’il rencontre un autre piéton et 70% à droite. Donc lorsque je croise un piéton dans cette ville je joue   face à une stratégie mixte (30%,70%).</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43</a:t>
            </a:fld>
            <a:endParaRPr lang="fr-FR"/>
          </a:p>
        </p:txBody>
      </p:sp>
    </p:spTree>
    <p:extLst>
      <p:ext uri="{BB962C8B-B14F-4D97-AF65-F5344CB8AC3E}">
        <p14:creationId xmlns:p14="http://schemas.microsoft.com/office/powerpoint/2010/main" val="34438451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marL="0" indent="0">
                  <a:buNone/>
                </a:pPr>
                <a:r>
                  <a:rPr lang="fr-FR" sz="2800" b="1" dirty="0" smtClean="0">
                    <a:ea typeface="Times New Roman"/>
                  </a:rPr>
                  <a:t>Proposition</a:t>
                </a:r>
              </a:p>
              <a:p>
                <a:pPr marL="0" indent="0">
                  <a:buNone/>
                </a:pPr>
                <a:r>
                  <a:rPr lang="fr-FR" sz="2800" b="1" dirty="0" smtClean="0">
                    <a:ea typeface="Times New Roman"/>
                  </a:rPr>
                  <a:t> </a:t>
                </a:r>
                <a:r>
                  <a:rPr lang="fr-FR" sz="2800" dirty="0" smtClean="0">
                    <a:effectLst/>
                    <a:ea typeface="Times New Roman"/>
                  </a:rPr>
                  <a:t>L’ensemble </a:t>
                </a:r>
                <a:r>
                  <a:rPr lang="fr-FR" sz="2800" dirty="0">
                    <a:effectLst/>
                    <a:ea typeface="Times New Roman"/>
                  </a:rPr>
                  <a:t>des stratégies mixtes </a:t>
                </a:r>
                <a14:m>
                  <m:oMath xmlns:m="http://schemas.openxmlformats.org/officeDocument/2006/math">
                    <m:sSub>
                      <m:sSubPr>
                        <m:ctrlPr>
                          <a:rPr lang="fr-FR" sz="2800" i="1">
                            <a:effectLst/>
                            <a:latin typeface="Cambria Math"/>
                            <a:ea typeface="Times New Roman"/>
                          </a:rPr>
                        </m:ctrlPr>
                      </m:sSubPr>
                      <m:e>
                        <m:r>
                          <a:rPr lang="fr-FR" sz="2800" i="1">
                            <a:effectLst/>
                            <a:latin typeface="Cambria Math"/>
                            <a:ea typeface="Times New Roman"/>
                          </a:rPr>
                          <m:t>𝛴</m:t>
                        </m:r>
                      </m:e>
                      <m:sub>
                        <m:r>
                          <a:rPr lang="fr-FR" sz="2800" i="1">
                            <a:effectLst/>
                            <a:latin typeface="Cambria Math"/>
                            <a:ea typeface="Times New Roman"/>
                          </a:rPr>
                          <m:t>𝑖</m:t>
                        </m:r>
                      </m:sub>
                    </m:sSub>
                  </m:oMath>
                </a14:m>
                <a:r>
                  <a:rPr lang="fr-FR" sz="2800" dirty="0">
                    <a:effectLst/>
                    <a:ea typeface="Times New Roman"/>
                  </a:rPr>
                  <a:t> du joueur </a:t>
                </a:r>
                <a14:m>
                  <m:oMath xmlns:m="http://schemas.openxmlformats.org/officeDocument/2006/math">
                    <m:r>
                      <a:rPr lang="fr-FR" sz="2800" i="1">
                        <a:effectLst/>
                        <a:latin typeface="Cambria Math"/>
                        <a:ea typeface="Times New Roman"/>
                      </a:rPr>
                      <m:t>𝑖</m:t>
                    </m:r>
                  </m:oMath>
                </a14:m>
                <a:r>
                  <a:rPr lang="fr-FR" sz="2800" dirty="0">
                    <a:effectLst/>
                    <a:ea typeface="Times New Roman"/>
                  </a:rPr>
                  <a:t> est </a:t>
                </a:r>
                <a:r>
                  <a:rPr lang="fr-FR" sz="2800" b="1" dirty="0">
                    <a:effectLst/>
                    <a:ea typeface="Times New Roman"/>
                  </a:rPr>
                  <a:t>convexe</a:t>
                </a:r>
                <a:r>
                  <a:rPr lang="fr-FR" sz="2800" dirty="0">
                    <a:effectLst/>
                    <a:ea typeface="Times New Roman"/>
                  </a:rPr>
                  <a:t>. Ses </a:t>
                </a:r>
                <a:r>
                  <a:rPr lang="fr-FR" sz="2800" b="1" dirty="0">
                    <a:effectLst/>
                    <a:ea typeface="Times New Roman"/>
                  </a:rPr>
                  <a:t>points extrémaux </a:t>
                </a:r>
                <a:r>
                  <a:rPr lang="fr-FR" sz="2800" dirty="0">
                    <a:effectLst/>
                    <a:ea typeface="Times New Roman"/>
                  </a:rPr>
                  <a:t>sont les stratégies qui accordent la probabilité  1 sur  un seul point de</a:t>
                </a:r>
                <a14:m>
                  <m:oMath xmlns:m="http://schemas.openxmlformats.org/officeDocument/2006/math">
                    <m:sSub>
                      <m:sSubPr>
                        <m:ctrlPr>
                          <a:rPr lang="fr-FR" sz="2800" i="1">
                            <a:effectLst/>
                            <a:latin typeface="Cambria Math"/>
                            <a:ea typeface="Times New Roman"/>
                          </a:rPr>
                        </m:ctrlPr>
                      </m:sSubPr>
                      <m:e>
                        <m:r>
                          <a:rPr lang="fr-FR" sz="2800" i="1">
                            <a:effectLst/>
                            <a:latin typeface="Cambria Math"/>
                            <a:ea typeface="Times New Roman"/>
                          </a:rPr>
                          <m:t> </m:t>
                        </m:r>
                        <m:r>
                          <a:rPr lang="fr-FR" sz="2800" i="1">
                            <a:effectLst/>
                            <a:latin typeface="Cambria Math"/>
                            <a:ea typeface="Times New Roman"/>
                          </a:rPr>
                          <m:t>𝑆</m:t>
                        </m:r>
                      </m:e>
                      <m:sub>
                        <m:r>
                          <a:rPr lang="fr-FR" sz="2800" i="1">
                            <a:effectLst/>
                            <a:latin typeface="Cambria Math"/>
                            <a:ea typeface="Times New Roman"/>
                          </a:rPr>
                          <m:t>𝑖</m:t>
                        </m:r>
                      </m:sub>
                    </m:sSub>
                  </m:oMath>
                </a14:m>
                <a:r>
                  <a:rPr lang="fr-FR" sz="2800" dirty="0">
                    <a:effectLst/>
                    <a:ea typeface="Times New Roman"/>
                  </a:rPr>
                  <a:t>. </a:t>
                </a:r>
                <a:endParaRPr lang="fr-FR" sz="2800" dirty="0">
                  <a:effectLst/>
                </a:endParaRPr>
              </a:p>
              <a:p>
                <a:pPr marL="0" indent="0">
                  <a:buNone/>
                </a:pPr>
                <a:r>
                  <a:rPr lang="fr-FR" sz="2800" dirty="0"/>
                  <a:t> </a:t>
                </a:r>
                <a:endParaRPr lang="fr-FR" sz="2800" dirty="0" smtClean="0"/>
              </a:p>
              <a:p>
                <a:pPr marL="0" indent="0" algn="ctr">
                  <a:buNone/>
                </a:pPr>
                <a:r>
                  <a:rPr lang="fr-FR" sz="2800" i="1" dirty="0" smtClean="0"/>
                  <a:t>c’est quoi un ensemble convexe et les points extrémaux?</a:t>
                </a:r>
                <a:endParaRPr lang="fr-FR" sz="2800" i="1"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481" t="-1213"/>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44</a:t>
            </a:fld>
            <a:endParaRPr lang="fr-FR"/>
          </a:p>
        </p:txBody>
      </p:sp>
    </p:spTree>
    <p:extLst>
      <p:ext uri="{BB962C8B-B14F-4D97-AF65-F5344CB8AC3E}">
        <p14:creationId xmlns:p14="http://schemas.microsoft.com/office/powerpoint/2010/main" val="1090719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marL="0" indent="0">
                  <a:buNone/>
                </a:pPr>
                <a:r>
                  <a:rPr lang="fr-FR" sz="2800" dirty="0" smtClean="0"/>
                  <a:t>Rappels sur la notion d’ensemble convexe:</a:t>
                </a:r>
              </a:p>
              <a:p>
                <a:pPr marL="0" indent="0">
                  <a:buNone/>
                </a:pPr>
                <a:r>
                  <a:rPr lang="fr-FR" sz="2800" b="1" dirty="0" smtClean="0"/>
                  <a:t>Définition</a:t>
                </a:r>
                <a:r>
                  <a:rPr lang="fr-FR" sz="2800" dirty="0" smtClean="0"/>
                  <a:t> : un ensemble C de </a:t>
                </a:r>
                <a14:m>
                  <m:oMath xmlns:m="http://schemas.openxmlformats.org/officeDocument/2006/math">
                    <m:sSup>
                      <m:sSupPr>
                        <m:ctrlPr>
                          <a:rPr lang="fr-FR" sz="2800" i="1" smtClean="0">
                            <a:latin typeface="Cambria Math"/>
                          </a:rPr>
                        </m:ctrlPr>
                      </m:sSupPr>
                      <m:e>
                        <m:r>
                          <a:rPr lang="fr-FR" sz="2800" i="1" smtClean="0">
                            <a:latin typeface="Cambria Math"/>
                          </a:rPr>
                          <m:t>ℝ</m:t>
                        </m:r>
                      </m:e>
                      <m:sup>
                        <m:r>
                          <a:rPr lang="fr-FR" sz="2800" b="0" i="1" smtClean="0">
                            <a:latin typeface="Cambria Math"/>
                          </a:rPr>
                          <m:t>𝑛</m:t>
                        </m:r>
                      </m:sup>
                    </m:sSup>
                  </m:oMath>
                </a14:m>
                <a:r>
                  <a:rPr lang="fr-FR" sz="2800" dirty="0" smtClean="0"/>
                  <a:t>, est dit convexe si et seulement si: </a:t>
                </a:r>
                <a:endParaRPr lang="fr-FR" sz="2800" i="1" dirty="0" smtClean="0">
                  <a:latin typeface="Cambria Math"/>
                  <a:ea typeface="Cambria Math"/>
                </a:endParaRPr>
              </a:p>
              <a:p>
                <a:pPr marL="0" indent="0">
                  <a:buNone/>
                </a:pPr>
                <a14:m>
                  <m:oMathPara xmlns:m="http://schemas.openxmlformats.org/officeDocument/2006/math">
                    <m:oMathParaPr>
                      <m:jc m:val="centerGroup"/>
                    </m:oMathParaPr>
                    <m:oMath xmlns:m="http://schemas.openxmlformats.org/officeDocument/2006/math">
                      <m:r>
                        <a:rPr lang="fr-FR" sz="2800" i="1" smtClean="0">
                          <a:latin typeface="Cambria Math"/>
                          <a:ea typeface="Cambria Math"/>
                        </a:rPr>
                        <m:t>∀</m:t>
                      </m:r>
                      <m:r>
                        <a:rPr lang="fr-FR" sz="2800" b="0" i="1" smtClean="0">
                          <a:latin typeface="Cambria Math"/>
                          <a:ea typeface="Cambria Math"/>
                        </a:rPr>
                        <m:t> </m:t>
                      </m:r>
                      <m:r>
                        <a:rPr lang="fr-FR" sz="2800" b="0" i="1" smtClean="0">
                          <a:latin typeface="Cambria Math"/>
                          <a:ea typeface="Cambria Math"/>
                        </a:rPr>
                        <m:t>𝑥</m:t>
                      </m:r>
                      <m:r>
                        <a:rPr lang="fr-FR" sz="2800" b="0" i="1" smtClean="0">
                          <a:latin typeface="Cambria Math"/>
                          <a:ea typeface="Cambria Math"/>
                        </a:rPr>
                        <m:t>,</m:t>
                      </m:r>
                      <m:r>
                        <a:rPr lang="fr-FR" sz="2800" b="0" i="1" smtClean="0">
                          <a:latin typeface="Cambria Math"/>
                          <a:ea typeface="Cambria Math"/>
                        </a:rPr>
                        <m:t>𝑦</m:t>
                      </m:r>
                      <m:r>
                        <a:rPr lang="fr-FR" sz="2800" b="0" i="1" smtClean="0">
                          <a:latin typeface="Cambria Math"/>
                          <a:ea typeface="Cambria Math"/>
                        </a:rPr>
                        <m:t> ∈</m:t>
                      </m:r>
                      <m:r>
                        <m:rPr>
                          <m:sty m:val="p"/>
                        </m:rPr>
                        <a:rPr lang="fr-FR" sz="2800">
                          <a:latin typeface="Cambria Math"/>
                          <a:ea typeface="Cambria Math"/>
                        </a:rPr>
                        <m:t>C</m:t>
                      </m:r>
                      <m:r>
                        <a:rPr lang="fr-FR" sz="2800" b="0" i="0" smtClean="0">
                          <a:latin typeface="Cambria Math"/>
                          <a:ea typeface="Cambria Math"/>
                        </a:rPr>
                        <m:t>,</m:t>
                      </m:r>
                      <m:r>
                        <a:rPr lang="fr-FR" sz="2800" b="0" i="1" smtClean="0">
                          <a:latin typeface="Cambria Math"/>
                          <a:ea typeface="Cambria Math"/>
                        </a:rPr>
                        <m:t>∀</m:t>
                      </m:r>
                      <m:r>
                        <a:rPr lang="fr-FR" sz="2800" b="0" i="1" smtClean="0">
                          <a:latin typeface="Cambria Math"/>
                          <a:ea typeface="Cambria Math"/>
                        </a:rPr>
                        <m:t>𝛼</m:t>
                      </m:r>
                      <m:r>
                        <a:rPr lang="fr-FR" sz="2800" b="0" i="1" smtClean="0">
                          <a:latin typeface="Cambria Math"/>
                          <a:ea typeface="Cambria Math"/>
                        </a:rPr>
                        <m:t>∈</m:t>
                      </m:r>
                      <m:d>
                        <m:dPr>
                          <m:begChr m:val="["/>
                          <m:endChr m:val="]"/>
                          <m:ctrlPr>
                            <a:rPr lang="fr-FR" sz="2800" b="0" i="1" smtClean="0">
                              <a:latin typeface="Cambria Math"/>
                              <a:ea typeface="Cambria Math"/>
                            </a:rPr>
                          </m:ctrlPr>
                        </m:dPr>
                        <m:e>
                          <m:r>
                            <a:rPr lang="fr-FR" sz="2800" b="0" i="1" smtClean="0">
                              <a:latin typeface="Cambria Math"/>
                              <a:ea typeface="Cambria Math"/>
                            </a:rPr>
                            <m:t>0,1</m:t>
                          </m:r>
                        </m:e>
                      </m:d>
                      <m:r>
                        <a:rPr lang="fr-FR" sz="2800" b="0" i="1" smtClean="0">
                          <a:latin typeface="Cambria Math"/>
                          <a:ea typeface="Cambria Math"/>
                        </a:rPr>
                        <m:t>, </m:t>
                      </m:r>
                      <m:r>
                        <a:rPr lang="fr-FR" sz="2800" b="0" i="1" smtClean="0">
                          <a:latin typeface="Cambria Math"/>
                          <a:ea typeface="Cambria Math"/>
                        </a:rPr>
                        <m:t>𝛼</m:t>
                      </m:r>
                      <m:r>
                        <a:rPr lang="fr-FR" sz="2800" b="0" i="1" smtClean="0">
                          <a:latin typeface="Cambria Math"/>
                          <a:ea typeface="Cambria Math"/>
                        </a:rPr>
                        <m:t>𝑥</m:t>
                      </m:r>
                      <m:r>
                        <a:rPr lang="fr-FR" sz="2800" b="0" i="1" smtClean="0">
                          <a:latin typeface="Cambria Math"/>
                          <a:ea typeface="Cambria Math"/>
                        </a:rPr>
                        <m:t>+</m:t>
                      </m:r>
                      <m:d>
                        <m:dPr>
                          <m:ctrlPr>
                            <a:rPr lang="fr-FR" sz="2800" b="0" i="1" smtClean="0">
                              <a:latin typeface="Cambria Math"/>
                              <a:ea typeface="Cambria Math"/>
                            </a:rPr>
                          </m:ctrlPr>
                        </m:dPr>
                        <m:e>
                          <m:r>
                            <a:rPr lang="fr-FR" sz="2800" b="0" i="1" smtClean="0">
                              <a:latin typeface="Cambria Math"/>
                              <a:ea typeface="Cambria Math"/>
                            </a:rPr>
                            <m:t>1−</m:t>
                          </m:r>
                          <m:r>
                            <a:rPr lang="fr-FR" sz="2800" b="0" i="1" smtClean="0">
                              <a:latin typeface="Cambria Math"/>
                              <a:ea typeface="Cambria Math"/>
                            </a:rPr>
                            <m:t>𝛼</m:t>
                          </m:r>
                        </m:e>
                      </m:d>
                      <m:r>
                        <a:rPr lang="fr-FR" sz="2800" i="1">
                          <a:latin typeface="Cambria Math"/>
                          <a:ea typeface="Cambria Math"/>
                        </a:rPr>
                        <m:t>𝑦</m:t>
                      </m:r>
                      <m:r>
                        <a:rPr lang="fr-FR" sz="2800" i="1">
                          <a:latin typeface="Cambria Math"/>
                          <a:ea typeface="Cambria Math"/>
                        </a:rPr>
                        <m:t>∈</m:t>
                      </m:r>
                      <m:r>
                        <a:rPr lang="fr-FR" sz="2800" i="1">
                          <a:latin typeface="Cambria Math"/>
                          <a:ea typeface="Cambria Math"/>
                        </a:rPr>
                        <m:t>𝐶</m:t>
                      </m:r>
                    </m:oMath>
                  </m:oMathPara>
                </a14:m>
                <a:endParaRPr lang="fr-FR" sz="2800" dirty="0" smtClean="0"/>
              </a:p>
              <a:p>
                <a:pPr marL="0" indent="0">
                  <a:buNone/>
                </a:pPr>
                <a:r>
                  <a:rPr lang="fr-FR" sz="2800" dirty="0" smtClean="0"/>
                  <a:t>Exemples d’ensembles connexes : un disque du plan,  une boule dans 3D, etc.</a:t>
                </a:r>
              </a:p>
              <a:p>
                <a:pPr marL="0" indent="0">
                  <a:buNone/>
                </a:pPr>
                <a:r>
                  <a:rPr lang="fr-FR" sz="2800" dirty="0" smtClean="0"/>
                  <a:t>Géométriquement : une ensemble convexe est un ensemble que si il contient deux points il contient nécessairement le segment les reliant.</a:t>
                </a:r>
                <a:endParaRPr lang="fr-FR" sz="28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481" t="-1213"/>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45</a:t>
            </a:fld>
            <a:endParaRPr lang="fr-FR"/>
          </a:p>
        </p:txBody>
      </p:sp>
    </p:spTree>
    <p:extLst>
      <p:ext uri="{BB962C8B-B14F-4D97-AF65-F5344CB8AC3E}">
        <p14:creationId xmlns:p14="http://schemas.microsoft.com/office/powerpoint/2010/main" val="35146230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p:sp>
        <p:nvSpPr>
          <p:cNvPr id="3" name="Espace réservé du contenu 2"/>
          <p:cNvSpPr>
            <a:spLocks noGrp="1"/>
          </p:cNvSpPr>
          <p:nvPr>
            <p:ph idx="1"/>
          </p:nvPr>
        </p:nvSpPr>
        <p:spPr/>
        <p:txBody>
          <a:bodyPr/>
          <a:lstStyle/>
          <a:p>
            <a:pPr marL="0" indent="0">
              <a:buNone/>
            </a:pPr>
            <a:r>
              <a:rPr lang="fr-F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Géométriquement: </a:t>
            </a: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Ellipse 3"/>
          <p:cNvSpPr/>
          <p:nvPr/>
        </p:nvSpPr>
        <p:spPr>
          <a:xfrm>
            <a:off x="1034296" y="2600092"/>
            <a:ext cx="2088232" cy="2376264"/>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ctr"/>
            <a:endParaRPr lang="fr-FR"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Secteurs 4"/>
          <p:cNvSpPr/>
          <p:nvPr/>
        </p:nvSpPr>
        <p:spPr>
          <a:xfrm>
            <a:off x="4831576" y="2924944"/>
            <a:ext cx="2448272" cy="2088232"/>
          </a:xfrm>
          <a:prstGeom prst="pi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a:solidFill>
                <a:schemeClr val="tx1"/>
              </a:solidFill>
            </a:endParaRPr>
          </a:p>
        </p:txBody>
      </p:sp>
      <p:sp>
        <p:nvSpPr>
          <p:cNvPr id="7" name="ZoneTexte 6"/>
          <p:cNvSpPr txBox="1"/>
          <p:nvPr/>
        </p:nvSpPr>
        <p:spPr>
          <a:xfrm>
            <a:off x="2173791" y="2946819"/>
            <a:ext cx="288862" cy="369332"/>
          </a:xfrm>
          <a:prstGeom prst="rect">
            <a:avLst/>
          </a:prstGeom>
          <a:noFill/>
        </p:spPr>
        <p:txBody>
          <a:bodyPr wrap="none" rtlCol="0">
            <a:spAutoFit/>
          </a:bodyPr>
          <a:lstStyle/>
          <a:p>
            <a:r>
              <a:rPr lang="fr-FR" dirty="0"/>
              <a:t>y</a:t>
            </a:r>
          </a:p>
        </p:txBody>
      </p:sp>
      <p:sp>
        <p:nvSpPr>
          <p:cNvPr id="8" name="ZoneTexte 7"/>
          <p:cNvSpPr txBox="1"/>
          <p:nvPr/>
        </p:nvSpPr>
        <p:spPr>
          <a:xfrm>
            <a:off x="1642893" y="4296768"/>
            <a:ext cx="284052" cy="369332"/>
          </a:xfrm>
          <a:prstGeom prst="rect">
            <a:avLst/>
          </a:prstGeom>
          <a:noFill/>
        </p:spPr>
        <p:txBody>
          <a:bodyPr wrap="none" rtlCol="0">
            <a:spAutoFit/>
          </a:bodyPr>
          <a:lstStyle/>
          <a:p>
            <a:r>
              <a:rPr lang="fr-FR" dirty="0"/>
              <a:t>x</a:t>
            </a:r>
          </a:p>
        </p:txBody>
      </p:sp>
      <p:cxnSp>
        <p:nvCxnSpPr>
          <p:cNvPr id="15" name="Connecteur droit 14"/>
          <p:cNvCxnSpPr/>
          <p:nvPr/>
        </p:nvCxnSpPr>
        <p:spPr>
          <a:xfrm flipV="1">
            <a:off x="1985937" y="3316151"/>
            <a:ext cx="643073" cy="1298250"/>
          </a:xfrm>
          <a:prstGeom prst="line">
            <a:avLst/>
          </a:prstGeom>
        </p:spPr>
        <p:style>
          <a:lnRef idx="3">
            <a:schemeClr val="accent1"/>
          </a:lnRef>
          <a:fillRef idx="0">
            <a:schemeClr val="accent1"/>
          </a:fillRef>
          <a:effectRef idx="2">
            <a:schemeClr val="accent1"/>
          </a:effectRef>
          <a:fontRef idx="minor">
            <a:schemeClr val="tx1"/>
          </a:fontRef>
        </p:style>
      </p:cxnSp>
      <p:sp>
        <p:nvSpPr>
          <p:cNvPr id="18" name="Organigramme : Connecteur 17"/>
          <p:cNvSpPr/>
          <p:nvPr/>
        </p:nvSpPr>
        <p:spPr>
          <a:xfrm>
            <a:off x="1940218" y="4614401"/>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Organigramme : Connecteur 18"/>
          <p:cNvSpPr/>
          <p:nvPr/>
        </p:nvSpPr>
        <p:spPr>
          <a:xfrm>
            <a:off x="2616651" y="3270432"/>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Organigramme : Connecteur 19"/>
          <p:cNvSpPr/>
          <p:nvPr/>
        </p:nvSpPr>
        <p:spPr>
          <a:xfrm>
            <a:off x="5916417" y="3316152"/>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Organigramme : Connecteur 21"/>
          <p:cNvSpPr/>
          <p:nvPr/>
        </p:nvSpPr>
        <p:spPr>
          <a:xfrm flipH="1" flipV="1">
            <a:off x="6847540" y="4435713"/>
            <a:ext cx="45719" cy="4572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p:cNvCxnSpPr/>
          <p:nvPr/>
        </p:nvCxnSpPr>
        <p:spPr>
          <a:xfrm>
            <a:off x="5973065" y="3361871"/>
            <a:ext cx="874476" cy="1073843"/>
          </a:xfrm>
          <a:prstGeom prst="line">
            <a:avLst/>
          </a:prstGeom>
        </p:spPr>
        <p:style>
          <a:lnRef idx="2">
            <a:schemeClr val="accent1"/>
          </a:lnRef>
          <a:fillRef idx="0">
            <a:schemeClr val="accent1"/>
          </a:fillRef>
          <a:effectRef idx="1">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7894" y="3298692"/>
            <a:ext cx="320062" cy="404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ZoneTexte 26"/>
          <p:cNvSpPr txBox="1"/>
          <p:nvPr/>
        </p:nvSpPr>
        <p:spPr>
          <a:xfrm>
            <a:off x="6374189" y="4364067"/>
            <a:ext cx="284052" cy="369332"/>
          </a:xfrm>
          <a:prstGeom prst="rect">
            <a:avLst/>
          </a:prstGeom>
          <a:noFill/>
        </p:spPr>
        <p:txBody>
          <a:bodyPr wrap="none" rtlCol="0">
            <a:spAutoFit/>
          </a:bodyPr>
          <a:lstStyle/>
          <a:p>
            <a:r>
              <a:rPr lang="fr-FR" dirty="0"/>
              <a:t>x</a:t>
            </a:r>
          </a:p>
        </p:txBody>
      </p:sp>
      <p:sp>
        <p:nvSpPr>
          <p:cNvPr id="31" name="Rectangle 30"/>
          <p:cNvSpPr/>
          <p:nvPr/>
        </p:nvSpPr>
        <p:spPr>
          <a:xfrm>
            <a:off x="660561" y="5013176"/>
            <a:ext cx="2687303" cy="523220"/>
          </a:xfrm>
          <a:prstGeom prst="rect">
            <a:avLst/>
          </a:prstGeom>
          <a:noFill/>
        </p:spPr>
        <p:txBody>
          <a:bodyPr wrap="square" lIns="91440" tIns="45720" rIns="91440" bIns="45720">
            <a:spAutoFit/>
          </a:bodyPr>
          <a:lstStyle/>
          <a:p>
            <a:pPr algn="ctr"/>
            <a:r>
              <a:rPr lang="fr-FR"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Convexe</a:t>
            </a:r>
            <a:endParaRPr lang="fr-FR" sz="2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
        <p:nvSpPr>
          <p:cNvPr id="1024" name="Rectangle 1023"/>
          <p:cNvSpPr/>
          <p:nvPr/>
        </p:nvSpPr>
        <p:spPr>
          <a:xfrm>
            <a:off x="4992920" y="5014811"/>
            <a:ext cx="2125582" cy="523220"/>
          </a:xfrm>
          <a:prstGeom prst="rect">
            <a:avLst/>
          </a:prstGeom>
          <a:noFill/>
        </p:spPr>
        <p:txBody>
          <a:bodyPr wrap="none" lIns="91440" tIns="45720" rIns="91440" bIns="45720">
            <a:spAutoFit/>
          </a:bodyPr>
          <a:lstStyle/>
          <a:p>
            <a:pPr algn="ctr"/>
            <a:r>
              <a:rPr lang="fr-FR"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Non-convexe</a:t>
            </a:r>
            <a:endParaRPr lang="fr-FR" sz="2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6" name="Espace réservé du numéro de diapositive 5"/>
          <p:cNvSpPr>
            <a:spLocks noGrp="1"/>
          </p:cNvSpPr>
          <p:nvPr>
            <p:ph type="sldNum" sz="quarter" idx="12"/>
          </p:nvPr>
        </p:nvSpPr>
        <p:spPr/>
        <p:txBody>
          <a:bodyPr/>
          <a:lstStyle/>
          <a:p>
            <a:fld id="{6674608D-C7AF-4096-AD67-5AA4A371CABC}" type="slidenum">
              <a:rPr lang="fr-FR" smtClean="0"/>
              <a:t>46</a:t>
            </a:fld>
            <a:endParaRPr lang="fr-FR"/>
          </a:p>
        </p:txBody>
      </p:sp>
    </p:spTree>
    <p:extLst>
      <p:ext uri="{BB962C8B-B14F-4D97-AF65-F5344CB8AC3E}">
        <p14:creationId xmlns:p14="http://schemas.microsoft.com/office/powerpoint/2010/main" val="25318602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marL="0" indent="0">
                  <a:buNone/>
                </a:pPr>
                <a:r>
                  <a:rPr lang="fr-FR" b="1" dirty="0" smtClean="0"/>
                  <a:t>Combinaisons convexe</a:t>
                </a:r>
                <a:r>
                  <a:rPr lang="fr-FR" dirty="0" smtClean="0"/>
                  <a:t>: soient </a:t>
                </a:r>
                <a14:m>
                  <m:oMath xmlns:m="http://schemas.openxmlformats.org/officeDocument/2006/math">
                    <m:sSub>
                      <m:sSubPr>
                        <m:ctrlPr>
                          <a:rPr lang="fr-FR" i="1" smtClean="0">
                            <a:latin typeface="Cambria Math"/>
                          </a:rPr>
                        </m:ctrlPr>
                      </m:sSubPr>
                      <m:e>
                        <m:r>
                          <a:rPr lang="fr-FR" b="0" i="1" smtClean="0">
                            <a:latin typeface="Cambria Math"/>
                          </a:rPr>
                          <m:t>𝑥</m:t>
                        </m:r>
                      </m:e>
                      <m:sub>
                        <m:r>
                          <a:rPr lang="fr-FR" b="0" i="1" smtClean="0">
                            <a:latin typeface="Cambria Math"/>
                          </a:rPr>
                          <m:t>1</m:t>
                        </m:r>
                      </m:sub>
                    </m:sSub>
                    <m:r>
                      <a:rPr lang="fr-FR" b="0" i="1" smtClean="0">
                        <a:latin typeface="Cambria Math"/>
                      </a:rPr>
                      <m:t>,</m:t>
                    </m:r>
                    <m:sSub>
                      <m:sSubPr>
                        <m:ctrlPr>
                          <a:rPr lang="fr-FR" b="0" i="1" smtClean="0">
                            <a:latin typeface="Cambria Math"/>
                          </a:rPr>
                        </m:ctrlPr>
                      </m:sSubPr>
                      <m:e>
                        <m:r>
                          <a:rPr lang="fr-FR" b="0" i="1" smtClean="0">
                            <a:latin typeface="Cambria Math"/>
                          </a:rPr>
                          <m:t>𝑥</m:t>
                        </m:r>
                      </m:e>
                      <m:sub>
                        <m:r>
                          <a:rPr lang="fr-FR" b="0" i="1" smtClean="0">
                            <a:latin typeface="Cambria Math"/>
                          </a:rPr>
                          <m:t>2</m:t>
                        </m:r>
                      </m:sub>
                    </m:sSub>
                    <m:r>
                      <a:rPr lang="fr-FR" b="0" i="1" smtClean="0">
                        <a:latin typeface="Cambria Math"/>
                      </a:rPr>
                      <m:t>,…,</m:t>
                    </m:r>
                    <m:sSub>
                      <m:sSubPr>
                        <m:ctrlPr>
                          <a:rPr lang="fr-FR" b="0" i="1" smtClean="0">
                            <a:latin typeface="Cambria Math"/>
                          </a:rPr>
                        </m:ctrlPr>
                      </m:sSubPr>
                      <m:e>
                        <m:r>
                          <a:rPr lang="fr-FR" b="0" i="1" smtClean="0">
                            <a:latin typeface="Cambria Math"/>
                          </a:rPr>
                          <m:t>𝑥</m:t>
                        </m:r>
                      </m:e>
                      <m:sub>
                        <m:r>
                          <a:rPr lang="fr-FR" b="0" i="1" smtClean="0">
                            <a:latin typeface="Cambria Math"/>
                          </a:rPr>
                          <m:t>𝑘</m:t>
                        </m:r>
                      </m:sub>
                    </m:sSub>
                  </m:oMath>
                </a14:m>
                <a:r>
                  <a:rPr lang="fr-FR" dirty="0" smtClean="0"/>
                  <a:t> un nombre fini de points de </a:t>
                </a:r>
                <a14:m>
                  <m:oMath xmlns:m="http://schemas.openxmlformats.org/officeDocument/2006/math">
                    <m:sSup>
                      <m:sSupPr>
                        <m:ctrlPr>
                          <a:rPr lang="fr-FR" sz="2800" i="1">
                            <a:solidFill>
                              <a:prstClr val="black"/>
                            </a:solidFill>
                            <a:latin typeface="Cambria Math"/>
                          </a:rPr>
                        </m:ctrlPr>
                      </m:sSupPr>
                      <m:e>
                        <m:r>
                          <a:rPr lang="fr-FR" sz="2800" i="1">
                            <a:solidFill>
                              <a:prstClr val="black"/>
                            </a:solidFill>
                            <a:latin typeface="Cambria Math"/>
                          </a:rPr>
                          <m:t>ℝ</m:t>
                        </m:r>
                      </m:e>
                      <m:sup>
                        <m:r>
                          <a:rPr lang="fr-FR" sz="2800" i="1">
                            <a:solidFill>
                              <a:prstClr val="black"/>
                            </a:solidFill>
                            <a:latin typeface="Cambria Math"/>
                          </a:rPr>
                          <m:t>𝑛</m:t>
                        </m:r>
                      </m:sup>
                    </m:sSup>
                  </m:oMath>
                </a14:m>
                <a:r>
                  <a:rPr lang="fr-FR" dirty="0" smtClean="0"/>
                  <a:t>, et </a:t>
                </a:r>
                <a14:m>
                  <m:oMath xmlns:m="http://schemas.openxmlformats.org/officeDocument/2006/math">
                    <m:sSub>
                      <m:sSubPr>
                        <m:ctrlPr>
                          <a:rPr lang="fr-FR" i="1" smtClean="0">
                            <a:latin typeface="Cambria Math"/>
                          </a:rPr>
                        </m:ctrlPr>
                      </m:sSubPr>
                      <m:e>
                        <m:r>
                          <a:rPr lang="fr-FR" i="1" smtClean="0">
                            <a:latin typeface="Cambria Math"/>
                            <a:ea typeface="Cambria Math"/>
                          </a:rPr>
                          <m:t>𝛼</m:t>
                        </m:r>
                      </m:e>
                      <m:sub>
                        <m:r>
                          <a:rPr lang="fr-FR" b="0" i="1" smtClean="0">
                            <a:latin typeface="Cambria Math"/>
                          </a:rPr>
                          <m:t>1</m:t>
                        </m:r>
                      </m:sub>
                    </m:sSub>
                    <m:r>
                      <a:rPr lang="fr-FR" b="0" i="1" smtClean="0">
                        <a:latin typeface="Cambria Math"/>
                      </a:rPr>
                      <m:t>,</m:t>
                    </m:r>
                    <m:sSub>
                      <m:sSubPr>
                        <m:ctrlPr>
                          <a:rPr lang="fr-FR" b="0" i="1" smtClean="0">
                            <a:latin typeface="Cambria Math"/>
                          </a:rPr>
                        </m:ctrlPr>
                      </m:sSubPr>
                      <m:e>
                        <m:r>
                          <a:rPr lang="fr-FR" b="0" i="1" smtClean="0">
                            <a:latin typeface="Cambria Math"/>
                            <a:ea typeface="Cambria Math"/>
                          </a:rPr>
                          <m:t>𝛼</m:t>
                        </m:r>
                      </m:e>
                      <m:sub>
                        <m:r>
                          <a:rPr lang="fr-FR" b="0" i="1" smtClean="0">
                            <a:latin typeface="Cambria Math"/>
                          </a:rPr>
                          <m:t>2</m:t>
                        </m:r>
                      </m:sub>
                    </m:sSub>
                    <m:r>
                      <a:rPr lang="fr-FR" b="0" i="1" smtClean="0">
                        <a:latin typeface="Cambria Math"/>
                      </a:rPr>
                      <m:t>,…,</m:t>
                    </m:r>
                    <m:sSub>
                      <m:sSubPr>
                        <m:ctrlPr>
                          <a:rPr lang="fr-FR" b="0" i="1" smtClean="0">
                            <a:latin typeface="Cambria Math"/>
                          </a:rPr>
                        </m:ctrlPr>
                      </m:sSubPr>
                      <m:e>
                        <m:r>
                          <a:rPr lang="fr-FR" b="0" i="1" smtClean="0">
                            <a:latin typeface="Cambria Math"/>
                            <a:ea typeface="Cambria Math"/>
                          </a:rPr>
                          <m:t>𝛼</m:t>
                        </m:r>
                      </m:e>
                      <m:sub>
                        <m:r>
                          <a:rPr lang="fr-FR" b="0" i="1" smtClean="0">
                            <a:latin typeface="Cambria Math"/>
                          </a:rPr>
                          <m:t>𝑘</m:t>
                        </m:r>
                      </m:sub>
                    </m:sSub>
                  </m:oMath>
                </a14:m>
                <a:r>
                  <a:rPr lang="fr-FR" dirty="0" smtClean="0"/>
                  <a:t> des réels tels que </a:t>
                </a:r>
                <a14:m>
                  <m:oMath xmlns:m="http://schemas.openxmlformats.org/officeDocument/2006/math">
                    <m:sSub>
                      <m:sSubPr>
                        <m:ctrlPr>
                          <a:rPr lang="fr-FR" i="1" smtClean="0">
                            <a:latin typeface="Cambria Math"/>
                          </a:rPr>
                        </m:ctrlPr>
                      </m:sSubPr>
                      <m:e>
                        <m:r>
                          <a:rPr lang="fr-FR" i="1" smtClean="0">
                            <a:latin typeface="Cambria Math"/>
                            <a:ea typeface="Cambria Math"/>
                          </a:rPr>
                          <m:t>𝛼</m:t>
                        </m:r>
                      </m:e>
                      <m:sub>
                        <m:r>
                          <a:rPr lang="fr-FR" b="0" i="1" smtClean="0">
                            <a:latin typeface="Cambria Math"/>
                          </a:rPr>
                          <m:t>𝑗</m:t>
                        </m:r>
                      </m:sub>
                    </m:sSub>
                    <m:r>
                      <a:rPr lang="fr-FR" i="1" smtClean="0">
                        <a:latin typeface="Cambria Math"/>
                        <a:ea typeface="Cambria Math"/>
                      </a:rPr>
                      <m:t>≥</m:t>
                    </m:r>
                    <m:r>
                      <a:rPr lang="fr-FR" b="0" i="1" smtClean="0">
                        <a:latin typeface="Cambria Math"/>
                        <a:ea typeface="Cambria Math"/>
                      </a:rPr>
                      <m:t>0 ∀</m:t>
                    </m:r>
                    <m:r>
                      <a:rPr lang="fr-FR" b="0" i="1" smtClean="0">
                        <a:latin typeface="Cambria Math"/>
                        <a:ea typeface="Cambria Math"/>
                      </a:rPr>
                      <m:t>𝑗</m:t>
                    </m:r>
                    <m:r>
                      <a:rPr lang="fr-FR" b="0" i="1" smtClean="0">
                        <a:latin typeface="Cambria Math"/>
                        <a:ea typeface="Cambria Math"/>
                      </a:rPr>
                      <m:t>=1,…,</m:t>
                    </m:r>
                    <m:r>
                      <a:rPr lang="fr-FR" b="0" i="1" smtClean="0">
                        <a:latin typeface="Cambria Math"/>
                        <a:ea typeface="Cambria Math"/>
                      </a:rPr>
                      <m:t>𝑘</m:t>
                    </m:r>
                    <m:r>
                      <a:rPr lang="fr-FR" b="0" i="1" smtClean="0">
                        <a:latin typeface="Cambria Math"/>
                        <a:ea typeface="Cambria Math"/>
                      </a:rPr>
                      <m:t> </m:t>
                    </m:r>
                    <m:r>
                      <a:rPr lang="fr-FR" b="0" i="1" smtClean="0">
                        <a:latin typeface="Cambria Math"/>
                        <a:ea typeface="Cambria Math"/>
                      </a:rPr>
                      <m:t>𝑒𝑡</m:t>
                    </m:r>
                    <m:r>
                      <a:rPr lang="fr-FR" b="0" i="1" smtClean="0">
                        <a:latin typeface="Cambria Math"/>
                        <a:ea typeface="Cambria Math"/>
                      </a:rPr>
                      <m:t> </m:t>
                    </m:r>
                    <m:nary>
                      <m:naryPr>
                        <m:chr m:val="∑"/>
                        <m:ctrlPr>
                          <a:rPr lang="fr-FR" b="0" i="1" smtClean="0">
                            <a:latin typeface="Cambria Math"/>
                            <a:ea typeface="Cambria Math"/>
                          </a:rPr>
                        </m:ctrlPr>
                      </m:naryPr>
                      <m:sub>
                        <m:r>
                          <m:rPr>
                            <m:brk m:alnAt="23"/>
                          </m:rPr>
                          <a:rPr lang="fr-FR" b="0" i="1" smtClean="0">
                            <a:latin typeface="Cambria Math"/>
                            <a:ea typeface="Cambria Math"/>
                          </a:rPr>
                          <m:t>𝑗</m:t>
                        </m:r>
                        <m:r>
                          <a:rPr lang="fr-FR" b="0" i="1" smtClean="0">
                            <a:latin typeface="Cambria Math"/>
                            <a:ea typeface="Cambria Math"/>
                          </a:rPr>
                          <m:t>=1</m:t>
                        </m:r>
                      </m:sub>
                      <m:sup>
                        <m:r>
                          <a:rPr lang="fr-FR" b="0" i="1" smtClean="0">
                            <a:latin typeface="Cambria Math"/>
                            <a:ea typeface="Cambria Math"/>
                          </a:rPr>
                          <m:t>𝑘</m:t>
                        </m:r>
                      </m:sup>
                      <m:e>
                        <m:sSub>
                          <m:sSubPr>
                            <m:ctrlPr>
                              <a:rPr lang="fr-FR" b="0" i="1" smtClean="0">
                                <a:latin typeface="Cambria Math"/>
                                <a:ea typeface="Cambria Math"/>
                              </a:rPr>
                            </m:ctrlPr>
                          </m:sSubPr>
                          <m:e>
                            <m:r>
                              <a:rPr lang="fr-FR" b="0" i="1" smtClean="0">
                                <a:latin typeface="Cambria Math"/>
                                <a:ea typeface="Cambria Math"/>
                              </a:rPr>
                              <m:t>𝛼</m:t>
                            </m:r>
                          </m:e>
                          <m:sub>
                            <m:r>
                              <a:rPr lang="fr-FR" b="0" i="1" smtClean="0">
                                <a:latin typeface="Cambria Math"/>
                                <a:ea typeface="Cambria Math"/>
                              </a:rPr>
                              <m:t>𝑗</m:t>
                            </m:r>
                          </m:sub>
                        </m:sSub>
                        <m:r>
                          <a:rPr lang="fr-FR" b="0" i="1" smtClean="0">
                            <a:latin typeface="Cambria Math"/>
                            <a:ea typeface="Cambria Math"/>
                          </a:rPr>
                          <m:t>=1</m:t>
                        </m:r>
                      </m:e>
                    </m:nary>
                  </m:oMath>
                </a14:m>
                <a:r>
                  <a:rPr lang="fr-FR" dirty="0" smtClean="0"/>
                  <a:t> on dira alors que </a:t>
                </a:r>
                <a14:m>
                  <m:oMath xmlns:m="http://schemas.openxmlformats.org/officeDocument/2006/math">
                    <m:r>
                      <a:rPr lang="fr-FR" b="0" i="1" smtClean="0">
                        <a:latin typeface="Cambria Math"/>
                      </a:rPr>
                      <m:t>𝑥</m:t>
                    </m:r>
                    <m:r>
                      <a:rPr lang="fr-FR" b="0" i="1" smtClean="0">
                        <a:latin typeface="Cambria Math"/>
                      </a:rPr>
                      <m:t>:=</m:t>
                    </m:r>
                    <m:nary>
                      <m:naryPr>
                        <m:chr m:val="∑"/>
                        <m:ctrlPr>
                          <a:rPr lang="fr-FR" b="0" i="1" smtClean="0">
                            <a:latin typeface="Cambria Math"/>
                          </a:rPr>
                        </m:ctrlPr>
                      </m:naryPr>
                      <m:sub>
                        <m:r>
                          <m:rPr>
                            <m:brk m:alnAt="23"/>
                          </m:rPr>
                          <a:rPr lang="fr-FR" b="0" i="1" smtClean="0">
                            <a:latin typeface="Cambria Math"/>
                          </a:rPr>
                          <m:t>𝑗</m:t>
                        </m:r>
                        <m:r>
                          <a:rPr lang="fr-FR" b="0" i="1" smtClean="0">
                            <a:latin typeface="Cambria Math"/>
                          </a:rPr>
                          <m:t>=1</m:t>
                        </m:r>
                      </m:sub>
                      <m:sup>
                        <m:r>
                          <a:rPr lang="fr-FR" b="0" i="1" smtClean="0">
                            <a:latin typeface="Cambria Math"/>
                          </a:rPr>
                          <m:t>𝑘</m:t>
                        </m:r>
                      </m:sup>
                      <m:e>
                        <m:sSub>
                          <m:sSubPr>
                            <m:ctrlPr>
                              <a:rPr lang="fr-FR" b="0" i="1" smtClean="0">
                                <a:latin typeface="Cambria Math"/>
                              </a:rPr>
                            </m:ctrlPr>
                          </m:sSubPr>
                          <m:e>
                            <m:r>
                              <a:rPr lang="fr-FR" b="0" i="1" smtClean="0">
                                <a:latin typeface="Cambria Math"/>
                                <a:ea typeface="Cambria Math"/>
                              </a:rPr>
                              <m:t>𝛼</m:t>
                            </m:r>
                          </m:e>
                          <m:sub>
                            <m:r>
                              <a:rPr lang="fr-FR" b="0" i="1" smtClean="0">
                                <a:latin typeface="Cambria Math"/>
                              </a:rPr>
                              <m:t>𝑗</m:t>
                            </m:r>
                          </m:sub>
                        </m:sSub>
                        <m:sSub>
                          <m:sSubPr>
                            <m:ctrlPr>
                              <a:rPr lang="fr-FR" b="0" i="1" smtClean="0">
                                <a:latin typeface="Cambria Math"/>
                              </a:rPr>
                            </m:ctrlPr>
                          </m:sSubPr>
                          <m:e>
                            <m:r>
                              <a:rPr lang="fr-FR" b="0" i="1" smtClean="0">
                                <a:latin typeface="Cambria Math"/>
                              </a:rPr>
                              <m:t>𝑥</m:t>
                            </m:r>
                          </m:e>
                          <m:sub>
                            <m:r>
                              <a:rPr lang="fr-FR" b="0" i="1" smtClean="0">
                                <a:latin typeface="Cambria Math"/>
                              </a:rPr>
                              <m:t>𝑗</m:t>
                            </m:r>
                          </m:sub>
                        </m:sSub>
                      </m:e>
                    </m:nary>
                  </m:oMath>
                </a14:m>
                <a:r>
                  <a:rPr lang="fr-FR" dirty="0" smtClean="0"/>
                  <a:t> est une combinaison convexe des points </a:t>
                </a:r>
                <a14:m>
                  <m:oMath xmlns:m="http://schemas.openxmlformats.org/officeDocument/2006/math">
                    <m:sSub>
                      <m:sSubPr>
                        <m:ctrlPr>
                          <a:rPr lang="fr-FR" i="1">
                            <a:solidFill>
                              <a:prstClr val="black"/>
                            </a:solidFill>
                            <a:latin typeface="Cambria Math"/>
                          </a:rPr>
                        </m:ctrlPr>
                      </m:sSubPr>
                      <m:e>
                        <m:r>
                          <a:rPr lang="fr-FR" i="1">
                            <a:solidFill>
                              <a:prstClr val="black"/>
                            </a:solidFill>
                            <a:latin typeface="Cambria Math"/>
                          </a:rPr>
                          <m:t>𝑥</m:t>
                        </m:r>
                      </m:e>
                      <m:sub>
                        <m:r>
                          <a:rPr lang="fr-FR" i="1">
                            <a:solidFill>
                              <a:prstClr val="black"/>
                            </a:solidFill>
                            <a:latin typeface="Cambria Math"/>
                          </a:rPr>
                          <m:t>1</m:t>
                        </m:r>
                      </m:sub>
                    </m:sSub>
                    <m:r>
                      <a:rPr lang="fr-FR" i="1">
                        <a:solidFill>
                          <a:prstClr val="black"/>
                        </a:solidFill>
                        <a:latin typeface="Cambria Math"/>
                      </a:rPr>
                      <m:t>,</m:t>
                    </m:r>
                    <m:sSub>
                      <m:sSubPr>
                        <m:ctrlPr>
                          <a:rPr lang="fr-FR" i="1">
                            <a:solidFill>
                              <a:prstClr val="black"/>
                            </a:solidFill>
                            <a:latin typeface="Cambria Math"/>
                          </a:rPr>
                        </m:ctrlPr>
                      </m:sSubPr>
                      <m:e>
                        <m:r>
                          <a:rPr lang="fr-FR" i="1">
                            <a:solidFill>
                              <a:prstClr val="black"/>
                            </a:solidFill>
                            <a:latin typeface="Cambria Math"/>
                          </a:rPr>
                          <m:t>𝑥</m:t>
                        </m:r>
                      </m:e>
                      <m:sub>
                        <m:r>
                          <a:rPr lang="fr-FR" i="1">
                            <a:solidFill>
                              <a:prstClr val="black"/>
                            </a:solidFill>
                            <a:latin typeface="Cambria Math"/>
                          </a:rPr>
                          <m:t>2</m:t>
                        </m:r>
                      </m:sub>
                    </m:sSub>
                    <m:r>
                      <a:rPr lang="fr-FR" i="1">
                        <a:solidFill>
                          <a:prstClr val="black"/>
                        </a:solidFill>
                        <a:latin typeface="Cambria Math"/>
                      </a:rPr>
                      <m:t>,…,</m:t>
                    </m:r>
                    <m:sSub>
                      <m:sSubPr>
                        <m:ctrlPr>
                          <a:rPr lang="fr-FR" i="1">
                            <a:solidFill>
                              <a:prstClr val="black"/>
                            </a:solidFill>
                            <a:latin typeface="Cambria Math"/>
                          </a:rPr>
                        </m:ctrlPr>
                      </m:sSubPr>
                      <m:e>
                        <m:r>
                          <a:rPr lang="fr-FR" i="1">
                            <a:solidFill>
                              <a:prstClr val="black"/>
                            </a:solidFill>
                            <a:latin typeface="Cambria Math"/>
                          </a:rPr>
                          <m:t>𝑥</m:t>
                        </m:r>
                      </m:e>
                      <m:sub>
                        <m:r>
                          <a:rPr lang="fr-FR" i="1">
                            <a:solidFill>
                              <a:prstClr val="black"/>
                            </a:solidFill>
                            <a:latin typeface="Cambria Math"/>
                          </a:rPr>
                          <m:t>𝑘</m:t>
                        </m:r>
                      </m:sub>
                    </m:sSub>
                    <m:r>
                      <a:rPr lang="fr-FR" b="0" i="0" smtClean="0">
                        <a:solidFill>
                          <a:prstClr val="black"/>
                        </a:solidFill>
                        <a:latin typeface="Cambria Math"/>
                      </a:rPr>
                      <m:t>.</m:t>
                    </m:r>
                  </m:oMath>
                </a14:m>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852" t="-1617" r="-2741"/>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47</a:t>
            </a:fld>
            <a:endParaRPr lang="fr-FR"/>
          </a:p>
        </p:txBody>
      </p:sp>
    </p:spTree>
    <p:extLst>
      <p:ext uri="{BB962C8B-B14F-4D97-AF65-F5344CB8AC3E}">
        <p14:creationId xmlns:p14="http://schemas.microsoft.com/office/powerpoint/2010/main" val="17555765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marL="0" indent="0">
                  <a:buNone/>
                </a:pPr>
                <a:endParaRPr lang="fr-FR" b="1" dirty="0" smtClean="0"/>
              </a:p>
              <a:p>
                <a:pPr marL="0" indent="0">
                  <a:buNone/>
                </a:pPr>
                <a:r>
                  <a:rPr lang="fr-FR" b="1" dirty="0" smtClean="0"/>
                  <a:t>Point extrémal </a:t>
                </a:r>
                <a:r>
                  <a:rPr lang="fr-FR" dirty="0" smtClean="0"/>
                  <a:t>: un point </a:t>
                </a:r>
                <a14:m>
                  <m:oMath xmlns:m="http://schemas.openxmlformats.org/officeDocument/2006/math">
                    <m:r>
                      <a:rPr lang="fr-FR" b="0" i="1" smtClean="0">
                        <a:latin typeface="Cambria Math"/>
                      </a:rPr>
                      <m:t>𝑥</m:t>
                    </m:r>
                  </m:oMath>
                </a14:m>
                <a:r>
                  <a:rPr lang="fr-FR" dirty="0" smtClean="0"/>
                  <a:t> d’un ensemble</a:t>
                </a:r>
                <a:r>
                  <a:rPr lang="fr-FR" dirty="0">
                    <a:solidFill>
                      <a:prstClr val="black"/>
                    </a:solidFill>
                  </a:rPr>
                  <a:t> convexe</a:t>
                </a:r>
                <a:r>
                  <a:rPr lang="fr-FR" dirty="0" smtClean="0"/>
                  <a:t> </a:t>
                </a:r>
                <a:r>
                  <a:rPr lang="fr-FR" sz="2800" dirty="0" smtClean="0">
                    <a:solidFill>
                      <a:prstClr val="black"/>
                    </a:solidFill>
                  </a:rPr>
                  <a:t>C </a:t>
                </a:r>
                <a:r>
                  <a:rPr lang="fr-FR" sz="2800" dirty="0">
                    <a:solidFill>
                      <a:prstClr val="black"/>
                    </a:solidFill>
                  </a:rPr>
                  <a:t>de </a:t>
                </a:r>
                <a14:m>
                  <m:oMath xmlns:m="http://schemas.openxmlformats.org/officeDocument/2006/math">
                    <m:sSup>
                      <m:sSupPr>
                        <m:ctrlPr>
                          <a:rPr lang="fr-FR" sz="2800" i="1">
                            <a:solidFill>
                              <a:prstClr val="black"/>
                            </a:solidFill>
                            <a:latin typeface="Cambria Math"/>
                          </a:rPr>
                        </m:ctrlPr>
                      </m:sSupPr>
                      <m:e>
                        <m:r>
                          <a:rPr lang="fr-FR" sz="2800" i="1">
                            <a:solidFill>
                              <a:prstClr val="black"/>
                            </a:solidFill>
                            <a:latin typeface="Cambria Math"/>
                          </a:rPr>
                          <m:t>ℝ</m:t>
                        </m:r>
                      </m:e>
                      <m:sup>
                        <m:r>
                          <a:rPr lang="fr-FR" sz="2800" i="1">
                            <a:solidFill>
                              <a:prstClr val="black"/>
                            </a:solidFill>
                            <a:latin typeface="Cambria Math"/>
                          </a:rPr>
                          <m:t>𝑛</m:t>
                        </m:r>
                      </m:sup>
                    </m:sSup>
                  </m:oMath>
                </a14:m>
                <a:r>
                  <a:rPr lang="fr-FR" dirty="0" smtClean="0"/>
                  <a:t>, est extrémal si set seulement si:</a:t>
                </a:r>
                <a14:m>
                  <m:oMath xmlns:m="http://schemas.openxmlformats.org/officeDocument/2006/math">
                    <m:r>
                      <a:rPr lang="fr-FR" b="0" i="1" smtClean="0">
                        <a:latin typeface="Cambria Math"/>
                        <a:ea typeface="Cambria Math"/>
                      </a:rPr>
                      <m:t>∀</m:t>
                    </m:r>
                    <m:sSub>
                      <m:sSubPr>
                        <m:ctrlPr>
                          <a:rPr lang="fr-FR" b="0" i="1" smtClean="0">
                            <a:latin typeface="Cambria Math"/>
                            <a:ea typeface="Cambria Math"/>
                          </a:rPr>
                        </m:ctrlPr>
                      </m:sSubPr>
                      <m:e>
                        <m:r>
                          <a:rPr lang="fr-FR" b="0" i="1" smtClean="0">
                            <a:latin typeface="Cambria Math"/>
                            <a:ea typeface="Cambria Math"/>
                          </a:rPr>
                          <m:t>𝑥</m:t>
                        </m:r>
                      </m:e>
                      <m:sub>
                        <m:r>
                          <a:rPr lang="fr-FR" b="0" i="1" smtClean="0">
                            <a:latin typeface="Cambria Math"/>
                            <a:ea typeface="Cambria Math"/>
                          </a:rPr>
                          <m:t>1</m:t>
                        </m:r>
                      </m:sub>
                    </m:sSub>
                    <m:r>
                      <a:rPr lang="fr-FR" b="0" i="1" smtClean="0">
                        <a:latin typeface="Cambria Math"/>
                        <a:ea typeface="Cambria Math"/>
                      </a:rPr>
                      <m:t>,</m:t>
                    </m:r>
                    <m:sSub>
                      <m:sSubPr>
                        <m:ctrlPr>
                          <a:rPr lang="fr-FR" b="0" i="1" smtClean="0">
                            <a:latin typeface="Cambria Math"/>
                            <a:ea typeface="Cambria Math"/>
                          </a:rPr>
                        </m:ctrlPr>
                      </m:sSubPr>
                      <m:e>
                        <m:r>
                          <a:rPr lang="fr-FR" b="0" i="1" smtClean="0">
                            <a:latin typeface="Cambria Math"/>
                            <a:ea typeface="Cambria Math"/>
                          </a:rPr>
                          <m:t>𝑥</m:t>
                        </m:r>
                      </m:e>
                      <m:sub>
                        <m:r>
                          <a:rPr lang="fr-FR" b="0" i="1" smtClean="0">
                            <a:latin typeface="Cambria Math"/>
                            <a:ea typeface="Cambria Math"/>
                          </a:rPr>
                          <m:t>2</m:t>
                        </m:r>
                      </m:sub>
                    </m:sSub>
                    <m:r>
                      <a:rPr lang="fr-FR" b="0" i="1" smtClean="0">
                        <a:latin typeface="Cambria Math"/>
                        <a:ea typeface="Cambria Math"/>
                      </a:rPr>
                      <m:t>∈</m:t>
                    </m:r>
                    <m:r>
                      <a:rPr lang="fr-FR" b="0" i="1" smtClean="0">
                        <a:latin typeface="Cambria Math"/>
                        <a:ea typeface="Cambria Math"/>
                      </a:rPr>
                      <m:t>𝐶</m:t>
                    </m:r>
                    <m:r>
                      <a:rPr lang="fr-FR" b="0" i="1" smtClean="0">
                        <a:latin typeface="Cambria Math"/>
                        <a:ea typeface="Cambria Math"/>
                      </a:rPr>
                      <m:t>: </m:t>
                    </m:r>
                    <m:r>
                      <a:rPr lang="fr-FR" b="0" i="1" smtClean="0">
                        <a:latin typeface="Cambria Math"/>
                      </a:rPr>
                      <m:t>𝑥</m:t>
                    </m:r>
                    <m:r>
                      <a:rPr lang="fr-FR" b="0" i="1" smtClean="0">
                        <a:latin typeface="Cambria Math"/>
                      </a:rPr>
                      <m:t>=</m:t>
                    </m:r>
                    <m:r>
                      <a:rPr lang="fr-FR" b="0" i="1" smtClean="0">
                        <a:latin typeface="Cambria Math"/>
                        <a:ea typeface="Cambria Math"/>
                      </a:rPr>
                      <m:t>𝛼</m:t>
                    </m:r>
                    <m:sSub>
                      <m:sSubPr>
                        <m:ctrlPr>
                          <a:rPr lang="fr-FR" b="0" i="1" smtClean="0">
                            <a:latin typeface="Cambria Math"/>
                            <a:ea typeface="Cambria Math"/>
                          </a:rPr>
                        </m:ctrlPr>
                      </m:sSubPr>
                      <m:e>
                        <m:r>
                          <a:rPr lang="fr-FR" b="0" i="1" smtClean="0">
                            <a:latin typeface="Cambria Math"/>
                            <a:ea typeface="Cambria Math"/>
                          </a:rPr>
                          <m:t>𝑥</m:t>
                        </m:r>
                      </m:e>
                      <m:sub>
                        <m:r>
                          <a:rPr lang="fr-FR" b="0" i="1" smtClean="0">
                            <a:latin typeface="Cambria Math"/>
                            <a:ea typeface="Cambria Math"/>
                          </a:rPr>
                          <m:t>1</m:t>
                        </m:r>
                      </m:sub>
                    </m:sSub>
                    <m:r>
                      <a:rPr lang="fr-FR" b="0" i="0" smtClean="0">
                        <a:latin typeface="Cambria Math"/>
                        <a:ea typeface="Cambria Math"/>
                      </a:rPr>
                      <m:t>+(1−</m:t>
                    </m:r>
                    <m:r>
                      <m:rPr>
                        <m:sty m:val="p"/>
                      </m:rPr>
                      <a:rPr lang="el-GR" b="0" i="1" smtClean="0">
                        <a:latin typeface="Cambria Math"/>
                        <a:ea typeface="Cambria Math"/>
                      </a:rPr>
                      <m:t>α</m:t>
                    </m:r>
                    <m:r>
                      <a:rPr lang="fr-FR" b="0" i="1" smtClean="0">
                        <a:latin typeface="Cambria Math"/>
                        <a:ea typeface="Cambria Math"/>
                      </a:rPr>
                      <m:t>)</m:t>
                    </m:r>
                    <m:sSub>
                      <m:sSubPr>
                        <m:ctrlPr>
                          <a:rPr lang="fr-FR" b="0" i="1" smtClean="0">
                            <a:latin typeface="Cambria Math"/>
                            <a:ea typeface="Cambria Math"/>
                          </a:rPr>
                        </m:ctrlPr>
                      </m:sSubPr>
                      <m:e>
                        <m:r>
                          <a:rPr lang="fr-FR" b="0" i="1" smtClean="0">
                            <a:latin typeface="Cambria Math"/>
                            <a:ea typeface="Cambria Math"/>
                          </a:rPr>
                          <m:t>𝑥</m:t>
                        </m:r>
                      </m:e>
                      <m:sub>
                        <m:r>
                          <a:rPr lang="fr-FR" b="0" i="1" smtClean="0">
                            <a:latin typeface="Cambria Math"/>
                            <a:ea typeface="Cambria Math"/>
                          </a:rPr>
                          <m:t>2</m:t>
                        </m:r>
                      </m:sub>
                    </m:sSub>
                  </m:oMath>
                </a14:m>
                <a:r>
                  <a:rPr lang="fr-FR" dirty="0" smtClean="0"/>
                  <a:t> alors </a:t>
                </a:r>
                <a14:m>
                  <m:oMath xmlns:m="http://schemas.openxmlformats.org/officeDocument/2006/math">
                    <m:sSub>
                      <m:sSubPr>
                        <m:ctrlPr>
                          <a:rPr lang="fr-FR" i="1" smtClean="0">
                            <a:latin typeface="Cambria Math"/>
                          </a:rPr>
                        </m:ctrlPr>
                      </m:sSubPr>
                      <m:e>
                        <m:r>
                          <a:rPr lang="fr-FR" b="0" i="1" smtClean="0">
                            <a:latin typeface="Cambria Math"/>
                          </a:rPr>
                          <m:t>𝑥</m:t>
                        </m:r>
                      </m:e>
                      <m:sub>
                        <m:r>
                          <a:rPr lang="fr-FR" b="0" i="1" smtClean="0">
                            <a:latin typeface="Cambria Math"/>
                          </a:rPr>
                          <m:t>1</m:t>
                        </m:r>
                      </m:sub>
                    </m:sSub>
                    <m:r>
                      <a:rPr lang="fr-FR" b="0" i="1" smtClean="0">
                        <a:latin typeface="Cambria Math"/>
                      </a:rPr>
                      <m:t>=0 </m:t>
                    </m:r>
                    <m:r>
                      <a:rPr lang="fr-FR" b="0" i="1" smtClean="0">
                        <a:latin typeface="Cambria Math"/>
                      </a:rPr>
                      <m:t>𝑜𝑢</m:t>
                    </m:r>
                    <m:r>
                      <a:rPr lang="fr-FR" b="0" i="1" smtClean="0">
                        <a:latin typeface="Cambria Math"/>
                      </a:rPr>
                      <m:t> </m:t>
                    </m:r>
                    <m:sSub>
                      <m:sSubPr>
                        <m:ctrlPr>
                          <a:rPr lang="fr-FR" b="0" i="1" smtClean="0">
                            <a:latin typeface="Cambria Math"/>
                          </a:rPr>
                        </m:ctrlPr>
                      </m:sSubPr>
                      <m:e>
                        <m:r>
                          <a:rPr lang="fr-FR" b="0" i="1" smtClean="0">
                            <a:latin typeface="Cambria Math"/>
                          </a:rPr>
                          <m:t>𝑥</m:t>
                        </m:r>
                      </m:e>
                      <m:sub>
                        <m:r>
                          <a:rPr lang="fr-FR" b="0" i="1" smtClean="0">
                            <a:latin typeface="Cambria Math"/>
                          </a:rPr>
                          <m:t>2</m:t>
                        </m:r>
                      </m:sub>
                    </m:sSub>
                    <m:r>
                      <a:rPr lang="fr-FR" b="0" i="1" smtClean="0">
                        <a:latin typeface="Cambria Math"/>
                      </a:rPr>
                      <m:t>=0</m:t>
                    </m:r>
                    <m:r>
                      <a:rPr lang="fr-FR" b="0" i="0" smtClean="0">
                        <a:latin typeface="Cambria Math"/>
                      </a:rPr>
                      <m:t>.</m:t>
                    </m:r>
                  </m:oMath>
                </a14:m>
                <a:endParaRPr lang="fr-FR" b="0" dirty="0" smtClean="0"/>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85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48</a:t>
            </a:fld>
            <a:endParaRPr lang="fr-FR"/>
          </a:p>
        </p:txBody>
      </p:sp>
    </p:spTree>
    <p:extLst>
      <p:ext uri="{BB962C8B-B14F-4D97-AF65-F5344CB8AC3E}">
        <p14:creationId xmlns:p14="http://schemas.microsoft.com/office/powerpoint/2010/main" val="16154341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lvl="0">
                  <a:buFont typeface="Wingdings" panose="05000000000000000000" pitchFamily="2" charset="2"/>
                  <a:buChar char="q"/>
                </a:pPr>
                <a:r>
                  <a:rPr lang="fr-FR" sz="3000" dirty="0" smtClean="0">
                    <a:solidFill>
                      <a:prstClr val="black"/>
                    </a:solidFill>
                    <a:ea typeface="Times New Roman"/>
                  </a:rPr>
                  <a:t> Une </a:t>
                </a:r>
                <a:r>
                  <a:rPr lang="fr-FR" sz="3000" dirty="0">
                    <a:solidFill>
                      <a:prstClr val="black"/>
                    </a:solidFill>
                    <a:ea typeface="Times New Roman"/>
                  </a:rPr>
                  <a:t>stratégie  pure </a:t>
                </a:r>
                <a14:m>
                  <m:oMath xmlns:m="http://schemas.openxmlformats.org/officeDocument/2006/math">
                    <m:sSub>
                      <m:sSubPr>
                        <m:ctrlPr>
                          <a:rPr lang="fr-FR" sz="3000" i="1">
                            <a:solidFill>
                              <a:prstClr val="black"/>
                            </a:solidFill>
                            <a:latin typeface="Cambria Math"/>
                            <a:ea typeface="Times New Roman"/>
                          </a:rPr>
                        </m:ctrlPr>
                      </m:sSubPr>
                      <m:e>
                        <m:r>
                          <a:rPr lang="fr-FR" sz="3000" i="1">
                            <a:solidFill>
                              <a:prstClr val="black"/>
                            </a:solidFill>
                            <a:latin typeface="Cambria Math"/>
                            <a:ea typeface="Times New Roman"/>
                          </a:rPr>
                          <m:t>𝑠</m:t>
                        </m:r>
                      </m:e>
                      <m:sub>
                        <m:r>
                          <a:rPr lang="fr-FR" sz="3000" i="1">
                            <a:solidFill>
                              <a:prstClr val="black"/>
                            </a:solidFill>
                            <a:latin typeface="Cambria Math"/>
                            <a:ea typeface="Times New Roman"/>
                          </a:rPr>
                          <m:t>𝑖</m:t>
                        </m:r>
                      </m:sub>
                    </m:sSub>
                  </m:oMath>
                </a14:m>
                <a:r>
                  <a:rPr lang="fr-FR" sz="3000" dirty="0">
                    <a:solidFill>
                      <a:prstClr val="black"/>
                    </a:solidFill>
                    <a:ea typeface="Times New Roman"/>
                  </a:rPr>
                  <a:t> correspond à la stratégie mixte jouée avec une probabilité 1. On considère </a:t>
                </a:r>
                <a14:m>
                  <m:oMath xmlns:m="http://schemas.openxmlformats.org/officeDocument/2006/math">
                    <m:sSub>
                      <m:sSubPr>
                        <m:ctrlPr>
                          <a:rPr lang="fr-FR" sz="3000" i="1">
                            <a:solidFill>
                              <a:prstClr val="black"/>
                            </a:solidFill>
                            <a:latin typeface="Cambria Math"/>
                            <a:ea typeface="Times New Roman"/>
                          </a:rPr>
                        </m:ctrlPr>
                      </m:sSubPr>
                      <m:e>
                        <m:r>
                          <a:rPr lang="fr-FR" sz="3000" i="1">
                            <a:solidFill>
                              <a:prstClr val="black"/>
                            </a:solidFill>
                            <a:latin typeface="Cambria Math"/>
                            <a:ea typeface="Times New Roman"/>
                          </a:rPr>
                          <m:t>𝑆</m:t>
                        </m:r>
                      </m:e>
                      <m:sub>
                        <m:r>
                          <a:rPr lang="fr-FR" sz="3000" i="1">
                            <a:solidFill>
                              <a:prstClr val="black"/>
                            </a:solidFill>
                            <a:latin typeface="Cambria Math"/>
                            <a:ea typeface="Times New Roman"/>
                          </a:rPr>
                          <m:t>𝑖</m:t>
                        </m:r>
                      </m:sub>
                    </m:sSub>
                  </m:oMath>
                </a14:m>
                <a:r>
                  <a:rPr lang="fr-FR" sz="3000" dirty="0">
                    <a:solidFill>
                      <a:prstClr val="black"/>
                    </a:solidFill>
                    <a:ea typeface="Times New Roman"/>
                  </a:rPr>
                  <a:t> comme sous ensemble de</a:t>
                </a:r>
                <a14:m>
                  <m:oMath xmlns:m="http://schemas.openxmlformats.org/officeDocument/2006/math">
                    <m:sSub>
                      <m:sSubPr>
                        <m:ctrlPr>
                          <a:rPr lang="fr-FR" sz="3000" i="1">
                            <a:solidFill>
                              <a:prstClr val="black"/>
                            </a:solidFill>
                            <a:latin typeface="Cambria Math"/>
                            <a:ea typeface="Times New Roman"/>
                          </a:rPr>
                        </m:ctrlPr>
                      </m:sSubPr>
                      <m:e>
                        <m:r>
                          <a:rPr lang="fr-FR" sz="3000" i="1">
                            <a:solidFill>
                              <a:prstClr val="black"/>
                            </a:solidFill>
                            <a:latin typeface="Cambria Math"/>
                            <a:ea typeface="Times New Roman"/>
                          </a:rPr>
                          <m:t> </m:t>
                        </m:r>
                        <m:r>
                          <a:rPr lang="fr-FR" sz="3000" i="1">
                            <a:solidFill>
                              <a:prstClr val="black"/>
                            </a:solidFill>
                            <a:latin typeface="Cambria Math"/>
                            <a:ea typeface="Times New Roman"/>
                          </a:rPr>
                          <m:t>𝛴</m:t>
                        </m:r>
                      </m:e>
                      <m:sub>
                        <m:r>
                          <a:rPr lang="fr-FR" sz="3000" i="1">
                            <a:solidFill>
                              <a:prstClr val="black"/>
                            </a:solidFill>
                            <a:latin typeface="Cambria Math"/>
                            <a:ea typeface="Times New Roman"/>
                          </a:rPr>
                          <m:t>𝑖</m:t>
                        </m:r>
                      </m:sub>
                    </m:sSub>
                  </m:oMath>
                </a14:m>
                <a:r>
                  <a:rPr lang="fr-FR" sz="3000" dirty="0">
                    <a:solidFill>
                      <a:prstClr val="black"/>
                    </a:solidFill>
                    <a:ea typeface="Times New Roman"/>
                  </a:rPr>
                  <a:t>. En considérant l’ensemble des stratégies mixtes, nous faisons une extension de l’ensemble des stratégies pures du joueur </a:t>
                </a:r>
                <a14:m>
                  <m:oMath xmlns:m="http://schemas.openxmlformats.org/officeDocument/2006/math">
                    <m:r>
                      <a:rPr lang="fr-FR" sz="3000" i="1">
                        <a:solidFill>
                          <a:prstClr val="black"/>
                        </a:solidFill>
                        <a:latin typeface="Cambria Math"/>
                        <a:ea typeface="Times New Roman"/>
                      </a:rPr>
                      <m:t>𝑖</m:t>
                    </m:r>
                    <m:r>
                      <a:rPr lang="fr-FR" sz="3000" i="1">
                        <a:solidFill>
                          <a:prstClr val="black"/>
                        </a:solidFill>
                        <a:latin typeface="Cambria Math"/>
                        <a:ea typeface="Times New Roman"/>
                      </a:rPr>
                      <m:t> .</m:t>
                    </m:r>
                  </m:oMath>
                </a14:m>
                <a:endParaRPr lang="fr-FR" sz="3000" dirty="0">
                  <a:solidFill>
                    <a:prstClr val="black"/>
                  </a:solidFill>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481" t="-1617" r="-889"/>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49</a:t>
            </a:fld>
            <a:endParaRPr lang="fr-FR"/>
          </a:p>
        </p:txBody>
      </p:sp>
    </p:spTree>
    <p:extLst>
      <p:ext uri="{BB962C8B-B14F-4D97-AF65-F5344CB8AC3E}">
        <p14:creationId xmlns:p14="http://schemas.microsoft.com/office/powerpoint/2010/main" val="2989693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pic>
        <p:nvPicPr>
          <p:cNvPr id="3077"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3728" y="3212976"/>
            <a:ext cx="3761558" cy="143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ZoneTexte 6"/>
          <p:cNvSpPr txBox="1"/>
          <p:nvPr/>
        </p:nvSpPr>
        <p:spPr>
          <a:xfrm>
            <a:off x="1475656" y="1556792"/>
            <a:ext cx="6533392" cy="646331"/>
          </a:xfrm>
          <a:prstGeom prst="rect">
            <a:avLst/>
          </a:prstGeom>
          <a:noFill/>
        </p:spPr>
        <p:txBody>
          <a:bodyPr wrap="none" rtlCol="0">
            <a:spAutoFit/>
          </a:bodyPr>
          <a:lstStyle/>
          <a:p>
            <a:r>
              <a:rPr lang="fr-FR" dirty="0" smtClean="0"/>
              <a:t>On revient à l’exemple 3.1 la paire (H,D) peut aussi être un équilibre </a:t>
            </a:r>
          </a:p>
          <a:p>
            <a:r>
              <a:rPr lang="fr-FR" dirty="0" smtClean="0"/>
              <a:t>si on suit le même raisonnement  en supra</a:t>
            </a:r>
            <a:endParaRPr lang="fr-FR" dirty="0"/>
          </a:p>
        </p:txBody>
      </p:sp>
      <p:sp>
        <p:nvSpPr>
          <p:cNvPr id="12" name="ZoneTexte 11"/>
          <p:cNvSpPr txBox="1"/>
          <p:nvPr/>
        </p:nvSpPr>
        <p:spPr>
          <a:xfrm>
            <a:off x="1259632" y="2708920"/>
            <a:ext cx="1324722" cy="369332"/>
          </a:xfrm>
          <a:prstGeom prst="rect">
            <a:avLst/>
          </a:prstGeom>
          <a:noFill/>
        </p:spPr>
        <p:txBody>
          <a:bodyPr wrap="none" rtlCol="0">
            <a:spAutoFit/>
          </a:bodyPr>
          <a:lstStyle/>
          <a:p>
            <a:r>
              <a:rPr lang="fr-FR" dirty="0" smtClean="0"/>
              <a:t>Exemple 3.1</a:t>
            </a:r>
            <a:endParaRPr lang="fr-FR" dirty="0"/>
          </a:p>
        </p:txBody>
      </p:sp>
      <p:sp>
        <p:nvSpPr>
          <p:cNvPr id="8" name="ZoneTexte 7"/>
          <p:cNvSpPr txBox="1"/>
          <p:nvPr/>
        </p:nvSpPr>
        <p:spPr>
          <a:xfrm>
            <a:off x="1475656" y="5569389"/>
            <a:ext cx="7370159" cy="461665"/>
          </a:xfrm>
          <a:prstGeom prst="rect">
            <a:avLst/>
          </a:prstGeom>
          <a:noFill/>
        </p:spPr>
        <p:txBody>
          <a:bodyPr wrap="none" rtlCol="0">
            <a:spAutoFit/>
          </a:bodyPr>
          <a:lstStyle/>
          <a:p>
            <a:r>
              <a:rPr lang="fr-FR" sz="2400" b="1" i="1" dirty="0" smtClean="0">
                <a:solidFill>
                  <a:srgbClr val="C00000"/>
                </a:solidFill>
              </a:rPr>
              <a:t>D’où la nécessité d’une définition mathématique précise:</a:t>
            </a:r>
            <a:endParaRPr lang="fr-FR" sz="2400" b="1" i="1" dirty="0">
              <a:solidFill>
                <a:srgbClr val="C00000"/>
              </a:solidFill>
            </a:endParaRPr>
          </a:p>
        </p:txBody>
      </p:sp>
      <p:sp>
        <p:nvSpPr>
          <p:cNvPr id="3" name="Espace réservé du numéro de diapositive 2"/>
          <p:cNvSpPr>
            <a:spLocks noGrp="1"/>
          </p:cNvSpPr>
          <p:nvPr>
            <p:ph type="sldNum" sz="quarter" idx="12"/>
          </p:nvPr>
        </p:nvSpPr>
        <p:spPr/>
        <p:txBody>
          <a:bodyPr/>
          <a:lstStyle/>
          <a:p>
            <a:fld id="{6674608D-C7AF-4096-AD67-5AA4A371CABC}" type="slidenum">
              <a:rPr lang="fr-FR" smtClean="0"/>
              <a:t>5</a:t>
            </a:fld>
            <a:endParaRPr lang="fr-FR"/>
          </a:p>
        </p:txBody>
      </p:sp>
    </p:spTree>
    <p:extLst>
      <p:ext uri="{BB962C8B-B14F-4D97-AF65-F5344CB8AC3E}">
        <p14:creationId xmlns:p14="http://schemas.microsoft.com/office/powerpoint/2010/main" val="24187248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70000" lnSpcReduction="20000"/>
              </a:bodyPr>
              <a:lstStyle/>
              <a:p>
                <a:pPr lvl="0">
                  <a:lnSpc>
                    <a:spcPct val="115000"/>
                  </a:lnSpc>
                  <a:spcAft>
                    <a:spcPts val="1000"/>
                  </a:spcAft>
                  <a:buFont typeface="+mj-lt"/>
                  <a:buAutoNum type="alphaLcParenR"/>
                </a:pPr>
                <a:r>
                  <a:rPr lang="fr-FR" b="1" dirty="0">
                    <a:latin typeface="Times New Roman"/>
                    <a:ea typeface="Times New Roman"/>
                    <a:cs typeface="Times New Roman"/>
                  </a:rPr>
                  <a:t>L’expression formelle de l’extension mixte d’un jeu.</a:t>
                </a:r>
                <a:endParaRPr lang="fr-FR" sz="2800" dirty="0">
                  <a:ea typeface="Calibri"/>
                  <a:cs typeface="Times New Roman"/>
                </a:endParaRPr>
              </a:p>
              <a:p>
                <a:pPr marL="0" indent="0">
                  <a:lnSpc>
                    <a:spcPct val="115000"/>
                  </a:lnSpc>
                  <a:spcAft>
                    <a:spcPts val="1000"/>
                  </a:spcAft>
                  <a:buNone/>
                </a:pPr>
                <a:r>
                  <a:rPr lang="fr-FR" dirty="0">
                    <a:ea typeface="Times New Roman"/>
                    <a:cs typeface="Times New Roman"/>
                  </a:rPr>
                  <a:t>Dans un jeu sous forme normale ou les actions s’effectuent de manière simultanée, le choix d’une stratégie mixte d’un joueur se fait indépendamment des autres joueurs et donc  soit </a:t>
                </a:r>
                <a14:m>
                  <m:oMath xmlns:m="http://schemas.openxmlformats.org/officeDocument/2006/math">
                    <m:r>
                      <a:rPr lang="fr-FR" i="1">
                        <a:effectLst/>
                        <a:latin typeface="Cambria Math"/>
                        <a:ea typeface="Times New Roman"/>
                        <a:cs typeface="Times New Roman"/>
                      </a:rPr>
                      <m:t>𝑠</m:t>
                    </m:r>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𝑛</m:t>
                        </m:r>
                      </m:sub>
                    </m:sSub>
                    <m:r>
                      <a:rPr lang="fr-FR" i="1">
                        <a:effectLst/>
                        <a:latin typeface="Cambria Math"/>
                        <a:ea typeface="Times New Roman"/>
                        <a:cs typeface="Times New Roman"/>
                      </a:rPr>
                      <m:t>)</m:t>
                    </m:r>
                  </m:oMath>
                </a14:m>
                <a:r>
                  <a:rPr lang="fr-FR" dirty="0">
                    <a:ea typeface="Times New Roman"/>
                    <a:cs typeface="Times New Roman"/>
                  </a:rPr>
                  <a:t> un profil  de stratégie la probabilité de s est obtenue comme suit</a:t>
                </a:r>
                <a:endParaRPr lang="fr-FR" sz="2800" dirty="0">
                  <a:ea typeface="Calibri"/>
                  <a:cs typeface="Times New Roman"/>
                </a:endParaRPr>
              </a:p>
              <a:p>
                <a:pPr marL="0" indent="0">
                  <a:lnSpc>
                    <a:spcPct val="115000"/>
                  </a:lnSpc>
                  <a:spcAft>
                    <a:spcPts val="1000"/>
                  </a:spcAft>
                  <a:buNone/>
                </a:pPr>
                <a14:m>
                  <m:oMathPara xmlns:m="http://schemas.openxmlformats.org/officeDocument/2006/math">
                    <m:oMathParaPr>
                      <m:jc m:val="centerGroup"/>
                    </m:oMathParaPr>
                    <m:oMath xmlns:m="http://schemas.openxmlformats.org/officeDocument/2006/math">
                      <m:r>
                        <a:rPr lang="fr-FR" i="1">
                          <a:effectLst/>
                          <a:latin typeface="Cambria Math"/>
                          <a:ea typeface="Times New Roman"/>
                          <a:cs typeface="Times New Roman"/>
                        </a:rPr>
                        <m:t>𝜎</m:t>
                      </m:r>
                      <m:d>
                        <m:dPr>
                          <m:ctrlPr>
                            <a:rPr lang="fr-FR" i="1">
                              <a:effectLst/>
                              <a:latin typeface="Cambria Math"/>
                              <a:ea typeface="Times New Roman"/>
                              <a:cs typeface="Times New Roman"/>
                            </a:rPr>
                          </m:ctrlPr>
                        </m:dPr>
                        <m:e>
                          <m:r>
                            <a:rPr lang="fr-FR" i="1">
                              <a:effectLst/>
                              <a:latin typeface="Cambria Math"/>
                              <a:ea typeface="Times New Roman"/>
                              <a:cs typeface="Times New Roman"/>
                            </a:rPr>
                            <m:t>𝑠</m:t>
                          </m:r>
                        </m:e>
                      </m:d>
                      <m:r>
                        <a:rPr lang="fr-FR" i="1">
                          <a:effectLst/>
                          <a:latin typeface="Cambria Math"/>
                          <a:ea typeface="Times New Roman"/>
                          <a:cs typeface="Times New Roman"/>
                        </a:rPr>
                        <m:t>=</m:t>
                      </m:r>
                      <m:nary>
                        <m:naryPr>
                          <m:chr m:val="∏"/>
                          <m:limLoc m:val="undOvr"/>
                          <m:supHide m:val="on"/>
                          <m:ctrlPr>
                            <a:rPr lang="fr-FR" i="1">
                              <a:effectLst/>
                              <a:latin typeface="Cambria Math"/>
                              <a:ea typeface="Times New Roman"/>
                              <a:cs typeface="Times New Roman"/>
                            </a:rPr>
                          </m:ctrlPr>
                        </m:naryPr>
                        <m:sub>
                          <m:r>
                            <a:rPr lang="fr-FR" i="1">
                              <a:effectLst/>
                              <a:latin typeface="Cambria Math"/>
                              <a:ea typeface="Times New Roman"/>
                              <a:cs typeface="Times New Roman"/>
                            </a:rPr>
                            <m:t>𝑖</m:t>
                          </m:r>
                        </m:sub>
                        <m:sup/>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𝑖</m:t>
                              </m:r>
                            </m:sub>
                          </m:sSub>
                        </m:e>
                      </m:nary>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oMath>
                  </m:oMathPara>
                </a14:m>
                <a:endParaRPr lang="fr-FR" sz="2800" dirty="0">
                  <a:ea typeface="Calibri"/>
                  <a:cs typeface="Times New Roman"/>
                </a:endParaRPr>
              </a:p>
              <a:p>
                <a:pPr marL="0" indent="0">
                  <a:lnSpc>
                    <a:spcPct val="115000"/>
                  </a:lnSpc>
                  <a:spcAft>
                    <a:spcPts val="1000"/>
                  </a:spcAft>
                  <a:buNone/>
                </a:pPr>
                <a:r>
                  <a:rPr lang="fr-FR" dirty="0">
                    <a:ea typeface="Times New Roman"/>
                    <a:cs typeface="Times New Roman"/>
                  </a:rPr>
                  <a:t>Pour calculer la fonction d’utilité d’un joueur </a:t>
                </a:r>
                <a14:m>
                  <m:oMath xmlns:m="http://schemas.openxmlformats.org/officeDocument/2006/math">
                    <m:r>
                      <a:rPr lang="fr-FR" i="1">
                        <a:effectLst/>
                        <a:latin typeface="Cambria Math"/>
                        <a:ea typeface="Times New Roman"/>
                        <a:cs typeface="Times New Roman"/>
                      </a:rPr>
                      <m:t>𝑖</m:t>
                    </m:r>
                  </m:oMath>
                </a14:m>
                <a:r>
                  <a:rPr lang="fr-FR" dirty="0">
                    <a:ea typeface="Times New Roman"/>
                    <a:cs typeface="Times New Roman"/>
                  </a:rPr>
                  <a:t> nous faisons l’hypothèse de Von Neumann et  Morgenstern selon laquelle, </a:t>
                </a:r>
                <a:r>
                  <a:rPr lang="fr-FR" b="1" dirty="0">
                    <a:ea typeface="Times New Roman"/>
                    <a:cs typeface="Times New Roman"/>
                  </a:rPr>
                  <a:t>l’utilité pour l’aléa est  l’espérance de l’utilité obtenue.</a:t>
                </a:r>
                <a:endParaRPr lang="fr-FR" sz="2800" b="1" dirty="0">
                  <a:ea typeface="Calibri"/>
                  <a:cs typeface="Times New Roman"/>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889" t="-1348" r="-1556"/>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50</a:t>
            </a:fld>
            <a:endParaRPr lang="fr-FR"/>
          </a:p>
        </p:txBody>
      </p:sp>
    </p:spTree>
    <p:extLst>
      <p:ext uri="{BB962C8B-B14F-4D97-AF65-F5344CB8AC3E}">
        <p14:creationId xmlns:p14="http://schemas.microsoft.com/office/powerpoint/2010/main" val="37653312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32500" lnSpcReduction="20000"/>
              </a:bodyPr>
              <a:lstStyle/>
              <a:p>
                <a:pPr marL="0" indent="0">
                  <a:lnSpc>
                    <a:spcPct val="115000"/>
                  </a:lnSpc>
                  <a:spcAft>
                    <a:spcPts val="1000"/>
                  </a:spcAft>
                  <a:buNone/>
                </a:pPr>
                <a14:m>
                  <m:oMathPara xmlns:m="http://schemas.openxmlformats.org/officeDocument/2006/math">
                    <m:oMathParaPr>
                      <m:jc m:val="centerGroup"/>
                    </m:oMathParaPr>
                    <m:oMath xmlns:m="http://schemas.openxmlformats.org/officeDocument/2006/math">
                      <m:sSub>
                        <m:sSubPr>
                          <m:ctrlPr>
                            <a:rPr lang="fr-FR" sz="6000" i="1" smtClean="0">
                              <a:effectLst/>
                              <a:latin typeface="Cambria Math"/>
                              <a:ea typeface="Times New Roman"/>
                              <a:cs typeface="Times New Roman"/>
                            </a:rPr>
                          </m:ctrlPr>
                        </m:sSubPr>
                        <m:e>
                          <m:sSub>
                            <m:sSubPr>
                              <m:ctrlPr>
                                <a:rPr lang="fr-FR" sz="6000" i="1" smtClean="0">
                                  <a:effectLst/>
                                  <a:latin typeface="Cambria Math"/>
                                  <a:cs typeface="Times New Roman"/>
                                </a:rPr>
                              </m:ctrlPr>
                            </m:sSubPr>
                            <m:e>
                              <m:r>
                                <a:rPr lang="fr-FR" sz="6000" b="0" i="1" smtClean="0">
                                  <a:effectLst/>
                                  <a:latin typeface="Cambria Math"/>
                                  <a:cs typeface="Times New Roman"/>
                                </a:rPr>
                                <m:t>𝑢</m:t>
                              </m:r>
                            </m:e>
                            <m:sub>
                              <m:r>
                                <a:rPr lang="fr-FR" sz="6000" b="0" i="1" smtClean="0">
                                  <a:effectLst/>
                                  <a:latin typeface="Cambria Math"/>
                                  <a:cs typeface="Times New Roman"/>
                                </a:rPr>
                                <m:t>1</m:t>
                              </m:r>
                            </m:sub>
                          </m:sSub>
                          <m:r>
                            <a:rPr lang="fr-FR" sz="6000" b="0" i="1" smtClean="0">
                              <a:effectLst/>
                              <a:latin typeface="Cambria Math"/>
                              <a:cs typeface="Times New Roman"/>
                            </a:rPr>
                            <m:t>(</m:t>
                          </m:r>
                          <m:sSub>
                            <m:sSubPr>
                              <m:ctrlPr>
                                <a:rPr lang="fr-FR" sz="6000" b="0" i="1" smtClean="0">
                                  <a:effectLst/>
                                  <a:latin typeface="Cambria Math"/>
                                  <a:cs typeface="Times New Roman"/>
                                </a:rPr>
                              </m:ctrlPr>
                            </m:sSubPr>
                            <m:e>
                              <m:r>
                                <a:rPr lang="fr-FR" sz="6000" b="0" i="1" smtClean="0">
                                  <a:effectLst/>
                                  <a:latin typeface="Cambria Math"/>
                                  <a:ea typeface="Cambria Math"/>
                                  <a:cs typeface="Times New Roman"/>
                                </a:rPr>
                                <m:t>𝜎</m:t>
                              </m:r>
                            </m:e>
                            <m:sub>
                              <m:r>
                                <a:rPr lang="fr-FR" sz="6000" b="0" i="1" smtClean="0">
                                  <a:effectLst/>
                                  <a:latin typeface="Cambria Math"/>
                                  <a:cs typeface="Times New Roman"/>
                                </a:rPr>
                                <m:t>1</m:t>
                              </m:r>
                            </m:sub>
                          </m:sSub>
                          <m:r>
                            <a:rPr lang="fr-FR" sz="6000" b="0" i="1" smtClean="0">
                              <a:effectLst/>
                              <a:latin typeface="Cambria Math"/>
                              <a:cs typeface="Times New Roman"/>
                            </a:rPr>
                            <m:t>,</m:t>
                          </m:r>
                          <m:sSub>
                            <m:sSubPr>
                              <m:ctrlPr>
                                <a:rPr lang="fr-FR" sz="6000" b="0" i="1" smtClean="0">
                                  <a:effectLst/>
                                  <a:latin typeface="Cambria Math"/>
                                  <a:cs typeface="Times New Roman"/>
                                </a:rPr>
                              </m:ctrlPr>
                            </m:sSubPr>
                            <m:e>
                              <m:r>
                                <a:rPr lang="fr-FR" sz="6000" b="0" i="1" smtClean="0">
                                  <a:effectLst/>
                                  <a:latin typeface="Cambria Math"/>
                                  <a:ea typeface="Cambria Math"/>
                                  <a:cs typeface="Times New Roman"/>
                                </a:rPr>
                                <m:t>𝜎</m:t>
                              </m:r>
                            </m:e>
                            <m:sub>
                              <m:r>
                                <a:rPr lang="fr-FR" sz="6000" b="0" i="1" smtClean="0">
                                  <a:effectLst/>
                                  <a:latin typeface="Cambria Math"/>
                                  <a:cs typeface="Times New Roman"/>
                                </a:rPr>
                                <m:t>2</m:t>
                              </m:r>
                            </m:sub>
                          </m:sSub>
                          <m:r>
                            <a:rPr lang="fr-FR" sz="6000" b="0" i="1" smtClean="0">
                              <a:effectLst/>
                              <a:latin typeface="Cambria Math"/>
                              <a:cs typeface="Times New Roman"/>
                            </a:rPr>
                            <m:t>)</m:t>
                          </m:r>
                          <m:r>
                            <a:rPr lang="fr-FR" sz="6000" b="0" i="1" smtClean="0">
                              <a:effectLst/>
                              <a:latin typeface="Cambria Math"/>
                              <a:ea typeface="Times New Roman"/>
                              <a:cs typeface="Times New Roman"/>
                            </a:rPr>
                            <m:t>=</m:t>
                          </m:r>
                          <m:r>
                            <a:rPr lang="fr-FR" sz="6000" i="1">
                              <a:effectLst/>
                              <a:latin typeface="Cambria Math"/>
                              <a:ea typeface="Times New Roman"/>
                              <a:cs typeface="Times New Roman"/>
                            </a:rPr>
                            <m:t>𝑢</m:t>
                          </m:r>
                        </m:e>
                        <m:sub>
                          <m:r>
                            <a:rPr lang="fr-FR" sz="6000" i="1">
                              <a:effectLst/>
                              <a:latin typeface="Cambria Math"/>
                              <a:ea typeface="Times New Roman"/>
                              <a:cs typeface="Times New Roman"/>
                            </a:rPr>
                            <m:t>1</m:t>
                          </m:r>
                        </m:sub>
                      </m:sSub>
                      <m:d>
                        <m:dPr>
                          <m:ctrlPr>
                            <a:rPr lang="fr-FR" sz="6000" i="1">
                              <a:effectLst/>
                              <a:latin typeface="Cambria Math"/>
                              <a:ea typeface="Times New Roman"/>
                              <a:cs typeface="Times New Roman"/>
                            </a:rPr>
                          </m:ctrlPr>
                        </m:dPr>
                        <m:e>
                          <m:r>
                            <a:rPr lang="fr-FR" sz="6000" i="1">
                              <a:effectLst/>
                              <a:latin typeface="Cambria Math"/>
                              <a:ea typeface="Times New Roman"/>
                              <a:cs typeface="Times New Roman"/>
                            </a:rPr>
                            <m:t>𝜎</m:t>
                          </m:r>
                        </m:e>
                      </m:d>
                      <m:r>
                        <a:rPr lang="fr-FR" sz="6000" i="1">
                          <a:effectLst/>
                          <a:latin typeface="Cambria Math"/>
                          <a:ea typeface="Times New Roman"/>
                          <a:cs typeface="Times New Roman"/>
                        </a:rPr>
                        <m:t>=</m:t>
                      </m:r>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𝜎</m:t>
                          </m:r>
                        </m:e>
                        <m:sub>
                          <m:r>
                            <a:rPr lang="fr-FR" sz="6000" i="1">
                              <a:effectLst/>
                              <a:latin typeface="Cambria Math"/>
                              <a:ea typeface="Times New Roman"/>
                              <a:cs typeface="Times New Roman"/>
                            </a:rPr>
                            <m:t>1</m:t>
                          </m:r>
                        </m:sub>
                      </m:sSub>
                      <m:d>
                        <m:dPr>
                          <m:ctrlPr>
                            <a:rPr lang="fr-FR" sz="6000" i="1">
                              <a:effectLst/>
                              <a:latin typeface="Cambria Math"/>
                              <a:ea typeface="Times New Roman"/>
                              <a:cs typeface="Times New Roman"/>
                            </a:rPr>
                          </m:ctrlPr>
                        </m:dPr>
                        <m:e>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𝑠</m:t>
                              </m:r>
                            </m:e>
                            <m:sub>
                              <m:r>
                                <a:rPr lang="fr-FR" sz="6000" i="1">
                                  <a:effectLst/>
                                  <a:latin typeface="Cambria Math"/>
                                  <a:ea typeface="Times New Roman"/>
                                  <a:cs typeface="Times New Roman"/>
                                </a:rPr>
                                <m:t>11</m:t>
                              </m:r>
                            </m:sub>
                          </m:sSub>
                        </m:e>
                      </m:d>
                      <m:d>
                        <m:dPr>
                          <m:begChr m:val="["/>
                          <m:endChr m:val="]"/>
                          <m:ctrlPr>
                            <a:rPr lang="fr-FR" sz="6000" i="1">
                              <a:effectLst/>
                              <a:latin typeface="Cambria Math"/>
                              <a:ea typeface="Times New Roman"/>
                              <a:cs typeface="Times New Roman"/>
                            </a:rPr>
                          </m:ctrlPr>
                        </m:dPr>
                        <m:e>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𝜎</m:t>
                              </m:r>
                            </m:e>
                            <m:sub>
                              <m:r>
                                <a:rPr lang="fr-FR" sz="6000" i="1">
                                  <a:effectLst/>
                                  <a:latin typeface="Cambria Math"/>
                                  <a:ea typeface="Times New Roman"/>
                                  <a:cs typeface="Times New Roman"/>
                                </a:rPr>
                                <m:t>2</m:t>
                              </m:r>
                            </m:sub>
                          </m:sSub>
                          <m:d>
                            <m:dPr>
                              <m:ctrlPr>
                                <a:rPr lang="fr-FR" sz="6000" i="1">
                                  <a:effectLst/>
                                  <a:latin typeface="Cambria Math"/>
                                  <a:ea typeface="Times New Roman"/>
                                  <a:cs typeface="Times New Roman"/>
                                </a:rPr>
                              </m:ctrlPr>
                            </m:dPr>
                            <m:e>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𝑠</m:t>
                                  </m:r>
                                </m:e>
                                <m:sub>
                                  <m:r>
                                    <a:rPr lang="fr-FR" sz="6000" i="1">
                                      <a:effectLst/>
                                      <a:latin typeface="Cambria Math"/>
                                      <a:ea typeface="Times New Roman"/>
                                      <a:cs typeface="Times New Roman"/>
                                    </a:rPr>
                                    <m:t>21</m:t>
                                  </m:r>
                                </m:sub>
                              </m:sSub>
                            </m:e>
                          </m:d>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𝑢</m:t>
                              </m:r>
                            </m:e>
                            <m:sub>
                              <m:r>
                                <a:rPr lang="fr-FR" sz="6000" i="1">
                                  <a:effectLst/>
                                  <a:latin typeface="Cambria Math"/>
                                  <a:ea typeface="Times New Roman"/>
                                  <a:cs typeface="Times New Roman"/>
                                </a:rPr>
                                <m:t>1</m:t>
                              </m:r>
                            </m:sub>
                          </m:sSub>
                          <m:d>
                            <m:dPr>
                              <m:ctrlPr>
                                <a:rPr lang="fr-FR" sz="6000" i="1">
                                  <a:effectLst/>
                                  <a:latin typeface="Cambria Math"/>
                                  <a:ea typeface="Times New Roman"/>
                                  <a:cs typeface="Times New Roman"/>
                                </a:rPr>
                              </m:ctrlPr>
                            </m:dPr>
                            <m:e>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𝑠</m:t>
                                  </m:r>
                                </m:e>
                                <m:sub>
                                  <m:r>
                                    <a:rPr lang="fr-FR" sz="6000" i="1">
                                      <a:effectLst/>
                                      <a:latin typeface="Cambria Math"/>
                                      <a:ea typeface="Times New Roman"/>
                                      <a:cs typeface="Times New Roman"/>
                                    </a:rPr>
                                    <m:t>11</m:t>
                                  </m:r>
                                </m:sub>
                              </m:sSub>
                              <m:r>
                                <a:rPr lang="fr-FR" sz="6000" i="1">
                                  <a:effectLst/>
                                  <a:latin typeface="Cambria Math"/>
                                  <a:ea typeface="Times New Roman"/>
                                  <a:cs typeface="Times New Roman"/>
                                </a:rPr>
                                <m:t>,</m:t>
                              </m:r>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𝑠</m:t>
                                  </m:r>
                                </m:e>
                                <m:sub>
                                  <m:r>
                                    <a:rPr lang="fr-FR" sz="6000" i="1">
                                      <a:effectLst/>
                                      <a:latin typeface="Cambria Math"/>
                                      <a:ea typeface="Times New Roman"/>
                                      <a:cs typeface="Times New Roman"/>
                                    </a:rPr>
                                    <m:t>21</m:t>
                                  </m:r>
                                </m:sub>
                              </m:sSub>
                            </m:e>
                          </m:d>
                          <m:r>
                            <a:rPr lang="fr-FR" sz="6000" i="1">
                              <a:effectLst/>
                              <a:latin typeface="Cambria Math"/>
                              <a:ea typeface="Times New Roman"/>
                              <a:cs typeface="Times New Roman"/>
                            </a:rPr>
                            <m:t>+</m:t>
                          </m:r>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𝜎</m:t>
                              </m:r>
                            </m:e>
                            <m:sub>
                              <m:r>
                                <a:rPr lang="fr-FR" sz="6000" i="1">
                                  <a:effectLst/>
                                  <a:latin typeface="Cambria Math"/>
                                  <a:ea typeface="Times New Roman"/>
                                  <a:cs typeface="Times New Roman"/>
                                </a:rPr>
                                <m:t>2</m:t>
                              </m:r>
                            </m:sub>
                          </m:sSub>
                          <m:d>
                            <m:dPr>
                              <m:ctrlPr>
                                <a:rPr lang="fr-FR" sz="6000" i="1">
                                  <a:effectLst/>
                                  <a:latin typeface="Cambria Math"/>
                                  <a:ea typeface="Times New Roman"/>
                                  <a:cs typeface="Times New Roman"/>
                                </a:rPr>
                              </m:ctrlPr>
                            </m:dPr>
                            <m:e>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𝑠</m:t>
                                  </m:r>
                                </m:e>
                                <m:sub>
                                  <m:r>
                                    <a:rPr lang="fr-FR" sz="6000" i="1">
                                      <a:effectLst/>
                                      <a:latin typeface="Cambria Math"/>
                                      <a:ea typeface="Times New Roman"/>
                                      <a:cs typeface="Times New Roman"/>
                                    </a:rPr>
                                    <m:t>22</m:t>
                                  </m:r>
                                </m:sub>
                              </m:sSub>
                            </m:e>
                          </m:d>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𝑢</m:t>
                              </m:r>
                            </m:e>
                            <m:sub>
                              <m:r>
                                <a:rPr lang="fr-FR" sz="6000" i="1">
                                  <a:effectLst/>
                                  <a:latin typeface="Cambria Math"/>
                                  <a:ea typeface="Times New Roman"/>
                                  <a:cs typeface="Times New Roman"/>
                                </a:rPr>
                                <m:t>1</m:t>
                              </m:r>
                            </m:sub>
                          </m:sSub>
                          <m:d>
                            <m:dPr>
                              <m:ctrlPr>
                                <a:rPr lang="fr-FR" sz="6000" i="1">
                                  <a:effectLst/>
                                  <a:latin typeface="Cambria Math"/>
                                  <a:ea typeface="Times New Roman"/>
                                  <a:cs typeface="Times New Roman"/>
                                </a:rPr>
                              </m:ctrlPr>
                            </m:dPr>
                            <m:e>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𝑠</m:t>
                                  </m:r>
                                </m:e>
                                <m:sub>
                                  <m:r>
                                    <a:rPr lang="fr-FR" sz="6000" i="1">
                                      <a:effectLst/>
                                      <a:latin typeface="Cambria Math"/>
                                      <a:ea typeface="Times New Roman"/>
                                      <a:cs typeface="Times New Roman"/>
                                    </a:rPr>
                                    <m:t>11</m:t>
                                  </m:r>
                                </m:sub>
                              </m:sSub>
                              <m:r>
                                <a:rPr lang="fr-FR" sz="6000" i="1">
                                  <a:effectLst/>
                                  <a:latin typeface="Cambria Math"/>
                                  <a:ea typeface="Times New Roman"/>
                                  <a:cs typeface="Times New Roman"/>
                                </a:rPr>
                                <m:t>,</m:t>
                              </m:r>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𝑠</m:t>
                                  </m:r>
                                </m:e>
                                <m:sub>
                                  <m:r>
                                    <a:rPr lang="fr-FR" sz="6000" i="1">
                                      <a:effectLst/>
                                      <a:latin typeface="Cambria Math"/>
                                      <a:ea typeface="Times New Roman"/>
                                      <a:cs typeface="Times New Roman"/>
                                    </a:rPr>
                                    <m:t>22</m:t>
                                  </m:r>
                                </m:sub>
                              </m:sSub>
                            </m:e>
                          </m:d>
                          <m:r>
                            <a:rPr lang="fr-FR" sz="6000" i="1">
                              <a:effectLst/>
                              <a:latin typeface="Cambria Math"/>
                              <a:ea typeface="Times New Roman"/>
                              <a:cs typeface="Times New Roman"/>
                            </a:rPr>
                            <m:t>+…+</m:t>
                          </m:r>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𝜎</m:t>
                              </m:r>
                            </m:e>
                            <m:sub>
                              <m:r>
                                <a:rPr lang="fr-FR" sz="6000" i="1">
                                  <a:effectLst/>
                                  <a:latin typeface="Cambria Math"/>
                                  <a:ea typeface="Times New Roman"/>
                                  <a:cs typeface="Times New Roman"/>
                                </a:rPr>
                                <m:t>2</m:t>
                              </m:r>
                            </m:sub>
                          </m:sSub>
                          <m:d>
                            <m:dPr>
                              <m:ctrlPr>
                                <a:rPr lang="fr-FR" sz="6000" i="1">
                                  <a:effectLst/>
                                  <a:latin typeface="Cambria Math"/>
                                  <a:ea typeface="Times New Roman"/>
                                  <a:cs typeface="Times New Roman"/>
                                </a:rPr>
                              </m:ctrlPr>
                            </m:dPr>
                            <m:e>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𝑠</m:t>
                                  </m:r>
                                </m:e>
                                <m:sub>
                                  <m:r>
                                    <a:rPr lang="fr-FR" sz="6000" i="1">
                                      <a:effectLst/>
                                      <a:latin typeface="Cambria Math"/>
                                      <a:ea typeface="Times New Roman"/>
                                      <a:cs typeface="Times New Roman"/>
                                    </a:rPr>
                                    <m:t>2</m:t>
                                  </m:r>
                                  <m:r>
                                    <a:rPr lang="fr-FR" sz="6000" i="1">
                                      <a:effectLst/>
                                      <a:latin typeface="Cambria Math"/>
                                      <a:ea typeface="Times New Roman"/>
                                      <a:cs typeface="Times New Roman"/>
                                    </a:rPr>
                                    <m:t>𝑘</m:t>
                                  </m:r>
                                </m:sub>
                              </m:sSub>
                            </m:e>
                          </m:d>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𝑢</m:t>
                              </m:r>
                            </m:e>
                            <m:sub>
                              <m:r>
                                <a:rPr lang="fr-FR" sz="6000" i="1">
                                  <a:effectLst/>
                                  <a:latin typeface="Cambria Math"/>
                                  <a:ea typeface="Times New Roman"/>
                                  <a:cs typeface="Times New Roman"/>
                                </a:rPr>
                                <m:t>1</m:t>
                              </m:r>
                            </m:sub>
                          </m:sSub>
                          <m:d>
                            <m:dPr>
                              <m:ctrlPr>
                                <a:rPr lang="fr-FR" sz="6000" i="1">
                                  <a:effectLst/>
                                  <a:latin typeface="Cambria Math"/>
                                  <a:ea typeface="Times New Roman"/>
                                  <a:cs typeface="Times New Roman"/>
                                </a:rPr>
                              </m:ctrlPr>
                            </m:dPr>
                            <m:e>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𝑠</m:t>
                                  </m:r>
                                </m:e>
                                <m:sub>
                                  <m:r>
                                    <a:rPr lang="fr-FR" sz="6000" i="1">
                                      <a:effectLst/>
                                      <a:latin typeface="Cambria Math"/>
                                      <a:ea typeface="Times New Roman"/>
                                      <a:cs typeface="Times New Roman"/>
                                    </a:rPr>
                                    <m:t>11</m:t>
                                  </m:r>
                                </m:sub>
                              </m:sSub>
                              <m:r>
                                <a:rPr lang="fr-FR" sz="6000" i="1">
                                  <a:effectLst/>
                                  <a:latin typeface="Cambria Math"/>
                                  <a:ea typeface="Times New Roman"/>
                                  <a:cs typeface="Times New Roman"/>
                                </a:rPr>
                                <m:t>,</m:t>
                              </m:r>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𝑠</m:t>
                                  </m:r>
                                </m:e>
                                <m:sub>
                                  <m:r>
                                    <a:rPr lang="fr-FR" sz="6000" i="1">
                                      <a:effectLst/>
                                      <a:latin typeface="Cambria Math"/>
                                      <a:ea typeface="Times New Roman"/>
                                      <a:cs typeface="Times New Roman"/>
                                    </a:rPr>
                                    <m:t>2</m:t>
                                  </m:r>
                                  <m:r>
                                    <a:rPr lang="fr-FR" sz="6000" i="1">
                                      <a:effectLst/>
                                      <a:latin typeface="Cambria Math"/>
                                      <a:ea typeface="Times New Roman"/>
                                      <a:cs typeface="Times New Roman"/>
                                    </a:rPr>
                                    <m:t>𝑘</m:t>
                                  </m:r>
                                </m:sub>
                              </m:sSub>
                            </m:e>
                          </m:d>
                        </m:e>
                      </m:d>
                      <m:r>
                        <a:rPr lang="fr-FR" sz="6000" i="1">
                          <a:effectLst/>
                          <a:latin typeface="Cambria Math"/>
                          <a:ea typeface="Times New Roman"/>
                          <a:cs typeface="Times New Roman"/>
                        </a:rPr>
                        <m:t>+…</m:t>
                      </m:r>
                    </m:oMath>
                  </m:oMathPara>
                </a14:m>
                <a:endParaRPr lang="fr-FR" sz="6000" i="1" dirty="0" smtClean="0">
                  <a:effectLst/>
                  <a:latin typeface="Cambria Math"/>
                  <a:ea typeface="Times New Roman"/>
                  <a:cs typeface="Times New Roman"/>
                </a:endParaRPr>
              </a:p>
              <a:p>
                <a:pPr marL="0" indent="0">
                  <a:lnSpc>
                    <a:spcPct val="115000"/>
                  </a:lnSpc>
                  <a:spcAft>
                    <a:spcPts val="1000"/>
                  </a:spcAft>
                  <a:buNone/>
                </a:pPr>
                <a14:m>
                  <m:oMath xmlns:m="http://schemas.openxmlformats.org/officeDocument/2006/math">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𝜎</m:t>
                        </m:r>
                      </m:e>
                      <m:sub>
                        <m:r>
                          <a:rPr lang="fr-FR" sz="6000" i="1">
                            <a:effectLst/>
                            <a:latin typeface="Cambria Math"/>
                            <a:ea typeface="Times New Roman"/>
                            <a:cs typeface="Times New Roman"/>
                          </a:rPr>
                          <m:t>1</m:t>
                        </m:r>
                      </m:sub>
                    </m:sSub>
                    <m:d>
                      <m:dPr>
                        <m:ctrlPr>
                          <a:rPr lang="fr-FR" sz="6000" i="1">
                            <a:effectLst/>
                            <a:latin typeface="Cambria Math"/>
                            <a:ea typeface="Times New Roman"/>
                            <a:cs typeface="Times New Roman"/>
                          </a:rPr>
                        </m:ctrlPr>
                      </m:dPr>
                      <m:e>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𝑠</m:t>
                            </m:r>
                          </m:e>
                          <m:sub>
                            <m:r>
                              <a:rPr lang="fr-FR" sz="6000" i="1">
                                <a:effectLst/>
                                <a:latin typeface="Cambria Math"/>
                                <a:ea typeface="Times New Roman"/>
                                <a:cs typeface="Times New Roman"/>
                              </a:rPr>
                              <m:t>1</m:t>
                            </m:r>
                            <m:r>
                              <a:rPr lang="fr-FR" sz="6000" i="1">
                                <a:effectLst/>
                                <a:latin typeface="Cambria Math"/>
                                <a:ea typeface="Times New Roman"/>
                                <a:cs typeface="Times New Roman"/>
                              </a:rPr>
                              <m:t>𝑙</m:t>
                            </m:r>
                          </m:sub>
                        </m:sSub>
                      </m:e>
                    </m:d>
                    <m:d>
                      <m:dPr>
                        <m:begChr m:val="["/>
                        <m:endChr m:val="]"/>
                        <m:ctrlPr>
                          <a:rPr lang="fr-FR" sz="6000" i="1">
                            <a:effectLst/>
                            <a:latin typeface="Cambria Math"/>
                            <a:ea typeface="Times New Roman"/>
                            <a:cs typeface="Times New Roman"/>
                          </a:rPr>
                        </m:ctrlPr>
                      </m:dPr>
                      <m:e>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𝜎</m:t>
                            </m:r>
                          </m:e>
                          <m:sub>
                            <m:r>
                              <a:rPr lang="fr-FR" sz="6000" i="1">
                                <a:effectLst/>
                                <a:latin typeface="Cambria Math"/>
                                <a:ea typeface="Times New Roman"/>
                                <a:cs typeface="Times New Roman"/>
                              </a:rPr>
                              <m:t>2</m:t>
                            </m:r>
                          </m:sub>
                        </m:sSub>
                        <m:d>
                          <m:dPr>
                            <m:ctrlPr>
                              <a:rPr lang="fr-FR" sz="6000" i="1">
                                <a:effectLst/>
                                <a:latin typeface="Cambria Math"/>
                                <a:ea typeface="Times New Roman"/>
                                <a:cs typeface="Times New Roman"/>
                              </a:rPr>
                            </m:ctrlPr>
                          </m:dPr>
                          <m:e>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𝑠</m:t>
                                </m:r>
                              </m:e>
                              <m:sub>
                                <m:r>
                                  <a:rPr lang="fr-FR" sz="6000" i="1">
                                    <a:effectLst/>
                                    <a:latin typeface="Cambria Math"/>
                                    <a:ea typeface="Times New Roman"/>
                                    <a:cs typeface="Times New Roman"/>
                                  </a:rPr>
                                  <m:t>21</m:t>
                                </m:r>
                              </m:sub>
                            </m:sSub>
                          </m:e>
                        </m:d>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𝑢</m:t>
                            </m:r>
                          </m:e>
                          <m:sub>
                            <m:r>
                              <a:rPr lang="fr-FR" sz="6000" i="1">
                                <a:effectLst/>
                                <a:latin typeface="Cambria Math"/>
                                <a:ea typeface="Times New Roman"/>
                                <a:cs typeface="Times New Roman"/>
                              </a:rPr>
                              <m:t>1</m:t>
                            </m:r>
                          </m:sub>
                        </m:sSub>
                        <m:d>
                          <m:dPr>
                            <m:ctrlPr>
                              <a:rPr lang="fr-FR" sz="6000" i="1">
                                <a:effectLst/>
                                <a:latin typeface="Cambria Math"/>
                                <a:ea typeface="Times New Roman"/>
                                <a:cs typeface="Times New Roman"/>
                              </a:rPr>
                            </m:ctrlPr>
                          </m:dPr>
                          <m:e>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𝑠</m:t>
                                </m:r>
                              </m:e>
                              <m:sub>
                                <m:r>
                                  <a:rPr lang="fr-FR" sz="6000" i="1">
                                    <a:effectLst/>
                                    <a:latin typeface="Cambria Math"/>
                                    <a:ea typeface="Times New Roman"/>
                                    <a:cs typeface="Times New Roman"/>
                                  </a:rPr>
                                  <m:t>1</m:t>
                                </m:r>
                                <m:r>
                                  <a:rPr lang="fr-FR" sz="6000" i="1">
                                    <a:effectLst/>
                                    <a:latin typeface="Cambria Math"/>
                                    <a:ea typeface="Times New Roman"/>
                                    <a:cs typeface="Times New Roman"/>
                                  </a:rPr>
                                  <m:t>𝑙</m:t>
                                </m:r>
                              </m:sub>
                            </m:sSub>
                            <m:r>
                              <a:rPr lang="fr-FR" sz="6000" i="1">
                                <a:effectLst/>
                                <a:latin typeface="Cambria Math"/>
                                <a:ea typeface="Times New Roman"/>
                                <a:cs typeface="Times New Roman"/>
                              </a:rPr>
                              <m:t>,</m:t>
                            </m:r>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𝑠</m:t>
                                </m:r>
                              </m:e>
                              <m:sub>
                                <m:r>
                                  <a:rPr lang="fr-FR" sz="6000" i="1">
                                    <a:effectLst/>
                                    <a:latin typeface="Cambria Math"/>
                                    <a:ea typeface="Times New Roman"/>
                                    <a:cs typeface="Times New Roman"/>
                                  </a:rPr>
                                  <m:t>21</m:t>
                                </m:r>
                              </m:sub>
                            </m:sSub>
                          </m:e>
                        </m:d>
                        <m:r>
                          <a:rPr lang="fr-FR" sz="6000" i="1">
                            <a:effectLst/>
                            <a:latin typeface="Cambria Math"/>
                            <a:ea typeface="Times New Roman"/>
                            <a:cs typeface="Times New Roman"/>
                          </a:rPr>
                          <m:t>+</m:t>
                        </m:r>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𝜎</m:t>
                            </m:r>
                          </m:e>
                          <m:sub>
                            <m:r>
                              <a:rPr lang="fr-FR" sz="6000" i="1">
                                <a:effectLst/>
                                <a:latin typeface="Cambria Math"/>
                                <a:ea typeface="Times New Roman"/>
                                <a:cs typeface="Times New Roman"/>
                              </a:rPr>
                              <m:t>2</m:t>
                            </m:r>
                          </m:sub>
                        </m:sSub>
                        <m:d>
                          <m:dPr>
                            <m:ctrlPr>
                              <a:rPr lang="fr-FR" sz="6000" i="1">
                                <a:effectLst/>
                                <a:latin typeface="Cambria Math"/>
                                <a:ea typeface="Times New Roman"/>
                                <a:cs typeface="Times New Roman"/>
                              </a:rPr>
                            </m:ctrlPr>
                          </m:dPr>
                          <m:e>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𝑠</m:t>
                                </m:r>
                              </m:e>
                              <m:sub>
                                <m:r>
                                  <a:rPr lang="fr-FR" sz="6000" i="1">
                                    <a:effectLst/>
                                    <a:latin typeface="Cambria Math"/>
                                    <a:ea typeface="Times New Roman"/>
                                    <a:cs typeface="Times New Roman"/>
                                  </a:rPr>
                                  <m:t>22</m:t>
                                </m:r>
                              </m:sub>
                            </m:sSub>
                          </m:e>
                        </m:d>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𝑢</m:t>
                            </m:r>
                          </m:e>
                          <m:sub>
                            <m:r>
                              <a:rPr lang="fr-FR" sz="6000" i="1">
                                <a:effectLst/>
                                <a:latin typeface="Cambria Math"/>
                                <a:ea typeface="Times New Roman"/>
                                <a:cs typeface="Times New Roman"/>
                              </a:rPr>
                              <m:t>1</m:t>
                            </m:r>
                          </m:sub>
                        </m:sSub>
                        <m:d>
                          <m:dPr>
                            <m:ctrlPr>
                              <a:rPr lang="fr-FR" sz="6000" i="1">
                                <a:effectLst/>
                                <a:latin typeface="Cambria Math"/>
                                <a:ea typeface="Times New Roman"/>
                                <a:cs typeface="Times New Roman"/>
                              </a:rPr>
                            </m:ctrlPr>
                          </m:dPr>
                          <m:e>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𝑠</m:t>
                                </m:r>
                              </m:e>
                              <m:sub>
                                <m:r>
                                  <a:rPr lang="fr-FR" sz="6000" i="1">
                                    <a:effectLst/>
                                    <a:latin typeface="Cambria Math"/>
                                    <a:ea typeface="Times New Roman"/>
                                    <a:cs typeface="Times New Roman"/>
                                  </a:rPr>
                                  <m:t>1</m:t>
                                </m:r>
                                <m:r>
                                  <a:rPr lang="fr-FR" sz="6000" i="1">
                                    <a:effectLst/>
                                    <a:latin typeface="Cambria Math"/>
                                    <a:ea typeface="Times New Roman"/>
                                    <a:cs typeface="Times New Roman"/>
                                  </a:rPr>
                                  <m:t>𝑙</m:t>
                                </m:r>
                              </m:sub>
                            </m:sSub>
                            <m:r>
                              <a:rPr lang="fr-FR" sz="6000" i="1">
                                <a:effectLst/>
                                <a:latin typeface="Cambria Math"/>
                                <a:ea typeface="Times New Roman"/>
                                <a:cs typeface="Times New Roman"/>
                              </a:rPr>
                              <m:t>,</m:t>
                            </m:r>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𝑠</m:t>
                                </m:r>
                              </m:e>
                              <m:sub>
                                <m:r>
                                  <a:rPr lang="fr-FR" sz="6000" i="1">
                                    <a:effectLst/>
                                    <a:latin typeface="Cambria Math"/>
                                    <a:ea typeface="Times New Roman"/>
                                    <a:cs typeface="Times New Roman"/>
                                  </a:rPr>
                                  <m:t>22</m:t>
                                </m:r>
                              </m:sub>
                            </m:sSub>
                          </m:e>
                        </m:d>
                        <m:r>
                          <a:rPr lang="fr-FR" sz="6000" i="1">
                            <a:effectLst/>
                            <a:latin typeface="Cambria Math"/>
                            <a:ea typeface="Times New Roman"/>
                            <a:cs typeface="Times New Roman"/>
                          </a:rPr>
                          <m:t>+…+</m:t>
                        </m:r>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𝜎</m:t>
                            </m:r>
                          </m:e>
                          <m:sub>
                            <m:r>
                              <a:rPr lang="fr-FR" sz="6000" i="1">
                                <a:effectLst/>
                                <a:latin typeface="Cambria Math"/>
                                <a:ea typeface="Times New Roman"/>
                                <a:cs typeface="Times New Roman"/>
                              </a:rPr>
                              <m:t>2</m:t>
                            </m:r>
                          </m:sub>
                        </m:sSub>
                        <m:d>
                          <m:dPr>
                            <m:ctrlPr>
                              <a:rPr lang="fr-FR" sz="6000" i="1">
                                <a:effectLst/>
                                <a:latin typeface="Cambria Math"/>
                                <a:ea typeface="Times New Roman"/>
                                <a:cs typeface="Times New Roman"/>
                              </a:rPr>
                            </m:ctrlPr>
                          </m:dPr>
                          <m:e>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𝑠</m:t>
                                </m:r>
                              </m:e>
                              <m:sub>
                                <m:r>
                                  <a:rPr lang="fr-FR" sz="6000" i="1">
                                    <a:effectLst/>
                                    <a:latin typeface="Cambria Math"/>
                                    <a:ea typeface="Times New Roman"/>
                                    <a:cs typeface="Times New Roman"/>
                                  </a:rPr>
                                  <m:t>2</m:t>
                                </m:r>
                                <m:r>
                                  <a:rPr lang="fr-FR" sz="6000" i="1">
                                    <a:effectLst/>
                                    <a:latin typeface="Cambria Math"/>
                                    <a:ea typeface="Times New Roman"/>
                                    <a:cs typeface="Times New Roman"/>
                                  </a:rPr>
                                  <m:t>𝑘</m:t>
                                </m:r>
                              </m:sub>
                            </m:sSub>
                          </m:e>
                        </m:d>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𝑢</m:t>
                            </m:r>
                          </m:e>
                          <m:sub>
                            <m:r>
                              <a:rPr lang="fr-FR" sz="6000" i="1">
                                <a:effectLst/>
                                <a:latin typeface="Cambria Math"/>
                                <a:ea typeface="Times New Roman"/>
                                <a:cs typeface="Times New Roman"/>
                              </a:rPr>
                              <m:t>1</m:t>
                            </m:r>
                          </m:sub>
                        </m:sSub>
                        <m:d>
                          <m:dPr>
                            <m:ctrlPr>
                              <a:rPr lang="fr-FR" sz="6000" i="1">
                                <a:effectLst/>
                                <a:latin typeface="Cambria Math"/>
                                <a:ea typeface="Times New Roman"/>
                                <a:cs typeface="Times New Roman"/>
                              </a:rPr>
                            </m:ctrlPr>
                          </m:dPr>
                          <m:e>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𝑠</m:t>
                                </m:r>
                              </m:e>
                              <m:sub>
                                <m:r>
                                  <a:rPr lang="fr-FR" sz="6000" i="1">
                                    <a:effectLst/>
                                    <a:latin typeface="Cambria Math"/>
                                    <a:ea typeface="Times New Roman"/>
                                    <a:cs typeface="Times New Roman"/>
                                  </a:rPr>
                                  <m:t>1</m:t>
                                </m:r>
                                <m:r>
                                  <a:rPr lang="fr-FR" sz="6000" i="1">
                                    <a:effectLst/>
                                    <a:latin typeface="Cambria Math"/>
                                    <a:ea typeface="Times New Roman"/>
                                    <a:cs typeface="Times New Roman"/>
                                  </a:rPr>
                                  <m:t>𝑙</m:t>
                                </m:r>
                              </m:sub>
                            </m:sSub>
                            <m:r>
                              <a:rPr lang="fr-FR" sz="6000" i="1">
                                <a:effectLst/>
                                <a:latin typeface="Cambria Math"/>
                                <a:ea typeface="Times New Roman"/>
                                <a:cs typeface="Times New Roman"/>
                              </a:rPr>
                              <m:t>,</m:t>
                            </m:r>
                            <m:sSub>
                              <m:sSubPr>
                                <m:ctrlPr>
                                  <a:rPr lang="fr-FR" sz="6000" i="1">
                                    <a:effectLst/>
                                    <a:latin typeface="Cambria Math"/>
                                    <a:ea typeface="Times New Roman"/>
                                    <a:cs typeface="Times New Roman"/>
                                  </a:rPr>
                                </m:ctrlPr>
                              </m:sSubPr>
                              <m:e>
                                <m:r>
                                  <a:rPr lang="fr-FR" sz="6000" i="1">
                                    <a:effectLst/>
                                    <a:latin typeface="Cambria Math"/>
                                    <a:ea typeface="Times New Roman"/>
                                    <a:cs typeface="Times New Roman"/>
                                  </a:rPr>
                                  <m:t>𝑠</m:t>
                                </m:r>
                              </m:e>
                              <m:sub>
                                <m:r>
                                  <a:rPr lang="fr-FR" sz="6000" i="1">
                                    <a:effectLst/>
                                    <a:latin typeface="Cambria Math"/>
                                    <a:ea typeface="Times New Roman"/>
                                    <a:cs typeface="Times New Roman"/>
                                  </a:rPr>
                                  <m:t>2</m:t>
                                </m:r>
                                <m:r>
                                  <a:rPr lang="fr-FR" sz="6000" i="1">
                                    <a:effectLst/>
                                    <a:latin typeface="Cambria Math"/>
                                    <a:ea typeface="Times New Roman"/>
                                    <a:cs typeface="Times New Roman"/>
                                  </a:rPr>
                                  <m:t>𝑘</m:t>
                                </m:r>
                              </m:sub>
                            </m:sSub>
                          </m:e>
                        </m:d>
                      </m:e>
                    </m:d>
                  </m:oMath>
                </a14:m>
                <a:r>
                  <a:rPr lang="fr-FR" dirty="0">
                    <a:ea typeface="Times New Roman"/>
                    <a:cs typeface="Times New Roman"/>
                  </a:rPr>
                  <a:t>.</a:t>
                </a:r>
                <a:endParaRPr lang="fr-FR" dirty="0" smtClean="0">
                  <a:ea typeface="Times New Roman"/>
                  <a:cs typeface="Times New Roman"/>
                </a:endParaRPr>
              </a:p>
              <a:p>
                <a:pPr marL="0" indent="0">
                  <a:lnSpc>
                    <a:spcPct val="115000"/>
                  </a:lnSpc>
                  <a:spcAft>
                    <a:spcPts val="1000"/>
                  </a:spcAft>
                  <a:buNone/>
                </a:pPr>
                <a:r>
                  <a:rPr lang="fr-FR" sz="5500" i="1" dirty="0" smtClean="0">
                    <a:latin typeface="Cambria Math"/>
                    <a:ea typeface="Calibri"/>
                    <a:cs typeface="Times New Roman"/>
                  </a:rPr>
                  <a:t>Donc:</a:t>
                </a:r>
              </a:p>
              <a:p>
                <a:pPr marL="0" indent="0" algn="ctr">
                  <a:lnSpc>
                    <a:spcPct val="115000"/>
                  </a:lnSpc>
                  <a:spcAft>
                    <a:spcPts val="1000"/>
                  </a:spcAft>
                  <a:buNone/>
                </a:pPr>
                <a14:m>
                  <m:oMath xmlns:m="http://schemas.openxmlformats.org/officeDocument/2006/math">
                    <m:sSub>
                      <m:sSubPr>
                        <m:ctrlPr>
                          <a:rPr lang="fr-FR" sz="6200" i="1">
                            <a:latin typeface="Cambria Math"/>
                            <a:ea typeface="Calibri"/>
                            <a:cs typeface="Times New Roman"/>
                          </a:rPr>
                        </m:ctrlPr>
                      </m:sSubPr>
                      <m:e>
                        <m:r>
                          <a:rPr lang="fr-FR" sz="6200" i="1">
                            <a:effectLst/>
                            <a:latin typeface="Cambria Math"/>
                            <a:ea typeface="Calibri"/>
                            <a:cs typeface="Times New Roman"/>
                          </a:rPr>
                          <m:t>𝑢</m:t>
                        </m:r>
                      </m:e>
                      <m:sub>
                        <m:r>
                          <a:rPr lang="fr-FR" sz="6200" i="1">
                            <a:effectLst/>
                            <a:latin typeface="Cambria Math"/>
                            <a:ea typeface="Calibri"/>
                            <a:cs typeface="Times New Roman"/>
                          </a:rPr>
                          <m:t>1</m:t>
                        </m:r>
                      </m:sub>
                    </m:sSub>
                    <m:d>
                      <m:dPr>
                        <m:ctrlPr>
                          <a:rPr lang="fr-FR" sz="6200" i="1" smtClean="0">
                            <a:effectLst/>
                            <a:latin typeface="Cambria Math"/>
                            <a:ea typeface="Calibri"/>
                            <a:cs typeface="Times New Roman"/>
                          </a:rPr>
                        </m:ctrlPr>
                      </m:dPr>
                      <m:e>
                        <m:r>
                          <a:rPr lang="fr-FR" sz="6200" i="1">
                            <a:effectLst/>
                            <a:latin typeface="Cambria Math"/>
                            <a:ea typeface="Calibri"/>
                            <a:cs typeface="Times New Roman"/>
                          </a:rPr>
                          <m:t>𝜎</m:t>
                        </m:r>
                      </m:e>
                    </m:d>
                    <m:r>
                      <a:rPr lang="fr-FR" sz="6200" b="1" i="1" smtClean="0">
                        <a:effectLst/>
                        <a:latin typeface="Cambria Math"/>
                        <a:ea typeface="Calibri"/>
                        <a:cs typeface="Times New Roman"/>
                      </a:rPr>
                      <m:t>=</m:t>
                    </m:r>
                    <m:sSub>
                      <m:sSubPr>
                        <m:ctrlPr>
                          <a:rPr lang="fr-FR" sz="6200" b="1" i="1">
                            <a:effectLst/>
                            <a:latin typeface="Cambria Math"/>
                            <a:ea typeface="Times New Roman"/>
                            <a:cs typeface="Times New Roman"/>
                          </a:rPr>
                        </m:ctrlPr>
                      </m:sSubPr>
                      <m:e>
                        <m:r>
                          <a:rPr lang="fr-FR" sz="6200" i="1">
                            <a:effectLst/>
                            <a:latin typeface="Cambria Math"/>
                            <a:ea typeface="Times New Roman"/>
                            <a:cs typeface="Times New Roman"/>
                          </a:rPr>
                          <m:t>𝜎</m:t>
                        </m:r>
                      </m:e>
                      <m:sub>
                        <m:r>
                          <a:rPr lang="fr-FR" sz="6200" i="1">
                            <a:effectLst/>
                            <a:latin typeface="Cambria Math"/>
                            <a:ea typeface="Times New Roman"/>
                            <a:cs typeface="Times New Roman"/>
                          </a:rPr>
                          <m:t>1</m:t>
                        </m:r>
                      </m:sub>
                    </m:sSub>
                    <m:d>
                      <m:dPr>
                        <m:ctrlPr>
                          <a:rPr lang="fr-FR" sz="6200" i="1">
                            <a:effectLst/>
                            <a:latin typeface="Cambria Math"/>
                            <a:ea typeface="Times New Roman"/>
                            <a:cs typeface="Times New Roman"/>
                          </a:rPr>
                        </m:ctrlPr>
                      </m:dPr>
                      <m:e>
                        <m:sSub>
                          <m:sSubPr>
                            <m:ctrlPr>
                              <a:rPr lang="fr-FR" sz="6200" i="1">
                                <a:effectLst/>
                                <a:latin typeface="Cambria Math"/>
                                <a:ea typeface="Times New Roman"/>
                                <a:cs typeface="Times New Roman"/>
                              </a:rPr>
                            </m:ctrlPr>
                          </m:sSubPr>
                          <m:e>
                            <m:r>
                              <a:rPr lang="fr-FR" sz="6200" i="1">
                                <a:effectLst/>
                                <a:latin typeface="Cambria Math"/>
                                <a:ea typeface="Times New Roman"/>
                                <a:cs typeface="Times New Roman"/>
                              </a:rPr>
                              <m:t>𝑠</m:t>
                            </m:r>
                          </m:e>
                          <m:sub>
                            <m:r>
                              <a:rPr lang="fr-FR" sz="6200" i="1">
                                <a:effectLst/>
                                <a:latin typeface="Cambria Math"/>
                                <a:ea typeface="Times New Roman"/>
                                <a:cs typeface="Times New Roman"/>
                              </a:rPr>
                              <m:t>11</m:t>
                            </m:r>
                          </m:sub>
                        </m:sSub>
                      </m:e>
                    </m:d>
                    <m:nary>
                      <m:naryPr>
                        <m:chr m:val="∑"/>
                        <m:limLoc m:val="undOvr"/>
                        <m:supHide m:val="on"/>
                        <m:ctrlPr>
                          <a:rPr lang="fr-FR" sz="6200" i="1">
                            <a:effectLst/>
                            <a:latin typeface="Cambria Math"/>
                            <a:ea typeface="Times New Roman"/>
                            <a:cs typeface="Times New Roman"/>
                          </a:rPr>
                        </m:ctrlPr>
                      </m:naryPr>
                      <m:sub>
                        <m:sSub>
                          <m:sSubPr>
                            <m:ctrlPr>
                              <a:rPr lang="fr-FR" sz="6200" i="1">
                                <a:effectLst/>
                                <a:latin typeface="Cambria Math"/>
                                <a:ea typeface="Times New Roman"/>
                                <a:cs typeface="Times New Roman"/>
                              </a:rPr>
                            </m:ctrlPr>
                          </m:sSubPr>
                          <m:e>
                            <m:r>
                              <a:rPr lang="fr-FR" sz="6200" i="1">
                                <a:effectLst/>
                                <a:latin typeface="Cambria Math"/>
                                <a:ea typeface="Times New Roman"/>
                                <a:cs typeface="Times New Roman"/>
                              </a:rPr>
                              <m:t>𝑠</m:t>
                            </m:r>
                          </m:e>
                          <m:sub>
                            <m:r>
                              <a:rPr lang="fr-FR" sz="6200" i="1">
                                <a:effectLst/>
                                <a:latin typeface="Cambria Math"/>
                                <a:ea typeface="Times New Roman"/>
                                <a:cs typeface="Times New Roman"/>
                              </a:rPr>
                              <m:t>2</m:t>
                            </m:r>
                          </m:sub>
                        </m:sSub>
                        <m:r>
                          <a:rPr lang="fr-FR" sz="6200" i="1">
                            <a:effectLst/>
                            <a:latin typeface="Cambria Math"/>
                            <a:ea typeface="Times New Roman"/>
                            <a:cs typeface="Times New Roman"/>
                          </a:rPr>
                          <m:t>𝜖</m:t>
                        </m:r>
                        <m:sSub>
                          <m:sSubPr>
                            <m:ctrlPr>
                              <a:rPr lang="fr-FR" sz="6200" i="1">
                                <a:effectLst/>
                                <a:latin typeface="Cambria Math"/>
                                <a:ea typeface="Times New Roman"/>
                                <a:cs typeface="Times New Roman"/>
                              </a:rPr>
                            </m:ctrlPr>
                          </m:sSubPr>
                          <m:e>
                            <m:r>
                              <a:rPr lang="fr-FR" sz="6200" i="1">
                                <a:effectLst/>
                                <a:latin typeface="Cambria Math"/>
                                <a:ea typeface="Times New Roman"/>
                                <a:cs typeface="Times New Roman"/>
                              </a:rPr>
                              <m:t>𝑆</m:t>
                            </m:r>
                          </m:e>
                          <m:sub>
                            <m:r>
                              <a:rPr lang="fr-FR" sz="6200" i="1">
                                <a:effectLst/>
                                <a:latin typeface="Cambria Math"/>
                                <a:ea typeface="Times New Roman"/>
                                <a:cs typeface="Times New Roman"/>
                              </a:rPr>
                              <m:t>2</m:t>
                            </m:r>
                          </m:sub>
                        </m:sSub>
                      </m:sub>
                      <m:sup/>
                      <m:e>
                        <m:sSub>
                          <m:sSubPr>
                            <m:ctrlPr>
                              <a:rPr lang="fr-FR" sz="6200" i="1">
                                <a:effectLst/>
                                <a:latin typeface="Cambria Math"/>
                                <a:ea typeface="Times New Roman"/>
                                <a:cs typeface="Times New Roman"/>
                              </a:rPr>
                            </m:ctrlPr>
                          </m:sSubPr>
                          <m:e>
                            <m:r>
                              <a:rPr lang="fr-FR" sz="6200" i="1">
                                <a:effectLst/>
                                <a:latin typeface="Cambria Math"/>
                                <a:ea typeface="Times New Roman"/>
                                <a:cs typeface="Times New Roman"/>
                              </a:rPr>
                              <m:t>𝜎</m:t>
                            </m:r>
                          </m:e>
                          <m:sub>
                            <m:r>
                              <a:rPr lang="fr-FR" sz="6200" i="1">
                                <a:effectLst/>
                                <a:latin typeface="Cambria Math"/>
                                <a:ea typeface="Times New Roman"/>
                                <a:cs typeface="Times New Roman"/>
                              </a:rPr>
                              <m:t>2</m:t>
                            </m:r>
                          </m:sub>
                        </m:sSub>
                        <m:r>
                          <a:rPr lang="fr-FR" sz="6200" i="1">
                            <a:effectLst/>
                            <a:latin typeface="Cambria Math"/>
                            <a:ea typeface="Times New Roman"/>
                            <a:cs typeface="Times New Roman"/>
                          </a:rPr>
                          <m:t>(</m:t>
                        </m:r>
                        <m:sSub>
                          <m:sSubPr>
                            <m:ctrlPr>
                              <a:rPr lang="fr-FR" sz="6200" i="1">
                                <a:effectLst/>
                                <a:latin typeface="Cambria Math"/>
                                <a:ea typeface="Times New Roman"/>
                                <a:cs typeface="Times New Roman"/>
                              </a:rPr>
                            </m:ctrlPr>
                          </m:sSubPr>
                          <m:e>
                            <m:r>
                              <a:rPr lang="fr-FR" sz="6200" i="1">
                                <a:effectLst/>
                                <a:latin typeface="Cambria Math"/>
                                <a:ea typeface="Times New Roman"/>
                                <a:cs typeface="Times New Roman"/>
                              </a:rPr>
                              <m:t>𝑠</m:t>
                            </m:r>
                          </m:e>
                          <m:sub>
                            <m:r>
                              <a:rPr lang="fr-FR" sz="6200" i="1">
                                <a:effectLst/>
                                <a:latin typeface="Cambria Math"/>
                                <a:ea typeface="Times New Roman"/>
                                <a:cs typeface="Times New Roman"/>
                              </a:rPr>
                              <m:t>11</m:t>
                            </m:r>
                          </m:sub>
                        </m:sSub>
                      </m:e>
                    </m:nary>
                    <m:r>
                      <a:rPr lang="fr-FR" sz="6200" i="1">
                        <a:effectLst/>
                        <a:latin typeface="Cambria Math"/>
                        <a:ea typeface="Times New Roman"/>
                        <a:cs typeface="Times New Roman"/>
                      </a:rPr>
                      <m:t>,</m:t>
                    </m:r>
                    <m:sSub>
                      <m:sSubPr>
                        <m:ctrlPr>
                          <a:rPr lang="fr-FR" sz="6200" i="1">
                            <a:effectLst/>
                            <a:latin typeface="Cambria Math"/>
                            <a:ea typeface="Times New Roman"/>
                            <a:cs typeface="Times New Roman"/>
                          </a:rPr>
                        </m:ctrlPr>
                      </m:sSubPr>
                      <m:e>
                        <m:r>
                          <a:rPr lang="fr-FR" sz="6200" i="1">
                            <a:effectLst/>
                            <a:latin typeface="Cambria Math"/>
                            <a:ea typeface="Times New Roman"/>
                            <a:cs typeface="Times New Roman"/>
                          </a:rPr>
                          <m:t>𝑠</m:t>
                        </m:r>
                      </m:e>
                      <m:sub>
                        <m:r>
                          <a:rPr lang="fr-FR" sz="6200" i="1">
                            <a:effectLst/>
                            <a:latin typeface="Cambria Math"/>
                            <a:ea typeface="Times New Roman"/>
                            <a:cs typeface="Times New Roman"/>
                          </a:rPr>
                          <m:t>2</m:t>
                        </m:r>
                      </m:sub>
                    </m:sSub>
                    <m:r>
                      <a:rPr lang="fr-FR" sz="6200" i="1">
                        <a:effectLst/>
                        <a:latin typeface="Cambria Math"/>
                        <a:ea typeface="Times New Roman"/>
                        <a:cs typeface="Times New Roman"/>
                      </a:rPr>
                      <m:t>)</m:t>
                    </m:r>
                    <m:sSub>
                      <m:sSubPr>
                        <m:ctrlPr>
                          <a:rPr lang="fr-FR" sz="6200" i="1">
                            <a:effectLst/>
                            <a:latin typeface="Cambria Math"/>
                            <a:ea typeface="Times New Roman"/>
                            <a:cs typeface="Times New Roman"/>
                          </a:rPr>
                        </m:ctrlPr>
                      </m:sSubPr>
                      <m:e>
                        <m:r>
                          <a:rPr lang="fr-FR" sz="6200" i="1">
                            <a:effectLst/>
                            <a:latin typeface="Cambria Math"/>
                            <a:ea typeface="Times New Roman"/>
                            <a:cs typeface="Times New Roman"/>
                          </a:rPr>
                          <m:t>𝑢</m:t>
                        </m:r>
                      </m:e>
                      <m:sub>
                        <m:r>
                          <a:rPr lang="fr-FR" sz="6200" i="1">
                            <a:effectLst/>
                            <a:latin typeface="Cambria Math"/>
                            <a:ea typeface="Times New Roman"/>
                            <a:cs typeface="Times New Roman"/>
                          </a:rPr>
                          <m:t>1</m:t>
                        </m:r>
                      </m:sub>
                    </m:sSub>
                    <m:d>
                      <m:dPr>
                        <m:ctrlPr>
                          <a:rPr lang="fr-FR" sz="6200" i="1">
                            <a:effectLst/>
                            <a:latin typeface="Cambria Math"/>
                            <a:ea typeface="Times New Roman"/>
                            <a:cs typeface="Times New Roman"/>
                          </a:rPr>
                        </m:ctrlPr>
                      </m:dPr>
                      <m:e>
                        <m:sSub>
                          <m:sSubPr>
                            <m:ctrlPr>
                              <a:rPr lang="fr-FR" sz="6200" i="1">
                                <a:effectLst/>
                                <a:latin typeface="Cambria Math"/>
                                <a:ea typeface="Times New Roman"/>
                                <a:cs typeface="Times New Roman"/>
                              </a:rPr>
                            </m:ctrlPr>
                          </m:sSubPr>
                          <m:e>
                            <m:r>
                              <a:rPr lang="fr-FR" sz="6200" i="1">
                                <a:effectLst/>
                                <a:latin typeface="Cambria Math"/>
                                <a:ea typeface="Times New Roman"/>
                                <a:cs typeface="Times New Roman"/>
                              </a:rPr>
                              <m:t>𝑠</m:t>
                            </m:r>
                          </m:e>
                          <m:sub>
                            <m:r>
                              <a:rPr lang="fr-FR" sz="6200" i="1">
                                <a:effectLst/>
                                <a:latin typeface="Cambria Math"/>
                                <a:ea typeface="Times New Roman"/>
                                <a:cs typeface="Times New Roman"/>
                              </a:rPr>
                              <m:t>11</m:t>
                            </m:r>
                          </m:sub>
                        </m:sSub>
                        <m:r>
                          <a:rPr lang="fr-FR" sz="6200" i="1">
                            <a:effectLst/>
                            <a:latin typeface="Cambria Math"/>
                            <a:ea typeface="Times New Roman"/>
                            <a:cs typeface="Times New Roman"/>
                          </a:rPr>
                          <m:t>,</m:t>
                        </m:r>
                        <m:sSub>
                          <m:sSubPr>
                            <m:ctrlPr>
                              <a:rPr lang="fr-FR" sz="6200" i="1">
                                <a:effectLst/>
                                <a:latin typeface="Cambria Math"/>
                                <a:ea typeface="Times New Roman"/>
                                <a:cs typeface="Times New Roman"/>
                              </a:rPr>
                            </m:ctrlPr>
                          </m:sSubPr>
                          <m:e>
                            <m:r>
                              <a:rPr lang="fr-FR" sz="6200" i="1">
                                <a:effectLst/>
                                <a:latin typeface="Cambria Math"/>
                                <a:ea typeface="Times New Roman"/>
                                <a:cs typeface="Times New Roman"/>
                              </a:rPr>
                              <m:t>𝑠</m:t>
                            </m:r>
                          </m:e>
                          <m:sub>
                            <m:r>
                              <a:rPr lang="fr-FR" sz="6200" i="1">
                                <a:effectLst/>
                                <a:latin typeface="Cambria Math"/>
                                <a:ea typeface="Times New Roman"/>
                                <a:cs typeface="Times New Roman"/>
                              </a:rPr>
                              <m:t>2</m:t>
                            </m:r>
                          </m:sub>
                        </m:sSub>
                      </m:e>
                    </m:d>
                    <m:r>
                      <a:rPr lang="fr-FR" sz="6200" i="1">
                        <a:effectLst/>
                        <a:latin typeface="Cambria Math"/>
                        <a:ea typeface="Times New Roman"/>
                        <a:cs typeface="Times New Roman"/>
                      </a:rPr>
                      <m:t>+…</m:t>
                    </m:r>
                    <m:sSub>
                      <m:sSubPr>
                        <m:ctrlPr>
                          <a:rPr lang="fr-FR" sz="6200" i="1">
                            <a:effectLst/>
                            <a:latin typeface="Cambria Math"/>
                            <a:ea typeface="Times New Roman"/>
                            <a:cs typeface="Times New Roman"/>
                          </a:rPr>
                        </m:ctrlPr>
                      </m:sSubPr>
                      <m:e>
                        <m:r>
                          <a:rPr lang="fr-FR" sz="6200" i="1">
                            <a:effectLst/>
                            <a:latin typeface="Cambria Math"/>
                            <a:ea typeface="Times New Roman"/>
                            <a:cs typeface="Times New Roman"/>
                          </a:rPr>
                          <m:t>𝜎</m:t>
                        </m:r>
                      </m:e>
                      <m:sub>
                        <m:r>
                          <a:rPr lang="fr-FR" sz="6200" i="1">
                            <a:effectLst/>
                            <a:latin typeface="Cambria Math"/>
                            <a:ea typeface="Times New Roman"/>
                            <a:cs typeface="Times New Roman"/>
                          </a:rPr>
                          <m:t>1</m:t>
                        </m:r>
                      </m:sub>
                    </m:sSub>
                    <m:d>
                      <m:dPr>
                        <m:ctrlPr>
                          <a:rPr lang="fr-FR" sz="6200" i="1">
                            <a:effectLst/>
                            <a:latin typeface="Cambria Math"/>
                            <a:ea typeface="Times New Roman"/>
                            <a:cs typeface="Times New Roman"/>
                          </a:rPr>
                        </m:ctrlPr>
                      </m:dPr>
                      <m:e>
                        <m:sSub>
                          <m:sSubPr>
                            <m:ctrlPr>
                              <a:rPr lang="fr-FR" sz="6200" i="1">
                                <a:effectLst/>
                                <a:latin typeface="Cambria Math"/>
                                <a:ea typeface="Times New Roman"/>
                                <a:cs typeface="Times New Roman"/>
                              </a:rPr>
                            </m:ctrlPr>
                          </m:sSubPr>
                          <m:e>
                            <m:r>
                              <a:rPr lang="fr-FR" sz="6200" i="1">
                                <a:effectLst/>
                                <a:latin typeface="Cambria Math"/>
                                <a:ea typeface="Times New Roman"/>
                                <a:cs typeface="Times New Roman"/>
                              </a:rPr>
                              <m:t>𝑠</m:t>
                            </m:r>
                          </m:e>
                          <m:sub>
                            <m:r>
                              <a:rPr lang="fr-FR" sz="6200" i="1">
                                <a:effectLst/>
                                <a:latin typeface="Cambria Math"/>
                                <a:ea typeface="Times New Roman"/>
                                <a:cs typeface="Times New Roman"/>
                              </a:rPr>
                              <m:t>1</m:t>
                            </m:r>
                            <m:r>
                              <a:rPr lang="fr-FR" sz="6200" i="1">
                                <a:effectLst/>
                                <a:latin typeface="Cambria Math"/>
                                <a:ea typeface="Times New Roman"/>
                                <a:cs typeface="Times New Roman"/>
                              </a:rPr>
                              <m:t>𝑙</m:t>
                            </m:r>
                          </m:sub>
                        </m:sSub>
                      </m:e>
                    </m:d>
                    <m:nary>
                      <m:naryPr>
                        <m:chr m:val="∑"/>
                        <m:limLoc m:val="undOvr"/>
                        <m:supHide m:val="on"/>
                        <m:ctrlPr>
                          <a:rPr lang="fr-FR" sz="6200" i="1">
                            <a:effectLst/>
                            <a:latin typeface="Cambria Math"/>
                            <a:ea typeface="Times New Roman"/>
                            <a:cs typeface="Times New Roman"/>
                          </a:rPr>
                        </m:ctrlPr>
                      </m:naryPr>
                      <m:sub>
                        <m:sSub>
                          <m:sSubPr>
                            <m:ctrlPr>
                              <a:rPr lang="fr-FR" sz="6200" i="1">
                                <a:effectLst/>
                                <a:latin typeface="Cambria Math"/>
                                <a:ea typeface="Times New Roman"/>
                                <a:cs typeface="Times New Roman"/>
                              </a:rPr>
                            </m:ctrlPr>
                          </m:sSubPr>
                          <m:e>
                            <m:r>
                              <a:rPr lang="fr-FR" sz="6200" i="1">
                                <a:effectLst/>
                                <a:latin typeface="Cambria Math"/>
                                <a:ea typeface="Times New Roman"/>
                                <a:cs typeface="Times New Roman"/>
                              </a:rPr>
                              <m:t>𝑠</m:t>
                            </m:r>
                          </m:e>
                          <m:sub>
                            <m:r>
                              <a:rPr lang="fr-FR" sz="6200" i="1">
                                <a:effectLst/>
                                <a:latin typeface="Cambria Math"/>
                                <a:ea typeface="Times New Roman"/>
                                <a:cs typeface="Times New Roman"/>
                              </a:rPr>
                              <m:t>2</m:t>
                            </m:r>
                          </m:sub>
                        </m:sSub>
                        <m:r>
                          <a:rPr lang="fr-FR" sz="6200" i="1">
                            <a:effectLst/>
                            <a:latin typeface="Cambria Math"/>
                            <a:ea typeface="Times New Roman"/>
                            <a:cs typeface="Times New Roman"/>
                          </a:rPr>
                          <m:t>𝜖</m:t>
                        </m:r>
                        <m:sSub>
                          <m:sSubPr>
                            <m:ctrlPr>
                              <a:rPr lang="fr-FR" sz="6200" i="1">
                                <a:effectLst/>
                                <a:latin typeface="Cambria Math"/>
                                <a:ea typeface="Times New Roman"/>
                                <a:cs typeface="Times New Roman"/>
                              </a:rPr>
                            </m:ctrlPr>
                          </m:sSubPr>
                          <m:e>
                            <m:r>
                              <a:rPr lang="fr-FR" sz="6200" i="1">
                                <a:effectLst/>
                                <a:latin typeface="Cambria Math"/>
                                <a:ea typeface="Times New Roman"/>
                                <a:cs typeface="Times New Roman"/>
                              </a:rPr>
                              <m:t>𝑆</m:t>
                            </m:r>
                          </m:e>
                          <m:sub>
                            <m:r>
                              <a:rPr lang="fr-FR" sz="6200" i="1">
                                <a:effectLst/>
                                <a:latin typeface="Cambria Math"/>
                                <a:ea typeface="Times New Roman"/>
                                <a:cs typeface="Times New Roman"/>
                              </a:rPr>
                              <m:t>2</m:t>
                            </m:r>
                          </m:sub>
                        </m:sSub>
                      </m:sub>
                      <m:sup/>
                      <m:e>
                        <m:sSub>
                          <m:sSubPr>
                            <m:ctrlPr>
                              <a:rPr lang="fr-FR" sz="6200" i="1">
                                <a:effectLst/>
                                <a:latin typeface="Cambria Math"/>
                                <a:ea typeface="Times New Roman"/>
                                <a:cs typeface="Times New Roman"/>
                              </a:rPr>
                            </m:ctrlPr>
                          </m:sSubPr>
                          <m:e>
                            <m:r>
                              <a:rPr lang="fr-FR" sz="6200" i="1">
                                <a:effectLst/>
                                <a:latin typeface="Cambria Math"/>
                                <a:ea typeface="Times New Roman"/>
                                <a:cs typeface="Times New Roman"/>
                              </a:rPr>
                              <m:t>𝜎</m:t>
                            </m:r>
                          </m:e>
                          <m:sub>
                            <m:r>
                              <a:rPr lang="fr-FR" sz="6200" i="1">
                                <a:effectLst/>
                                <a:latin typeface="Cambria Math"/>
                                <a:ea typeface="Times New Roman"/>
                                <a:cs typeface="Times New Roman"/>
                              </a:rPr>
                              <m:t>2</m:t>
                            </m:r>
                          </m:sub>
                        </m:sSub>
                        <m:r>
                          <a:rPr lang="fr-FR" sz="6200" i="1">
                            <a:effectLst/>
                            <a:latin typeface="Cambria Math"/>
                            <a:ea typeface="Times New Roman"/>
                            <a:cs typeface="Times New Roman"/>
                          </a:rPr>
                          <m:t>(</m:t>
                        </m:r>
                        <m:sSub>
                          <m:sSubPr>
                            <m:ctrlPr>
                              <a:rPr lang="fr-FR" sz="6200" i="1">
                                <a:effectLst/>
                                <a:latin typeface="Cambria Math"/>
                                <a:ea typeface="Times New Roman"/>
                                <a:cs typeface="Times New Roman"/>
                              </a:rPr>
                            </m:ctrlPr>
                          </m:sSubPr>
                          <m:e>
                            <m:r>
                              <a:rPr lang="fr-FR" sz="6200" i="1">
                                <a:effectLst/>
                                <a:latin typeface="Cambria Math"/>
                                <a:ea typeface="Times New Roman"/>
                                <a:cs typeface="Times New Roman"/>
                              </a:rPr>
                              <m:t>𝑠</m:t>
                            </m:r>
                          </m:e>
                          <m:sub>
                            <m:r>
                              <a:rPr lang="fr-FR" sz="6200" i="1">
                                <a:effectLst/>
                                <a:latin typeface="Cambria Math"/>
                                <a:ea typeface="Times New Roman"/>
                                <a:cs typeface="Times New Roman"/>
                              </a:rPr>
                              <m:t>1</m:t>
                            </m:r>
                            <m:r>
                              <a:rPr lang="fr-FR" sz="6200" i="1">
                                <a:effectLst/>
                                <a:latin typeface="Cambria Math"/>
                                <a:ea typeface="Times New Roman"/>
                                <a:cs typeface="Times New Roman"/>
                              </a:rPr>
                              <m:t>𝑙</m:t>
                            </m:r>
                          </m:sub>
                        </m:sSub>
                      </m:e>
                    </m:nary>
                    <m:r>
                      <a:rPr lang="fr-FR" sz="6200" i="1">
                        <a:effectLst/>
                        <a:latin typeface="Cambria Math"/>
                        <a:ea typeface="Times New Roman"/>
                        <a:cs typeface="Times New Roman"/>
                      </a:rPr>
                      <m:t>,</m:t>
                    </m:r>
                    <m:sSub>
                      <m:sSubPr>
                        <m:ctrlPr>
                          <a:rPr lang="fr-FR" sz="6200" i="1">
                            <a:effectLst/>
                            <a:latin typeface="Cambria Math"/>
                            <a:ea typeface="Times New Roman"/>
                            <a:cs typeface="Times New Roman"/>
                          </a:rPr>
                        </m:ctrlPr>
                      </m:sSubPr>
                      <m:e>
                        <m:r>
                          <a:rPr lang="fr-FR" sz="6200" i="1">
                            <a:effectLst/>
                            <a:latin typeface="Cambria Math"/>
                            <a:ea typeface="Times New Roman"/>
                            <a:cs typeface="Times New Roman"/>
                          </a:rPr>
                          <m:t>𝑠</m:t>
                        </m:r>
                      </m:e>
                      <m:sub>
                        <m:r>
                          <a:rPr lang="fr-FR" sz="6200" i="1">
                            <a:effectLst/>
                            <a:latin typeface="Cambria Math"/>
                            <a:ea typeface="Times New Roman"/>
                            <a:cs typeface="Times New Roman"/>
                          </a:rPr>
                          <m:t>2</m:t>
                        </m:r>
                      </m:sub>
                    </m:sSub>
                    <m:r>
                      <a:rPr lang="fr-FR" sz="6200" i="1">
                        <a:effectLst/>
                        <a:latin typeface="Cambria Math"/>
                        <a:ea typeface="Times New Roman"/>
                        <a:cs typeface="Times New Roman"/>
                      </a:rPr>
                      <m:t>)</m:t>
                    </m:r>
                    <m:sSub>
                      <m:sSubPr>
                        <m:ctrlPr>
                          <a:rPr lang="fr-FR" sz="6200" i="1">
                            <a:effectLst/>
                            <a:latin typeface="Cambria Math"/>
                            <a:ea typeface="Times New Roman"/>
                            <a:cs typeface="Times New Roman"/>
                          </a:rPr>
                        </m:ctrlPr>
                      </m:sSubPr>
                      <m:e>
                        <m:r>
                          <a:rPr lang="fr-FR" sz="6200" i="1">
                            <a:effectLst/>
                            <a:latin typeface="Cambria Math"/>
                            <a:ea typeface="Times New Roman"/>
                            <a:cs typeface="Times New Roman"/>
                          </a:rPr>
                          <m:t>𝑢</m:t>
                        </m:r>
                      </m:e>
                      <m:sub>
                        <m:r>
                          <a:rPr lang="fr-FR" sz="6200" i="1">
                            <a:effectLst/>
                            <a:latin typeface="Cambria Math"/>
                            <a:ea typeface="Times New Roman"/>
                            <a:cs typeface="Times New Roman"/>
                          </a:rPr>
                          <m:t>1</m:t>
                        </m:r>
                      </m:sub>
                    </m:sSub>
                    <m:d>
                      <m:dPr>
                        <m:ctrlPr>
                          <a:rPr lang="fr-FR" sz="6200" i="1">
                            <a:effectLst/>
                            <a:latin typeface="Cambria Math"/>
                            <a:ea typeface="Times New Roman"/>
                            <a:cs typeface="Times New Roman"/>
                          </a:rPr>
                        </m:ctrlPr>
                      </m:dPr>
                      <m:e>
                        <m:sSub>
                          <m:sSubPr>
                            <m:ctrlPr>
                              <a:rPr lang="fr-FR" sz="6200" i="1">
                                <a:effectLst/>
                                <a:latin typeface="Cambria Math"/>
                                <a:ea typeface="Times New Roman"/>
                                <a:cs typeface="Times New Roman"/>
                              </a:rPr>
                            </m:ctrlPr>
                          </m:sSubPr>
                          <m:e>
                            <m:r>
                              <a:rPr lang="fr-FR" sz="6200" i="1">
                                <a:effectLst/>
                                <a:latin typeface="Cambria Math"/>
                                <a:ea typeface="Times New Roman"/>
                                <a:cs typeface="Times New Roman"/>
                              </a:rPr>
                              <m:t>𝑠</m:t>
                            </m:r>
                          </m:e>
                          <m:sub>
                            <m:r>
                              <a:rPr lang="fr-FR" sz="6200" i="1">
                                <a:effectLst/>
                                <a:latin typeface="Cambria Math"/>
                                <a:ea typeface="Times New Roman"/>
                                <a:cs typeface="Times New Roman"/>
                              </a:rPr>
                              <m:t>1</m:t>
                            </m:r>
                            <m:r>
                              <a:rPr lang="fr-FR" sz="6200" i="1">
                                <a:effectLst/>
                                <a:latin typeface="Cambria Math"/>
                                <a:ea typeface="Times New Roman"/>
                                <a:cs typeface="Times New Roman"/>
                              </a:rPr>
                              <m:t>𝑙</m:t>
                            </m:r>
                          </m:sub>
                        </m:sSub>
                        <m:r>
                          <a:rPr lang="fr-FR" sz="6200" i="1">
                            <a:effectLst/>
                            <a:latin typeface="Cambria Math"/>
                            <a:ea typeface="Times New Roman"/>
                            <a:cs typeface="Times New Roman"/>
                          </a:rPr>
                          <m:t>,</m:t>
                        </m:r>
                        <m:sSub>
                          <m:sSubPr>
                            <m:ctrlPr>
                              <a:rPr lang="fr-FR" sz="6200" i="1">
                                <a:effectLst/>
                                <a:latin typeface="Cambria Math"/>
                                <a:ea typeface="Times New Roman"/>
                                <a:cs typeface="Times New Roman"/>
                              </a:rPr>
                            </m:ctrlPr>
                          </m:sSubPr>
                          <m:e>
                            <m:r>
                              <a:rPr lang="fr-FR" sz="6200" i="1">
                                <a:effectLst/>
                                <a:latin typeface="Cambria Math"/>
                                <a:ea typeface="Times New Roman"/>
                                <a:cs typeface="Times New Roman"/>
                              </a:rPr>
                              <m:t>𝑠</m:t>
                            </m:r>
                          </m:e>
                          <m:sub>
                            <m:r>
                              <a:rPr lang="fr-FR" sz="6200" i="1">
                                <a:effectLst/>
                                <a:latin typeface="Cambria Math"/>
                                <a:ea typeface="Times New Roman"/>
                                <a:cs typeface="Times New Roman"/>
                              </a:rPr>
                              <m:t>2</m:t>
                            </m:r>
                          </m:sub>
                        </m:sSub>
                      </m:e>
                    </m:d>
                  </m:oMath>
                </a14:m>
                <a:r>
                  <a:rPr lang="fr-FR" sz="5500" dirty="0">
                    <a:ea typeface="Times New Roman"/>
                    <a:cs typeface="Times New Roman"/>
                  </a:rPr>
                  <a:t>.</a:t>
                </a:r>
                <a:endParaRPr lang="fr-FR" sz="5500" dirty="0">
                  <a:ea typeface="Calibri"/>
                  <a:cs typeface="Times New Roman"/>
                </a:endParaRPr>
              </a:p>
              <a:p>
                <a:pPr marL="0" indent="0">
                  <a:lnSpc>
                    <a:spcPct val="115000"/>
                  </a:lnSpc>
                  <a:spcAft>
                    <a:spcPts val="1000"/>
                  </a:spcAft>
                  <a:buNone/>
                </a:pPr>
                <a14:m>
                  <m:oMathPara xmlns:m="http://schemas.openxmlformats.org/officeDocument/2006/math">
                    <m:oMathParaPr>
                      <m:jc m:val="centerGroup"/>
                    </m:oMathParaPr>
                    <m:oMath xmlns:m="http://schemas.openxmlformats.org/officeDocument/2006/math">
                      <m:sSub>
                        <m:sSubPr>
                          <m:ctrlPr>
                            <a:rPr lang="fr-FR" sz="5500" b="1" i="1">
                              <a:effectLst/>
                              <a:latin typeface="Cambria Math"/>
                              <a:ea typeface="Calibri"/>
                              <a:cs typeface="Times New Roman"/>
                            </a:rPr>
                          </m:ctrlPr>
                        </m:sSubPr>
                        <m:e>
                          <m:r>
                            <a:rPr lang="fr-FR" sz="5500" b="1" i="1">
                              <a:effectLst/>
                              <a:latin typeface="Cambria Math"/>
                              <a:ea typeface="Calibri"/>
                              <a:cs typeface="Times New Roman"/>
                            </a:rPr>
                            <m:t>𝒖</m:t>
                          </m:r>
                        </m:e>
                        <m:sub>
                          <m:r>
                            <a:rPr lang="fr-FR" sz="5500" b="1" i="1">
                              <a:effectLst/>
                              <a:latin typeface="Cambria Math"/>
                              <a:ea typeface="Calibri"/>
                              <a:cs typeface="Times New Roman"/>
                            </a:rPr>
                            <m:t>𝟏</m:t>
                          </m:r>
                        </m:sub>
                      </m:sSub>
                      <m:d>
                        <m:dPr>
                          <m:ctrlPr>
                            <a:rPr lang="fr-FR" sz="5500" b="1" i="1">
                              <a:effectLst/>
                              <a:latin typeface="Cambria Math"/>
                              <a:ea typeface="Calibri"/>
                              <a:cs typeface="Times New Roman"/>
                            </a:rPr>
                          </m:ctrlPr>
                        </m:dPr>
                        <m:e>
                          <m:r>
                            <a:rPr lang="fr-FR" sz="5500" b="1" i="1">
                              <a:effectLst/>
                              <a:latin typeface="Cambria Math"/>
                              <a:ea typeface="Calibri"/>
                              <a:cs typeface="Times New Roman"/>
                            </a:rPr>
                            <m:t>𝝈</m:t>
                          </m:r>
                        </m:e>
                      </m:d>
                      <m:r>
                        <a:rPr lang="fr-FR" sz="5500" b="1" i="1">
                          <a:effectLst/>
                          <a:latin typeface="Cambria Math"/>
                          <a:ea typeface="Calibri"/>
                          <a:cs typeface="Times New Roman"/>
                        </a:rPr>
                        <m:t>=</m:t>
                      </m:r>
                      <m:nary>
                        <m:naryPr>
                          <m:chr m:val="∑"/>
                          <m:limLoc m:val="undOvr"/>
                          <m:supHide m:val="on"/>
                          <m:ctrlPr>
                            <a:rPr lang="fr-FR" sz="5500" b="1" i="1">
                              <a:effectLst/>
                              <a:latin typeface="Cambria Math"/>
                              <a:ea typeface="Calibri"/>
                              <a:cs typeface="Times New Roman"/>
                            </a:rPr>
                          </m:ctrlPr>
                        </m:naryPr>
                        <m:sub>
                          <m:sSub>
                            <m:sSubPr>
                              <m:ctrlPr>
                                <a:rPr lang="fr-FR" sz="5500" b="1" i="1">
                                  <a:effectLst/>
                                  <a:latin typeface="Cambria Math"/>
                                  <a:ea typeface="Calibri"/>
                                  <a:cs typeface="Times New Roman"/>
                                </a:rPr>
                              </m:ctrlPr>
                            </m:sSubPr>
                            <m:e>
                              <m:r>
                                <a:rPr lang="fr-FR" sz="5500" b="1" i="1">
                                  <a:effectLst/>
                                  <a:latin typeface="Cambria Math"/>
                                  <a:ea typeface="Calibri"/>
                                  <a:cs typeface="Times New Roman"/>
                                </a:rPr>
                                <m:t>𝒔</m:t>
                              </m:r>
                            </m:e>
                            <m:sub>
                              <m:r>
                                <a:rPr lang="fr-FR" sz="5500" b="1" i="1">
                                  <a:effectLst/>
                                  <a:latin typeface="Cambria Math"/>
                                  <a:ea typeface="Calibri"/>
                                  <a:cs typeface="Times New Roman"/>
                                </a:rPr>
                                <m:t>𝟏</m:t>
                              </m:r>
                            </m:sub>
                          </m:sSub>
                          <m:r>
                            <a:rPr lang="fr-FR" sz="5500" b="1" i="1">
                              <a:effectLst/>
                              <a:latin typeface="Cambria Math"/>
                              <a:ea typeface="Calibri"/>
                              <a:cs typeface="Times New Roman"/>
                            </a:rPr>
                            <m:t>𝝐</m:t>
                          </m:r>
                          <m:sSub>
                            <m:sSubPr>
                              <m:ctrlPr>
                                <a:rPr lang="fr-FR" sz="5500" b="1" i="1">
                                  <a:effectLst/>
                                  <a:latin typeface="Cambria Math"/>
                                  <a:ea typeface="Calibri"/>
                                  <a:cs typeface="Times New Roman"/>
                                </a:rPr>
                              </m:ctrlPr>
                            </m:sSubPr>
                            <m:e>
                              <m:r>
                                <a:rPr lang="fr-FR" sz="5500" b="1" i="1">
                                  <a:effectLst/>
                                  <a:latin typeface="Cambria Math"/>
                                  <a:ea typeface="Calibri"/>
                                  <a:cs typeface="Times New Roman"/>
                                </a:rPr>
                                <m:t>𝑺</m:t>
                              </m:r>
                            </m:e>
                            <m:sub>
                              <m:r>
                                <a:rPr lang="fr-FR" sz="5500" b="1" i="1">
                                  <a:effectLst/>
                                  <a:latin typeface="Cambria Math"/>
                                  <a:ea typeface="Calibri"/>
                                  <a:cs typeface="Times New Roman"/>
                                </a:rPr>
                                <m:t>𝟏</m:t>
                              </m:r>
                            </m:sub>
                          </m:sSub>
                        </m:sub>
                        <m:sup/>
                        <m:e>
                          <m:sSub>
                            <m:sSubPr>
                              <m:ctrlPr>
                                <a:rPr lang="fr-FR" sz="5500" b="1" i="1">
                                  <a:effectLst/>
                                  <a:latin typeface="Cambria Math"/>
                                  <a:ea typeface="Calibri"/>
                                  <a:cs typeface="Times New Roman"/>
                                </a:rPr>
                              </m:ctrlPr>
                            </m:sSubPr>
                            <m:e>
                              <m:r>
                                <a:rPr lang="fr-FR" sz="5500" b="1" i="1">
                                  <a:effectLst/>
                                  <a:latin typeface="Cambria Math"/>
                                  <a:ea typeface="Calibri"/>
                                  <a:cs typeface="Times New Roman"/>
                                </a:rPr>
                                <m:t>𝝈</m:t>
                              </m:r>
                            </m:e>
                            <m:sub>
                              <m:r>
                                <a:rPr lang="fr-FR" sz="5500" b="1" i="1">
                                  <a:effectLst/>
                                  <a:latin typeface="Cambria Math"/>
                                  <a:ea typeface="Calibri"/>
                                  <a:cs typeface="Times New Roman"/>
                                </a:rPr>
                                <m:t>𝟏</m:t>
                              </m:r>
                            </m:sub>
                          </m:sSub>
                        </m:e>
                      </m:nary>
                      <m:d>
                        <m:dPr>
                          <m:ctrlPr>
                            <a:rPr lang="fr-FR" sz="5500" b="1" i="1">
                              <a:effectLst/>
                              <a:latin typeface="Cambria Math"/>
                              <a:ea typeface="Calibri"/>
                              <a:cs typeface="Times New Roman"/>
                            </a:rPr>
                          </m:ctrlPr>
                        </m:dPr>
                        <m:e>
                          <m:sSub>
                            <m:sSubPr>
                              <m:ctrlPr>
                                <a:rPr lang="fr-FR" sz="5500" b="1" i="1">
                                  <a:effectLst/>
                                  <a:latin typeface="Cambria Math"/>
                                  <a:ea typeface="Calibri"/>
                                  <a:cs typeface="Times New Roman"/>
                                </a:rPr>
                              </m:ctrlPr>
                            </m:sSubPr>
                            <m:e>
                              <m:r>
                                <a:rPr lang="fr-FR" sz="5500" b="1" i="1">
                                  <a:effectLst/>
                                  <a:latin typeface="Cambria Math"/>
                                  <a:ea typeface="Calibri"/>
                                  <a:cs typeface="Times New Roman"/>
                                </a:rPr>
                                <m:t>𝒔</m:t>
                              </m:r>
                            </m:e>
                            <m:sub>
                              <m:r>
                                <a:rPr lang="fr-FR" sz="5500" b="1" i="1">
                                  <a:effectLst/>
                                  <a:latin typeface="Cambria Math"/>
                                  <a:ea typeface="Calibri"/>
                                  <a:cs typeface="Times New Roman"/>
                                </a:rPr>
                                <m:t>𝟏</m:t>
                              </m:r>
                            </m:sub>
                          </m:sSub>
                        </m:e>
                      </m:d>
                      <m:sSub>
                        <m:sSubPr>
                          <m:ctrlPr>
                            <a:rPr lang="fr-FR" sz="5500" b="1" i="1">
                              <a:effectLst/>
                              <a:latin typeface="Cambria Math"/>
                              <a:ea typeface="Calibri"/>
                              <a:cs typeface="Times New Roman"/>
                            </a:rPr>
                          </m:ctrlPr>
                        </m:sSubPr>
                        <m:e>
                          <m:r>
                            <a:rPr lang="fr-FR" sz="5500" b="1" i="1">
                              <a:effectLst/>
                              <a:latin typeface="Cambria Math"/>
                              <a:ea typeface="Calibri"/>
                              <a:cs typeface="Times New Roman"/>
                            </a:rPr>
                            <m:t>𝒖</m:t>
                          </m:r>
                        </m:e>
                        <m:sub>
                          <m:r>
                            <a:rPr lang="fr-FR" sz="5500" b="1" i="1">
                              <a:effectLst/>
                              <a:latin typeface="Cambria Math"/>
                              <a:ea typeface="Calibri"/>
                              <a:cs typeface="Times New Roman"/>
                            </a:rPr>
                            <m:t>𝟏</m:t>
                          </m:r>
                        </m:sub>
                      </m:sSub>
                      <m:d>
                        <m:dPr>
                          <m:ctrlPr>
                            <a:rPr lang="fr-FR" sz="5500" b="1" i="1">
                              <a:effectLst/>
                              <a:latin typeface="Cambria Math"/>
                              <a:ea typeface="Calibri"/>
                              <a:cs typeface="Times New Roman"/>
                            </a:rPr>
                          </m:ctrlPr>
                        </m:dPr>
                        <m:e>
                          <m:sSub>
                            <m:sSubPr>
                              <m:ctrlPr>
                                <a:rPr lang="fr-FR" sz="5500" b="1" i="1">
                                  <a:effectLst/>
                                  <a:latin typeface="Cambria Math"/>
                                  <a:ea typeface="Calibri"/>
                                  <a:cs typeface="Times New Roman"/>
                                </a:rPr>
                              </m:ctrlPr>
                            </m:sSubPr>
                            <m:e>
                              <m:r>
                                <a:rPr lang="fr-FR" sz="5500" b="1" i="1">
                                  <a:effectLst/>
                                  <a:latin typeface="Cambria Math"/>
                                  <a:ea typeface="Calibri"/>
                                  <a:cs typeface="Times New Roman"/>
                                </a:rPr>
                                <m:t>𝒔</m:t>
                              </m:r>
                            </m:e>
                            <m:sub>
                              <m:r>
                                <a:rPr lang="fr-FR" sz="5500" b="1" i="1">
                                  <a:effectLst/>
                                  <a:latin typeface="Cambria Math"/>
                                  <a:ea typeface="Calibri"/>
                                  <a:cs typeface="Times New Roman"/>
                                </a:rPr>
                                <m:t>𝟏</m:t>
                              </m:r>
                            </m:sub>
                          </m:sSub>
                          <m:r>
                            <a:rPr lang="fr-FR" sz="5500" b="1" i="1">
                              <a:effectLst/>
                              <a:latin typeface="Cambria Math"/>
                              <a:ea typeface="Calibri"/>
                              <a:cs typeface="Times New Roman"/>
                            </a:rPr>
                            <m:t>,</m:t>
                          </m:r>
                          <m:sSub>
                            <m:sSubPr>
                              <m:ctrlPr>
                                <a:rPr lang="fr-FR" sz="5500" b="1" i="1">
                                  <a:effectLst/>
                                  <a:latin typeface="Cambria Math"/>
                                  <a:ea typeface="Calibri"/>
                                  <a:cs typeface="Times New Roman"/>
                                </a:rPr>
                              </m:ctrlPr>
                            </m:sSubPr>
                            <m:e>
                              <m:r>
                                <a:rPr lang="fr-FR" sz="5500" b="1" i="1">
                                  <a:effectLst/>
                                  <a:latin typeface="Cambria Math"/>
                                  <a:ea typeface="Calibri"/>
                                  <a:cs typeface="Times New Roman"/>
                                </a:rPr>
                                <m:t>𝝈</m:t>
                              </m:r>
                            </m:e>
                            <m:sub>
                              <m:r>
                                <a:rPr lang="fr-FR" sz="5500" b="1" i="1">
                                  <a:effectLst/>
                                  <a:latin typeface="Cambria Math"/>
                                  <a:ea typeface="Calibri"/>
                                  <a:cs typeface="Times New Roman"/>
                                </a:rPr>
                                <m:t>𝟐</m:t>
                              </m:r>
                            </m:sub>
                          </m:sSub>
                        </m:e>
                      </m:d>
                      <m:r>
                        <a:rPr lang="fr-FR" sz="5500" b="1" i="1">
                          <a:effectLst/>
                          <a:latin typeface="Cambria Math"/>
                          <a:ea typeface="Calibri"/>
                          <a:cs typeface="Times New Roman"/>
                        </a:rPr>
                        <m:t>….(</m:t>
                      </m:r>
                      <m:r>
                        <a:rPr lang="fr-FR" sz="5500" b="1" i="1">
                          <a:effectLst/>
                          <a:latin typeface="Cambria Math"/>
                          <a:ea typeface="Calibri"/>
                          <a:cs typeface="Times New Roman"/>
                        </a:rPr>
                        <m:t>𝑰</m:t>
                      </m:r>
                      <m:r>
                        <a:rPr lang="fr-FR" sz="5500" b="1" i="1">
                          <a:effectLst/>
                          <a:latin typeface="Cambria Math"/>
                          <a:ea typeface="Calibri"/>
                          <a:cs typeface="Times New Roman"/>
                        </a:rPr>
                        <m:t>)</m:t>
                      </m:r>
                    </m:oMath>
                  </m:oMathPara>
                </a14:m>
                <a:endParaRPr lang="fr-FR" sz="5500" dirty="0">
                  <a:ea typeface="Calibri"/>
                  <a:cs typeface="Times New Roman"/>
                </a:endParaRPr>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593" t="-3235"/>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51</a:t>
            </a:fld>
            <a:endParaRPr lang="fr-FR"/>
          </a:p>
        </p:txBody>
      </p:sp>
    </p:spTree>
    <p:extLst>
      <p:ext uri="{BB962C8B-B14F-4D97-AF65-F5344CB8AC3E}">
        <p14:creationId xmlns:p14="http://schemas.microsoft.com/office/powerpoint/2010/main" val="6282437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marL="0" indent="0">
                  <a:lnSpc>
                    <a:spcPct val="115000"/>
                  </a:lnSpc>
                  <a:spcAft>
                    <a:spcPts val="1000"/>
                  </a:spcAft>
                  <a:buNone/>
                </a:pPr>
                <a14:m>
                  <m:oMath xmlns:m="http://schemas.openxmlformats.org/officeDocument/2006/math">
                    <m:sSub>
                      <m:sSubPr>
                        <m:ctrlPr>
                          <a:rPr lang="fr-FR" sz="2800" i="1" smtClean="0">
                            <a:latin typeface="Cambria Math"/>
                          </a:rPr>
                        </m:ctrlPr>
                      </m:sSubPr>
                      <m:e>
                        <m:r>
                          <a:rPr lang="fr-FR" sz="2800" i="1">
                            <a:effectLst/>
                            <a:latin typeface="Cambria Math"/>
                            <a:ea typeface="Calibri"/>
                            <a:cs typeface="Times New Roman"/>
                          </a:rPr>
                          <m:t>𝑢</m:t>
                        </m:r>
                      </m:e>
                      <m:sub>
                        <m:r>
                          <a:rPr lang="fr-FR" sz="2800" i="1">
                            <a:effectLst/>
                            <a:latin typeface="Cambria Math"/>
                            <a:ea typeface="Calibri"/>
                            <a:cs typeface="Times New Roman"/>
                          </a:rPr>
                          <m:t>1</m:t>
                        </m:r>
                      </m:sub>
                    </m:sSub>
                    <m:d>
                      <m:dPr>
                        <m:ctrlPr>
                          <a:rPr lang="fr-FR" sz="2800" i="1">
                            <a:effectLst/>
                            <a:latin typeface="Cambria Math"/>
                            <a:ea typeface="Calibri"/>
                            <a:cs typeface="Times New Roman"/>
                          </a:rPr>
                        </m:ctrlPr>
                      </m:dPr>
                      <m:e>
                        <m:sSub>
                          <m:sSubPr>
                            <m:ctrlPr>
                              <a:rPr lang="fr-FR" sz="2800" i="1">
                                <a:effectLst/>
                                <a:latin typeface="Cambria Math"/>
                              </a:rPr>
                            </m:ctrlPr>
                          </m:sSubPr>
                          <m:e>
                            <m:r>
                              <a:rPr lang="fr-FR" sz="2800" i="1">
                                <a:effectLst/>
                                <a:latin typeface="Cambria Math"/>
                                <a:ea typeface="Calibri"/>
                                <a:cs typeface="Times New Roman"/>
                              </a:rPr>
                              <m:t>𝑠</m:t>
                            </m:r>
                          </m:e>
                          <m:sub>
                            <m:r>
                              <a:rPr lang="fr-FR" sz="2800" i="1">
                                <a:effectLst/>
                                <a:latin typeface="Cambria Math"/>
                                <a:ea typeface="Calibri"/>
                                <a:cs typeface="Times New Roman"/>
                              </a:rPr>
                              <m:t>1</m:t>
                            </m:r>
                          </m:sub>
                        </m:sSub>
                        <m:r>
                          <a:rPr lang="fr-FR" sz="2800" i="1">
                            <a:effectLst/>
                            <a:latin typeface="Cambria Math"/>
                            <a:ea typeface="Calibri"/>
                            <a:cs typeface="Times New Roman"/>
                          </a:rPr>
                          <m:t>,</m:t>
                        </m:r>
                        <m:sSub>
                          <m:sSubPr>
                            <m:ctrlPr>
                              <a:rPr lang="fr-FR" sz="2800" i="1">
                                <a:effectLst/>
                                <a:latin typeface="Cambria Math"/>
                              </a:rPr>
                            </m:ctrlPr>
                          </m:sSubPr>
                          <m:e>
                            <m:r>
                              <a:rPr lang="fr-FR" sz="2800" i="1">
                                <a:effectLst/>
                                <a:latin typeface="Cambria Math"/>
                                <a:ea typeface="Calibri"/>
                                <a:cs typeface="Times New Roman"/>
                              </a:rPr>
                              <m:t>𝜎</m:t>
                            </m:r>
                          </m:e>
                          <m:sub>
                            <m:r>
                              <a:rPr lang="fr-FR" sz="2800" i="1">
                                <a:effectLst/>
                                <a:latin typeface="Cambria Math"/>
                                <a:ea typeface="Calibri"/>
                                <a:cs typeface="Times New Roman"/>
                              </a:rPr>
                              <m:t>2</m:t>
                            </m:r>
                          </m:sub>
                        </m:sSub>
                      </m:e>
                    </m:d>
                  </m:oMath>
                </a14:m>
                <a:r>
                  <a:rPr lang="fr-FR" sz="2800" dirty="0" smtClean="0"/>
                  <a:t> </a:t>
                </a:r>
                <a:r>
                  <a:rPr lang="fr-FR" sz="2800" dirty="0">
                    <a:ea typeface="Times New Roman"/>
                    <a:cs typeface="Times New Roman"/>
                  </a:rPr>
                  <a:t>est le paiement d’une stratégie </a:t>
                </a:r>
                <a14:m>
                  <m:oMath xmlns:m="http://schemas.openxmlformats.org/officeDocument/2006/math">
                    <m:sSub>
                      <m:sSubPr>
                        <m:ctrlPr>
                          <a:rPr lang="fr-FR" sz="2800" i="1">
                            <a:effectLst/>
                            <a:latin typeface="Cambria Math"/>
                            <a:ea typeface="Times New Roman"/>
                            <a:cs typeface="Times New Roman"/>
                          </a:rPr>
                        </m:ctrlPr>
                      </m:sSubPr>
                      <m:e>
                        <m:r>
                          <a:rPr lang="fr-FR" sz="2800" i="1">
                            <a:effectLst/>
                            <a:latin typeface="Cambria Math"/>
                            <a:ea typeface="Times New Roman"/>
                            <a:cs typeface="Times New Roman"/>
                          </a:rPr>
                          <m:t>𝑠</m:t>
                        </m:r>
                      </m:e>
                      <m:sub>
                        <m:r>
                          <a:rPr lang="fr-FR" sz="2800" i="1">
                            <a:effectLst/>
                            <a:latin typeface="Cambria Math"/>
                            <a:ea typeface="Times New Roman"/>
                            <a:cs typeface="Times New Roman"/>
                          </a:rPr>
                          <m:t>1</m:t>
                        </m:r>
                      </m:sub>
                    </m:sSub>
                  </m:oMath>
                </a14:m>
                <a:r>
                  <a:rPr lang="fr-FR" sz="2800" dirty="0">
                    <a:ea typeface="Times New Roman"/>
                    <a:cs typeface="Times New Roman"/>
                  </a:rPr>
                  <a:t> sachant que le joueur 2 adopte la stratégie mixte</a:t>
                </a:r>
                <a14:m>
                  <m:oMath xmlns:m="http://schemas.openxmlformats.org/officeDocument/2006/math">
                    <m:r>
                      <a:rPr lang="fr-FR" sz="2800" i="1">
                        <a:effectLst/>
                        <a:latin typeface="Cambria Math"/>
                        <a:ea typeface="Times New Roman"/>
                        <a:cs typeface="Times New Roman"/>
                      </a:rPr>
                      <m:t> </m:t>
                    </m:r>
                    <m:sSub>
                      <m:sSubPr>
                        <m:ctrlPr>
                          <a:rPr lang="fr-FR" sz="2800" i="1">
                            <a:effectLst/>
                            <a:latin typeface="Cambria Math"/>
                            <a:ea typeface="Times New Roman"/>
                            <a:cs typeface="Times New Roman"/>
                          </a:rPr>
                        </m:ctrlPr>
                      </m:sSubPr>
                      <m:e>
                        <m:r>
                          <a:rPr lang="fr-FR" sz="2800" i="1">
                            <a:effectLst/>
                            <a:latin typeface="Cambria Math"/>
                            <a:ea typeface="Times New Roman"/>
                            <a:cs typeface="Times New Roman"/>
                          </a:rPr>
                          <m:t>𝜎</m:t>
                        </m:r>
                      </m:e>
                      <m:sub>
                        <m:r>
                          <a:rPr lang="fr-FR" sz="2800" i="1">
                            <a:effectLst/>
                            <a:latin typeface="Cambria Math"/>
                            <a:ea typeface="Times New Roman"/>
                            <a:cs typeface="Times New Roman"/>
                          </a:rPr>
                          <m:t>2</m:t>
                        </m:r>
                      </m:sub>
                    </m:sSub>
                  </m:oMath>
                </a14:m>
                <a:r>
                  <a:rPr lang="fr-FR" sz="2800" dirty="0">
                    <a:ea typeface="Times New Roman"/>
                    <a:cs typeface="Times New Roman"/>
                  </a:rPr>
                  <a:t>.</a:t>
                </a:r>
                <a:endParaRPr lang="fr-FR" sz="2800" dirty="0">
                  <a:ea typeface="Calibri"/>
                  <a:cs typeface="Times New Roman"/>
                </a:endParaRPr>
              </a:p>
              <a:p>
                <a:pPr marL="0" indent="0">
                  <a:buNone/>
                </a:pPr>
                <a:endParaRPr lang="fr-FR" sz="2000" dirty="0" smtClean="0"/>
              </a:p>
              <a:p>
                <a:pPr marL="0" indent="0">
                  <a:buNone/>
                </a:pPr>
                <a:r>
                  <a:rPr lang="fr-FR" sz="2800" dirty="0" smtClean="0"/>
                  <a:t>De manière générale nous avons le lemme qui permet de calculer le gain d’un joueur i :</a:t>
                </a:r>
                <a:endParaRPr lang="fr-FR" sz="28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481" t="-539"/>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52</a:t>
            </a:fld>
            <a:endParaRPr lang="fr-FR"/>
          </a:p>
        </p:txBody>
      </p:sp>
    </p:spTree>
    <p:extLst>
      <p:ext uri="{BB962C8B-B14F-4D97-AF65-F5344CB8AC3E}">
        <p14:creationId xmlns:p14="http://schemas.microsoft.com/office/powerpoint/2010/main" val="30526897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marL="0" indent="0" algn="ctr">
                  <a:lnSpc>
                    <a:spcPct val="115000"/>
                  </a:lnSpc>
                  <a:spcAft>
                    <a:spcPts val="1000"/>
                  </a:spcAft>
                  <a:buNone/>
                </a:pPr>
                <a:r>
                  <a:rPr lang="fr-FR" b="1" dirty="0" smtClean="0">
                    <a:effectLst/>
                    <a:ea typeface="Calibri"/>
                    <a:cs typeface="Times New Roman"/>
                  </a:rPr>
                  <a:t>Lemme:</a:t>
                </a:r>
              </a:p>
              <a:p>
                <a:pPr marL="0" indent="0" algn="ctr">
                  <a:lnSpc>
                    <a:spcPct val="115000"/>
                  </a:lnSpc>
                  <a:spcAft>
                    <a:spcPts val="1000"/>
                  </a:spcAft>
                  <a:buNone/>
                </a:pPr>
                <a14:m>
                  <m:oMathPara xmlns:m="http://schemas.openxmlformats.org/officeDocument/2006/math">
                    <m:oMathParaPr>
                      <m:jc m:val="centerGroup"/>
                    </m:oMathParaPr>
                    <m:oMath xmlns:m="http://schemas.openxmlformats.org/officeDocument/2006/math">
                      <m:sSub>
                        <m:sSubPr>
                          <m:ctrlPr>
                            <a:rPr lang="fr-FR" b="1" i="1">
                              <a:effectLst/>
                              <a:latin typeface="Cambria Math"/>
                              <a:ea typeface="Calibri"/>
                              <a:cs typeface="Times New Roman"/>
                            </a:rPr>
                          </m:ctrlPr>
                        </m:sSubPr>
                        <m:e>
                          <m:r>
                            <a:rPr lang="fr-FR" b="1" i="1">
                              <a:effectLst/>
                              <a:latin typeface="Cambria Math"/>
                              <a:ea typeface="Calibri"/>
                              <a:cs typeface="Times New Roman"/>
                            </a:rPr>
                            <m:t>𝒖</m:t>
                          </m:r>
                        </m:e>
                        <m:sub>
                          <m:r>
                            <a:rPr lang="fr-FR" b="1" i="1">
                              <a:effectLst/>
                              <a:latin typeface="Cambria Math"/>
                              <a:ea typeface="Calibri"/>
                              <a:cs typeface="Times New Roman"/>
                            </a:rPr>
                            <m:t>𝒊</m:t>
                          </m:r>
                        </m:sub>
                      </m:sSub>
                      <m:r>
                        <a:rPr lang="fr-FR" b="1" i="1">
                          <a:effectLst/>
                          <a:latin typeface="Cambria Math"/>
                          <a:ea typeface="Calibri"/>
                          <a:cs typeface="Times New Roman"/>
                        </a:rPr>
                        <m:t>(</m:t>
                      </m:r>
                      <m:r>
                        <a:rPr lang="fr-FR" b="1" i="1">
                          <a:effectLst/>
                          <a:latin typeface="Cambria Math"/>
                          <a:ea typeface="Calibri"/>
                          <a:cs typeface="Times New Roman"/>
                        </a:rPr>
                        <m:t>𝝈</m:t>
                      </m:r>
                      <m:r>
                        <a:rPr lang="fr-FR" b="1" i="1">
                          <a:effectLst/>
                          <a:latin typeface="Cambria Math"/>
                          <a:ea typeface="Calibri"/>
                          <a:cs typeface="Times New Roman"/>
                        </a:rPr>
                        <m:t>)</m:t>
                      </m:r>
                      <m:sSub>
                        <m:sSubPr>
                          <m:ctrlPr>
                            <a:rPr lang="fr-FR" b="1" i="1">
                              <a:effectLst/>
                              <a:latin typeface="Cambria Math"/>
                              <a:ea typeface="Calibri"/>
                              <a:cs typeface="Times New Roman"/>
                            </a:rPr>
                          </m:ctrlPr>
                        </m:sSubPr>
                        <m:e>
                          <m:r>
                            <a:rPr lang="fr-FR" b="1" i="1">
                              <a:effectLst/>
                              <a:latin typeface="Cambria Math"/>
                              <a:ea typeface="Calibri"/>
                              <a:cs typeface="Times New Roman"/>
                            </a:rPr>
                            <m:t>=</m:t>
                          </m:r>
                          <m:r>
                            <a:rPr lang="fr-FR" b="1" i="1">
                              <a:effectLst/>
                              <a:latin typeface="Cambria Math"/>
                              <a:ea typeface="Calibri"/>
                              <a:cs typeface="Times New Roman"/>
                            </a:rPr>
                            <m:t>𝒖</m:t>
                          </m:r>
                        </m:e>
                        <m:sub>
                          <m:r>
                            <a:rPr lang="fr-FR" b="1" i="1">
                              <a:effectLst/>
                              <a:latin typeface="Cambria Math"/>
                              <a:ea typeface="Calibri"/>
                              <a:cs typeface="Times New Roman"/>
                            </a:rPr>
                            <m:t>𝒊</m:t>
                          </m:r>
                        </m:sub>
                      </m:sSub>
                      <m:d>
                        <m:dPr>
                          <m:ctrlPr>
                            <a:rPr lang="fr-FR" b="1" i="1">
                              <a:effectLst/>
                              <a:latin typeface="Cambria Math"/>
                              <a:ea typeface="Calibri"/>
                              <a:cs typeface="Times New Roman"/>
                            </a:rPr>
                          </m:ctrlPr>
                        </m:dPr>
                        <m:e>
                          <m:sSub>
                            <m:sSubPr>
                              <m:ctrlPr>
                                <a:rPr lang="fr-FR" b="1" i="1">
                                  <a:effectLst/>
                                  <a:latin typeface="Cambria Math"/>
                                  <a:ea typeface="Calibri"/>
                                  <a:cs typeface="Times New Roman"/>
                                </a:rPr>
                              </m:ctrlPr>
                            </m:sSubPr>
                            <m:e>
                              <m:r>
                                <a:rPr lang="fr-FR" b="1" i="1">
                                  <a:effectLst/>
                                  <a:latin typeface="Cambria Math"/>
                                  <a:ea typeface="Calibri"/>
                                  <a:cs typeface="Times New Roman"/>
                                </a:rPr>
                                <m:t>𝝈</m:t>
                              </m:r>
                            </m:e>
                            <m:sub>
                              <m:r>
                                <a:rPr lang="fr-FR" b="1" i="1">
                                  <a:effectLst/>
                                  <a:latin typeface="Cambria Math"/>
                                  <a:ea typeface="Calibri"/>
                                  <a:cs typeface="Times New Roman"/>
                                </a:rPr>
                                <m:t>𝒊</m:t>
                              </m:r>
                            </m:sub>
                          </m:sSub>
                          <m:r>
                            <a:rPr lang="fr-FR" b="1" i="1">
                              <a:effectLst/>
                              <a:latin typeface="Cambria Math"/>
                              <a:ea typeface="Calibri"/>
                              <a:cs typeface="Times New Roman"/>
                            </a:rPr>
                            <m:t>,</m:t>
                          </m:r>
                          <m:sSub>
                            <m:sSubPr>
                              <m:ctrlPr>
                                <a:rPr lang="fr-FR" b="1" i="1">
                                  <a:effectLst/>
                                  <a:latin typeface="Cambria Math"/>
                                  <a:ea typeface="Calibri"/>
                                  <a:cs typeface="Times New Roman"/>
                                </a:rPr>
                              </m:ctrlPr>
                            </m:sSubPr>
                            <m:e>
                              <m:r>
                                <a:rPr lang="fr-FR" b="1" i="1">
                                  <a:effectLst/>
                                  <a:latin typeface="Cambria Math"/>
                                  <a:ea typeface="Calibri"/>
                                  <a:cs typeface="Times New Roman"/>
                                </a:rPr>
                                <m:t>𝝈</m:t>
                              </m:r>
                            </m:e>
                            <m:sub>
                              <m:r>
                                <a:rPr lang="fr-FR" b="1" i="1">
                                  <a:effectLst/>
                                  <a:latin typeface="Cambria Math"/>
                                  <a:ea typeface="Calibri"/>
                                  <a:cs typeface="Times New Roman"/>
                                </a:rPr>
                                <m:t>−</m:t>
                              </m:r>
                              <m:r>
                                <a:rPr lang="fr-FR" b="1" i="1">
                                  <a:effectLst/>
                                  <a:latin typeface="Cambria Math"/>
                                  <a:ea typeface="Calibri"/>
                                  <a:cs typeface="Times New Roman"/>
                                </a:rPr>
                                <m:t>𝒊</m:t>
                              </m:r>
                            </m:sub>
                          </m:sSub>
                        </m:e>
                      </m:d>
                      <m:r>
                        <a:rPr lang="fr-FR" b="1" i="1">
                          <a:effectLst/>
                          <a:latin typeface="Cambria Math"/>
                          <a:ea typeface="Calibri"/>
                          <a:cs typeface="Times New Roman"/>
                        </a:rPr>
                        <m:t>=</m:t>
                      </m:r>
                      <m:nary>
                        <m:naryPr>
                          <m:chr m:val="∑"/>
                          <m:limLoc m:val="undOvr"/>
                          <m:supHide m:val="on"/>
                          <m:ctrlPr>
                            <a:rPr lang="fr-FR" b="1" i="1">
                              <a:effectLst/>
                              <a:latin typeface="Cambria Math"/>
                              <a:ea typeface="Calibri"/>
                              <a:cs typeface="Times New Roman"/>
                            </a:rPr>
                          </m:ctrlPr>
                        </m:naryPr>
                        <m:sub>
                          <m:sSub>
                            <m:sSubPr>
                              <m:ctrlPr>
                                <a:rPr lang="fr-FR" b="1" i="1">
                                  <a:effectLst/>
                                  <a:latin typeface="Cambria Math"/>
                                  <a:ea typeface="Calibri"/>
                                  <a:cs typeface="Times New Roman"/>
                                </a:rPr>
                              </m:ctrlPr>
                            </m:sSubPr>
                            <m:e>
                              <m:r>
                                <a:rPr lang="fr-FR" b="1" i="1">
                                  <a:effectLst/>
                                  <a:latin typeface="Cambria Math"/>
                                  <a:ea typeface="Calibri"/>
                                  <a:cs typeface="Times New Roman"/>
                                </a:rPr>
                                <m:t>𝒔</m:t>
                              </m:r>
                            </m:e>
                            <m:sub>
                              <m:r>
                                <a:rPr lang="fr-FR" b="1" i="1">
                                  <a:effectLst/>
                                  <a:latin typeface="Cambria Math"/>
                                  <a:ea typeface="Calibri"/>
                                  <a:cs typeface="Times New Roman"/>
                                </a:rPr>
                                <m:t>𝒊</m:t>
                              </m:r>
                            </m:sub>
                          </m:sSub>
                          <m:r>
                            <a:rPr lang="fr-FR" b="1" i="1">
                              <a:effectLst/>
                              <a:latin typeface="Cambria Math"/>
                              <a:ea typeface="Calibri"/>
                              <a:cs typeface="Times New Roman"/>
                            </a:rPr>
                            <m:t>𝝐</m:t>
                          </m:r>
                          <m:sSub>
                            <m:sSubPr>
                              <m:ctrlPr>
                                <a:rPr lang="fr-FR" b="1" i="1">
                                  <a:effectLst/>
                                  <a:latin typeface="Cambria Math"/>
                                  <a:ea typeface="Calibri"/>
                                  <a:cs typeface="Times New Roman"/>
                                </a:rPr>
                              </m:ctrlPr>
                            </m:sSubPr>
                            <m:e>
                              <m:r>
                                <a:rPr lang="fr-FR" b="1" i="1">
                                  <a:effectLst/>
                                  <a:latin typeface="Cambria Math"/>
                                  <a:ea typeface="Calibri"/>
                                  <a:cs typeface="Times New Roman"/>
                                </a:rPr>
                                <m:t>𝑺</m:t>
                              </m:r>
                            </m:e>
                            <m:sub>
                              <m:r>
                                <a:rPr lang="fr-FR" b="1" i="1">
                                  <a:effectLst/>
                                  <a:latin typeface="Cambria Math"/>
                                  <a:ea typeface="Calibri"/>
                                  <a:cs typeface="Times New Roman"/>
                                </a:rPr>
                                <m:t>𝒊</m:t>
                              </m:r>
                            </m:sub>
                          </m:sSub>
                        </m:sub>
                        <m:sup/>
                        <m:e>
                          <m:sSub>
                            <m:sSubPr>
                              <m:ctrlPr>
                                <a:rPr lang="fr-FR" b="1" i="1">
                                  <a:effectLst/>
                                  <a:latin typeface="Cambria Math"/>
                                  <a:ea typeface="Calibri"/>
                                  <a:cs typeface="Times New Roman"/>
                                </a:rPr>
                              </m:ctrlPr>
                            </m:sSubPr>
                            <m:e>
                              <m:r>
                                <a:rPr lang="fr-FR" b="1" i="1">
                                  <a:effectLst/>
                                  <a:latin typeface="Cambria Math"/>
                                  <a:ea typeface="Calibri"/>
                                  <a:cs typeface="Times New Roman"/>
                                </a:rPr>
                                <m:t>𝝈</m:t>
                              </m:r>
                            </m:e>
                            <m:sub>
                              <m:r>
                                <a:rPr lang="fr-FR" b="1" i="1">
                                  <a:effectLst/>
                                  <a:latin typeface="Cambria Math"/>
                                  <a:ea typeface="Calibri"/>
                                  <a:cs typeface="Times New Roman"/>
                                </a:rPr>
                                <m:t>𝒊</m:t>
                              </m:r>
                            </m:sub>
                          </m:sSub>
                        </m:e>
                      </m:nary>
                      <m:d>
                        <m:dPr>
                          <m:ctrlPr>
                            <a:rPr lang="fr-FR" b="1" i="1">
                              <a:effectLst/>
                              <a:latin typeface="Cambria Math"/>
                              <a:ea typeface="Calibri"/>
                              <a:cs typeface="Times New Roman"/>
                            </a:rPr>
                          </m:ctrlPr>
                        </m:dPr>
                        <m:e>
                          <m:sSub>
                            <m:sSubPr>
                              <m:ctrlPr>
                                <a:rPr lang="fr-FR" b="1" i="1">
                                  <a:effectLst/>
                                  <a:latin typeface="Cambria Math"/>
                                  <a:ea typeface="Calibri"/>
                                  <a:cs typeface="Times New Roman"/>
                                </a:rPr>
                              </m:ctrlPr>
                            </m:sSubPr>
                            <m:e>
                              <m:r>
                                <a:rPr lang="fr-FR" b="1" i="1">
                                  <a:effectLst/>
                                  <a:latin typeface="Cambria Math"/>
                                  <a:ea typeface="Calibri"/>
                                  <a:cs typeface="Times New Roman"/>
                                </a:rPr>
                                <m:t>𝒔</m:t>
                              </m:r>
                            </m:e>
                            <m:sub>
                              <m:r>
                                <a:rPr lang="fr-FR" b="1" i="1">
                                  <a:effectLst/>
                                  <a:latin typeface="Cambria Math"/>
                                  <a:ea typeface="Calibri"/>
                                  <a:cs typeface="Times New Roman"/>
                                </a:rPr>
                                <m:t>𝒊</m:t>
                              </m:r>
                            </m:sub>
                          </m:sSub>
                        </m:e>
                      </m:d>
                      <m:sSub>
                        <m:sSubPr>
                          <m:ctrlPr>
                            <a:rPr lang="fr-FR" b="1" i="1">
                              <a:effectLst/>
                              <a:latin typeface="Cambria Math"/>
                              <a:ea typeface="Calibri"/>
                              <a:cs typeface="Times New Roman"/>
                            </a:rPr>
                          </m:ctrlPr>
                        </m:sSubPr>
                        <m:e>
                          <m:r>
                            <a:rPr lang="fr-FR" b="1" i="1">
                              <a:effectLst/>
                              <a:latin typeface="Cambria Math"/>
                              <a:ea typeface="Calibri"/>
                              <a:cs typeface="Times New Roman"/>
                            </a:rPr>
                            <m:t>𝒖</m:t>
                          </m:r>
                        </m:e>
                        <m:sub>
                          <m:r>
                            <a:rPr lang="fr-FR" b="1" i="1">
                              <a:effectLst/>
                              <a:latin typeface="Cambria Math"/>
                              <a:ea typeface="Calibri"/>
                              <a:cs typeface="Times New Roman"/>
                            </a:rPr>
                            <m:t>𝒊</m:t>
                          </m:r>
                        </m:sub>
                      </m:sSub>
                      <m:d>
                        <m:dPr>
                          <m:ctrlPr>
                            <a:rPr lang="fr-FR" b="1" i="1">
                              <a:effectLst/>
                              <a:latin typeface="Cambria Math"/>
                              <a:ea typeface="Calibri"/>
                              <a:cs typeface="Times New Roman"/>
                            </a:rPr>
                          </m:ctrlPr>
                        </m:dPr>
                        <m:e>
                          <m:sSub>
                            <m:sSubPr>
                              <m:ctrlPr>
                                <a:rPr lang="fr-FR" b="1" i="1">
                                  <a:effectLst/>
                                  <a:latin typeface="Cambria Math"/>
                                  <a:ea typeface="Calibri"/>
                                  <a:cs typeface="Times New Roman"/>
                                </a:rPr>
                              </m:ctrlPr>
                            </m:sSubPr>
                            <m:e>
                              <m:r>
                                <a:rPr lang="fr-FR" b="1" i="1">
                                  <a:effectLst/>
                                  <a:latin typeface="Cambria Math"/>
                                  <a:ea typeface="Calibri"/>
                                  <a:cs typeface="Times New Roman"/>
                                </a:rPr>
                                <m:t>𝒔</m:t>
                              </m:r>
                            </m:e>
                            <m:sub>
                              <m:r>
                                <a:rPr lang="fr-FR" b="1" i="1">
                                  <a:effectLst/>
                                  <a:latin typeface="Cambria Math"/>
                                  <a:ea typeface="Calibri"/>
                                  <a:cs typeface="Times New Roman"/>
                                </a:rPr>
                                <m:t>𝒊</m:t>
                              </m:r>
                            </m:sub>
                          </m:sSub>
                          <m:r>
                            <a:rPr lang="fr-FR" b="1" i="1">
                              <a:effectLst/>
                              <a:latin typeface="Cambria Math"/>
                              <a:ea typeface="Calibri"/>
                              <a:cs typeface="Times New Roman"/>
                            </a:rPr>
                            <m:t>,</m:t>
                          </m:r>
                          <m:sSub>
                            <m:sSubPr>
                              <m:ctrlPr>
                                <a:rPr lang="fr-FR" b="1" i="1">
                                  <a:effectLst/>
                                  <a:latin typeface="Cambria Math"/>
                                  <a:ea typeface="Calibri"/>
                                  <a:cs typeface="Times New Roman"/>
                                </a:rPr>
                              </m:ctrlPr>
                            </m:sSubPr>
                            <m:e>
                              <m:r>
                                <a:rPr lang="fr-FR" b="1" i="1">
                                  <a:effectLst/>
                                  <a:latin typeface="Cambria Math"/>
                                  <a:ea typeface="Calibri"/>
                                  <a:cs typeface="Times New Roman"/>
                                </a:rPr>
                                <m:t>𝝈</m:t>
                              </m:r>
                            </m:e>
                            <m:sub>
                              <m:r>
                                <a:rPr lang="fr-FR" b="1" i="1">
                                  <a:effectLst/>
                                  <a:latin typeface="Cambria Math"/>
                                  <a:ea typeface="Calibri"/>
                                  <a:cs typeface="Times New Roman"/>
                                </a:rPr>
                                <m:t>−</m:t>
                              </m:r>
                              <m:r>
                                <a:rPr lang="fr-FR" b="1" i="1">
                                  <a:effectLst/>
                                  <a:latin typeface="Cambria Math"/>
                                  <a:ea typeface="Calibri"/>
                                  <a:cs typeface="Times New Roman"/>
                                </a:rPr>
                                <m:t>𝒊</m:t>
                              </m:r>
                            </m:sub>
                          </m:sSub>
                        </m:e>
                      </m:d>
                      <m:r>
                        <a:rPr lang="fr-FR" b="1" i="1">
                          <a:effectLst/>
                          <a:latin typeface="Cambria Math"/>
                          <a:ea typeface="Calibri"/>
                          <a:cs typeface="Times New Roman"/>
                        </a:rPr>
                        <m:t>….(</m:t>
                      </m:r>
                      <m:r>
                        <a:rPr lang="fr-FR" b="1" i="1">
                          <a:effectLst/>
                          <a:latin typeface="Cambria Math"/>
                          <a:ea typeface="Calibri"/>
                          <a:cs typeface="Times New Roman"/>
                        </a:rPr>
                        <m:t>𝑰𝑰</m:t>
                      </m:r>
                      <m:r>
                        <a:rPr lang="fr-FR" b="1" i="1">
                          <a:effectLst/>
                          <a:latin typeface="Cambria Math"/>
                          <a:ea typeface="Calibri"/>
                          <a:cs typeface="Times New Roman"/>
                        </a:rPr>
                        <m:t>)</m:t>
                      </m:r>
                    </m:oMath>
                  </m:oMathPara>
                </a14:m>
                <a:endParaRPr lang="fr-FR" sz="2800" dirty="0">
                  <a:ea typeface="Calibri"/>
                  <a:cs typeface="Times New Roman"/>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t="-809"/>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53</a:t>
            </a:fld>
            <a:endParaRPr lang="fr-FR"/>
          </a:p>
        </p:txBody>
      </p:sp>
    </p:spTree>
    <p:extLst>
      <p:ext uri="{BB962C8B-B14F-4D97-AF65-F5344CB8AC3E}">
        <p14:creationId xmlns:p14="http://schemas.microsoft.com/office/powerpoint/2010/main" val="926580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marL="0" indent="0">
                  <a:buNone/>
                </a:pPr>
                <a:r>
                  <a:rPr lang="fr-FR" dirty="0" smtClean="0"/>
                  <a:t>Si on reprend le cas de deux joueurs nous avons vu que :</a:t>
                </a:r>
              </a:p>
              <a:p>
                <a:pPr marL="0" lvl="0" indent="0">
                  <a:lnSpc>
                    <a:spcPct val="115000"/>
                  </a:lnSpc>
                  <a:spcAft>
                    <a:spcPts val="1000"/>
                  </a:spcAft>
                  <a:buNone/>
                </a:pPr>
                <a14:m>
                  <m:oMathPara xmlns:m="http://schemas.openxmlformats.org/officeDocument/2006/math">
                    <m:oMathParaPr>
                      <m:jc m:val="centerGroup"/>
                    </m:oMathParaPr>
                    <m:oMath xmlns:m="http://schemas.openxmlformats.org/officeDocument/2006/math">
                      <m:sSub>
                        <m:sSubPr>
                          <m:ctrlPr>
                            <a:rPr lang="fr-FR" sz="2000" i="1">
                              <a:solidFill>
                                <a:prstClr val="black"/>
                              </a:solidFill>
                              <a:latin typeface="Cambria Math"/>
                              <a:ea typeface="Times New Roman"/>
                              <a:cs typeface="Times New Roman"/>
                            </a:rPr>
                          </m:ctrlPr>
                        </m:sSubPr>
                        <m:e>
                          <m:sSub>
                            <m:sSubPr>
                              <m:ctrlPr>
                                <a:rPr lang="fr-FR" sz="2000" i="1">
                                  <a:solidFill>
                                    <a:prstClr val="black"/>
                                  </a:solidFill>
                                  <a:latin typeface="Cambria Math"/>
                                  <a:cs typeface="Times New Roman"/>
                                </a:rPr>
                              </m:ctrlPr>
                            </m:sSubPr>
                            <m:e>
                              <m:r>
                                <a:rPr lang="fr-FR" sz="2000" i="1">
                                  <a:solidFill>
                                    <a:prstClr val="black"/>
                                  </a:solidFill>
                                  <a:latin typeface="Cambria Math"/>
                                  <a:cs typeface="Times New Roman"/>
                                </a:rPr>
                                <m:t>𝑢</m:t>
                              </m:r>
                            </m:e>
                            <m:sub>
                              <m:r>
                                <a:rPr lang="fr-FR" sz="2000" i="1">
                                  <a:solidFill>
                                    <a:prstClr val="black"/>
                                  </a:solidFill>
                                  <a:latin typeface="Cambria Math"/>
                                  <a:cs typeface="Times New Roman"/>
                                </a:rPr>
                                <m:t>1</m:t>
                              </m:r>
                            </m:sub>
                          </m:sSub>
                          <m:r>
                            <a:rPr lang="fr-FR" sz="2000" i="1">
                              <a:solidFill>
                                <a:prstClr val="black"/>
                              </a:solidFill>
                              <a:latin typeface="Cambria Math"/>
                              <a:cs typeface="Times New Roman"/>
                            </a:rPr>
                            <m:t>(</m:t>
                          </m:r>
                          <m:sSub>
                            <m:sSubPr>
                              <m:ctrlPr>
                                <a:rPr lang="fr-FR" sz="2000" i="1">
                                  <a:solidFill>
                                    <a:prstClr val="black"/>
                                  </a:solidFill>
                                  <a:latin typeface="Cambria Math"/>
                                  <a:cs typeface="Times New Roman"/>
                                </a:rPr>
                              </m:ctrlPr>
                            </m:sSubPr>
                            <m:e>
                              <m:r>
                                <a:rPr lang="fr-FR" sz="2000" i="1">
                                  <a:solidFill>
                                    <a:prstClr val="black"/>
                                  </a:solidFill>
                                  <a:latin typeface="Cambria Math"/>
                                  <a:ea typeface="Cambria Math"/>
                                  <a:cs typeface="Times New Roman"/>
                                </a:rPr>
                                <m:t>𝜎</m:t>
                              </m:r>
                            </m:e>
                            <m:sub>
                              <m:r>
                                <a:rPr lang="fr-FR" sz="2000" i="1">
                                  <a:solidFill>
                                    <a:prstClr val="black"/>
                                  </a:solidFill>
                                  <a:latin typeface="Cambria Math"/>
                                  <a:cs typeface="Times New Roman"/>
                                </a:rPr>
                                <m:t>1</m:t>
                              </m:r>
                            </m:sub>
                          </m:sSub>
                          <m:r>
                            <a:rPr lang="fr-FR" sz="2000" i="1">
                              <a:solidFill>
                                <a:prstClr val="black"/>
                              </a:solidFill>
                              <a:latin typeface="Cambria Math"/>
                              <a:cs typeface="Times New Roman"/>
                            </a:rPr>
                            <m:t>,</m:t>
                          </m:r>
                          <m:sSub>
                            <m:sSubPr>
                              <m:ctrlPr>
                                <a:rPr lang="fr-FR" sz="2000" i="1">
                                  <a:solidFill>
                                    <a:prstClr val="black"/>
                                  </a:solidFill>
                                  <a:latin typeface="Cambria Math"/>
                                  <a:cs typeface="Times New Roman"/>
                                </a:rPr>
                              </m:ctrlPr>
                            </m:sSubPr>
                            <m:e>
                              <m:r>
                                <a:rPr lang="fr-FR" sz="2000" i="1">
                                  <a:solidFill>
                                    <a:prstClr val="black"/>
                                  </a:solidFill>
                                  <a:latin typeface="Cambria Math"/>
                                  <a:ea typeface="Cambria Math"/>
                                  <a:cs typeface="Times New Roman"/>
                                </a:rPr>
                                <m:t>𝜎</m:t>
                              </m:r>
                            </m:e>
                            <m:sub>
                              <m:r>
                                <a:rPr lang="fr-FR" sz="2000" i="1">
                                  <a:solidFill>
                                    <a:prstClr val="black"/>
                                  </a:solidFill>
                                  <a:latin typeface="Cambria Math"/>
                                  <a:cs typeface="Times New Roman"/>
                                </a:rPr>
                                <m:t>2</m:t>
                              </m:r>
                            </m:sub>
                          </m:sSub>
                          <m:r>
                            <a:rPr lang="fr-FR" sz="2000" i="1">
                              <a:solidFill>
                                <a:prstClr val="black"/>
                              </a:solidFill>
                              <a:latin typeface="Cambria Math"/>
                              <a:cs typeface="Times New Roman"/>
                            </a:rPr>
                            <m:t>)</m:t>
                          </m:r>
                          <m:r>
                            <a:rPr lang="fr-FR" sz="2000" i="1">
                              <a:solidFill>
                                <a:prstClr val="black"/>
                              </a:solidFill>
                              <a:latin typeface="Cambria Math"/>
                              <a:ea typeface="Times New Roman"/>
                              <a:cs typeface="Times New Roman"/>
                            </a:rPr>
                            <m:t>=</m:t>
                          </m:r>
                          <m:r>
                            <a:rPr lang="fr-FR" sz="2000" i="1">
                              <a:solidFill>
                                <a:prstClr val="black"/>
                              </a:solidFill>
                              <a:latin typeface="Cambria Math"/>
                              <a:ea typeface="Times New Roman"/>
                              <a:cs typeface="Times New Roman"/>
                            </a:rPr>
                            <m:t>𝑢</m:t>
                          </m:r>
                        </m:e>
                        <m:sub>
                          <m:r>
                            <a:rPr lang="fr-FR" sz="2000" i="1">
                              <a:solidFill>
                                <a:prstClr val="black"/>
                              </a:solidFill>
                              <a:latin typeface="Cambria Math"/>
                              <a:ea typeface="Times New Roman"/>
                              <a:cs typeface="Times New Roman"/>
                            </a:rPr>
                            <m:t>1</m:t>
                          </m:r>
                        </m:sub>
                      </m:sSub>
                      <m:d>
                        <m:dPr>
                          <m:ctrlPr>
                            <a:rPr lang="fr-FR" sz="2000" i="1">
                              <a:solidFill>
                                <a:prstClr val="black"/>
                              </a:solidFill>
                              <a:latin typeface="Cambria Math"/>
                              <a:ea typeface="Times New Roman"/>
                              <a:cs typeface="Times New Roman"/>
                            </a:rPr>
                          </m:ctrlPr>
                        </m:dPr>
                        <m:e>
                          <m:r>
                            <a:rPr lang="fr-FR" sz="2000" i="1">
                              <a:solidFill>
                                <a:prstClr val="black"/>
                              </a:solidFill>
                              <a:latin typeface="Cambria Math"/>
                              <a:ea typeface="Times New Roman"/>
                              <a:cs typeface="Times New Roman"/>
                            </a:rPr>
                            <m:t>𝜎</m:t>
                          </m:r>
                        </m:e>
                      </m:d>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𝜎</m:t>
                          </m:r>
                        </m:e>
                        <m:sub>
                          <m:r>
                            <a:rPr lang="fr-FR" sz="2000" i="1">
                              <a:solidFill>
                                <a:prstClr val="black"/>
                              </a:solidFill>
                              <a:latin typeface="Cambria Math"/>
                              <a:ea typeface="Times New Roman"/>
                              <a:cs typeface="Times New Roman"/>
                            </a:rPr>
                            <m:t>1</m:t>
                          </m:r>
                        </m:sub>
                      </m:sSub>
                      <m:d>
                        <m:dPr>
                          <m:ctrlPr>
                            <a:rPr lang="fr-FR" sz="2000" i="1">
                              <a:solidFill>
                                <a:prstClr val="black"/>
                              </a:solidFill>
                              <a:latin typeface="Cambria Math"/>
                              <a:ea typeface="Times New Roman"/>
                              <a:cs typeface="Times New Roman"/>
                            </a:rPr>
                          </m:ctrlPr>
                        </m:dPr>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11</m:t>
                              </m:r>
                            </m:sub>
                          </m:sSub>
                        </m:e>
                      </m:d>
                      <m:d>
                        <m:dPr>
                          <m:begChr m:val="["/>
                          <m:endChr m:val="]"/>
                          <m:ctrlPr>
                            <a:rPr lang="fr-FR" sz="2000" i="1">
                              <a:solidFill>
                                <a:prstClr val="black"/>
                              </a:solidFill>
                              <a:latin typeface="Cambria Math"/>
                              <a:ea typeface="Times New Roman"/>
                              <a:cs typeface="Times New Roman"/>
                            </a:rPr>
                          </m:ctrlPr>
                        </m:dPr>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𝜎</m:t>
                              </m:r>
                            </m:e>
                            <m:sub>
                              <m:r>
                                <a:rPr lang="fr-FR" sz="2000" i="1">
                                  <a:solidFill>
                                    <a:prstClr val="black"/>
                                  </a:solidFill>
                                  <a:latin typeface="Cambria Math"/>
                                  <a:ea typeface="Times New Roman"/>
                                  <a:cs typeface="Times New Roman"/>
                                </a:rPr>
                                <m:t>2</m:t>
                              </m:r>
                            </m:sub>
                          </m:sSub>
                          <m:d>
                            <m:dPr>
                              <m:ctrlPr>
                                <a:rPr lang="fr-FR" sz="2000" i="1">
                                  <a:solidFill>
                                    <a:prstClr val="black"/>
                                  </a:solidFill>
                                  <a:latin typeface="Cambria Math"/>
                                  <a:ea typeface="Times New Roman"/>
                                  <a:cs typeface="Times New Roman"/>
                                </a:rPr>
                              </m:ctrlPr>
                            </m:dPr>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21</m:t>
                                  </m:r>
                                </m:sub>
                              </m:sSub>
                            </m:e>
                          </m:d>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𝑢</m:t>
                              </m:r>
                            </m:e>
                            <m:sub>
                              <m:r>
                                <a:rPr lang="fr-FR" sz="2000" i="1">
                                  <a:solidFill>
                                    <a:prstClr val="black"/>
                                  </a:solidFill>
                                  <a:latin typeface="Cambria Math"/>
                                  <a:ea typeface="Times New Roman"/>
                                  <a:cs typeface="Times New Roman"/>
                                </a:rPr>
                                <m:t>1</m:t>
                              </m:r>
                            </m:sub>
                          </m:sSub>
                          <m:d>
                            <m:dPr>
                              <m:ctrlPr>
                                <a:rPr lang="fr-FR" sz="2000" i="1">
                                  <a:solidFill>
                                    <a:prstClr val="black"/>
                                  </a:solidFill>
                                  <a:latin typeface="Cambria Math"/>
                                  <a:ea typeface="Times New Roman"/>
                                  <a:cs typeface="Times New Roman"/>
                                </a:rPr>
                              </m:ctrlPr>
                            </m:dPr>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11</m:t>
                                  </m:r>
                                </m:sub>
                              </m:sSub>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21</m:t>
                                  </m:r>
                                </m:sub>
                              </m:sSub>
                            </m:e>
                          </m:d>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𝜎</m:t>
                              </m:r>
                            </m:e>
                            <m:sub>
                              <m:r>
                                <a:rPr lang="fr-FR" sz="2000" i="1">
                                  <a:solidFill>
                                    <a:prstClr val="black"/>
                                  </a:solidFill>
                                  <a:latin typeface="Cambria Math"/>
                                  <a:ea typeface="Times New Roman"/>
                                  <a:cs typeface="Times New Roman"/>
                                </a:rPr>
                                <m:t>2</m:t>
                              </m:r>
                            </m:sub>
                          </m:sSub>
                          <m:d>
                            <m:dPr>
                              <m:ctrlPr>
                                <a:rPr lang="fr-FR" sz="2000" i="1">
                                  <a:solidFill>
                                    <a:prstClr val="black"/>
                                  </a:solidFill>
                                  <a:latin typeface="Cambria Math"/>
                                  <a:ea typeface="Times New Roman"/>
                                  <a:cs typeface="Times New Roman"/>
                                </a:rPr>
                              </m:ctrlPr>
                            </m:dPr>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22</m:t>
                                  </m:r>
                                </m:sub>
                              </m:sSub>
                            </m:e>
                          </m:d>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𝑢</m:t>
                              </m:r>
                            </m:e>
                            <m:sub>
                              <m:r>
                                <a:rPr lang="fr-FR" sz="2000" i="1">
                                  <a:solidFill>
                                    <a:prstClr val="black"/>
                                  </a:solidFill>
                                  <a:latin typeface="Cambria Math"/>
                                  <a:ea typeface="Times New Roman"/>
                                  <a:cs typeface="Times New Roman"/>
                                </a:rPr>
                                <m:t>1</m:t>
                              </m:r>
                            </m:sub>
                          </m:sSub>
                          <m:d>
                            <m:dPr>
                              <m:ctrlPr>
                                <a:rPr lang="fr-FR" sz="2000" i="1">
                                  <a:solidFill>
                                    <a:prstClr val="black"/>
                                  </a:solidFill>
                                  <a:latin typeface="Cambria Math"/>
                                  <a:ea typeface="Times New Roman"/>
                                  <a:cs typeface="Times New Roman"/>
                                </a:rPr>
                              </m:ctrlPr>
                            </m:dPr>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11</m:t>
                                  </m:r>
                                </m:sub>
                              </m:sSub>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22</m:t>
                                  </m:r>
                                </m:sub>
                              </m:sSub>
                            </m:e>
                          </m:d>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𝜎</m:t>
                              </m:r>
                            </m:e>
                            <m:sub>
                              <m:r>
                                <a:rPr lang="fr-FR" sz="2000" i="1">
                                  <a:solidFill>
                                    <a:prstClr val="black"/>
                                  </a:solidFill>
                                  <a:latin typeface="Cambria Math"/>
                                  <a:ea typeface="Times New Roman"/>
                                  <a:cs typeface="Times New Roman"/>
                                </a:rPr>
                                <m:t>2</m:t>
                              </m:r>
                            </m:sub>
                          </m:sSub>
                          <m:d>
                            <m:dPr>
                              <m:ctrlPr>
                                <a:rPr lang="fr-FR" sz="2000" i="1">
                                  <a:solidFill>
                                    <a:prstClr val="black"/>
                                  </a:solidFill>
                                  <a:latin typeface="Cambria Math"/>
                                  <a:ea typeface="Times New Roman"/>
                                  <a:cs typeface="Times New Roman"/>
                                </a:rPr>
                              </m:ctrlPr>
                            </m:dPr>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2</m:t>
                                  </m:r>
                                  <m:r>
                                    <a:rPr lang="fr-FR" sz="2000" i="1">
                                      <a:solidFill>
                                        <a:prstClr val="black"/>
                                      </a:solidFill>
                                      <a:latin typeface="Cambria Math"/>
                                      <a:ea typeface="Times New Roman"/>
                                      <a:cs typeface="Times New Roman"/>
                                    </a:rPr>
                                    <m:t>𝑘</m:t>
                                  </m:r>
                                </m:sub>
                              </m:sSub>
                            </m:e>
                          </m:d>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𝑢</m:t>
                              </m:r>
                            </m:e>
                            <m:sub>
                              <m:r>
                                <a:rPr lang="fr-FR" sz="2000" i="1">
                                  <a:solidFill>
                                    <a:prstClr val="black"/>
                                  </a:solidFill>
                                  <a:latin typeface="Cambria Math"/>
                                  <a:ea typeface="Times New Roman"/>
                                  <a:cs typeface="Times New Roman"/>
                                </a:rPr>
                                <m:t>1</m:t>
                              </m:r>
                            </m:sub>
                          </m:sSub>
                          <m:d>
                            <m:dPr>
                              <m:ctrlPr>
                                <a:rPr lang="fr-FR" sz="2000" i="1">
                                  <a:solidFill>
                                    <a:prstClr val="black"/>
                                  </a:solidFill>
                                  <a:latin typeface="Cambria Math"/>
                                  <a:ea typeface="Times New Roman"/>
                                  <a:cs typeface="Times New Roman"/>
                                </a:rPr>
                              </m:ctrlPr>
                            </m:dPr>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11</m:t>
                                  </m:r>
                                </m:sub>
                              </m:sSub>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2</m:t>
                                  </m:r>
                                  <m:r>
                                    <a:rPr lang="fr-FR" sz="2000" i="1">
                                      <a:solidFill>
                                        <a:prstClr val="black"/>
                                      </a:solidFill>
                                      <a:latin typeface="Cambria Math"/>
                                      <a:ea typeface="Times New Roman"/>
                                      <a:cs typeface="Times New Roman"/>
                                    </a:rPr>
                                    <m:t>𝑘</m:t>
                                  </m:r>
                                </m:sub>
                              </m:sSub>
                            </m:e>
                          </m:d>
                        </m:e>
                      </m:d>
                      <m:r>
                        <a:rPr lang="fr-FR" sz="2000" i="1">
                          <a:solidFill>
                            <a:prstClr val="black"/>
                          </a:solidFill>
                          <a:latin typeface="Cambria Math"/>
                          <a:ea typeface="Times New Roman"/>
                          <a:cs typeface="Times New Roman"/>
                        </a:rPr>
                        <m:t>+…</m:t>
                      </m:r>
                    </m:oMath>
                  </m:oMathPara>
                </a14:m>
                <a:endParaRPr lang="fr-FR" sz="2000" i="1" dirty="0">
                  <a:solidFill>
                    <a:prstClr val="black"/>
                  </a:solidFill>
                  <a:latin typeface="Cambria Math"/>
                  <a:ea typeface="Times New Roman"/>
                  <a:cs typeface="Times New Roman"/>
                </a:endParaRPr>
              </a:p>
              <a:p>
                <a:pPr marL="0" lvl="0" indent="0">
                  <a:lnSpc>
                    <a:spcPct val="115000"/>
                  </a:lnSpc>
                  <a:spcAft>
                    <a:spcPts val="1000"/>
                  </a:spcAft>
                  <a:buNone/>
                </a:pPr>
                <a14:m>
                  <m:oMathPara xmlns:m="http://schemas.openxmlformats.org/officeDocument/2006/math">
                    <m:oMathParaPr>
                      <m:jc m:val="centerGroup"/>
                    </m:oMathParaPr>
                    <m:oMath xmlns:m="http://schemas.openxmlformats.org/officeDocument/2006/math">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𝜎</m:t>
                          </m:r>
                        </m:e>
                        <m:sub>
                          <m:r>
                            <a:rPr lang="fr-FR" sz="2000" i="1">
                              <a:solidFill>
                                <a:prstClr val="black"/>
                              </a:solidFill>
                              <a:latin typeface="Cambria Math"/>
                              <a:ea typeface="Times New Roman"/>
                              <a:cs typeface="Times New Roman"/>
                            </a:rPr>
                            <m:t>1</m:t>
                          </m:r>
                        </m:sub>
                      </m:sSub>
                      <m:d>
                        <m:dPr>
                          <m:ctrlPr>
                            <a:rPr lang="fr-FR" sz="2000" i="1">
                              <a:solidFill>
                                <a:prstClr val="black"/>
                              </a:solidFill>
                              <a:latin typeface="Cambria Math"/>
                              <a:ea typeface="Times New Roman"/>
                              <a:cs typeface="Times New Roman"/>
                            </a:rPr>
                          </m:ctrlPr>
                        </m:dPr>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1</m:t>
                              </m:r>
                              <m:r>
                                <a:rPr lang="fr-FR" sz="2000" i="1">
                                  <a:solidFill>
                                    <a:prstClr val="black"/>
                                  </a:solidFill>
                                  <a:latin typeface="Cambria Math"/>
                                  <a:ea typeface="Times New Roman"/>
                                  <a:cs typeface="Times New Roman"/>
                                </a:rPr>
                                <m:t>𝑙</m:t>
                              </m:r>
                            </m:sub>
                          </m:sSub>
                        </m:e>
                      </m:d>
                      <m:d>
                        <m:dPr>
                          <m:begChr m:val="["/>
                          <m:endChr m:val="]"/>
                          <m:ctrlPr>
                            <a:rPr lang="fr-FR" sz="2000" i="1">
                              <a:solidFill>
                                <a:prstClr val="black"/>
                              </a:solidFill>
                              <a:latin typeface="Cambria Math"/>
                              <a:ea typeface="Times New Roman"/>
                              <a:cs typeface="Times New Roman"/>
                            </a:rPr>
                          </m:ctrlPr>
                        </m:dPr>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𝜎</m:t>
                              </m:r>
                            </m:e>
                            <m:sub>
                              <m:r>
                                <a:rPr lang="fr-FR" sz="2000" i="1">
                                  <a:solidFill>
                                    <a:prstClr val="black"/>
                                  </a:solidFill>
                                  <a:latin typeface="Cambria Math"/>
                                  <a:ea typeface="Times New Roman"/>
                                  <a:cs typeface="Times New Roman"/>
                                </a:rPr>
                                <m:t>2</m:t>
                              </m:r>
                            </m:sub>
                          </m:sSub>
                          <m:d>
                            <m:dPr>
                              <m:ctrlPr>
                                <a:rPr lang="fr-FR" sz="2000" i="1">
                                  <a:solidFill>
                                    <a:prstClr val="black"/>
                                  </a:solidFill>
                                  <a:latin typeface="Cambria Math"/>
                                  <a:ea typeface="Times New Roman"/>
                                  <a:cs typeface="Times New Roman"/>
                                </a:rPr>
                              </m:ctrlPr>
                            </m:dPr>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21</m:t>
                                  </m:r>
                                </m:sub>
                              </m:sSub>
                            </m:e>
                          </m:d>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𝑢</m:t>
                              </m:r>
                            </m:e>
                            <m:sub>
                              <m:r>
                                <a:rPr lang="fr-FR" sz="2000" i="1">
                                  <a:solidFill>
                                    <a:prstClr val="black"/>
                                  </a:solidFill>
                                  <a:latin typeface="Cambria Math"/>
                                  <a:ea typeface="Times New Roman"/>
                                  <a:cs typeface="Times New Roman"/>
                                </a:rPr>
                                <m:t>1</m:t>
                              </m:r>
                            </m:sub>
                          </m:sSub>
                          <m:d>
                            <m:dPr>
                              <m:ctrlPr>
                                <a:rPr lang="fr-FR" sz="2000" i="1">
                                  <a:solidFill>
                                    <a:prstClr val="black"/>
                                  </a:solidFill>
                                  <a:latin typeface="Cambria Math"/>
                                  <a:ea typeface="Times New Roman"/>
                                  <a:cs typeface="Times New Roman"/>
                                </a:rPr>
                              </m:ctrlPr>
                            </m:dPr>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1</m:t>
                                  </m:r>
                                  <m:r>
                                    <a:rPr lang="fr-FR" sz="2000" i="1">
                                      <a:solidFill>
                                        <a:prstClr val="black"/>
                                      </a:solidFill>
                                      <a:latin typeface="Cambria Math"/>
                                      <a:ea typeface="Times New Roman"/>
                                      <a:cs typeface="Times New Roman"/>
                                    </a:rPr>
                                    <m:t>𝑙</m:t>
                                  </m:r>
                                </m:sub>
                              </m:sSub>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21</m:t>
                                  </m:r>
                                </m:sub>
                              </m:sSub>
                            </m:e>
                          </m:d>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𝜎</m:t>
                              </m:r>
                            </m:e>
                            <m:sub>
                              <m:r>
                                <a:rPr lang="fr-FR" sz="2000" i="1">
                                  <a:solidFill>
                                    <a:prstClr val="black"/>
                                  </a:solidFill>
                                  <a:latin typeface="Cambria Math"/>
                                  <a:ea typeface="Times New Roman"/>
                                  <a:cs typeface="Times New Roman"/>
                                </a:rPr>
                                <m:t>2</m:t>
                              </m:r>
                            </m:sub>
                          </m:sSub>
                          <m:d>
                            <m:dPr>
                              <m:ctrlPr>
                                <a:rPr lang="fr-FR" sz="2000" i="1">
                                  <a:solidFill>
                                    <a:prstClr val="black"/>
                                  </a:solidFill>
                                  <a:latin typeface="Cambria Math"/>
                                  <a:ea typeface="Times New Roman"/>
                                  <a:cs typeface="Times New Roman"/>
                                </a:rPr>
                              </m:ctrlPr>
                            </m:dPr>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22</m:t>
                                  </m:r>
                                </m:sub>
                              </m:sSub>
                            </m:e>
                          </m:d>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𝑢</m:t>
                              </m:r>
                            </m:e>
                            <m:sub>
                              <m:r>
                                <a:rPr lang="fr-FR" sz="2000" i="1">
                                  <a:solidFill>
                                    <a:prstClr val="black"/>
                                  </a:solidFill>
                                  <a:latin typeface="Cambria Math"/>
                                  <a:ea typeface="Times New Roman"/>
                                  <a:cs typeface="Times New Roman"/>
                                </a:rPr>
                                <m:t>1</m:t>
                              </m:r>
                            </m:sub>
                          </m:sSub>
                          <m:d>
                            <m:dPr>
                              <m:ctrlPr>
                                <a:rPr lang="fr-FR" sz="2000" i="1">
                                  <a:solidFill>
                                    <a:prstClr val="black"/>
                                  </a:solidFill>
                                  <a:latin typeface="Cambria Math"/>
                                  <a:ea typeface="Times New Roman"/>
                                  <a:cs typeface="Times New Roman"/>
                                </a:rPr>
                              </m:ctrlPr>
                            </m:dPr>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1</m:t>
                                  </m:r>
                                  <m:r>
                                    <a:rPr lang="fr-FR" sz="2000" i="1">
                                      <a:solidFill>
                                        <a:prstClr val="black"/>
                                      </a:solidFill>
                                      <a:latin typeface="Cambria Math"/>
                                      <a:ea typeface="Times New Roman"/>
                                      <a:cs typeface="Times New Roman"/>
                                    </a:rPr>
                                    <m:t>𝑙</m:t>
                                  </m:r>
                                </m:sub>
                              </m:sSub>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22</m:t>
                                  </m:r>
                                </m:sub>
                              </m:sSub>
                            </m:e>
                          </m:d>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𝜎</m:t>
                              </m:r>
                            </m:e>
                            <m:sub>
                              <m:r>
                                <a:rPr lang="fr-FR" sz="2000" i="1">
                                  <a:solidFill>
                                    <a:prstClr val="black"/>
                                  </a:solidFill>
                                  <a:latin typeface="Cambria Math"/>
                                  <a:ea typeface="Times New Roman"/>
                                  <a:cs typeface="Times New Roman"/>
                                </a:rPr>
                                <m:t>2</m:t>
                              </m:r>
                            </m:sub>
                          </m:sSub>
                          <m:d>
                            <m:dPr>
                              <m:ctrlPr>
                                <a:rPr lang="fr-FR" sz="2000" i="1">
                                  <a:solidFill>
                                    <a:prstClr val="black"/>
                                  </a:solidFill>
                                  <a:latin typeface="Cambria Math"/>
                                  <a:ea typeface="Times New Roman"/>
                                  <a:cs typeface="Times New Roman"/>
                                </a:rPr>
                              </m:ctrlPr>
                            </m:dPr>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2</m:t>
                                  </m:r>
                                  <m:r>
                                    <a:rPr lang="fr-FR" sz="2000" i="1">
                                      <a:solidFill>
                                        <a:prstClr val="black"/>
                                      </a:solidFill>
                                      <a:latin typeface="Cambria Math"/>
                                      <a:ea typeface="Times New Roman"/>
                                      <a:cs typeface="Times New Roman"/>
                                    </a:rPr>
                                    <m:t>𝑘</m:t>
                                  </m:r>
                                </m:sub>
                              </m:sSub>
                            </m:e>
                          </m:d>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𝑢</m:t>
                              </m:r>
                            </m:e>
                            <m:sub>
                              <m:r>
                                <a:rPr lang="fr-FR" sz="2000" i="1">
                                  <a:solidFill>
                                    <a:prstClr val="black"/>
                                  </a:solidFill>
                                  <a:latin typeface="Cambria Math"/>
                                  <a:ea typeface="Times New Roman"/>
                                  <a:cs typeface="Times New Roman"/>
                                </a:rPr>
                                <m:t>1</m:t>
                              </m:r>
                            </m:sub>
                          </m:sSub>
                          <m:d>
                            <m:dPr>
                              <m:ctrlPr>
                                <a:rPr lang="fr-FR" sz="2000" i="1">
                                  <a:solidFill>
                                    <a:prstClr val="black"/>
                                  </a:solidFill>
                                  <a:latin typeface="Cambria Math"/>
                                  <a:ea typeface="Times New Roman"/>
                                  <a:cs typeface="Times New Roman"/>
                                </a:rPr>
                              </m:ctrlPr>
                            </m:dPr>
                            <m:e>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1</m:t>
                                  </m:r>
                                  <m:r>
                                    <a:rPr lang="fr-FR" sz="2000" i="1">
                                      <a:solidFill>
                                        <a:prstClr val="black"/>
                                      </a:solidFill>
                                      <a:latin typeface="Cambria Math"/>
                                      <a:ea typeface="Times New Roman"/>
                                      <a:cs typeface="Times New Roman"/>
                                    </a:rPr>
                                    <m:t>𝑙</m:t>
                                  </m:r>
                                </m:sub>
                              </m:sSub>
                              <m:r>
                                <a:rPr lang="fr-FR" sz="2000" i="1">
                                  <a:solidFill>
                                    <a:prstClr val="black"/>
                                  </a:solidFill>
                                  <a:latin typeface="Cambria Math"/>
                                  <a:ea typeface="Times New Roman"/>
                                  <a:cs typeface="Times New Roman"/>
                                </a:rPr>
                                <m:t>,</m:t>
                              </m:r>
                              <m:sSub>
                                <m:sSubPr>
                                  <m:ctrlPr>
                                    <a:rPr lang="fr-FR" sz="2000" i="1">
                                      <a:solidFill>
                                        <a:prstClr val="black"/>
                                      </a:solidFill>
                                      <a:latin typeface="Cambria Math"/>
                                      <a:ea typeface="Times New Roman"/>
                                      <a:cs typeface="Times New Roman"/>
                                    </a:rPr>
                                  </m:ctrlPr>
                                </m:sSubPr>
                                <m:e>
                                  <m:r>
                                    <a:rPr lang="fr-FR" sz="2000" i="1">
                                      <a:solidFill>
                                        <a:prstClr val="black"/>
                                      </a:solidFill>
                                      <a:latin typeface="Cambria Math"/>
                                      <a:ea typeface="Times New Roman"/>
                                      <a:cs typeface="Times New Roman"/>
                                    </a:rPr>
                                    <m:t>𝑠</m:t>
                                  </m:r>
                                </m:e>
                                <m:sub>
                                  <m:r>
                                    <a:rPr lang="fr-FR" sz="2000" i="1">
                                      <a:solidFill>
                                        <a:prstClr val="black"/>
                                      </a:solidFill>
                                      <a:latin typeface="Cambria Math"/>
                                      <a:ea typeface="Times New Roman"/>
                                      <a:cs typeface="Times New Roman"/>
                                    </a:rPr>
                                    <m:t>2</m:t>
                                  </m:r>
                                  <m:r>
                                    <a:rPr lang="fr-FR" sz="2000" i="1">
                                      <a:solidFill>
                                        <a:prstClr val="black"/>
                                      </a:solidFill>
                                      <a:latin typeface="Cambria Math"/>
                                      <a:ea typeface="Times New Roman"/>
                                      <a:cs typeface="Times New Roman"/>
                                    </a:rPr>
                                    <m:t>𝑘</m:t>
                                  </m:r>
                                </m:sub>
                              </m:sSub>
                            </m:e>
                          </m:d>
                        </m:e>
                      </m:d>
                    </m:oMath>
                  </m:oMathPara>
                </a14:m>
                <a:endParaRPr lang="fr-FR" dirty="0" smtClean="0"/>
              </a:p>
              <a:p>
                <a:pPr marL="0" lvl="0" indent="0">
                  <a:lnSpc>
                    <a:spcPct val="115000"/>
                  </a:lnSpc>
                  <a:spcAft>
                    <a:spcPts val="1000"/>
                  </a:spcAft>
                  <a:buNone/>
                </a:pPr>
                <a:r>
                  <a:rPr lang="fr-FR" dirty="0" smtClean="0"/>
                  <a:t>On pourra l’écrire autrement:</a:t>
                </a: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852" t="-1752" r="-1037"/>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54</a:t>
            </a:fld>
            <a:endParaRPr lang="fr-FR"/>
          </a:p>
        </p:txBody>
      </p:sp>
    </p:spTree>
    <p:extLst>
      <p:ext uri="{BB962C8B-B14F-4D97-AF65-F5344CB8AC3E}">
        <p14:creationId xmlns:p14="http://schemas.microsoft.com/office/powerpoint/2010/main" val="28400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marL="0" indent="0">
                  <a:lnSpc>
                    <a:spcPct val="115000"/>
                  </a:lnSpc>
                  <a:spcAft>
                    <a:spcPts val="1000"/>
                  </a:spcAft>
                  <a:buNone/>
                </a:pPr>
                <a14:m>
                  <m:oMath xmlns:m="http://schemas.openxmlformats.org/officeDocument/2006/math">
                    <m:sSub>
                      <m:sSubPr>
                        <m:ctrlPr>
                          <a:rPr lang="fr-FR" sz="2800" b="1" i="1" smtClean="0">
                            <a:latin typeface="Cambria Math"/>
                            <a:ea typeface="Times New Roman"/>
                            <a:cs typeface="Times New Roman"/>
                          </a:rPr>
                        </m:ctrlPr>
                      </m:sSubPr>
                      <m:e>
                        <m:r>
                          <a:rPr lang="fr-FR" sz="2800" b="1" i="1">
                            <a:effectLst/>
                            <a:latin typeface="Cambria Math"/>
                            <a:ea typeface="Times New Roman"/>
                            <a:cs typeface="Times New Roman"/>
                          </a:rPr>
                          <m:t>𝒖</m:t>
                        </m:r>
                      </m:e>
                      <m:sub>
                        <m:r>
                          <a:rPr lang="fr-FR" sz="2800" b="1" i="1">
                            <a:effectLst/>
                            <a:latin typeface="Cambria Math"/>
                            <a:ea typeface="Times New Roman"/>
                            <a:cs typeface="Times New Roman"/>
                          </a:rPr>
                          <m:t>𝟏</m:t>
                        </m:r>
                      </m:sub>
                    </m:sSub>
                    <m:d>
                      <m:dPr>
                        <m:ctrlPr>
                          <a:rPr lang="fr-FR" sz="2800" b="1" i="1">
                            <a:effectLst/>
                            <a:latin typeface="Cambria Math"/>
                            <a:ea typeface="Times New Roman"/>
                            <a:cs typeface="Times New Roman"/>
                          </a:rPr>
                        </m:ctrlPr>
                      </m:dPr>
                      <m:e>
                        <m:r>
                          <a:rPr lang="fr-FR" sz="2800" b="1" i="1">
                            <a:effectLst/>
                            <a:latin typeface="Cambria Math"/>
                            <a:ea typeface="Times New Roman"/>
                            <a:cs typeface="Times New Roman"/>
                          </a:rPr>
                          <m:t>𝝈</m:t>
                        </m:r>
                      </m:e>
                    </m:d>
                    <m:r>
                      <a:rPr lang="fr-FR" sz="2800" b="1" i="1">
                        <a:effectLst/>
                        <a:latin typeface="Cambria Math"/>
                        <a:ea typeface="Times New Roman"/>
                        <a:cs typeface="Times New Roman"/>
                      </a:rPr>
                      <m:t>=</m:t>
                    </m:r>
                    <m:sSub>
                      <m:sSubPr>
                        <m:ctrlPr>
                          <a:rPr lang="fr-FR" sz="2800" b="1" i="1">
                            <a:effectLst/>
                            <a:latin typeface="Cambria Math"/>
                            <a:ea typeface="Times New Roman"/>
                            <a:cs typeface="Times New Roman"/>
                          </a:rPr>
                        </m:ctrlPr>
                      </m:sSubPr>
                      <m:e>
                        <m:r>
                          <a:rPr lang="fr-FR" sz="2800" b="1" i="1">
                            <a:effectLst/>
                            <a:latin typeface="Cambria Math"/>
                            <a:ea typeface="Times New Roman"/>
                            <a:cs typeface="Times New Roman"/>
                          </a:rPr>
                          <m:t>𝝈</m:t>
                        </m:r>
                      </m:e>
                      <m:sub>
                        <m:r>
                          <a:rPr lang="fr-FR" sz="2800" b="1" i="1">
                            <a:effectLst/>
                            <a:latin typeface="Cambria Math"/>
                            <a:ea typeface="Times New Roman"/>
                            <a:cs typeface="Times New Roman"/>
                          </a:rPr>
                          <m:t>𝟏</m:t>
                        </m:r>
                      </m:sub>
                    </m:sSub>
                    <m:d>
                      <m:dPr>
                        <m:ctrlPr>
                          <a:rPr lang="fr-FR" sz="2800" b="1" i="1">
                            <a:effectLst/>
                            <a:latin typeface="Cambria Math"/>
                            <a:ea typeface="Times New Roman"/>
                            <a:cs typeface="Times New Roman"/>
                          </a:rPr>
                        </m:ctrlPr>
                      </m:dPr>
                      <m:e>
                        <m:sSub>
                          <m:sSubPr>
                            <m:ctrlPr>
                              <a:rPr lang="fr-FR" sz="2800" b="1" i="1">
                                <a:effectLst/>
                                <a:latin typeface="Cambria Math"/>
                                <a:ea typeface="Times New Roman"/>
                                <a:cs typeface="Times New Roman"/>
                              </a:rPr>
                            </m:ctrlPr>
                          </m:sSubPr>
                          <m:e>
                            <m:r>
                              <a:rPr lang="fr-FR" sz="2800" b="1" i="1">
                                <a:effectLst/>
                                <a:latin typeface="Cambria Math"/>
                                <a:ea typeface="Times New Roman"/>
                                <a:cs typeface="Times New Roman"/>
                              </a:rPr>
                              <m:t>𝒔</m:t>
                            </m:r>
                          </m:e>
                          <m:sub>
                            <m:r>
                              <a:rPr lang="fr-FR" sz="2800" b="1" i="1">
                                <a:effectLst/>
                                <a:latin typeface="Cambria Math"/>
                                <a:ea typeface="Times New Roman"/>
                                <a:cs typeface="Times New Roman"/>
                              </a:rPr>
                              <m:t>𝟏𝟏</m:t>
                            </m:r>
                          </m:sub>
                        </m:sSub>
                      </m:e>
                    </m:d>
                    <m:sSub>
                      <m:sSubPr>
                        <m:ctrlPr>
                          <a:rPr lang="fr-FR" sz="2800" b="1" i="1">
                            <a:effectLst/>
                            <a:latin typeface="Cambria Math"/>
                            <a:ea typeface="Times New Roman"/>
                            <a:cs typeface="Times New Roman"/>
                          </a:rPr>
                        </m:ctrlPr>
                      </m:sSubPr>
                      <m:e>
                        <m:r>
                          <a:rPr lang="fr-FR" sz="2800" b="1" i="1">
                            <a:effectLst/>
                            <a:latin typeface="Cambria Math"/>
                            <a:ea typeface="Times New Roman"/>
                            <a:cs typeface="Times New Roman"/>
                          </a:rPr>
                          <m:t>𝝈</m:t>
                        </m:r>
                      </m:e>
                      <m:sub>
                        <m:r>
                          <a:rPr lang="fr-FR" sz="2800" b="1" i="1">
                            <a:effectLst/>
                            <a:latin typeface="Cambria Math"/>
                            <a:ea typeface="Times New Roman"/>
                            <a:cs typeface="Times New Roman"/>
                          </a:rPr>
                          <m:t>𝟐</m:t>
                        </m:r>
                      </m:sub>
                    </m:sSub>
                    <m:d>
                      <m:dPr>
                        <m:ctrlPr>
                          <a:rPr lang="fr-FR" sz="2800" b="1" i="1">
                            <a:effectLst/>
                            <a:latin typeface="Cambria Math"/>
                            <a:ea typeface="Times New Roman"/>
                            <a:cs typeface="Times New Roman"/>
                          </a:rPr>
                        </m:ctrlPr>
                      </m:dPr>
                      <m:e>
                        <m:sSub>
                          <m:sSubPr>
                            <m:ctrlPr>
                              <a:rPr lang="fr-FR" sz="2800" b="1" i="1">
                                <a:effectLst/>
                                <a:latin typeface="Cambria Math"/>
                                <a:ea typeface="Times New Roman"/>
                                <a:cs typeface="Times New Roman"/>
                              </a:rPr>
                            </m:ctrlPr>
                          </m:sSubPr>
                          <m:e>
                            <m:r>
                              <a:rPr lang="fr-FR" sz="2800" b="1" i="1">
                                <a:effectLst/>
                                <a:latin typeface="Cambria Math"/>
                                <a:ea typeface="Times New Roman"/>
                                <a:cs typeface="Times New Roman"/>
                              </a:rPr>
                              <m:t>𝒔</m:t>
                            </m:r>
                          </m:e>
                          <m:sub>
                            <m:r>
                              <a:rPr lang="fr-FR" sz="2800" b="1" i="1">
                                <a:effectLst/>
                                <a:latin typeface="Cambria Math"/>
                                <a:ea typeface="Times New Roman"/>
                                <a:cs typeface="Times New Roman"/>
                              </a:rPr>
                              <m:t>𝟐𝟏</m:t>
                            </m:r>
                          </m:sub>
                        </m:sSub>
                      </m:e>
                    </m:d>
                    <m:sSub>
                      <m:sSubPr>
                        <m:ctrlPr>
                          <a:rPr lang="fr-FR" sz="2800" b="1" i="1">
                            <a:effectLst/>
                            <a:latin typeface="Cambria Math"/>
                            <a:ea typeface="Times New Roman"/>
                            <a:cs typeface="Times New Roman"/>
                          </a:rPr>
                        </m:ctrlPr>
                      </m:sSubPr>
                      <m:e>
                        <m:r>
                          <a:rPr lang="fr-FR" sz="2800" b="1" i="1">
                            <a:effectLst/>
                            <a:latin typeface="Cambria Math"/>
                            <a:ea typeface="Times New Roman"/>
                            <a:cs typeface="Times New Roman"/>
                          </a:rPr>
                          <m:t>𝒖</m:t>
                        </m:r>
                      </m:e>
                      <m:sub>
                        <m:r>
                          <a:rPr lang="fr-FR" sz="2800" b="1" i="1">
                            <a:effectLst/>
                            <a:latin typeface="Cambria Math"/>
                            <a:ea typeface="Times New Roman"/>
                            <a:cs typeface="Times New Roman"/>
                          </a:rPr>
                          <m:t>𝟏</m:t>
                        </m:r>
                      </m:sub>
                    </m:sSub>
                    <m:d>
                      <m:dPr>
                        <m:ctrlPr>
                          <a:rPr lang="fr-FR" sz="2800" b="1" i="1">
                            <a:effectLst/>
                            <a:latin typeface="Cambria Math"/>
                            <a:ea typeface="Times New Roman"/>
                            <a:cs typeface="Times New Roman"/>
                          </a:rPr>
                        </m:ctrlPr>
                      </m:dPr>
                      <m:e>
                        <m:sSub>
                          <m:sSubPr>
                            <m:ctrlPr>
                              <a:rPr lang="fr-FR" sz="2800" b="1" i="1">
                                <a:effectLst/>
                                <a:latin typeface="Cambria Math"/>
                                <a:ea typeface="Times New Roman"/>
                                <a:cs typeface="Times New Roman"/>
                              </a:rPr>
                            </m:ctrlPr>
                          </m:sSubPr>
                          <m:e>
                            <m:r>
                              <a:rPr lang="fr-FR" sz="2800" b="1" i="1">
                                <a:effectLst/>
                                <a:latin typeface="Cambria Math"/>
                                <a:ea typeface="Times New Roman"/>
                                <a:cs typeface="Times New Roman"/>
                              </a:rPr>
                              <m:t>𝒔</m:t>
                            </m:r>
                          </m:e>
                          <m:sub>
                            <m:r>
                              <a:rPr lang="fr-FR" sz="2800" b="1" i="1">
                                <a:effectLst/>
                                <a:latin typeface="Cambria Math"/>
                                <a:ea typeface="Times New Roman"/>
                                <a:cs typeface="Times New Roman"/>
                              </a:rPr>
                              <m:t>𝟏𝟏</m:t>
                            </m:r>
                          </m:sub>
                        </m:sSub>
                        <m:r>
                          <a:rPr lang="fr-FR" sz="2800" b="1" i="1">
                            <a:effectLst/>
                            <a:latin typeface="Cambria Math"/>
                            <a:ea typeface="Times New Roman"/>
                            <a:cs typeface="Times New Roman"/>
                          </a:rPr>
                          <m:t>,</m:t>
                        </m:r>
                        <m:sSub>
                          <m:sSubPr>
                            <m:ctrlPr>
                              <a:rPr lang="fr-FR" sz="2800" b="1" i="1">
                                <a:effectLst/>
                                <a:latin typeface="Cambria Math"/>
                                <a:ea typeface="Times New Roman"/>
                                <a:cs typeface="Times New Roman"/>
                              </a:rPr>
                            </m:ctrlPr>
                          </m:sSubPr>
                          <m:e>
                            <m:r>
                              <a:rPr lang="fr-FR" sz="2800" b="1" i="1">
                                <a:effectLst/>
                                <a:latin typeface="Cambria Math"/>
                                <a:ea typeface="Times New Roman"/>
                                <a:cs typeface="Times New Roman"/>
                              </a:rPr>
                              <m:t>𝒔</m:t>
                            </m:r>
                          </m:e>
                          <m:sub>
                            <m:r>
                              <a:rPr lang="fr-FR" sz="2800" b="1" i="1">
                                <a:effectLst/>
                                <a:latin typeface="Cambria Math"/>
                                <a:ea typeface="Times New Roman"/>
                                <a:cs typeface="Times New Roman"/>
                              </a:rPr>
                              <m:t>𝟐𝟏</m:t>
                            </m:r>
                          </m:sub>
                        </m:sSub>
                      </m:e>
                    </m:d>
                    <m:r>
                      <a:rPr lang="fr-FR" sz="2800" b="1" i="1">
                        <a:effectLst/>
                        <a:latin typeface="Cambria Math"/>
                        <a:ea typeface="Times New Roman"/>
                        <a:cs typeface="Times New Roman"/>
                      </a:rPr>
                      <m:t>+…+</m:t>
                    </m:r>
                    <m:sSub>
                      <m:sSubPr>
                        <m:ctrlPr>
                          <a:rPr lang="fr-FR" sz="2800" b="1" i="1">
                            <a:effectLst/>
                            <a:latin typeface="Cambria Math"/>
                            <a:ea typeface="Times New Roman"/>
                            <a:cs typeface="Times New Roman"/>
                          </a:rPr>
                        </m:ctrlPr>
                      </m:sSubPr>
                      <m:e>
                        <m:r>
                          <a:rPr lang="fr-FR" sz="2800" b="1" i="1">
                            <a:effectLst/>
                            <a:latin typeface="Cambria Math"/>
                            <a:ea typeface="Times New Roman"/>
                            <a:cs typeface="Times New Roman"/>
                          </a:rPr>
                          <m:t>𝝈</m:t>
                        </m:r>
                      </m:e>
                      <m:sub>
                        <m:r>
                          <a:rPr lang="fr-FR" sz="2800" b="1" i="1">
                            <a:effectLst/>
                            <a:latin typeface="Cambria Math"/>
                            <a:ea typeface="Times New Roman"/>
                            <a:cs typeface="Times New Roman"/>
                          </a:rPr>
                          <m:t>𝟏</m:t>
                        </m:r>
                      </m:sub>
                    </m:sSub>
                    <m:d>
                      <m:dPr>
                        <m:ctrlPr>
                          <a:rPr lang="fr-FR" sz="2800" b="1" i="1">
                            <a:effectLst/>
                            <a:latin typeface="Cambria Math"/>
                            <a:ea typeface="Times New Roman"/>
                            <a:cs typeface="Times New Roman"/>
                          </a:rPr>
                        </m:ctrlPr>
                      </m:dPr>
                      <m:e>
                        <m:sSub>
                          <m:sSubPr>
                            <m:ctrlPr>
                              <a:rPr lang="fr-FR" sz="2800" b="1" i="1">
                                <a:effectLst/>
                                <a:latin typeface="Cambria Math"/>
                                <a:ea typeface="Times New Roman"/>
                                <a:cs typeface="Times New Roman"/>
                              </a:rPr>
                            </m:ctrlPr>
                          </m:sSubPr>
                          <m:e>
                            <m:r>
                              <a:rPr lang="fr-FR" sz="2800" b="1" i="1">
                                <a:effectLst/>
                                <a:latin typeface="Cambria Math"/>
                                <a:ea typeface="Times New Roman"/>
                                <a:cs typeface="Times New Roman"/>
                              </a:rPr>
                              <m:t>𝒔</m:t>
                            </m:r>
                          </m:e>
                          <m:sub>
                            <m:r>
                              <a:rPr lang="fr-FR" sz="2800" b="1" i="1">
                                <a:effectLst/>
                                <a:latin typeface="Cambria Math"/>
                                <a:ea typeface="Times New Roman"/>
                                <a:cs typeface="Times New Roman"/>
                              </a:rPr>
                              <m:t>𝟏</m:t>
                            </m:r>
                            <m:r>
                              <a:rPr lang="fr-FR" sz="2800" b="1" i="1">
                                <a:effectLst/>
                                <a:latin typeface="Cambria Math"/>
                                <a:ea typeface="Times New Roman"/>
                                <a:cs typeface="Times New Roman"/>
                              </a:rPr>
                              <m:t>𝒌</m:t>
                            </m:r>
                          </m:sub>
                        </m:sSub>
                      </m:e>
                    </m:d>
                    <m:sSub>
                      <m:sSubPr>
                        <m:ctrlPr>
                          <a:rPr lang="fr-FR" sz="2800" b="1" i="1">
                            <a:effectLst/>
                            <a:latin typeface="Cambria Math"/>
                            <a:ea typeface="Times New Roman"/>
                            <a:cs typeface="Times New Roman"/>
                          </a:rPr>
                        </m:ctrlPr>
                      </m:sSubPr>
                      <m:e>
                        <m:r>
                          <a:rPr lang="fr-FR" sz="2800" b="1" i="1">
                            <a:effectLst/>
                            <a:latin typeface="Cambria Math"/>
                            <a:ea typeface="Times New Roman"/>
                            <a:cs typeface="Times New Roman"/>
                          </a:rPr>
                          <m:t>𝝈</m:t>
                        </m:r>
                      </m:e>
                      <m:sub>
                        <m:r>
                          <a:rPr lang="fr-FR" sz="2800" b="1" i="1">
                            <a:effectLst/>
                            <a:latin typeface="Cambria Math"/>
                            <a:ea typeface="Times New Roman"/>
                            <a:cs typeface="Times New Roman"/>
                          </a:rPr>
                          <m:t>𝟐</m:t>
                        </m:r>
                      </m:sub>
                    </m:sSub>
                    <m:d>
                      <m:dPr>
                        <m:ctrlPr>
                          <a:rPr lang="fr-FR" sz="2800" b="1" i="1">
                            <a:effectLst/>
                            <a:latin typeface="Cambria Math"/>
                            <a:ea typeface="Times New Roman"/>
                            <a:cs typeface="Times New Roman"/>
                          </a:rPr>
                        </m:ctrlPr>
                      </m:dPr>
                      <m:e>
                        <m:sSub>
                          <m:sSubPr>
                            <m:ctrlPr>
                              <a:rPr lang="fr-FR" sz="2800" b="1" i="1">
                                <a:effectLst/>
                                <a:latin typeface="Cambria Math"/>
                                <a:ea typeface="Times New Roman"/>
                                <a:cs typeface="Times New Roman"/>
                              </a:rPr>
                            </m:ctrlPr>
                          </m:sSubPr>
                          <m:e>
                            <m:r>
                              <a:rPr lang="fr-FR" sz="2800" b="1" i="1">
                                <a:effectLst/>
                                <a:latin typeface="Cambria Math"/>
                                <a:ea typeface="Times New Roman"/>
                                <a:cs typeface="Times New Roman"/>
                              </a:rPr>
                              <m:t>𝒔</m:t>
                            </m:r>
                          </m:e>
                          <m:sub>
                            <m:r>
                              <a:rPr lang="fr-FR" sz="2800" b="1" i="1">
                                <a:effectLst/>
                                <a:latin typeface="Cambria Math"/>
                                <a:ea typeface="Times New Roman"/>
                                <a:cs typeface="Times New Roman"/>
                              </a:rPr>
                              <m:t>𝟐</m:t>
                            </m:r>
                            <m:r>
                              <a:rPr lang="fr-FR" sz="2800" b="1" i="1">
                                <a:effectLst/>
                                <a:latin typeface="Cambria Math"/>
                                <a:ea typeface="Times New Roman"/>
                                <a:cs typeface="Times New Roman"/>
                              </a:rPr>
                              <m:t>𝒍</m:t>
                            </m:r>
                          </m:sub>
                        </m:sSub>
                      </m:e>
                    </m:d>
                    <m:sSub>
                      <m:sSubPr>
                        <m:ctrlPr>
                          <a:rPr lang="fr-FR" sz="2800" b="1" i="1">
                            <a:effectLst/>
                            <a:latin typeface="Cambria Math"/>
                            <a:ea typeface="Times New Roman"/>
                            <a:cs typeface="Times New Roman"/>
                          </a:rPr>
                        </m:ctrlPr>
                      </m:sSubPr>
                      <m:e>
                        <m:r>
                          <a:rPr lang="fr-FR" sz="2800" b="1" i="1">
                            <a:effectLst/>
                            <a:latin typeface="Cambria Math"/>
                            <a:ea typeface="Times New Roman"/>
                            <a:cs typeface="Times New Roman"/>
                          </a:rPr>
                          <m:t>𝒖</m:t>
                        </m:r>
                      </m:e>
                      <m:sub>
                        <m:r>
                          <a:rPr lang="fr-FR" sz="2800" b="1" i="1">
                            <a:effectLst/>
                            <a:latin typeface="Cambria Math"/>
                            <a:ea typeface="Times New Roman"/>
                            <a:cs typeface="Times New Roman"/>
                          </a:rPr>
                          <m:t>𝟏</m:t>
                        </m:r>
                      </m:sub>
                    </m:sSub>
                    <m:d>
                      <m:dPr>
                        <m:ctrlPr>
                          <a:rPr lang="fr-FR" sz="2800" b="1" i="1">
                            <a:effectLst/>
                            <a:latin typeface="Cambria Math"/>
                            <a:ea typeface="Times New Roman"/>
                            <a:cs typeface="Times New Roman"/>
                          </a:rPr>
                        </m:ctrlPr>
                      </m:dPr>
                      <m:e>
                        <m:sSub>
                          <m:sSubPr>
                            <m:ctrlPr>
                              <a:rPr lang="fr-FR" sz="2800" b="1" i="1">
                                <a:effectLst/>
                                <a:latin typeface="Cambria Math"/>
                                <a:ea typeface="Times New Roman"/>
                                <a:cs typeface="Times New Roman"/>
                              </a:rPr>
                            </m:ctrlPr>
                          </m:sSubPr>
                          <m:e>
                            <m:r>
                              <a:rPr lang="fr-FR" sz="2800" b="1" i="1">
                                <a:effectLst/>
                                <a:latin typeface="Cambria Math"/>
                                <a:ea typeface="Times New Roman"/>
                                <a:cs typeface="Times New Roman"/>
                              </a:rPr>
                              <m:t>𝒔</m:t>
                            </m:r>
                          </m:e>
                          <m:sub>
                            <m:r>
                              <a:rPr lang="fr-FR" sz="2800" b="1" i="1">
                                <a:effectLst/>
                                <a:latin typeface="Cambria Math"/>
                                <a:ea typeface="Times New Roman"/>
                                <a:cs typeface="Times New Roman"/>
                              </a:rPr>
                              <m:t>𝟏</m:t>
                            </m:r>
                            <m:r>
                              <a:rPr lang="fr-FR" sz="2800" b="1" i="1">
                                <a:effectLst/>
                                <a:latin typeface="Cambria Math"/>
                                <a:ea typeface="Times New Roman"/>
                                <a:cs typeface="Times New Roman"/>
                              </a:rPr>
                              <m:t>𝒌</m:t>
                            </m:r>
                          </m:sub>
                        </m:sSub>
                        <m:r>
                          <a:rPr lang="fr-FR" sz="2800" b="1" i="1">
                            <a:effectLst/>
                            <a:latin typeface="Cambria Math"/>
                            <a:ea typeface="Times New Roman"/>
                            <a:cs typeface="Times New Roman"/>
                          </a:rPr>
                          <m:t>,</m:t>
                        </m:r>
                        <m:sSub>
                          <m:sSubPr>
                            <m:ctrlPr>
                              <a:rPr lang="fr-FR" sz="2800" b="1" i="1">
                                <a:effectLst/>
                                <a:latin typeface="Cambria Math"/>
                                <a:ea typeface="Times New Roman"/>
                                <a:cs typeface="Times New Roman"/>
                              </a:rPr>
                            </m:ctrlPr>
                          </m:sSubPr>
                          <m:e>
                            <m:r>
                              <a:rPr lang="fr-FR" sz="2800" b="1" i="1">
                                <a:effectLst/>
                                <a:latin typeface="Cambria Math"/>
                                <a:ea typeface="Times New Roman"/>
                                <a:cs typeface="Times New Roman"/>
                              </a:rPr>
                              <m:t>𝒔</m:t>
                            </m:r>
                          </m:e>
                          <m:sub>
                            <m:r>
                              <a:rPr lang="fr-FR" sz="2800" b="1" i="1">
                                <a:effectLst/>
                                <a:latin typeface="Cambria Math"/>
                                <a:ea typeface="Times New Roman"/>
                                <a:cs typeface="Times New Roman"/>
                              </a:rPr>
                              <m:t>𝟐</m:t>
                            </m:r>
                            <m:r>
                              <a:rPr lang="fr-FR" sz="2800" b="1" i="1">
                                <a:effectLst/>
                                <a:latin typeface="Cambria Math"/>
                                <a:ea typeface="Times New Roman"/>
                                <a:cs typeface="Times New Roman"/>
                              </a:rPr>
                              <m:t>𝒍</m:t>
                            </m:r>
                          </m:sub>
                        </m:sSub>
                      </m:e>
                    </m:d>
                    <m:r>
                      <a:rPr lang="fr-FR" sz="2800" b="1" i="1">
                        <a:effectLst/>
                        <a:latin typeface="Cambria Math"/>
                        <a:ea typeface="Times New Roman"/>
                        <a:cs typeface="Times New Roman"/>
                      </a:rPr>
                      <m:t>…(</m:t>
                    </m:r>
                    <m:r>
                      <a:rPr lang="fr-FR" sz="2800" b="1" i="1">
                        <a:effectLst/>
                        <a:latin typeface="Cambria Math"/>
                        <a:ea typeface="Times New Roman"/>
                        <a:cs typeface="Times New Roman"/>
                      </a:rPr>
                      <m:t>𝑰𝑰𝑰</m:t>
                    </m:r>
                    <m:r>
                      <a:rPr lang="fr-FR" sz="2800" b="1" i="1">
                        <a:effectLst/>
                        <a:latin typeface="Cambria Math"/>
                        <a:ea typeface="Times New Roman"/>
                        <a:cs typeface="Times New Roman"/>
                      </a:rPr>
                      <m:t>)</m:t>
                    </m:r>
                  </m:oMath>
                </a14:m>
                <a:r>
                  <a:rPr lang="fr-FR" b="1" dirty="0">
                    <a:ea typeface="Times New Roman"/>
                    <a:cs typeface="Times New Roman"/>
                  </a:rPr>
                  <a:t> </a:t>
                </a:r>
                <a:endParaRPr lang="fr-FR" b="1" dirty="0" smtClean="0">
                  <a:ea typeface="Times New Roman"/>
                  <a:cs typeface="Times New Roman"/>
                </a:endParaRPr>
              </a:p>
              <a:p>
                <a:pPr marL="0" indent="0">
                  <a:lnSpc>
                    <a:spcPct val="115000"/>
                  </a:lnSpc>
                  <a:spcAft>
                    <a:spcPts val="1000"/>
                  </a:spcAft>
                  <a:buNone/>
                </a:pPr>
                <a:r>
                  <a:rPr lang="fr-FR" sz="2800" dirty="0" smtClean="0">
                    <a:ea typeface="Calibri"/>
                    <a:cs typeface="Times New Roman"/>
                  </a:rPr>
                  <a:t>Donc on regarde tous les profils possibles avec leurs probabilités de réalisation selon les lois de probabilités </a:t>
                </a:r>
                <a14:m>
                  <m:oMath xmlns:m="http://schemas.openxmlformats.org/officeDocument/2006/math">
                    <m:sSub>
                      <m:sSubPr>
                        <m:ctrlPr>
                          <a:rPr lang="fr-FR" sz="2800" i="1" smtClean="0">
                            <a:latin typeface="Cambria Math"/>
                            <a:cs typeface="Times New Roman"/>
                          </a:rPr>
                        </m:ctrlPr>
                      </m:sSubPr>
                      <m:e>
                        <m:r>
                          <a:rPr lang="fr-FR" sz="2800" i="1" smtClean="0">
                            <a:latin typeface="Cambria Math"/>
                            <a:ea typeface="Cambria Math"/>
                            <a:cs typeface="Times New Roman"/>
                          </a:rPr>
                          <m:t>𝜎</m:t>
                        </m:r>
                      </m:e>
                      <m:sub>
                        <m:r>
                          <a:rPr lang="fr-FR" sz="2800" b="0" i="1" smtClean="0">
                            <a:latin typeface="Cambria Math"/>
                            <a:cs typeface="Times New Roman"/>
                          </a:rPr>
                          <m:t>1</m:t>
                        </m:r>
                      </m:sub>
                    </m:sSub>
                    <m:r>
                      <a:rPr lang="fr-FR" sz="2800" b="0" i="1" smtClean="0">
                        <a:latin typeface="Cambria Math"/>
                        <a:cs typeface="Times New Roman"/>
                      </a:rPr>
                      <m:t>,</m:t>
                    </m:r>
                    <m:sSub>
                      <m:sSubPr>
                        <m:ctrlPr>
                          <a:rPr lang="fr-FR" sz="2800" b="0" i="1" smtClean="0">
                            <a:latin typeface="Cambria Math"/>
                            <a:cs typeface="Times New Roman"/>
                          </a:rPr>
                        </m:ctrlPr>
                      </m:sSubPr>
                      <m:e>
                        <m:r>
                          <a:rPr lang="fr-FR" sz="2800" b="0" i="1" smtClean="0">
                            <a:latin typeface="Cambria Math"/>
                            <a:cs typeface="Times New Roman"/>
                          </a:rPr>
                          <m:t> </m:t>
                        </m:r>
                        <m:r>
                          <a:rPr lang="fr-FR" sz="2800" b="0" i="1" smtClean="0">
                            <a:latin typeface="Cambria Math"/>
                            <a:cs typeface="Times New Roman"/>
                          </a:rPr>
                          <m:t>𝑒𝑡</m:t>
                        </m:r>
                        <m:r>
                          <a:rPr lang="fr-FR" sz="2800" b="0" i="1" smtClean="0">
                            <a:latin typeface="Cambria Math"/>
                            <a:cs typeface="Times New Roman"/>
                          </a:rPr>
                          <m:t> </m:t>
                        </m:r>
                        <m:r>
                          <a:rPr lang="fr-FR" sz="2800" b="0" i="1" smtClean="0">
                            <a:latin typeface="Cambria Math"/>
                            <a:ea typeface="Cambria Math"/>
                            <a:cs typeface="Times New Roman"/>
                          </a:rPr>
                          <m:t>𝜎</m:t>
                        </m:r>
                      </m:e>
                      <m:sub>
                        <m:r>
                          <a:rPr lang="fr-FR" sz="2800" b="0" i="1" smtClean="0">
                            <a:latin typeface="Cambria Math"/>
                            <a:cs typeface="Times New Roman"/>
                          </a:rPr>
                          <m:t>2</m:t>
                        </m:r>
                      </m:sub>
                    </m:sSub>
                    <m:r>
                      <a:rPr lang="fr-FR" sz="2800" b="0" i="1" smtClean="0">
                        <a:latin typeface="Cambria Math"/>
                        <a:cs typeface="Times New Roman"/>
                      </a:rPr>
                      <m:t> </m:t>
                    </m:r>
                    <m:r>
                      <m:rPr>
                        <m:sty m:val="p"/>
                      </m:rPr>
                      <a:rPr lang="fr-FR" sz="2800" b="0" i="0" smtClean="0">
                        <a:latin typeface="Cambria Math"/>
                        <a:cs typeface="Times New Roman"/>
                      </a:rPr>
                      <m:t>respectivement</m:t>
                    </m:r>
                    <m:r>
                      <a:rPr lang="fr-FR" sz="2800" b="0" i="0" smtClean="0">
                        <a:latin typeface="Cambria Math"/>
                        <a:cs typeface="Times New Roman"/>
                      </a:rPr>
                      <m:t>.</m:t>
                    </m:r>
                  </m:oMath>
                </a14:m>
                <a:endParaRPr lang="fr-FR" sz="2800" dirty="0">
                  <a:ea typeface="Calibri"/>
                  <a:cs typeface="Times New Roman"/>
                </a:endParaRPr>
              </a:p>
              <a:p>
                <a:pPr marL="0" indent="0">
                  <a:buNone/>
                </a:pPr>
                <a:r>
                  <a:rPr lang="fr-FR" dirty="0" smtClean="0"/>
                  <a:t>D’où:</a:t>
                </a: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852" r="-444"/>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55</a:t>
            </a:fld>
            <a:endParaRPr lang="fr-FR"/>
          </a:p>
        </p:txBody>
      </p:sp>
    </p:spTree>
    <p:extLst>
      <p:ext uri="{BB962C8B-B14F-4D97-AF65-F5344CB8AC3E}">
        <p14:creationId xmlns:p14="http://schemas.microsoft.com/office/powerpoint/2010/main" val="26145209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marL="0" indent="0">
                  <a:lnSpc>
                    <a:spcPct val="115000"/>
                  </a:lnSpc>
                  <a:spcAft>
                    <a:spcPts val="1000"/>
                  </a:spcAft>
                  <a:buNone/>
                </a:pPr>
                <a:r>
                  <a:rPr lang="fr-FR" b="1" dirty="0" smtClean="0">
                    <a:ea typeface="Times New Roman"/>
                    <a:cs typeface="Times New Roman"/>
                  </a:rPr>
                  <a:t>Lemme:                </a:t>
                </a:r>
                <a14:m>
                  <m:oMath xmlns:m="http://schemas.openxmlformats.org/officeDocument/2006/math">
                    <m:sSub>
                      <m:sSubPr>
                        <m:ctrlPr>
                          <a:rPr lang="fr-FR" b="1" i="1">
                            <a:effectLst/>
                            <a:latin typeface="Cambria Math"/>
                            <a:ea typeface="Times New Roman"/>
                            <a:cs typeface="Times New Roman"/>
                          </a:rPr>
                        </m:ctrlPr>
                      </m:sSubPr>
                      <m:e>
                        <m:r>
                          <a:rPr lang="fr-FR" b="1" i="1">
                            <a:effectLst/>
                            <a:latin typeface="Cambria Math"/>
                            <a:ea typeface="Times New Roman"/>
                            <a:cs typeface="Times New Roman"/>
                          </a:rPr>
                          <m:t>𝒖</m:t>
                        </m:r>
                      </m:e>
                      <m:sub>
                        <m:r>
                          <a:rPr lang="fr-FR" b="1" i="1">
                            <a:effectLst/>
                            <a:latin typeface="Cambria Math"/>
                            <a:ea typeface="Times New Roman"/>
                            <a:cs typeface="Times New Roman"/>
                          </a:rPr>
                          <m:t>𝒊</m:t>
                        </m:r>
                      </m:sub>
                    </m:sSub>
                    <m:d>
                      <m:dPr>
                        <m:ctrlPr>
                          <a:rPr lang="fr-FR" b="1" i="1">
                            <a:effectLst/>
                            <a:latin typeface="Cambria Math"/>
                            <a:ea typeface="Times New Roman"/>
                            <a:cs typeface="Times New Roman"/>
                          </a:rPr>
                        </m:ctrlPr>
                      </m:dPr>
                      <m:e>
                        <m:r>
                          <a:rPr lang="fr-FR" b="1" i="1">
                            <a:effectLst/>
                            <a:latin typeface="Cambria Math"/>
                            <a:ea typeface="Times New Roman"/>
                            <a:cs typeface="Times New Roman"/>
                          </a:rPr>
                          <m:t>𝝈</m:t>
                        </m:r>
                      </m:e>
                    </m:d>
                    <m:r>
                      <a:rPr lang="fr-FR" b="1" i="1">
                        <a:effectLst/>
                        <a:latin typeface="Cambria Math"/>
                        <a:ea typeface="Times New Roman"/>
                        <a:cs typeface="Times New Roman"/>
                      </a:rPr>
                      <m:t>=</m:t>
                    </m:r>
                    <m:nary>
                      <m:naryPr>
                        <m:chr m:val="∑"/>
                        <m:limLoc m:val="undOvr"/>
                        <m:supHide m:val="on"/>
                        <m:ctrlPr>
                          <a:rPr lang="fr-FR" b="1" i="1">
                            <a:effectLst/>
                            <a:latin typeface="Cambria Math"/>
                            <a:ea typeface="Times New Roman"/>
                            <a:cs typeface="Times New Roman"/>
                          </a:rPr>
                        </m:ctrlPr>
                      </m:naryPr>
                      <m:sub>
                        <m:r>
                          <a:rPr lang="fr-FR" b="1" i="1">
                            <a:effectLst/>
                            <a:latin typeface="Cambria Math"/>
                            <a:ea typeface="Times New Roman"/>
                            <a:cs typeface="Times New Roman"/>
                          </a:rPr>
                          <m:t>𝒔</m:t>
                        </m:r>
                        <m:r>
                          <a:rPr lang="fr-FR" b="1" i="1">
                            <a:effectLst/>
                            <a:latin typeface="Cambria Math"/>
                            <a:ea typeface="Times New Roman"/>
                            <a:cs typeface="Times New Roman"/>
                          </a:rPr>
                          <m:t>𝝐</m:t>
                        </m:r>
                        <m:r>
                          <a:rPr lang="fr-FR" b="1" i="1">
                            <a:effectLst/>
                            <a:latin typeface="Cambria Math"/>
                            <a:ea typeface="Times New Roman"/>
                            <a:cs typeface="Times New Roman"/>
                          </a:rPr>
                          <m:t>𝑺</m:t>
                        </m:r>
                      </m:sub>
                      <m:sup/>
                      <m:e>
                        <m:r>
                          <a:rPr lang="fr-FR" b="1" i="1">
                            <a:effectLst/>
                            <a:latin typeface="Cambria Math"/>
                            <a:ea typeface="Times New Roman"/>
                            <a:cs typeface="Times New Roman"/>
                          </a:rPr>
                          <m:t>𝝈</m:t>
                        </m:r>
                        <m:d>
                          <m:dPr>
                            <m:ctrlPr>
                              <a:rPr lang="fr-FR" b="1" i="1">
                                <a:effectLst/>
                                <a:latin typeface="Cambria Math"/>
                                <a:ea typeface="Times New Roman"/>
                                <a:cs typeface="Times New Roman"/>
                              </a:rPr>
                            </m:ctrlPr>
                          </m:dPr>
                          <m:e>
                            <m:r>
                              <a:rPr lang="fr-FR" b="1" i="1">
                                <a:effectLst/>
                                <a:latin typeface="Cambria Math"/>
                                <a:ea typeface="Times New Roman"/>
                                <a:cs typeface="Times New Roman"/>
                              </a:rPr>
                              <m:t>𝒔</m:t>
                            </m:r>
                          </m:e>
                        </m:d>
                        <m:sSub>
                          <m:sSubPr>
                            <m:ctrlPr>
                              <a:rPr lang="fr-FR" b="1" i="1">
                                <a:effectLst/>
                                <a:latin typeface="Cambria Math"/>
                                <a:ea typeface="Times New Roman"/>
                                <a:cs typeface="Times New Roman"/>
                              </a:rPr>
                            </m:ctrlPr>
                          </m:sSubPr>
                          <m:e>
                            <m:r>
                              <a:rPr lang="fr-FR" b="1" i="1">
                                <a:effectLst/>
                                <a:latin typeface="Cambria Math"/>
                                <a:ea typeface="Times New Roman"/>
                                <a:cs typeface="Times New Roman"/>
                              </a:rPr>
                              <m:t>𝒖</m:t>
                            </m:r>
                          </m:e>
                          <m:sub>
                            <m:r>
                              <a:rPr lang="fr-FR" b="1" i="1">
                                <a:effectLst/>
                                <a:latin typeface="Cambria Math"/>
                                <a:ea typeface="Times New Roman"/>
                                <a:cs typeface="Times New Roman"/>
                              </a:rPr>
                              <m:t>𝒊</m:t>
                            </m:r>
                          </m:sub>
                        </m:sSub>
                      </m:e>
                    </m:nary>
                    <m:d>
                      <m:dPr>
                        <m:ctrlPr>
                          <a:rPr lang="fr-FR" b="1" i="1">
                            <a:effectLst/>
                            <a:latin typeface="Cambria Math"/>
                            <a:ea typeface="Times New Roman"/>
                            <a:cs typeface="Times New Roman"/>
                          </a:rPr>
                        </m:ctrlPr>
                      </m:dPr>
                      <m:e>
                        <m:r>
                          <a:rPr lang="fr-FR" b="1" i="1">
                            <a:effectLst/>
                            <a:latin typeface="Cambria Math"/>
                            <a:ea typeface="Times New Roman"/>
                            <a:cs typeface="Times New Roman"/>
                          </a:rPr>
                          <m:t>𝒔</m:t>
                        </m:r>
                      </m:e>
                    </m:d>
                    <m:r>
                      <a:rPr lang="fr-FR" b="1" i="1">
                        <a:effectLst/>
                        <a:latin typeface="Cambria Math"/>
                        <a:ea typeface="Times New Roman"/>
                        <a:cs typeface="Times New Roman"/>
                      </a:rPr>
                      <m:t>….(</m:t>
                    </m:r>
                    <m:r>
                      <a:rPr lang="fr-FR" b="1" i="1">
                        <a:effectLst/>
                        <a:latin typeface="Cambria Math"/>
                        <a:ea typeface="Times New Roman"/>
                        <a:cs typeface="Times New Roman"/>
                      </a:rPr>
                      <m:t>𝑰𝑽</m:t>
                    </m:r>
                    <m:r>
                      <a:rPr lang="fr-FR" b="1" i="1">
                        <a:effectLst/>
                        <a:latin typeface="Cambria Math"/>
                        <a:ea typeface="Times New Roman"/>
                        <a:cs typeface="Times New Roman"/>
                      </a:rPr>
                      <m:t>)</m:t>
                    </m:r>
                  </m:oMath>
                </a14:m>
                <a:r>
                  <a:rPr lang="fr-FR" b="1" dirty="0">
                    <a:ea typeface="Times New Roman"/>
                    <a:cs typeface="Times New Roman"/>
                  </a:rPr>
                  <a:t> </a:t>
                </a:r>
                <a:endParaRPr lang="fr-FR" sz="2800" dirty="0">
                  <a:ea typeface="Calibri"/>
                  <a:cs typeface="Times New Roman"/>
                </a:endParaRPr>
              </a:p>
              <a:p>
                <a:pPr marL="0" indent="0">
                  <a:lnSpc>
                    <a:spcPct val="115000"/>
                  </a:lnSpc>
                  <a:spcAft>
                    <a:spcPts val="1000"/>
                  </a:spcAft>
                  <a:buNone/>
                </a:pPr>
                <a:r>
                  <a:rPr lang="fr-FR" dirty="0">
                    <a:ea typeface="Times New Roman"/>
                    <a:cs typeface="Times New Roman"/>
                  </a:rPr>
                  <a:t>Où   </a:t>
                </a:r>
                <a14:m>
                  <m:oMath xmlns:m="http://schemas.openxmlformats.org/officeDocument/2006/math">
                    <m:r>
                      <a:rPr lang="fr-FR" i="1">
                        <a:effectLst/>
                        <a:latin typeface="Cambria Math"/>
                        <a:ea typeface="Times New Roman"/>
                        <a:cs typeface="Times New Roman"/>
                      </a:rPr>
                      <m:t>𝑆</m:t>
                    </m:r>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𝑆</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𝑆</m:t>
                        </m:r>
                      </m:e>
                      <m:sub>
                        <m:r>
                          <a:rPr lang="fr-FR" i="1">
                            <a:effectLst/>
                            <a:latin typeface="Cambria Math"/>
                            <a:ea typeface="Times New Roman"/>
                            <a:cs typeface="Times New Roman"/>
                          </a:rPr>
                          <m:t>𝑛</m:t>
                        </m:r>
                      </m:sub>
                    </m:sSub>
                  </m:oMath>
                </a14:m>
                <a:r>
                  <a:rPr lang="fr-FR" dirty="0">
                    <a:ea typeface="Times New Roman"/>
                    <a:cs typeface="Times New Roman"/>
                  </a:rPr>
                  <a:t> et  </a:t>
                </a:r>
                <a14:m>
                  <m:oMath xmlns:m="http://schemas.openxmlformats.org/officeDocument/2006/math">
                    <m:r>
                      <a:rPr lang="fr-FR" i="1">
                        <a:effectLst/>
                        <a:latin typeface="Cambria Math"/>
                        <a:ea typeface="Times New Roman"/>
                        <a:cs typeface="Times New Roman"/>
                      </a:rPr>
                      <m:t>𝜎</m:t>
                    </m:r>
                    <m:d>
                      <m:dPr>
                        <m:ctrlPr>
                          <a:rPr lang="fr-FR" i="1">
                            <a:effectLst/>
                            <a:latin typeface="Cambria Math"/>
                            <a:ea typeface="Times New Roman"/>
                            <a:cs typeface="Times New Roman"/>
                          </a:rPr>
                        </m:ctrlPr>
                      </m:dPr>
                      <m:e>
                        <m:r>
                          <a:rPr lang="fr-FR" i="1">
                            <a:effectLst/>
                            <a:latin typeface="Cambria Math"/>
                            <a:ea typeface="Times New Roman"/>
                            <a:cs typeface="Times New Roman"/>
                          </a:rPr>
                          <m:t>𝑠</m:t>
                        </m:r>
                      </m:e>
                    </m:d>
                    <m:r>
                      <a:rPr lang="fr-FR" i="1">
                        <a:effectLst/>
                        <a:latin typeface="Cambria Math"/>
                        <a:ea typeface="Times New Roman"/>
                        <a:cs typeface="Times New Roman"/>
                      </a:rPr>
                      <m:t>=</m:t>
                    </m:r>
                    <m:r>
                      <a:rPr lang="fr-FR" i="1">
                        <a:effectLst/>
                        <a:latin typeface="Cambria Math"/>
                        <a:ea typeface="Times New Roman"/>
                        <a:cs typeface="Times New Roman"/>
                      </a:rPr>
                      <m:t>𝜎</m:t>
                    </m:r>
                    <m:d>
                      <m:dPr>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2</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𝑛</m:t>
                            </m:r>
                          </m:sub>
                        </m:sSub>
                      </m:e>
                    </m:d>
                    <m:r>
                      <a:rPr lang="fr-FR" i="1">
                        <a:effectLst/>
                        <a:latin typeface="Cambria Math"/>
                        <a:ea typeface="Times New Roman"/>
                        <a:cs typeface="Times New Roman"/>
                      </a:rPr>
                      <m:t>=</m:t>
                    </m:r>
                    <m:nary>
                      <m:naryPr>
                        <m:chr m:val="∏"/>
                        <m:limLoc m:val="undOvr"/>
                        <m:supHide m:val="on"/>
                        <m:ctrlPr>
                          <a:rPr lang="fr-FR" i="1">
                            <a:effectLst/>
                            <a:latin typeface="Cambria Math"/>
                            <a:ea typeface="Times New Roman"/>
                            <a:cs typeface="Times New Roman"/>
                          </a:rPr>
                        </m:ctrlPr>
                      </m:naryPr>
                      <m:sub>
                        <m:r>
                          <a:rPr lang="fr-FR" i="1">
                            <a:effectLst/>
                            <a:latin typeface="Cambria Math"/>
                            <a:ea typeface="Times New Roman"/>
                            <a:cs typeface="Times New Roman"/>
                          </a:rPr>
                          <m:t>𝑖</m:t>
                        </m:r>
                        <m:r>
                          <a:rPr lang="fr-FR" i="1">
                            <a:effectLst/>
                            <a:latin typeface="Cambria Math"/>
                            <a:ea typeface="Times New Roman"/>
                            <a:cs typeface="Times New Roman"/>
                          </a:rPr>
                          <m:t>=1,..,</m:t>
                        </m:r>
                        <m:r>
                          <a:rPr lang="fr-FR" i="1">
                            <a:effectLst/>
                            <a:latin typeface="Cambria Math"/>
                            <a:ea typeface="Times New Roman"/>
                            <a:cs typeface="Times New Roman"/>
                          </a:rPr>
                          <m:t>𝑛</m:t>
                        </m:r>
                      </m:sub>
                      <m:sup/>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𝑖</m:t>
                            </m:r>
                          </m:sub>
                        </m:sSub>
                      </m:e>
                    </m:nary>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oMath>
                </a14:m>
                <a:endParaRPr lang="fr-FR" sz="2800" dirty="0">
                  <a:ea typeface="Calibri"/>
                  <a:cs typeface="Times New Roman"/>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852" t="-809"/>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56</a:t>
            </a:fld>
            <a:endParaRPr lang="fr-FR"/>
          </a:p>
        </p:txBody>
      </p:sp>
    </p:spTree>
    <p:extLst>
      <p:ext uri="{BB962C8B-B14F-4D97-AF65-F5344CB8AC3E}">
        <p14:creationId xmlns:p14="http://schemas.microsoft.com/office/powerpoint/2010/main" val="15829139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92500" lnSpcReduction="10000"/>
              </a:bodyPr>
              <a:lstStyle/>
              <a:p>
                <a:pPr marL="0" indent="0">
                  <a:lnSpc>
                    <a:spcPct val="115000"/>
                  </a:lnSpc>
                  <a:spcAft>
                    <a:spcPts val="1000"/>
                  </a:spcAft>
                  <a:buNone/>
                </a:pPr>
                <a:r>
                  <a:rPr lang="fr-FR" b="1" dirty="0" smtClean="0">
                    <a:ea typeface="Times New Roman"/>
                    <a:cs typeface="Times New Roman"/>
                  </a:rPr>
                  <a:t>Définition. </a:t>
                </a:r>
                <a:r>
                  <a:rPr lang="fr-FR" dirty="0">
                    <a:ea typeface="Times New Roman"/>
                    <a:cs typeface="Times New Roman"/>
                  </a:rPr>
                  <a:t>l’extension mixte d’un jeu sous forme normale </a:t>
                </a:r>
                <a14:m>
                  <m:oMath xmlns:m="http://schemas.openxmlformats.org/officeDocument/2006/math">
                    <m:r>
                      <a:rPr lang="fr-FR" i="1">
                        <a:effectLst/>
                        <a:latin typeface="Cambria Math"/>
                        <a:ea typeface="Times New Roman"/>
                        <a:cs typeface="Times New Roman"/>
                      </a:rPr>
                      <m:t>(</m:t>
                    </m:r>
                    <m:r>
                      <a:rPr lang="fr-FR" i="1">
                        <a:effectLst/>
                        <a:latin typeface="Cambria Math"/>
                        <a:ea typeface="Times New Roman"/>
                        <a:cs typeface="Times New Roman"/>
                      </a:rPr>
                      <m:t>𝐼</m:t>
                    </m:r>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𝑆</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m:t>
                            </m:r>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oMath>
                </a14:m>
                <a:r>
                  <a:rPr lang="fr-FR" dirty="0">
                    <a:ea typeface="Times New Roman"/>
                    <a:cs typeface="Times New Roman"/>
                  </a:rPr>
                  <a:t> est le jeu sous forme normale</a:t>
                </a:r>
                <a14:m>
                  <m:oMath xmlns:m="http://schemas.openxmlformats.org/officeDocument/2006/math">
                    <m:r>
                      <a:rPr lang="fr-FR" i="1">
                        <a:effectLst/>
                        <a:latin typeface="Cambria Math"/>
                        <a:ea typeface="Times New Roman"/>
                        <a:cs typeface="Times New Roman"/>
                      </a:rPr>
                      <m:t>(</m:t>
                    </m:r>
                    <m:r>
                      <a:rPr lang="fr-FR" i="1">
                        <a:effectLst/>
                        <a:latin typeface="Cambria Math"/>
                        <a:ea typeface="Times New Roman"/>
                        <a:cs typeface="Times New Roman"/>
                      </a:rPr>
                      <m:t>𝐼</m:t>
                    </m:r>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𝛴</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m:t>
                            </m:r>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oMath>
                </a14:m>
                <a:r>
                  <a:rPr lang="fr-FR" dirty="0">
                    <a:ea typeface="Times New Roman"/>
                    <a:cs typeface="Times New Roman"/>
                  </a:rPr>
                  <a:t>.</a:t>
                </a:r>
                <a:endParaRPr lang="fr-FR" sz="2800" dirty="0">
                  <a:ea typeface="Calibri"/>
                  <a:cs typeface="Times New Roman"/>
                </a:endParaRPr>
              </a:p>
              <a:p>
                <a:pPr marL="0" indent="0">
                  <a:lnSpc>
                    <a:spcPct val="115000"/>
                  </a:lnSpc>
                  <a:spcAft>
                    <a:spcPts val="1000"/>
                  </a:spcAft>
                  <a:buNone/>
                </a:pPr>
                <a:r>
                  <a:rPr lang="fr-FR" dirty="0">
                    <a:ea typeface="Times New Roman"/>
                    <a:cs typeface="Times New Roman"/>
                  </a:rPr>
                  <a:t>Dans l’extension mixte :</a:t>
                </a:r>
                <a:endParaRPr lang="fr-FR" sz="2800" dirty="0">
                  <a:ea typeface="Calibri"/>
                  <a:cs typeface="Times New Roman"/>
                </a:endParaRPr>
              </a:p>
              <a:p>
                <a:pPr lvl="0">
                  <a:buFont typeface="Wingdings" panose="05000000000000000000" pitchFamily="2" charset="2"/>
                  <a:buChar char="ü"/>
                </a:pPr>
                <a:r>
                  <a:rPr lang="fr-FR" dirty="0">
                    <a:effectLst/>
                    <a:ea typeface="Times New Roman"/>
                  </a:rPr>
                  <a:t>L’ensemble des joueurs est</a:t>
                </a:r>
                <a14:m>
                  <m:oMath xmlns:m="http://schemas.openxmlformats.org/officeDocument/2006/math">
                    <m:r>
                      <a:rPr lang="fr-FR" i="1">
                        <a:effectLst/>
                        <a:latin typeface="Cambria Math"/>
                        <a:ea typeface="Times New Roman"/>
                      </a:rPr>
                      <m:t> </m:t>
                    </m:r>
                    <m:r>
                      <a:rPr lang="fr-FR" i="1">
                        <a:effectLst/>
                        <a:latin typeface="Cambria Math"/>
                        <a:ea typeface="Times New Roman"/>
                      </a:rPr>
                      <m:t>𝐼</m:t>
                    </m:r>
                  </m:oMath>
                </a14:m>
                <a:r>
                  <a:rPr lang="fr-FR" dirty="0">
                    <a:effectLst/>
                    <a:ea typeface="Times New Roman"/>
                  </a:rPr>
                  <a:t>.</a:t>
                </a:r>
                <a:endParaRPr lang="fr-FR" dirty="0">
                  <a:effectLst/>
                </a:endParaRPr>
              </a:p>
              <a:p>
                <a:pPr lvl="0">
                  <a:buFont typeface="Wingdings" panose="05000000000000000000" pitchFamily="2" charset="2"/>
                  <a:buChar char="ü"/>
                </a:pPr>
                <a:r>
                  <a:rPr lang="fr-FR" dirty="0">
                    <a:effectLst/>
                    <a:ea typeface="Times New Roman"/>
                  </a:rPr>
                  <a:t>Chaque joueur choisit une stratégie</a:t>
                </a:r>
                <a14:m>
                  <m:oMath xmlns:m="http://schemas.openxmlformats.org/officeDocument/2006/math">
                    <m:r>
                      <a:rPr lang="fr-FR" i="1">
                        <a:effectLst/>
                        <a:latin typeface="Cambria Math"/>
                        <a:ea typeface="Times New Roman"/>
                      </a:rPr>
                      <m:t> </m:t>
                    </m:r>
                    <m:sSub>
                      <m:sSubPr>
                        <m:ctrlPr>
                          <a:rPr lang="fr-FR" b="1" i="1">
                            <a:effectLst/>
                            <a:latin typeface="Cambria Math"/>
                          </a:rPr>
                        </m:ctrlPr>
                      </m:sSubPr>
                      <m:e>
                        <m:r>
                          <a:rPr lang="fr-FR" b="1" i="1">
                            <a:effectLst/>
                            <a:latin typeface="Cambria Math"/>
                          </a:rPr>
                          <m:t>𝝈</m:t>
                        </m:r>
                      </m:e>
                      <m:sub>
                        <m:r>
                          <a:rPr lang="fr-FR" b="1" i="1">
                            <a:effectLst/>
                            <a:latin typeface="Cambria Math"/>
                          </a:rPr>
                          <m:t>𝒊</m:t>
                        </m:r>
                      </m:sub>
                    </m:sSub>
                    <m:r>
                      <a:rPr lang="fr-FR" b="1" i="1">
                        <a:effectLst/>
                        <a:latin typeface="Cambria Math"/>
                      </a:rPr>
                      <m:t>∈</m:t>
                    </m:r>
                    <m:sSub>
                      <m:sSubPr>
                        <m:ctrlPr>
                          <a:rPr lang="fr-FR" i="1">
                            <a:effectLst/>
                            <a:latin typeface="Cambria Math"/>
                            <a:ea typeface="Times New Roman"/>
                          </a:rPr>
                        </m:ctrlPr>
                      </m:sSubPr>
                      <m:e>
                        <m:r>
                          <a:rPr lang="fr-FR" i="1">
                            <a:effectLst/>
                            <a:latin typeface="Cambria Math"/>
                            <a:ea typeface="Times New Roman"/>
                          </a:rPr>
                          <m:t>𝛴</m:t>
                        </m:r>
                      </m:e>
                      <m:sub>
                        <m:r>
                          <a:rPr lang="fr-FR" i="1">
                            <a:effectLst/>
                            <a:latin typeface="Cambria Math"/>
                            <a:ea typeface="Times New Roman"/>
                          </a:rPr>
                          <m:t>𝑖</m:t>
                        </m:r>
                      </m:sub>
                    </m:sSub>
                  </m:oMath>
                </a14:m>
                <a:r>
                  <a:rPr lang="fr-FR" dirty="0">
                    <a:effectLst/>
                    <a:ea typeface="Times New Roman"/>
                  </a:rPr>
                  <a:t>.</a:t>
                </a:r>
                <a:endParaRPr lang="fr-FR" dirty="0">
                  <a:effectLst/>
                </a:endParaRPr>
              </a:p>
              <a:p>
                <a:pPr lvl="0">
                  <a:buFont typeface="Wingdings" panose="05000000000000000000" pitchFamily="2" charset="2"/>
                  <a:buChar char="ü"/>
                </a:pPr>
                <a:r>
                  <a:rPr lang="fr-FR" dirty="0">
                    <a:effectLst/>
                    <a:ea typeface="Times New Roman"/>
                  </a:rPr>
                  <a:t>Le paiement  </a:t>
                </a:r>
                <a14:m>
                  <m:oMath xmlns:m="http://schemas.openxmlformats.org/officeDocument/2006/math">
                    <m:sSub>
                      <m:sSubPr>
                        <m:ctrlPr>
                          <a:rPr lang="fr-FR" i="1">
                            <a:effectLst/>
                            <a:latin typeface="Cambria Math"/>
                            <a:ea typeface="Times New Roman"/>
                          </a:rPr>
                        </m:ctrlPr>
                      </m:sSubPr>
                      <m:e>
                        <m:r>
                          <a:rPr lang="fr-FR" i="1">
                            <a:effectLst/>
                            <a:latin typeface="Cambria Math"/>
                            <a:ea typeface="Times New Roman"/>
                          </a:rPr>
                          <m:t>𝑢</m:t>
                        </m:r>
                      </m:e>
                      <m:sub>
                        <m:r>
                          <a:rPr lang="fr-FR" i="1">
                            <a:effectLst/>
                            <a:latin typeface="Cambria Math"/>
                            <a:ea typeface="Times New Roman"/>
                          </a:rPr>
                          <m:t>𝑖</m:t>
                        </m:r>
                      </m:sub>
                    </m:sSub>
                    <m:r>
                      <a:rPr lang="fr-FR" i="1">
                        <a:effectLst/>
                        <a:latin typeface="Cambria Math"/>
                        <a:ea typeface="Times New Roman"/>
                      </a:rPr>
                      <m:t>(</m:t>
                    </m:r>
                    <m:r>
                      <a:rPr lang="fr-FR" i="1">
                        <a:effectLst/>
                        <a:latin typeface="Cambria Math"/>
                        <a:ea typeface="Times New Roman"/>
                      </a:rPr>
                      <m:t>𝜎</m:t>
                    </m:r>
                    <m:r>
                      <a:rPr lang="fr-FR" i="1">
                        <a:effectLst/>
                        <a:latin typeface="Cambria Math"/>
                        <a:ea typeface="Times New Roman"/>
                      </a:rPr>
                      <m:t>)</m:t>
                    </m:r>
                  </m:oMath>
                </a14:m>
                <a:r>
                  <a:rPr lang="fr-FR" dirty="0">
                    <a:effectLst/>
                    <a:ea typeface="Times New Roman"/>
                  </a:rPr>
                  <a:t> est calculé par </a:t>
                </a:r>
                <a:r>
                  <a:rPr lang="fr-FR" dirty="0" smtClean="0">
                    <a:effectLst/>
                    <a:ea typeface="Times New Roman"/>
                  </a:rPr>
                  <a:t>les </a:t>
                </a:r>
                <a:r>
                  <a:rPr lang="fr-FR" dirty="0">
                    <a:effectLst/>
                    <a:ea typeface="Times New Roman"/>
                  </a:rPr>
                  <a:t>formule </a:t>
                </a:r>
                <a:r>
                  <a:rPr lang="fr-FR" dirty="0" smtClean="0">
                    <a:effectLst/>
                    <a:ea typeface="Times New Roman"/>
                  </a:rPr>
                  <a:t>(II) et (IV) des lemmes précédents.</a:t>
                </a:r>
                <a:endParaRPr lang="fr-FR" dirty="0">
                  <a:effectLst/>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704" t="-1617" r="-1481"/>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57</a:t>
            </a:fld>
            <a:endParaRPr lang="fr-FR"/>
          </a:p>
        </p:txBody>
      </p:sp>
    </p:spTree>
    <p:extLst>
      <p:ext uri="{BB962C8B-B14F-4D97-AF65-F5344CB8AC3E}">
        <p14:creationId xmlns:p14="http://schemas.microsoft.com/office/powerpoint/2010/main" val="29052749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70000" lnSpcReduction="20000"/>
              </a:bodyPr>
              <a:lstStyle/>
              <a:p>
                <a:pPr marL="0" indent="0">
                  <a:buNone/>
                </a:pPr>
                <a:r>
                  <a:rPr lang="fr-FR" dirty="0" smtClean="0"/>
                  <a:t>Exemple :</a:t>
                </a:r>
              </a:p>
              <a:p>
                <a:pPr marL="0" indent="0">
                  <a:lnSpc>
                    <a:spcPct val="115000"/>
                  </a:lnSpc>
                  <a:spcAft>
                    <a:spcPts val="1000"/>
                  </a:spcAft>
                  <a:buNone/>
                </a:pPr>
                <a:r>
                  <a:rPr lang="fr-FR" dirty="0">
                    <a:ea typeface="Times New Roman"/>
                    <a:cs typeface="Times New Roman"/>
                  </a:rPr>
                  <a:t>On suppose dans un jeu sous forme normale qu’un joueur i dispose de trois stratégies déterministes </a:t>
                </a:r>
                <a14:m>
                  <m:oMath xmlns:m="http://schemas.openxmlformats.org/officeDocument/2006/math">
                    <m:r>
                      <a:rPr lang="fr-FR" i="1">
                        <a:effectLst/>
                        <a:latin typeface="Cambria Math"/>
                        <a:ea typeface="Times New Roman"/>
                        <a:cs typeface="Times New Roman"/>
                      </a:rPr>
                      <m:t> </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𝑖</m:t>
                        </m:r>
                        <m:r>
                          <a:rPr lang="fr-FR" i="1">
                            <a:effectLst/>
                            <a:latin typeface="Cambria Math"/>
                            <a:ea typeface="Times New Roman"/>
                            <a:cs typeface="Times New Roman"/>
                          </a:rPr>
                          <m:t>1</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𝑖</m:t>
                        </m:r>
                        <m:r>
                          <a:rPr lang="fr-FR" i="1">
                            <a:effectLst/>
                            <a:latin typeface="Cambria Math"/>
                            <a:ea typeface="Times New Roman"/>
                            <a:cs typeface="Times New Roman"/>
                          </a:rPr>
                          <m:t>2</m:t>
                        </m:r>
                      </m:sub>
                    </m:sSub>
                    <m:r>
                      <a:rPr lang="fr-FR" i="1">
                        <a:effectLst/>
                        <a:latin typeface="Cambria Math"/>
                        <a:ea typeface="Times New Roman"/>
                        <a:cs typeface="Times New Roman"/>
                      </a:rPr>
                      <m:t>,</m:t>
                    </m:r>
                    <m:r>
                      <m:rPr>
                        <m:sty m:val="p"/>
                      </m:rPr>
                      <a:rPr lang="fr-FR">
                        <a:effectLst/>
                        <a:latin typeface="Cambria Math"/>
                        <a:ea typeface="Times New Roman"/>
                        <a:cs typeface="Times New Roman"/>
                      </a:rPr>
                      <m:t>et</m:t>
                    </m:r>
                    <m:r>
                      <a:rPr lang="fr-FR" i="1">
                        <a:effectLst/>
                        <a:latin typeface="Cambria Math"/>
                        <a:ea typeface="Times New Roman"/>
                        <a:cs typeface="Times New Roman"/>
                      </a:rPr>
                      <m:t> </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𝑖</m:t>
                        </m:r>
                        <m:r>
                          <a:rPr lang="fr-FR" i="1">
                            <a:effectLst/>
                            <a:latin typeface="Cambria Math"/>
                            <a:ea typeface="Times New Roman"/>
                            <a:cs typeface="Times New Roman"/>
                          </a:rPr>
                          <m:t>3</m:t>
                        </m:r>
                      </m:sub>
                    </m:sSub>
                  </m:oMath>
                </a14:m>
                <a:r>
                  <a:rPr lang="fr-FR" dirty="0">
                    <a:ea typeface="Times New Roman"/>
                    <a:cs typeface="Times New Roman"/>
                  </a:rPr>
                  <a:t> . L’ensemble des stratégies mixtes de ce joueur</a:t>
                </a:r>
                <a:endParaRPr lang="fr-FR" sz="2800" dirty="0">
                  <a:ea typeface="Calibri"/>
                  <a:cs typeface="Times New Roman"/>
                </a:endParaRPr>
              </a:p>
              <a:p>
                <a:pPr marL="0" indent="0">
                  <a:lnSpc>
                    <a:spcPct val="115000"/>
                  </a:lnSpc>
                  <a:spcAft>
                    <a:spcPts val="1000"/>
                  </a:spcAft>
                  <a:buNone/>
                </a:pPr>
                <a:r>
                  <a:rPr lang="fr-FR" dirty="0">
                    <a:ea typeface="Times New Roman"/>
                    <a:cs typeface="Times New Roman"/>
                  </a:rPr>
                  <a:t>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𝛴</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d>
                      <m:dPr>
                        <m:begChr m:val="{"/>
                        <m:endChr m:val="}"/>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1</m:t>
                            </m:r>
                          </m:sub>
                        </m:sSub>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𝑖</m:t>
                            </m:r>
                            <m:r>
                              <a:rPr lang="fr-FR" i="1">
                                <a:effectLst/>
                                <a:latin typeface="Cambria Math"/>
                                <a:ea typeface="Times New Roman"/>
                                <a:cs typeface="Times New Roman"/>
                              </a:rPr>
                              <m:t>1</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2</m:t>
                            </m:r>
                          </m:sub>
                        </m:sSub>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𝑖</m:t>
                            </m:r>
                            <m:r>
                              <a:rPr lang="fr-FR" i="1">
                                <a:effectLst/>
                                <a:latin typeface="Cambria Math"/>
                                <a:ea typeface="Times New Roman"/>
                                <a:cs typeface="Times New Roman"/>
                              </a:rPr>
                              <m:t>2</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3</m:t>
                            </m:r>
                          </m:sub>
                        </m:sSub>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𝑖</m:t>
                            </m:r>
                            <m:r>
                              <a:rPr lang="fr-FR" i="1">
                                <a:effectLst/>
                                <a:latin typeface="Cambria Math"/>
                                <a:ea typeface="Times New Roman"/>
                                <a:cs typeface="Times New Roman"/>
                              </a:rPr>
                              <m:t>3</m:t>
                            </m:r>
                          </m:sub>
                        </m:sSub>
                        <m:r>
                          <a:rPr lang="fr-FR" i="1">
                            <a:effectLst/>
                            <a:latin typeface="Cambria Math"/>
                            <a:ea typeface="Times New Roman"/>
                            <a:cs typeface="Times New Roman"/>
                          </a:rPr>
                          <m:t>:</m:t>
                        </m:r>
                        <m:d>
                          <m:dPr>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2</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3</m:t>
                                </m:r>
                              </m:sub>
                            </m:sSub>
                          </m:e>
                        </m:d>
                        <m:r>
                          <a:rPr lang="fr-FR" i="1">
                            <a:effectLst/>
                            <a:latin typeface="Cambria Math"/>
                            <a:ea typeface="Times New Roman"/>
                            <a:cs typeface="Times New Roman"/>
                          </a:rPr>
                          <m:t>∈</m:t>
                        </m:r>
                        <m:sSup>
                          <m:sSupPr>
                            <m:ctrlPr>
                              <a:rPr lang="fr-FR" i="1">
                                <a:effectLst/>
                                <a:latin typeface="Cambria Math"/>
                                <a:ea typeface="Times New Roman"/>
                                <a:cs typeface="Times New Roman"/>
                              </a:rPr>
                            </m:ctrlPr>
                          </m:sSupPr>
                          <m:e>
                            <m:r>
                              <a:rPr lang="fr-FR" i="1">
                                <a:effectLst/>
                                <a:latin typeface="Cambria Math"/>
                                <a:ea typeface="Times New Roman"/>
                                <a:cs typeface="Times New Roman"/>
                              </a:rPr>
                              <m:t>𝑅</m:t>
                            </m:r>
                          </m:e>
                          <m:sup>
                            <m:r>
                              <a:rPr lang="fr-FR" i="1">
                                <a:effectLst/>
                                <a:latin typeface="Cambria Math"/>
                                <a:ea typeface="Times New Roman"/>
                                <a:cs typeface="Times New Roman"/>
                              </a:rPr>
                              <m:t>3</m:t>
                            </m:r>
                          </m:sup>
                        </m:sSup>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2</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3</m:t>
                            </m:r>
                          </m:sub>
                        </m:sSub>
                        <m:r>
                          <a:rPr lang="fr-FR" i="1">
                            <a:effectLst/>
                            <a:latin typeface="Cambria Math"/>
                            <a:ea typeface="Times New Roman"/>
                            <a:cs typeface="Times New Roman"/>
                          </a:rPr>
                          <m:t>=1</m:t>
                        </m:r>
                      </m:e>
                    </m:d>
                  </m:oMath>
                </a14:m>
                <a:r>
                  <a:rPr lang="fr-FR" dirty="0">
                    <a:ea typeface="Times New Roman"/>
                    <a:cs typeface="Times New Roman"/>
                  </a:rPr>
                  <a:t>. </a:t>
                </a:r>
                <a:endParaRPr lang="fr-FR" sz="2800" dirty="0">
                  <a:ea typeface="Calibri"/>
                  <a:cs typeface="Times New Roman"/>
                </a:endParaRPr>
              </a:p>
              <a:p>
                <a:pPr marL="0" indent="0">
                  <a:lnSpc>
                    <a:spcPct val="115000"/>
                  </a:lnSpc>
                  <a:spcAft>
                    <a:spcPts val="1000"/>
                  </a:spcAft>
                  <a:buNone/>
                </a:pP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𝛴</m:t>
                        </m:r>
                      </m:e>
                      <m:sub>
                        <m:r>
                          <a:rPr lang="fr-FR" i="1">
                            <a:effectLst/>
                            <a:latin typeface="Cambria Math"/>
                            <a:ea typeface="Times New Roman"/>
                            <a:cs typeface="Times New Roman"/>
                          </a:rPr>
                          <m:t>𝑖</m:t>
                        </m:r>
                      </m:sub>
                    </m:sSub>
                  </m:oMath>
                </a14:m>
                <a:r>
                  <a:rPr lang="fr-FR" dirty="0">
                    <a:ea typeface="Times New Roman"/>
                    <a:cs typeface="Times New Roman"/>
                  </a:rPr>
                  <a:t> peut être représenté par les points de  l’intérieur d’un triangle équilatéral de hauteur </a:t>
                </a:r>
                <a:r>
                  <a:rPr lang="fr-FR" dirty="0" smtClean="0">
                    <a:ea typeface="Times New Roman"/>
                    <a:cs typeface="Times New Roman"/>
                  </a:rPr>
                  <a:t>1,</a:t>
                </a:r>
              </a:p>
              <a:p>
                <a:pPr marL="0" indent="0">
                  <a:lnSpc>
                    <a:spcPct val="115000"/>
                  </a:lnSpc>
                  <a:spcAft>
                    <a:spcPts val="1000"/>
                  </a:spcAft>
                  <a:buNone/>
                </a:pPr>
                <a:r>
                  <a:rPr lang="fr-FR" dirty="0" smtClean="0">
                    <a:ea typeface="Times New Roman"/>
                    <a:cs typeface="Times New Roman"/>
                  </a:rPr>
                  <a:t> car selon </a:t>
                </a:r>
                <a:r>
                  <a:rPr lang="fr-FR" dirty="0">
                    <a:ea typeface="Times New Roman"/>
                    <a:cs typeface="Times New Roman"/>
                  </a:rPr>
                  <a:t>le théorème de </a:t>
                </a:r>
                <a:r>
                  <a:rPr lang="fr-FR" dirty="0" smtClean="0">
                    <a:ea typeface="Times New Roman"/>
                    <a:cs typeface="Times New Roman"/>
                  </a:rPr>
                  <a:t>Viviani:</a:t>
                </a:r>
              </a:p>
              <a:p>
                <a:pPr marL="0" indent="0">
                  <a:lnSpc>
                    <a:spcPct val="115000"/>
                  </a:lnSpc>
                  <a:spcAft>
                    <a:spcPts val="1000"/>
                  </a:spcAft>
                  <a:buNone/>
                </a:pPr>
                <a:r>
                  <a:rPr lang="fr-FR" dirty="0" smtClean="0">
                    <a:ea typeface="Times New Roman"/>
                    <a:cs typeface="Times New Roman"/>
                  </a:rPr>
                  <a:t> </a:t>
                </a:r>
                <a:r>
                  <a:rPr lang="fr-FR" b="1" dirty="0">
                    <a:ea typeface="Times New Roman"/>
                    <a:cs typeface="Times New Roman"/>
                  </a:rPr>
                  <a:t>Théorème de Viviani</a:t>
                </a:r>
                <a:r>
                  <a:rPr lang="fr-FR" dirty="0">
                    <a:ea typeface="Times New Roman"/>
                    <a:cs typeface="Times New Roman"/>
                  </a:rPr>
                  <a:t> : Dans un triangle équilatéral, la somme des distances d'un point intérieur au triangle aux trois côtés est égale à la hauteur du triangle</a:t>
                </a:r>
                <a:r>
                  <a:rPr lang="fr-FR" dirty="0" smtClean="0">
                    <a:ea typeface="Times New Roman"/>
                    <a:cs typeface="Times New Roman"/>
                  </a:rPr>
                  <a:t>.</a:t>
                </a:r>
                <a:endParaRPr lang="fr-FR" sz="2800" dirty="0">
                  <a:ea typeface="Calibri"/>
                  <a:cs typeface="Times New Roman"/>
                </a:endParaRPr>
              </a:p>
              <a:p>
                <a:pPr marL="0" indent="0">
                  <a:lnSpc>
                    <a:spcPct val="115000"/>
                  </a:lnSpc>
                  <a:spcAft>
                    <a:spcPts val="1000"/>
                  </a:spcAft>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889" t="-2156" r="-815"/>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58</a:t>
            </a:fld>
            <a:endParaRPr lang="fr-FR"/>
          </a:p>
        </p:txBody>
      </p:sp>
    </p:spTree>
    <p:extLst>
      <p:ext uri="{BB962C8B-B14F-4D97-AF65-F5344CB8AC3E}">
        <p14:creationId xmlns:p14="http://schemas.microsoft.com/office/powerpoint/2010/main" val="23995773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p:sp>
        <p:nvSpPr>
          <p:cNvPr id="3" name="Espace réservé du contenu 2"/>
          <p:cNvSpPr>
            <a:spLocks noGrp="1"/>
          </p:cNvSpPr>
          <p:nvPr>
            <p:ph idx="1"/>
          </p:nvPr>
        </p:nvSpPr>
        <p:spPr/>
        <p:txBody>
          <a:bodyPr/>
          <a:lstStyle/>
          <a:p>
            <a:pPr marL="0" indent="0">
              <a:buNone/>
            </a:pPr>
            <a:r>
              <a:rPr lang="fr-FR" dirty="0">
                <a:ea typeface="Times New Roman"/>
                <a:cs typeface="Times New Roman"/>
              </a:rPr>
              <a:t>La Figure </a:t>
            </a:r>
            <a:r>
              <a:rPr lang="fr-FR" dirty="0" smtClean="0">
                <a:ea typeface="Times New Roman"/>
                <a:cs typeface="Times New Roman"/>
              </a:rPr>
              <a:t>en dessous </a:t>
            </a:r>
            <a:r>
              <a:rPr lang="fr-FR" dirty="0">
                <a:ea typeface="Times New Roman"/>
                <a:cs typeface="Times New Roman"/>
              </a:rPr>
              <a:t>illustre ce concept : </a:t>
            </a:r>
            <a:endParaRPr lang="fr-FR" dirty="0" smtClean="0">
              <a:ea typeface="Times New Roman"/>
              <a:cs typeface="Times New Roman"/>
            </a:endParaRPr>
          </a:p>
          <a:p>
            <a:pPr marL="0" indent="0">
              <a:buNone/>
            </a:pP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59</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309811"/>
            <a:ext cx="4381078" cy="3306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6" name="ZoneTexte 5"/>
              <p:cNvSpPr txBox="1"/>
              <p:nvPr/>
            </p:nvSpPr>
            <p:spPr>
              <a:xfrm>
                <a:off x="4023915" y="4330847"/>
                <a:ext cx="460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a:rPr>
                          </m:ctrlPr>
                        </m:sSubPr>
                        <m:e>
                          <m:r>
                            <a:rPr lang="fr-FR" b="0" i="1" smtClean="0">
                              <a:latin typeface="Cambria Math"/>
                            </a:rPr>
                            <m:t>𝑥</m:t>
                          </m:r>
                        </m:e>
                        <m:sub>
                          <m:r>
                            <a:rPr lang="fr-FR" b="0" i="1" smtClean="0">
                              <a:latin typeface="Cambria Math"/>
                            </a:rPr>
                            <m:t>1</m:t>
                          </m:r>
                        </m:sub>
                      </m:sSub>
                    </m:oMath>
                  </m:oMathPara>
                </a14:m>
                <a:endParaRPr lang="fr-FR" dirty="0"/>
              </a:p>
            </p:txBody>
          </p:sp>
        </mc:Choice>
        <mc:Fallback xmlns="">
          <p:sp>
            <p:nvSpPr>
              <p:cNvPr id="6" name="ZoneTexte 5"/>
              <p:cNvSpPr txBox="1">
                <a:spLocks noRot="1" noChangeAspect="1" noMove="1" noResize="1" noEditPoints="1" noAdjustHandles="1" noChangeArrowheads="1" noChangeShapeType="1" noTextEdit="1"/>
              </p:cNvSpPr>
              <p:nvPr/>
            </p:nvSpPr>
            <p:spPr>
              <a:xfrm>
                <a:off x="4023915" y="4330847"/>
                <a:ext cx="460767" cy="369332"/>
              </a:xfrm>
              <a:prstGeom prst="rect">
                <a:avLst/>
              </a:prstGeom>
              <a:blipFill rotWithShape="1">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p:cNvSpPr txBox="1"/>
              <p:nvPr/>
            </p:nvSpPr>
            <p:spPr>
              <a:xfrm>
                <a:off x="4183496" y="3438292"/>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a:rPr>
                          </m:ctrlPr>
                        </m:sSubPr>
                        <m:e>
                          <m:r>
                            <a:rPr lang="fr-FR" b="0" i="1" smtClean="0">
                              <a:latin typeface="Cambria Math"/>
                            </a:rPr>
                            <m:t>𝑥</m:t>
                          </m:r>
                        </m:e>
                        <m:sub>
                          <m:r>
                            <a:rPr lang="fr-FR" b="0" i="1" smtClean="0">
                              <a:latin typeface="Cambria Math"/>
                            </a:rPr>
                            <m:t>2</m:t>
                          </m:r>
                        </m:sub>
                      </m:sSub>
                    </m:oMath>
                  </m:oMathPara>
                </a14:m>
                <a:endParaRPr lang="fr-FR" dirty="0"/>
              </a:p>
            </p:txBody>
          </p:sp>
        </mc:Choice>
        <mc:Fallback xmlns="">
          <p:sp>
            <p:nvSpPr>
              <p:cNvPr id="9" name="ZoneTexte 8"/>
              <p:cNvSpPr txBox="1">
                <a:spLocks noRot="1" noChangeAspect="1" noMove="1" noResize="1" noEditPoints="1" noAdjustHandles="1" noChangeArrowheads="1" noChangeShapeType="1" noTextEdit="1"/>
              </p:cNvSpPr>
              <p:nvPr/>
            </p:nvSpPr>
            <p:spPr>
              <a:xfrm>
                <a:off x="4183496" y="3438292"/>
                <a:ext cx="466090" cy="369332"/>
              </a:xfrm>
              <a:prstGeom prst="rect">
                <a:avLst/>
              </a:prstGeom>
              <a:blipFill rotWithShape="1">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ZoneTexte 9"/>
              <p:cNvSpPr txBox="1"/>
              <p:nvPr/>
            </p:nvSpPr>
            <p:spPr>
              <a:xfrm>
                <a:off x="4596651" y="3460375"/>
                <a:ext cx="4660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a:rPr>
                          </m:ctrlPr>
                        </m:sSubPr>
                        <m:e>
                          <m:r>
                            <a:rPr lang="fr-FR" b="0" i="1" smtClean="0">
                              <a:latin typeface="Cambria Math"/>
                            </a:rPr>
                            <m:t>𝑥</m:t>
                          </m:r>
                        </m:e>
                        <m:sub>
                          <m:r>
                            <a:rPr lang="fr-FR" b="0" i="1" smtClean="0">
                              <a:latin typeface="Cambria Math"/>
                            </a:rPr>
                            <m:t>3</m:t>
                          </m:r>
                        </m:sub>
                      </m:sSub>
                    </m:oMath>
                  </m:oMathPara>
                </a14:m>
                <a:endParaRPr lang="fr-FR" dirty="0"/>
              </a:p>
            </p:txBody>
          </p:sp>
        </mc:Choice>
        <mc:Fallback xmlns="">
          <p:sp>
            <p:nvSpPr>
              <p:cNvPr id="10" name="ZoneTexte 9"/>
              <p:cNvSpPr txBox="1">
                <a:spLocks noRot="1" noChangeAspect="1" noMove="1" noResize="1" noEditPoints="1" noAdjustHandles="1" noChangeArrowheads="1" noChangeShapeType="1" noTextEdit="1"/>
              </p:cNvSpPr>
              <p:nvPr/>
            </p:nvSpPr>
            <p:spPr>
              <a:xfrm>
                <a:off x="4596651" y="3460375"/>
                <a:ext cx="466090" cy="369332"/>
              </a:xfrm>
              <a:prstGeom prst="rect">
                <a:avLst/>
              </a:prstGeom>
              <a:blipFill rotWithShape="1">
                <a:blip r:embed="rId5"/>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943087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Equilibre de Nash en stratégies pures</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457200" y="1600200"/>
                <a:ext cx="8507288" cy="4637112"/>
              </a:xfrm>
            </p:spPr>
            <p:txBody>
              <a:bodyPr>
                <a:normAutofit/>
              </a:bodyPr>
              <a:lstStyle/>
              <a:p>
                <a:pPr marL="0" indent="0">
                  <a:buNone/>
                </a:pPr>
                <a:r>
                  <a:rPr lang="fr-FR" i="1" dirty="0" smtClean="0"/>
                  <a:t>Mathématiquement: </a:t>
                </a:r>
              </a:p>
              <a:p>
                <a:pPr marL="0" indent="0">
                  <a:buNone/>
                </a:pPr>
                <a:r>
                  <a:rPr lang="fr-FR" b="1" dirty="0" smtClean="0"/>
                  <a:t>Définition3.1 </a:t>
                </a:r>
                <a:endParaRPr lang="fr-FR" dirty="0"/>
              </a:p>
              <a:p>
                <a:pPr marL="0" indent="0">
                  <a:buNone/>
                </a:pPr>
                <a:r>
                  <a:rPr lang="fr-FR" dirty="0"/>
                  <a:t>Un profil de stratégie</a:t>
                </a:r>
                <a14:m>
                  <m:oMath xmlns:m="http://schemas.openxmlformats.org/officeDocument/2006/math">
                    <m:sSup>
                      <m:sSupPr>
                        <m:ctrlPr>
                          <a:rPr lang="fr-FR" i="1">
                            <a:latin typeface="Cambria Math"/>
                          </a:rPr>
                        </m:ctrlPr>
                      </m:sSupPr>
                      <m:e>
                        <m:r>
                          <a:rPr lang="fr-FR" i="1">
                            <a:latin typeface="Cambria Math"/>
                          </a:rPr>
                          <m:t> </m:t>
                        </m:r>
                        <m:r>
                          <a:rPr lang="fr-FR" i="1">
                            <a:latin typeface="Cambria Math"/>
                          </a:rPr>
                          <m:t>𝑠</m:t>
                        </m:r>
                      </m:e>
                      <m:sup>
                        <m:r>
                          <a:rPr lang="fr-FR" i="1">
                            <a:latin typeface="Cambria Math"/>
                          </a:rPr>
                          <m:t>∗</m:t>
                        </m:r>
                      </m:sup>
                    </m:sSup>
                    <m:r>
                      <a:rPr lang="fr-FR" i="1">
                        <a:latin typeface="Cambria Math"/>
                      </a:rPr>
                      <m:t>=(</m:t>
                    </m:r>
                    <m:sSubSup>
                      <m:sSubSupPr>
                        <m:ctrlPr>
                          <a:rPr lang="fr-FR" i="1">
                            <a:latin typeface="Cambria Math"/>
                          </a:rPr>
                        </m:ctrlPr>
                      </m:sSubSupPr>
                      <m:e>
                        <m:r>
                          <a:rPr lang="fr-FR" i="1">
                            <a:latin typeface="Cambria Math"/>
                          </a:rPr>
                          <m:t>𝑠</m:t>
                        </m:r>
                      </m:e>
                      <m:sub>
                        <m:r>
                          <a:rPr lang="fr-FR" i="1">
                            <a:latin typeface="Cambria Math"/>
                          </a:rPr>
                          <m:t>1</m:t>
                        </m:r>
                      </m:sub>
                      <m:sup>
                        <m:r>
                          <a:rPr lang="fr-FR" i="1">
                            <a:latin typeface="Cambria Math"/>
                          </a:rPr>
                          <m:t>∗</m:t>
                        </m:r>
                      </m:sup>
                    </m:sSubSup>
                    <m:r>
                      <a:rPr lang="fr-FR" i="1">
                        <a:latin typeface="Cambria Math"/>
                      </a:rPr>
                      <m:t>,</m:t>
                    </m:r>
                    <m:sSubSup>
                      <m:sSubSupPr>
                        <m:ctrlPr>
                          <a:rPr lang="fr-FR" i="1">
                            <a:latin typeface="Cambria Math"/>
                          </a:rPr>
                        </m:ctrlPr>
                      </m:sSubSupPr>
                      <m:e>
                        <m:r>
                          <a:rPr lang="fr-FR" i="1">
                            <a:latin typeface="Cambria Math"/>
                          </a:rPr>
                          <m:t>𝑠</m:t>
                        </m:r>
                      </m:e>
                      <m:sub>
                        <m:r>
                          <a:rPr lang="fr-FR" i="1">
                            <a:latin typeface="Cambria Math"/>
                          </a:rPr>
                          <m:t>2</m:t>
                        </m:r>
                      </m:sub>
                      <m:sup>
                        <m:r>
                          <a:rPr lang="fr-FR" i="1">
                            <a:latin typeface="Cambria Math"/>
                          </a:rPr>
                          <m:t>∗</m:t>
                        </m:r>
                      </m:sup>
                    </m:sSubSup>
                    <m:r>
                      <a:rPr lang="fr-FR" i="1">
                        <a:latin typeface="Cambria Math"/>
                      </a:rPr>
                      <m:t>, …,</m:t>
                    </m:r>
                    <m:sSubSup>
                      <m:sSubSupPr>
                        <m:ctrlPr>
                          <a:rPr lang="fr-FR" i="1">
                            <a:latin typeface="Cambria Math"/>
                          </a:rPr>
                        </m:ctrlPr>
                      </m:sSubSupPr>
                      <m:e>
                        <m:r>
                          <a:rPr lang="fr-FR" i="1">
                            <a:latin typeface="Cambria Math"/>
                          </a:rPr>
                          <m:t>𝑠</m:t>
                        </m:r>
                      </m:e>
                      <m:sub>
                        <m:r>
                          <a:rPr lang="fr-FR" i="1">
                            <a:latin typeface="Cambria Math"/>
                          </a:rPr>
                          <m:t>𝑖</m:t>
                        </m:r>
                      </m:sub>
                      <m:sup>
                        <m:r>
                          <a:rPr lang="fr-FR" i="1">
                            <a:latin typeface="Cambria Math"/>
                          </a:rPr>
                          <m:t>∗</m:t>
                        </m:r>
                      </m:sup>
                    </m:sSubSup>
                    <m:r>
                      <a:rPr lang="fr-FR" i="1">
                        <a:latin typeface="Cambria Math"/>
                      </a:rPr>
                      <m:t>,…,</m:t>
                    </m:r>
                    <m:sSubSup>
                      <m:sSubSupPr>
                        <m:ctrlPr>
                          <a:rPr lang="fr-FR" i="1">
                            <a:latin typeface="Cambria Math"/>
                          </a:rPr>
                        </m:ctrlPr>
                      </m:sSubSupPr>
                      <m:e>
                        <m:r>
                          <a:rPr lang="fr-FR" i="1">
                            <a:latin typeface="Cambria Math"/>
                          </a:rPr>
                          <m:t>𝑠</m:t>
                        </m:r>
                      </m:e>
                      <m:sub>
                        <m:r>
                          <a:rPr lang="fr-FR" i="1">
                            <a:latin typeface="Cambria Math"/>
                          </a:rPr>
                          <m:t>𝑛</m:t>
                        </m:r>
                      </m:sub>
                      <m:sup>
                        <m:r>
                          <a:rPr lang="fr-FR" i="1">
                            <a:latin typeface="Cambria Math"/>
                          </a:rPr>
                          <m:t>∗</m:t>
                        </m:r>
                      </m:sup>
                    </m:sSubSup>
                  </m:oMath>
                </a14:m>
                <a:r>
                  <a:rPr lang="fr-FR" dirty="0"/>
                  <a:t>) est un équilibre de Nash si et seulement si l’inégalité suivante est satisfaite pour chaque joueur </a:t>
                </a:r>
                <a14:m>
                  <m:oMath xmlns:m="http://schemas.openxmlformats.org/officeDocument/2006/math">
                    <m:r>
                      <a:rPr lang="fr-FR" i="1">
                        <a:latin typeface="Cambria Math"/>
                      </a:rPr>
                      <m:t>𝑖</m:t>
                    </m:r>
                    <m:r>
                      <a:rPr lang="fr-FR" i="1">
                        <a:latin typeface="Cambria Math"/>
                      </a:rPr>
                      <m:t>=1,…,</m:t>
                    </m:r>
                    <m:r>
                      <a:rPr lang="fr-FR" i="1">
                        <a:latin typeface="Cambria Math"/>
                      </a:rPr>
                      <m:t>𝑛</m:t>
                    </m:r>
                  </m:oMath>
                </a14:m>
                <a:endParaRPr lang="fr-FR" dirty="0"/>
              </a:p>
              <a:p>
                <a:pPr marL="0" indent="0" algn="ctr">
                  <a:buNone/>
                </a:pPr>
                <a14:m>
                  <m:oMath xmlns:m="http://schemas.openxmlformats.org/officeDocument/2006/math">
                    <m:sSub>
                      <m:sSubPr>
                        <m:ctrlPr>
                          <a:rPr lang="fr-FR" i="1" smtClean="0">
                            <a:solidFill>
                              <a:srgbClr val="FF0000"/>
                            </a:solidFill>
                            <a:latin typeface="Cambria Math"/>
                          </a:rPr>
                        </m:ctrlPr>
                      </m:sSubPr>
                      <m:e>
                        <m:r>
                          <a:rPr lang="fr-FR" i="1">
                            <a:solidFill>
                              <a:srgbClr val="FF0000"/>
                            </a:solidFill>
                            <a:latin typeface="Cambria Math"/>
                          </a:rPr>
                          <m:t>𝑢</m:t>
                        </m:r>
                      </m:e>
                      <m:sub>
                        <m:r>
                          <a:rPr lang="fr-FR" i="1">
                            <a:solidFill>
                              <a:srgbClr val="FF0000"/>
                            </a:solidFill>
                            <a:latin typeface="Cambria Math"/>
                          </a:rPr>
                          <m:t>𝑖</m:t>
                        </m:r>
                      </m:sub>
                    </m:sSub>
                    <m:r>
                      <a:rPr lang="fr-FR" i="1">
                        <a:solidFill>
                          <a:srgbClr val="FF0000"/>
                        </a:solidFill>
                        <a:latin typeface="Cambria Math"/>
                      </a:rPr>
                      <m:t>(</m:t>
                    </m:r>
                    <m:sSubSup>
                      <m:sSubSupPr>
                        <m:ctrlPr>
                          <a:rPr lang="fr-FR" i="1">
                            <a:solidFill>
                              <a:srgbClr val="FF0000"/>
                            </a:solidFill>
                            <a:latin typeface="Cambria Math"/>
                          </a:rPr>
                        </m:ctrlPr>
                      </m:sSubSupPr>
                      <m:e>
                        <m:r>
                          <a:rPr lang="fr-FR" i="1">
                            <a:solidFill>
                              <a:srgbClr val="FF0000"/>
                            </a:solidFill>
                            <a:latin typeface="Cambria Math"/>
                          </a:rPr>
                          <m:t>𝑠</m:t>
                        </m:r>
                      </m:e>
                      <m:sub>
                        <m:r>
                          <a:rPr lang="fr-FR" i="1">
                            <a:solidFill>
                              <a:srgbClr val="FF0000"/>
                            </a:solidFill>
                            <a:latin typeface="Cambria Math"/>
                          </a:rPr>
                          <m:t>𝑖</m:t>
                        </m:r>
                      </m:sub>
                      <m:sup>
                        <m:r>
                          <a:rPr lang="fr-FR" i="1">
                            <a:solidFill>
                              <a:srgbClr val="FF0000"/>
                            </a:solidFill>
                            <a:latin typeface="Cambria Math"/>
                          </a:rPr>
                          <m:t>∗</m:t>
                        </m:r>
                      </m:sup>
                    </m:sSubSup>
                    <m:r>
                      <a:rPr lang="fr-FR" i="1">
                        <a:solidFill>
                          <a:srgbClr val="FF0000"/>
                        </a:solidFill>
                        <a:latin typeface="Cambria Math"/>
                      </a:rPr>
                      <m:t>,</m:t>
                    </m:r>
                    <m:sSubSup>
                      <m:sSubSupPr>
                        <m:ctrlPr>
                          <a:rPr lang="fr-FR" i="1">
                            <a:solidFill>
                              <a:srgbClr val="FF0000"/>
                            </a:solidFill>
                            <a:latin typeface="Cambria Math"/>
                          </a:rPr>
                        </m:ctrlPr>
                      </m:sSubSupPr>
                      <m:e>
                        <m:r>
                          <a:rPr lang="fr-FR" i="1">
                            <a:solidFill>
                              <a:srgbClr val="FF0000"/>
                            </a:solidFill>
                            <a:latin typeface="Cambria Math"/>
                          </a:rPr>
                          <m:t>𝑠</m:t>
                        </m:r>
                      </m:e>
                      <m:sub>
                        <m:r>
                          <a:rPr lang="fr-FR" i="1">
                            <a:solidFill>
                              <a:srgbClr val="FF0000"/>
                            </a:solidFill>
                            <a:latin typeface="Cambria Math"/>
                          </a:rPr>
                          <m:t>−</m:t>
                        </m:r>
                        <m:r>
                          <a:rPr lang="fr-FR" i="1">
                            <a:solidFill>
                              <a:srgbClr val="FF0000"/>
                            </a:solidFill>
                            <a:latin typeface="Cambria Math"/>
                          </a:rPr>
                          <m:t>𝑖</m:t>
                        </m:r>
                      </m:sub>
                      <m:sup>
                        <m:r>
                          <a:rPr lang="fr-FR" i="1">
                            <a:solidFill>
                              <a:srgbClr val="FF0000"/>
                            </a:solidFill>
                            <a:latin typeface="Cambria Math"/>
                          </a:rPr>
                          <m:t>∗</m:t>
                        </m:r>
                      </m:sup>
                    </m:sSubSup>
                    <m:r>
                      <a:rPr lang="fr-FR" i="1">
                        <a:solidFill>
                          <a:srgbClr val="FF0000"/>
                        </a:solidFill>
                        <a:latin typeface="Cambria Math"/>
                      </a:rPr>
                      <m:t>)≥</m:t>
                    </m:r>
                    <m:sSub>
                      <m:sSubPr>
                        <m:ctrlPr>
                          <a:rPr lang="fr-FR" i="1">
                            <a:solidFill>
                              <a:srgbClr val="FF0000"/>
                            </a:solidFill>
                            <a:latin typeface="Cambria Math"/>
                          </a:rPr>
                        </m:ctrlPr>
                      </m:sSubPr>
                      <m:e>
                        <m:r>
                          <a:rPr lang="fr-FR" i="1">
                            <a:solidFill>
                              <a:srgbClr val="FF0000"/>
                            </a:solidFill>
                            <a:latin typeface="Cambria Math"/>
                          </a:rPr>
                          <m:t>𝑢</m:t>
                        </m:r>
                      </m:e>
                      <m:sub>
                        <m:r>
                          <a:rPr lang="fr-FR" i="1">
                            <a:solidFill>
                              <a:srgbClr val="FF0000"/>
                            </a:solidFill>
                            <a:latin typeface="Cambria Math"/>
                          </a:rPr>
                          <m:t>𝑖</m:t>
                        </m:r>
                      </m:sub>
                    </m:sSub>
                    <m:r>
                      <a:rPr lang="fr-FR" i="1">
                        <a:solidFill>
                          <a:srgbClr val="FF0000"/>
                        </a:solidFill>
                        <a:latin typeface="Cambria Math"/>
                      </a:rPr>
                      <m:t>(</m:t>
                    </m:r>
                    <m:sSub>
                      <m:sSubPr>
                        <m:ctrlPr>
                          <a:rPr lang="fr-FR" i="1">
                            <a:solidFill>
                              <a:srgbClr val="FF0000"/>
                            </a:solidFill>
                            <a:latin typeface="Cambria Math"/>
                          </a:rPr>
                        </m:ctrlPr>
                      </m:sSubPr>
                      <m:e>
                        <m:r>
                          <a:rPr lang="fr-FR" i="1">
                            <a:solidFill>
                              <a:srgbClr val="FF0000"/>
                            </a:solidFill>
                            <a:latin typeface="Cambria Math"/>
                          </a:rPr>
                          <m:t>𝑠</m:t>
                        </m:r>
                      </m:e>
                      <m:sub>
                        <m:r>
                          <a:rPr lang="fr-FR" i="1">
                            <a:solidFill>
                              <a:srgbClr val="FF0000"/>
                            </a:solidFill>
                            <a:latin typeface="Cambria Math"/>
                          </a:rPr>
                          <m:t>𝑖</m:t>
                        </m:r>
                      </m:sub>
                    </m:sSub>
                    <m:r>
                      <a:rPr lang="fr-FR" i="1">
                        <a:solidFill>
                          <a:srgbClr val="FF0000"/>
                        </a:solidFill>
                        <a:latin typeface="Cambria Math"/>
                      </a:rPr>
                      <m:t>,</m:t>
                    </m:r>
                    <m:sSubSup>
                      <m:sSubSupPr>
                        <m:ctrlPr>
                          <a:rPr lang="fr-FR" i="1">
                            <a:solidFill>
                              <a:srgbClr val="FF0000"/>
                            </a:solidFill>
                            <a:latin typeface="Cambria Math"/>
                          </a:rPr>
                        </m:ctrlPr>
                      </m:sSubSupPr>
                      <m:e>
                        <m:r>
                          <a:rPr lang="fr-FR" i="1">
                            <a:solidFill>
                              <a:srgbClr val="FF0000"/>
                            </a:solidFill>
                            <a:latin typeface="Cambria Math"/>
                          </a:rPr>
                          <m:t>𝑠</m:t>
                        </m:r>
                      </m:e>
                      <m:sub>
                        <m:r>
                          <a:rPr lang="fr-FR" i="1">
                            <a:solidFill>
                              <a:srgbClr val="FF0000"/>
                            </a:solidFill>
                            <a:latin typeface="Cambria Math"/>
                          </a:rPr>
                          <m:t>−</m:t>
                        </m:r>
                        <m:r>
                          <a:rPr lang="fr-FR" i="1">
                            <a:solidFill>
                              <a:srgbClr val="FF0000"/>
                            </a:solidFill>
                            <a:latin typeface="Cambria Math"/>
                          </a:rPr>
                          <m:t>𝑖</m:t>
                        </m:r>
                      </m:sub>
                      <m:sup>
                        <m:r>
                          <a:rPr lang="fr-FR" i="1">
                            <a:solidFill>
                              <a:srgbClr val="FF0000"/>
                            </a:solidFill>
                            <a:latin typeface="Cambria Math"/>
                          </a:rPr>
                          <m:t>∗</m:t>
                        </m:r>
                      </m:sup>
                    </m:sSubSup>
                    <m:r>
                      <a:rPr lang="fr-FR" i="1">
                        <a:solidFill>
                          <a:srgbClr val="FF0000"/>
                        </a:solidFill>
                        <a:latin typeface="Cambria Math"/>
                      </a:rPr>
                      <m:t>)</m:t>
                    </m:r>
                  </m:oMath>
                </a14:m>
                <a:r>
                  <a:rPr lang="fr-FR" dirty="0">
                    <a:solidFill>
                      <a:srgbClr val="FF0000"/>
                    </a:solidFill>
                  </a:rPr>
                  <a:t>  </a:t>
                </a:r>
                <a:r>
                  <a:rPr lang="fr-FR" dirty="0" smtClean="0">
                    <a:solidFill>
                      <a:srgbClr val="FF0000"/>
                    </a:solidFill>
                  </a:rPr>
                  <a:t>pour  tout</a:t>
                </a:r>
                <a14:m>
                  <m:oMath xmlns:m="http://schemas.openxmlformats.org/officeDocument/2006/math">
                    <m:sSub>
                      <m:sSubPr>
                        <m:ctrlPr>
                          <a:rPr lang="fr-FR" i="1">
                            <a:solidFill>
                              <a:srgbClr val="FF0000"/>
                            </a:solidFill>
                            <a:latin typeface="Cambria Math"/>
                          </a:rPr>
                        </m:ctrlPr>
                      </m:sSubPr>
                      <m:e>
                        <m:r>
                          <a:rPr lang="fr-FR" i="1">
                            <a:solidFill>
                              <a:srgbClr val="FF0000"/>
                            </a:solidFill>
                            <a:latin typeface="Cambria Math"/>
                          </a:rPr>
                          <m:t> </m:t>
                        </m:r>
                        <m:r>
                          <a:rPr lang="fr-FR" i="1">
                            <a:solidFill>
                              <a:srgbClr val="FF0000"/>
                            </a:solidFill>
                            <a:latin typeface="Cambria Math"/>
                          </a:rPr>
                          <m:t>𝑠</m:t>
                        </m:r>
                      </m:e>
                      <m:sub>
                        <m:r>
                          <a:rPr lang="fr-FR" i="1">
                            <a:solidFill>
                              <a:srgbClr val="FF0000"/>
                            </a:solidFill>
                            <a:latin typeface="Cambria Math"/>
                          </a:rPr>
                          <m:t>𝑖</m:t>
                        </m:r>
                      </m:sub>
                    </m:sSub>
                    <m:r>
                      <a:rPr lang="fr-FR" i="1">
                        <a:solidFill>
                          <a:srgbClr val="FF0000"/>
                        </a:solidFill>
                        <a:latin typeface="Cambria Math"/>
                      </a:rPr>
                      <m:t>∈</m:t>
                    </m:r>
                    <m:sSub>
                      <m:sSubPr>
                        <m:ctrlPr>
                          <a:rPr lang="fr-FR" i="1">
                            <a:solidFill>
                              <a:srgbClr val="FF0000"/>
                            </a:solidFill>
                            <a:latin typeface="Cambria Math"/>
                          </a:rPr>
                        </m:ctrlPr>
                      </m:sSubPr>
                      <m:e>
                        <m:r>
                          <a:rPr lang="fr-FR" i="1">
                            <a:solidFill>
                              <a:srgbClr val="FF0000"/>
                            </a:solidFill>
                            <a:latin typeface="Cambria Math"/>
                          </a:rPr>
                          <m:t>𝑆</m:t>
                        </m:r>
                      </m:e>
                      <m:sub>
                        <m:r>
                          <a:rPr lang="fr-FR" i="1">
                            <a:solidFill>
                              <a:srgbClr val="FF0000"/>
                            </a:solidFill>
                            <a:latin typeface="Cambria Math"/>
                          </a:rPr>
                          <m:t>𝑖</m:t>
                        </m:r>
                      </m:sub>
                    </m:sSub>
                  </m:oMath>
                </a14:m>
                <a:r>
                  <a:rPr lang="fr-FR" dirty="0">
                    <a:solidFill>
                      <a:srgbClr val="FF0000"/>
                    </a:solidFill>
                  </a:rPr>
                  <a:t>.</a:t>
                </a:r>
              </a:p>
              <a:p>
                <a:pPr marL="0" indent="0" algn="r">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457200" y="1600200"/>
                <a:ext cx="8507288" cy="4637112"/>
              </a:xfrm>
              <a:blipFill rotWithShape="1">
                <a:blip r:embed="rId2"/>
                <a:stretch>
                  <a:fillRect l="-1791" t="-1711" r="-1074"/>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6</a:t>
            </a:fld>
            <a:endParaRPr lang="fr-FR"/>
          </a:p>
        </p:txBody>
      </p:sp>
    </p:spTree>
    <p:extLst>
      <p:ext uri="{BB962C8B-B14F-4D97-AF65-F5344CB8AC3E}">
        <p14:creationId xmlns:p14="http://schemas.microsoft.com/office/powerpoint/2010/main" val="9762375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marL="0" indent="0">
                  <a:lnSpc>
                    <a:spcPct val="115000"/>
                  </a:lnSpc>
                  <a:spcAft>
                    <a:spcPts val="1000"/>
                  </a:spcAft>
                  <a:buNone/>
                </a:pPr>
                <a:r>
                  <a:rPr lang="fr-FR" b="1" dirty="0" smtClean="0">
                    <a:ea typeface="Times New Roman"/>
                    <a:cs typeface="Times New Roman"/>
                  </a:rPr>
                  <a:t>Proposition</a:t>
                </a:r>
                <a:endParaRPr lang="fr-FR" sz="2800" dirty="0">
                  <a:ea typeface="Calibri"/>
                  <a:cs typeface="Times New Roman"/>
                </a:endParaRPr>
              </a:p>
              <a:p>
                <a:pPr>
                  <a:lnSpc>
                    <a:spcPct val="115000"/>
                  </a:lnSpc>
                  <a:spcAft>
                    <a:spcPts val="1000"/>
                  </a:spcAft>
                </a:pPr>
                <a:r>
                  <a:rPr lang="fr-FR" dirty="0">
                    <a:ea typeface="Times New Roman"/>
                    <a:cs typeface="Times New Roman"/>
                  </a:rPr>
                  <a:t>La fonction </a:t>
                </a:r>
                <a14:m>
                  <m:oMath xmlns:m="http://schemas.openxmlformats.org/officeDocument/2006/math">
                    <m:r>
                      <a:rPr lang="fr-FR" i="1">
                        <a:effectLst/>
                        <a:latin typeface="Cambria Math"/>
                        <a:ea typeface="Times New Roman"/>
                        <a:cs typeface="Times New Roman"/>
                      </a:rPr>
                      <m:t>𝑢</m:t>
                    </m:r>
                    <m:r>
                      <a:rPr lang="fr-FR" i="1">
                        <a:effectLst/>
                        <a:latin typeface="Cambria Math"/>
                        <a:ea typeface="Times New Roman"/>
                        <a:cs typeface="Times New Roman"/>
                      </a:rPr>
                      <m:t> :</m:t>
                    </m:r>
                    <m:r>
                      <a:rPr lang="fr-FR" i="1">
                        <a:effectLst/>
                        <a:latin typeface="Cambria Math"/>
                        <a:ea typeface="Times New Roman"/>
                        <a:cs typeface="Times New Roman"/>
                      </a:rPr>
                      <m:t>𝛴</m:t>
                    </m:r>
                    <m:r>
                      <a:rPr lang="fr-FR" i="1">
                        <a:effectLst/>
                        <a:latin typeface="Cambria Math"/>
                        <a:ea typeface="Times New Roman"/>
                        <a:cs typeface="Times New Roman"/>
                      </a:rPr>
                      <m:t>→</m:t>
                    </m:r>
                    <m:r>
                      <a:rPr lang="fr-FR" i="1">
                        <a:effectLst/>
                        <a:latin typeface="Cambria Math"/>
                        <a:ea typeface="Times New Roman"/>
                        <a:cs typeface="Times New Roman"/>
                      </a:rPr>
                      <m:t>ℝ</m:t>
                    </m:r>
                  </m:oMath>
                </a14:m>
                <a:r>
                  <a:rPr lang="fr-FR" dirty="0">
                    <a:ea typeface="Times New Roman"/>
                    <a:cs typeface="Times New Roman"/>
                  </a:rPr>
                  <a:t> est multilinéaire c'est-à-dire elle linéaire pour chaque  coordonnée</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 </m:t>
                        </m:r>
                        <m:r>
                          <a:rPr lang="fr-FR" i="1">
                            <a:effectLst/>
                            <a:latin typeface="Cambria Math"/>
                            <a:ea typeface="Times New Roman"/>
                            <a:cs typeface="Times New Roman"/>
                          </a:rPr>
                          <m:t>𝛴</m:t>
                        </m:r>
                      </m:e>
                      <m:sub>
                        <m:r>
                          <a:rPr lang="fr-FR" i="1">
                            <a:effectLst/>
                            <a:latin typeface="Cambria Math"/>
                            <a:ea typeface="Times New Roman"/>
                            <a:cs typeface="Times New Roman"/>
                          </a:rPr>
                          <m:t>𝑖</m:t>
                        </m:r>
                      </m:sub>
                    </m:sSub>
                    <m:r>
                      <a:rPr lang="fr-FR" b="0" i="0" smtClean="0">
                        <a:effectLst/>
                        <a:latin typeface="Cambria Math"/>
                        <a:ea typeface="Times New Roman"/>
                        <a:cs typeface="Times New Roman"/>
                      </a:rPr>
                      <m:t>.</m:t>
                    </m:r>
                  </m:oMath>
                </a14:m>
                <a:endParaRPr lang="fr-FR" sz="2800" dirty="0">
                  <a:ea typeface="Calibri"/>
                  <a:cs typeface="Times New Roman"/>
                </a:endParaRPr>
              </a:p>
              <a:p>
                <a:pPr marL="0" indent="0">
                  <a:lnSpc>
                    <a:spcPct val="115000"/>
                  </a:lnSpc>
                  <a:spcAft>
                    <a:spcPts val="1000"/>
                  </a:spcAft>
                  <a:buNone/>
                </a:pPr>
                <a:endParaRPr lang="fr-FR" sz="2800" dirty="0">
                  <a:ea typeface="Calibri"/>
                  <a:cs typeface="Times New Roman"/>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852" t="-809"/>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60</a:t>
            </a:fld>
            <a:endParaRPr lang="fr-FR"/>
          </a:p>
        </p:txBody>
      </p:sp>
    </p:spTree>
    <p:extLst>
      <p:ext uri="{BB962C8B-B14F-4D97-AF65-F5344CB8AC3E}">
        <p14:creationId xmlns:p14="http://schemas.microsoft.com/office/powerpoint/2010/main" val="11830053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marL="0" indent="0">
                  <a:lnSpc>
                    <a:spcPct val="115000"/>
                  </a:lnSpc>
                  <a:spcAft>
                    <a:spcPts val="1000"/>
                  </a:spcAft>
                  <a:buNone/>
                </a:pPr>
                <a:r>
                  <a:rPr lang="fr-FR" b="1" dirty="0">
                    <a:ea typeface="Times New Roman"/>
                    <a:cs typeface="Times New Roman"/>
                  </a:rPr>
                  <a:t>Preuve</a:t>
                </a:r>
                <a:r>
                  <a:rPr lang="fr-FR" dirty="0">
                    <a:ea typeface="Times New Roman"/>
                    <a:cs typeface="Times New Roman"/>
                  </a:rPr>
                  <a:t> :</a:t>
                </a:r>
                <a:endParaRPr lang="fr-FR" sz="2800" dirty="0">
                  <a:ea typeface="Calibri"/>
                  <a:cs typeface="Times New Roman"/>
                </a:endParaRPr>
              </a:p>
              <a:p>
                <a:pPr marL="0" indent="0">
                  <a:lnSpc>
                    <a:spcPct val="115000"/>
                  </a:lnSpc>
                  <a:spcAft>
                    <a:spcPts val="1000"/>
                  </a:spcAft>
                  <a:buNone/>
                </a:pPr>
                <a:r>
                  <a:rPr lang="fr-FR" dirty="0">
                    <a:ea typeface="Times New Roman"/>
                    <a:cs typeface="Times New Roman"/>
                  </a:rPr>
                  <a:t>Il faut montrer que  pour</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 ∀</m:t>
                        </m:r>
                        <m:r>
                          <a:rPr lang="fr-FR" i="1">
                            <a:effectLst/>
                            <a:latin typeface="Cambria Math"/>
                            <a:ea typeface="Times New Roman"/>
                            <a:cs typeface="Times New Roman"/>
                          </a:rPr>
                          <m:t>𝑖</m:t>
                        </m:r>
                        <m:r>
                          <a:rPr lang="fr-FR" i="1">
                            <a:effectLst/>
                            <a:latin typeface="Cambria Math"/>
                            <a:ea typeface="Times New Roman"/>
                            <a:cs typeface="Times New Roman"/>
                          </a:rPr>
                          <m:t>  </m:t>
                        </m:r>
                        <m:r>
                          <a:rPr lang="fr-FR" i="1">
                            <a:effectLst/>
                            <a:latin typeface="Cambria Math"/>
                            <a:ea typeface="Times New Roman"/>
                            <a:cs typeface="Times New Roman"/>
                          </a:rPr>
                          <m:t>𝜎</m:t>
                        </m:r>
                        <m:r>
                          <a:rPr lang="fr-FR" i="1">
                            <a:effectLst/>
                            <a:latin typeface="Cambria Math"/>
                            <a:ea typeface="Times New Roman"/>
                            <a:cs typeface="Times New Roman"/>
                          </a:rPr>
                          <m:t>′′</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r>
                      <a:rPr lang="fr-FR" i="1">
                        <a:effectLst/>
                        <a:latin typeface="Cambria Math"/>
                        <a:ea typeface="Times New Roman"/>
                        <a:cs typeface="Times New Roman"/>
                      </a:rPr>
                      <m:t>𝛾</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𝑖</m:t>
                        </m:r>
                      </m:sub>
                    </m:sSub>
                    <m:r>
                      <a:rPr lang="fr-FR" i="1">
                        <a:effectLst/>
                        <a:latin typeface="Cambria Math"/>
                        <a:ea typeface="Times New Roman"/>
                        <a:cs typeface="Times New Roman"/>
                      </a:rPr>
                      <m:t>+(1−</m:t>
                    </m:r>
                    <m:r>
                      <a:rPr lang="fr-FR" i="1">
                        <a:effectLst/>
                        <a:latin typeface="Cambria Math"/>
                        <a:ea typeface="Times New Roman"/>
                        <a:cs typeface="Times New Roman"/>
                      </a:rPr>
                      <m:t>𝛾</m:t>
                    </m:r>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r>
                          <a:rPr lang="fr-FR" i="1">
                            <a:effectLst/>
                            <a:latin typeface="Cambria Math"/>
                            <a:ea typeface="Times New Roman"/>
                            <a:cs typeface="Times New Roman"/>
                          </a:rPr>
                          <m:t>′</m:t>
                        </m:r>
                      </m:e>
                      <m:sub>
                        <m:r>
                          <a:rPr lang="fr-FR" i="1">
                            <a:effectLst/>
                            <a:latin typeface="Cambria Math"/>
                            <a:ea typeface="Times New Roman"/>
                            <a:cs typeface="Times New Roman"/>
                          </a:rPr>
                          <m:t>𝑖</m:t>
                        </m:r>
                      </m:sub>
                    </m:sSub>
                  </m:oMath>
                </a14:m>
                <a:r>
                  <a:rPr lang="fr-FR" dirty="0">
                    <a:ea typeface="Times New Roman"/>
                    <a:cs typeface="Times New Roman"/>
                  </a:rPr>
                  <a:t> nous avons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d>
                      <m:dPr>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r>
                              <a:rPr lang="fr-FR" i="1">
                                <a:effectLst/>
                                <a:latin typeface="Cambria Math"/>
                                <a:ea typeface="Times New Roman"/>
                                <a:cs typeface="Times New Roman"/>
                              </a:rPr>
                              <m:t>"</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m:t>
                            </m:r>
                            <m:r>
                              <a:rPr lang="fr-FR" i="1">
                                <a:effectLst/>
                                <a:latin typeface="Cambria Math"/>
                                <a:ea typeface="Times New Roman"/>
                                <a:cs typeface="Times New Roman"/>
                              </a:rPr>
                              <m:t>𝑖</m:t>
                            </m:r>
                          </m:sub>
                        </m:sSub>
                      </m:e>
                    </m:d>
                    <m:r>
                      <a:rPr lang="fr-FR" i="1">
                        <a:effectLst/>
                        <a:latin typeface="Cambria Math"/>
                        <a:ea typeface="Times New Roman"/>
                        <a:cs typeface="Times New Roman"/>
                      </a:rPr>
                      <m:t>=</m:t>
                    </m:r>
                    <m:r>
                      <a:rPr lang="fr-FR" i="1">
                        <a:effectLst/>
                        <a:latin typeface="Cambria Math"/>
                        <a:ea typeface="Times New Roman"/>
                        <a:cs typeface="Times New Roman"/>
                      </a:rPr>
                      <m:t>𝛾</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d>
                      <m:dPr>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m:t>
                            </m:r>
                            <m:r>
                              <a:rPr lang="fr-FR" i="1">
                                <a:effectLst/>
                                <a:latin typeface="Cambria Math"/>
                                <a:ea typeface="Times New Roman"/>
                                <a:cs typeface="Times New Roman"/>
                              </a:rPr>
                              <m:t>𝑖</m:t>
                            </m:r>
                          </m:sub>
                        </m:sSub>
                      </m:e>
                    </m:d>
                    <m:r>
                      <a:rPr lang="fr-FR" i="1">
                        <a:effectLst/>
                        <a:latin typeface="Cambria Math"/>
                        <a:ea typeface="Times New Roman"/>
                        <a:cs typeface="Times New Roman"/>
                      </a:rPr>
                      <m:t>+</m:t>
                    </m:r>
                    <m:d>
                      <m:dPr>
                        <m:ctrlPr>
                          <a:rPr lang="fr-FR" i="1">
                            <a:effectLst/>
                            <a:latin typeface="Cambria Math"/>
                            <a:ea typeface="Times New Roman"/>
                            <a:cs typeface="Times New Roman"/>
                          </a:rPr>
                        </m:ctrlPr>
                      </m:dPr>
                      <m:e>
                        <m:r>
                          <a:rPr lang="fr-FR" i="1">
                            <a:effectLst/>
                            <a:latin typeface="Cambria Math"/>
                            <a:ea typeface="Times New Roman"/>
                            <a:cs typeface="Times New Roman"/>
                          </a:rPr>
                          <m:t>1−</m:t>
                        </m:r>
                        <m:r>
                          <a:rPr lang="fr-FR" i="1">
                            <a:effectLst/>
                            <a:latin typeface="Cambria Math"/>
                            <a:ea typeface="Times New Roman"/>
                            <a:cs typeface="Times New Roman"/>
                          </a:rPr>
                          <m:t>𝛾</m:t>
                        </m:r>
                      </m:e>
                    </m:d>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d>
                      <m:dPr>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r>
                              <a:rPr lang="fr-FR" i="1">
                                <a:effectLst/>
                                <a:latin typeface="Cambria Math"/>
                                <a:ea typeface="Times New Roman"/>
                                <a:cs typeface="Times New Roman"/>
                              </a:rPr>
                              <m:t>′</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m:t>
                            </m:r>
                            <m:r>
                              <a:rPr lang="fr-FR" i="1">
                                <a:effectLst/>
                                <a:latin typeface="Cambria Math"/>
                                <a:ea typeface="Times New Roman"/>
                                <a:cs typeface="Times New Roman"/>
                              </a:rPr>
                              <m:t>𝑖</m:t>
                            </m:r>
                          </m:sub>
                        </m:sSub>
                      </m:e>
                    </m:d>
                  </m:oMath>
                </a14:m>
                <a:r>
                  <a:rPr lang="fr-FR" dirty="0">
                    <a:ea typeface="Times New Roman"/>
                    <a:cs typeface="Times New Roman"/>
                  </a:rPr>
                  <a:t>  vrai en utilisant </a:t>
                </a:r>
                <a:r>
                  <a:rPr lang="fr-FR" dirty="0" smtClean="0">
                    <a:ea typeface="Times New Roman"/>
                    <a:cs typeface="Times New Roman"/>
                  </a:rPr>
                  <a:t>La formule(IV) du  lemme en </a:t>
                </a:r>
                <a:r>
                  <a:rPr lang="fr-FR" dirty="0" err="1" smtClean="0">
                    <a:ea typeface="Times New Roman"/>
                    <a:cs typeface="Times New Roman"/>
                  </a:rPr>
                  <a:t>supras</a:t>
                </a:r>
                <a:r>
                  <a:rPr lang="fr-FR" dirty="0" smtClean="0">
                    <a:ea typeface="Times New Roman"/>
                    <a:cs typeface="Times New Roman"/>
                  </a:rPr>
                  <a:t>.</a:t>
                </a:r>
                <a:endParaRPr lang="fr-FR" sz="2800" dirty="0">
                  <a:ea typeface="Calibri"/>
                  <a:cs typeface="Times New Roman"/>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852" t="-809"/>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61</a:t>
            </a:fld>
            <a:endParaRPr lang="fr-FR"/>
          </a:p>
        </p:txBody>
      </p:sp>
    </p:spTree>
    <p:extLst>
      <p:ext uri="{BB962C8B-B14F-4D97-AF65-F5344CB8AC3E}">
        <p14:creationId xmlns:p14="http://schemas.microsoft.com/office/powerpoint/2010/main" val="17077977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marL="0" indent="0">
                  <a:lnSpc>
                    <a:spcPct val="115000"/>
                  </a:lnSpc>
                  <a:spcAft>
                    <a:spcPts val="1000"/>
                  </a:spcAft>
                  <a:buNone/>
                </a:pPr>
                <a:r>
                  <a:rPr lang="fr-FR" sz="2000" dirty="0" smtClean="0">
                    <a:ea typeface="Calibri"/>
                    <a:cs typeface="Times New Roman"/>
                  </a:rPr>
                  <a:t>Exemple « calcul du gain mixte  dans un jeu »</a:t>
                </a:r>
              </a:p>
              <a:p>
                <a:pPr marL="0" indent="0">
                  <a:lnSpc>
                    <a:spcPct val="115000"/>
                  </a:lnSpc>
                  <a:spcAft>
                    <a:spcPts val="1000"/>
                  </a:spcAft>
                  <a:buNone/>
                </a:pPr>
                <a:endParaRPr lang="fr-FR" sz="2000" dirty="0" smtClean="0">
                  <a:ea typeface="Calibri"/>
                  <a:cs typeface="Times New Roman"/>
                </a:endParaRPr>
              </a:p>
              <a:p>
                <a:pPr marL="0" indent="0">
                  <a:lnSpc>
                    <a:spcPct val="115000"/>
                  </a:lnSpc>
                  <a:spcAft>
                    <a:spcPts val="1000"/>
                  </a:spcAft>
                  <a:buNone/>
                </a:pPr>
                <a:endParaRPr lang="fr-FR" sz="2000" dirty="0">
                  <a:ea typeface="Calibri"/>
                  <a:cs typeface="Times New Roman"/>
                </a:endParaRPr>
              </a:p>
              <a:p>
                <a:pPr marL="0" indent="0">
                  <a:lnSpc>
                    <a:spcPct val="115000"/>
                  </a:lnSpc>
                  <a:spcAft>
                    <a:spcPts val="1000"/>
                  </a:spcAft>
                  <a:buNone/>
                </a:pPr>
                <a:endParaRPr lang="fr-FR" sz="2000" dirty="0">
                  <a:ea typeface="Calibri"/>
                  <a:cs typeface="Times New Roman"/>
                </a:endParaRPr>
              </a:p>
              <a:p>
                <a:pPr marL="0" indent="0">
                  <a:lnSpc>
                    <a:spcPct val="115000"/>
                  </a:lnSpc>
                  <a:spcAft>
                    <a:spcPts val="1000"/>
                  </a:spcAft>
                  <a:buNone/>
                </a:pPr>
                <a:r>
                  <a:rPr lang="fr-FR" sz="2000" dirty="0" smtClean="0">
                    <a:ea typeface="Calibri"/>
                    <a:cs typeface="Times New Roman"/>
                  </a:rPr>
                  <a:t>1)Calculer </a:t>
                </a:r>
                <a:r>
                  <a:rPr lang="fr-FR" sz="2000" dirty="0">
                    <a:ea typeface="Calibri"/>
                    <a:cs typeface="Times New Roman"/>
                  </a:rPr>
                  <a:t>le paiement des joueurs pour les stratégies </a:t>
                </a:r>
                <a14:m>
                  <m:oMath xmlns:m="http://schemas.openxmlformats.org/officeDocument/2006/math">
                    <m:sSub>
                      <m:sSubPr>
                        <m:ctrlPr>
                          <a:rPr lang="fr-FR" sz="2000" i="1">
                            <a:effectLst/>
                            <a:latin typeface="Cambria Math"/>
                            <a:ea typeface="Calibri"/>
                            <a:cs typeface="Times New Roman"/>
                          </a:rPr>
                        </m:ctrlPr>
                      </m:sSubPr>
                      <m:e>
                        <m:r>
                          <a:rPr lang="fr-FR" sz="2000" i="1">
                            <a:effectLst/>
                            <a:latin typeface="Cambria Math"/>
                            <a:ea typeface="Calibri"/>
                            <a:cs typeface="Times New Roman"/>
                          </a:rPr>
                          <m:t>𝜎</m:t>
                        </m:r>
                      </m:e>
                      <m:sub>
                        <m:r>
                          <a:rPr lang="fr-FR" sz="2000" i="1">
                            <a:effectLst/>
                            <a:latin typeface="Cambria Math"/>
                            <a:ea typeface="Calibri"/>
                            <a:cs typeface="Times New Roman"/>
                          </a:rPr>
                          <m:t>1</m:t>
                        </m:r>
                      </m:sub>
                    </m:sSub>
                    <m:r>
                      <a:rPr lang="fr-FR" sz="2000" i="1">
                        <a:effectLst/>
                        <a:latin typeface="Cambria Math"/>
                        <a:ea typeface="Calibri"/>
                        <a:cs typeface="Times New Roman"/>
                      </a:rPr>
                      <m:t>=(</m:t>
                    </m:r>
                    <m:f>
                      <m:fPr>
                        <m:ctrlPr>
                          <a:rPr lang="fr-FR" sz="2000" i="1">
                            <a:effectLst/>
                            <a:latin typeface="Cambria Math"/>
                            <a:ea typeface="Calibri"/>
                            <a:cs typeface="Times New Roman"/>
                          </a:rPr>
                        </m:ctrlPr>
                      </m:fPr>
                      <m:num>
                        <m:r>
                          <a:rPr lang="fr-FR" sz="2000" i="1">
                            <a:effectLst/>
                            <a:latin typeface="Cambria Math"/>
                            <a:ea typeface="Calibri"/>
                            <a:cs typeface="Times New Roman"/>
                          </a:rPr>
                          <m:t>1</m:t>
                        </m:r>
                      </m:num>
                      <m:den>
                        <m:r>
                          <a:rPr lang="fr-FR" sz="2000" i="1">
                            <a:effectLst/>
                            <a:latin typeface="Cambria Math"/>
                            <a:ea typeface="Calibri"/>
                            <a:cs typeface="Times New Roman"/>
                          </a:rPr>
                          <m:t>3</m:t>
                        </m:r>
                      </m:den>
                    </m:f>
                    <m:r>
                      <a:rPr lang="fr-FR" sz="2000" i="1">
                        <a:effectLst/>
                        <a:latin typeface="Cambria Math"/>
                        <a:ea typeface="Calibri"/>
                        <a:cs typeface="Times New Roman"/>
                      </a:rPr>
                      <m:t>,</m:t>
                    </m:r>
                    <m:f>
                      <m:fPr>
                        <m:ctrlPr>
                          <a:rPr lang="fr-FR" sz="2000" i="1">
                            <a:effectLst/>
                            <a:latin typeface="Cambria Math"/>
                            <a:ea typeface="Calibri"/>
                            <a:cs typeface="Times New Roman"/>
                          </a:rPr>
                        </m:ctrlPr>
                      </m:fPr>
                      <m:num>
                        <m:r>
                          <a:rPr lang="fr-FR" sz="2000" i="1">
                            <a:effectLst/>
                            <a:latin typeface="Cambria Math"/>
                            <a:ea typeface="Calibri"/>
                            <a:cs typeface="Times New Roman"/>
                          </a:rPr>
                          <m:t>1</m:t>
                        </m:r>
                      </m:num>
                      <m:den>
                        <m:r>
                          <a:rPr lang="fr-FR" sz="2000" i="1">
                            <a:effectLst/>
                            <a:latin typeface="Cambria Math"/>
                            <a:ea typeface="Calibri"/>
                            <a:cs typeface="Times New Roman"/>
                          </a:rPr>
                          <m:t>3</m:t>
                        </m:r>
                      </m:den>
                    </m:f>
                    <m:r>
                      <a:rPr lang="fr-FR" sz="2000" i="1">
                        <a:effectLst/>
                        <a:latin typeface="Cambria Math"/>
                        <a:ea typeface="Calibri"/>
                        <a:cs typeface="Times New Roman"/>
                      </a:rPr>
                      <m:t>,</m:t>
                    </m:r>
                    <m:f>
                      <m:fPr>
                        <m:ctrlPr>
                          <a:rPr lang="fr-FR" sz="2000" i="1">
                            <a:effectLst/>
                            <a:latin typeface="Cambria Math"/>
                            <a:ea typeface="Calibri"/>
                            <a:cs typeface="Times New Roman"/>
                          </a:rPr>
                        </m:ctrlPr>
                      </m:fPr>
                      <m:num>
                        <m:r>
                          <a:rPr lang="fr-FR" sz="2000" i="1">
                            <a:effectLst/>
                            <a:latin typeface="Cambria Math"/>
                            <a:ea typeface="Calibri"/>
                            <a:cs typeface="Times New Roman"/>
                          </a:rPr>
                          <m:t>1</m:t>
                        </m:r>
                      </m:num>
                      <m:den>
                        <m:r>
                          <a:rPr lang="fr-FR" sz="2000" i="1">
                            <a:effectLst/>
                            <a:latin typeface="Cambria Math"/>
                            <a:ea typeface="Calibri"/>
                            <a:cs typeface="Times New Roman"/>
                          </a:rPr>
                          <m:t>3</m:t>
                        </m:r>
                      </m:den>
                    </m:f>
                    <m:r>
                      <a:rPr lang="fr-FR" sz="2000" i="1">
                        <a:effectLst/>
                        <a:latin typeface="Cambria Math"/>
                        <a:ea typeface="Calibri"/>
                        <a:cs typeface="Times New Roman"/>
                      </a:rPr>
                      <m:t>)</m:t>
                    </m:r>
                  </m:oMath>
                </a14:m>
                <a:r>
                  <a:rPr lang="fr-FR" sz="2000" dirty="0">
                    <a:ea typeface="Times New Roman"/>
                    <a:cs typeface="Times New Roman"/>
                  </a:rPr>
                  <a:t> et </a:t>
                </a:r>
                <a14:m>
                  <m:oMath xmlns:m="http://schemas.openxmlformats.org/officeDocument/2006/math">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𝜎</m:t>
                        </m:r>
                      </m:e>
                      <m:sub>
                        <m:r>
                          <a:rPr lang="fr-FR" sz="2000" i="1">
                            <a:effectLst/>
                            <a:latin typeface="Cambria Math"/>
                            <a:ea typeface="Times New Roman"/>
                            <a:cs typeface="Times New Roman"/>
                          </a:rPr>
                          <m:t>2</m:t>
                        </m:r>
                      </m:sub>
                    </m:sSub>
                    <m:r>
                      <a:rPr lang="fr-FR" sz="2000" i="1">
                        <a:effectLst/>
                        <a:latin typeface="Cambria Math"/>
                        <a:ea typeface="Times New Roman"/>
                        <a:cs typeface="Times New Roman"/>
                      </a:rPr>
                      <m:t>=</m:t>
                    </m:r>
                    <m:d>
                      <m:dPr>
                        <m:ctrlPr>
                          <a:rPr lang="fr-FR" sz="2000" i="1">
                            <a:effectLst/>
                            <a:latin typeface="Cambria Math"/>
                            <a:ea typeface="Times New Roman"/>
                            <a:cs typeface="Times New Roman"/>
                          </a:rPr>
                        </m:ctrlPr>
                      </m:dPr>
                      <m:e>
                        <m:r>
                          <a:rPr lang="fr-FR" sz="2000" i="1">
                            <a:effectLst/>
                            <a:latin typeface="Cambria Math"/>
                            <a:ea typeface="Times New Roman"/>
                            <a:cs typeface="Times New Roman"/>
                          </a:rPr>
                          <m:t>0 ,</m:t>
                        </m:r>
                        <m:f>
                          <m:fPr>
                            <m:ctrlPr>
                              <a:rPr lang="fr-FR" sz="2000" i="1">
                                <a:effectLst/>
                                <a:latin typeface="Cambria Math"/>
                                <a:ea typeface="Times New Roman"/>
                                <a:cs typeface="Times New Roman"/>
                              </a:rPr>
                            </m:ctrlPr>
                          </m:fPr>
                          <m:num>
                            <m:r>
                              <a:rPr lang="fr-FR" sz="2000" i="1">
                                <a:effectLst/>
                                <a:latin typeface="Cambria Math"/>
                                <a:ea typeface="Times New Roman"/>
                                <a:cs typeface="Times New Roman"/>
                              </a:rPr>
                              <m:t>1</m:t>
                            </m:r>
                          </m:num>
                          <m:den>
                            <m:r>
                              <a:rPr lang="fr-FR" sz="2000" i="1">
                                <a:effectLst/>
                                <a:latin typeface="Cambria Math"/>
                                <a:ea typeface="Times New Roman"/>
                                <a:cs typeface="Times New Roman"/>
                              </a:rPr>
                              <m:t>2</m:t>
                            </m:r>
                          </m:den>
                        </m:f>
                        <m:r>
                          <a:rPr lang="fr-FR" sz="2000" i="1">
                            <a:effectLst/>
                            <a:latin typeface="Cambria Math"/>
                            <a:ea typeface="Times New Roman"/>
                            <a:cs typeface="Times New Roman"/>
                          </a:rPr>
                          <m:t>,</m:t>
                        </m:r>
                        <m:f>
                          <m:fPr>
                            <m:ctrlPr>
                              <a:rPr lang="fr-FR" sz="2000" i="1">
                                <a:effectLst/>
                                <a:latin typeface="Cambria Math"/>
                                <a:ea typeface="Times New Roman"/>
                                <a:cs typeface="Times New Roman"/>
                              </a:rPr>
                            </m:ctrlPr>
                          </m:fPr>
                          <m:num>
                            <m:r>
                              <a:rPr lang="fr-FR" sz="2000" i="1">
                                <a:effectLst/>
                                <a:latin typeface="Cambria Math"/>
                                <a:ea typeface="Times New Roman"/>
                                <a:cs typeface="Times New Roman"/>
                              </a:rPr>
                              <m:t>1</m:t>
                            </m:r>
                          </m:num>
                          <m:den>
                            <m:r>
                              <a:rPr lang="fr-FR" sz="2000" i="1">
                                <a:effectLst/>
                                <a:latin typeface="Cambria Math"/>
                                <a:ea typeface="Times New Roman"/>
                                <a:cs typeface="Times New Roman"/>
                              </a:rPr>
                              <m:t>2</m:t>
                            </m:r>
                          </m:den>
                        </m:f>
                      </m:e>
                    </m:d>
                    <m:r>
                      <a:rPr lang="fr-FR" sz="2000" i="1">
                        <a:effectLst/>
                        <a:latin typeface="Cambria Math"/>
                        <a:ea typeface="Times New Roman"/>
                        <a:cs typeface="Times New Roman"/>
                      </a:rPr>
                      <m:t>.</m:t>
                    </m:r>
                  </m:oMath>
                </a14:m>
                <a:endParaRPr lang="fr-FR" sz="2000" dirty="0">
                  <a:ea typeface="Calibri"/>
                  <a:cs typeface="Times New Roman"/>
                </a:endParaRPr>
              </a:p>
              <a:p>
                <a:pPr marL="0" indent="0">
                  <a:lnSpc>
                    <a:spcPct val="115000"/>
                  </a:lnSpc>
                  <a:spcAft>
                    <a:spcPts val="1000"/>
                  </a:spcAft>
                  <a:buNone/>
                </a:pPr>
                <a:r>
                  <a:rPr lang="fr-FR" sz="2000" dirty="0" smtClean="0">
                    <a:ea typeface="Times New Roman"/>
                    <a:cs typeface="Times New Roman"/>
                  </a:rPr>
                  <a:t>2) Calculer </a:t>
                </a:r>
                <a:r>
                  <a:rPr lang="fr-FR" sz="2000" dirty="0">
                    <a:ea typeface="Times New Roman"/>
                    <a:cs typeface="Times New Roman"/>
                  </a:rPr>
                  <a:t>le paiement de la stratégie  D sachant que le joueur 2 va adopter la stratégie mixte</a:t>
                </a:r>
                <a14:m>
                  <m:oMath xmlns:m="http://schemas.openxmlformats.org/officeDocument/2006/math">
                    <m:r>
                      <a:rPr lang="fr-FR" sz="2000" i="1">
                        <a:effectLst/>
                        <a:latin typeface="Cambria Math"/>
                        <a:ea typeface="Times New Roman"/>
                        <a:cs typeface="Times New Roman"/>
                      </a:rPr>
                      <m:t> </m:t>
                    </m:r>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𝜎</m:t>
                        </m:r>
                      </m:e>
                      <m:sub>
                        <m:r>
                          <a:rPr lang="fr-FR" sz="2000" i="1">
                            <a:effectLst/>
                            <a:latin typeface="Cambria Math"/>
                            <a:ea typeface="Times New Roman"/>
                            <a:cs typeface="Times New Roman"/>
                          </a:rPr>
                          <m:t>2</m:t>
                        </m:r>
                      </m:sub>
                    </m:sSub>
                  </m:oMath>
                </a14:m>
                <a:r>
                  <a:rPr lang="fr-FR" sz="2000" dirty="0">
                    <a:ea typeface="Times New Roman"/>
                    <a:cs typeface="Times New Roman"/>
                  </a:rPr>
                  <a:t>.</a:t>
                </a:r>
                <a:endParaRPr lang="fr-FR" sz="2000" dirty="0">
                  <a:ea typeface="Calibri"/>
                  <a:cs typeface="Times New Roman"/>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741" t="-135" r="-1407"/>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62</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82008778"/>
              </p:ext>
            </p:extLst>
          </p:nvPr>
        </p:nvGraphicFramePr>
        <p:xfrm>
          <a:off x="1547664" y="2204864"/>
          <a:ext cx="4495800" cy="1261872"/>
        </p:xfrm>
        <a:graphic>
          <a:graphicData uri="http://schemas.openxmlformats.org/drawingml/2006/table">
            <a:tbl>
              <a:tblPr firstRow="1" firstCol="1" bandRow="1">
                <a:tableStyleId>{775DCB02-9BB8-47FD-8907-85C794F793BA}</a:tableStyleId>
              </a:tblPr>
              <a:tblGrid>
                <a:gridCol w="1123950"/>
                <a:gridCol w="1123950"/>
                <a:gridCol w="1123950"/>
                <a:gridCol w="1123950"/>
              </a:tblGrid>
              <a:tr h="173990">
                <a:tc>
                  <a:txBody>
                    <a:bodyPr/>
                    <a:lstStyle/>
                    <a:p>
                      <a:pPr algn="l">
                        <a:lnSpc>
                          <a:spcPct val="115000"/>
                        </a:lnSpc>
                        <a:spcAft>
                          <a:spcPts val="0"/>
                        </a:spcAft>
                      </a:pPr>
                      <a:r>
                        <a:rPr lang="fr-FR" sz="1800" dirty="0">
                          <a:effectLst/>
                        </a:rPr>
                        <a:t>1/2</a:t>
                      </a:r>
                      <a:endParaRPr lang="fr-FR" sz="1800" dirty="0">
                        <a:effectLst/>
                        <a:latin typeface="Calibri"/>
                        <a:ea typeface="Calibri"/>
                        <a:cs typeface="Times New Roman"/>
                      </a:endParaRPr>
                    </a:p>
                  </a:txBody>
                  <a:tcPr marL="68580" marR="68580" marT="0" marB="0"/>
                </a:tc>
                <a:tc>
                  <a:txBody>
                    <a:bodyPr/>
                    <a:lstStyle/>
                    <a:p>
                      <a:pPr algn="l">
                        <a:lnSpc>
                          <a:spcPct val="115000"/>
                        </a:lnSpc>
                        <a:spcAft>
                          <a:spcPts val="0"/>
                        </a:spcAft>
                      </a:pPr>
                      <a:r>
                        <a:rPr lang="fr-FR" sz="1800">
                          <a:effectLst/>
                        </a:rPr>
                        <a:t>L</a:t>
                      </a:r>
                      <a:endParaRPr lang="fr-FR" sz="1800">
                        <a:effectLst/>
                        <a:latin typeface="Calibri"/>
                        <a:ea typeface="Calibri"/>
                        <a:cs typeface="Times New Roman"/>
                      </a:endParaRPr>
                    </a:p>
                  </a:txBody>
                  <a:tcPr marL="68580" marR="68580" marT="0" marB="0"/>
                </a:tc>
                <a:tc>
                  <a:txBody>
                    <a:bodyPr/>
                    <a:lstStyle/>
                    <a:p>
                      <a:pPr algn="l">
                        <a:lnSpc>
                          <a:spcPct val="115000"/>
                        </a:lnSpc>
                        <a:spcAft>
                          <a:spcPts val="0"/>
                        </a:spcAft>
                      </a:pPr>
                      <a:r>
                        <a:rPr lang="fr-FR" sz="1800">
                          <a:effectLst/>
                        </a:rPr>
                        <a:t>M</a:t>
                      </a:r>
                      <a:endParaRPr lang="fr-FR" sz="1800">
                        <a:effectLst/>
                        <a:latin typeface="Calibri"/>
                        <a:ea typeface="Calibri"/>
                        <a:cs typeface="Times New Roman"/>
                      </a:endParaRPr>
                    </a:p>
                  </a:txBody>
                  <a:tcPr marL="68580" marR="68580" marT="0" marB="0"/>
                </a:tc>
                <a:tc>
                  <a:txBody>
                    <a:bodyPr/>
                    <a:lstStyle/>
                    <a:p>
                      <a:pPr algn="l">
                        <a:lnSpc>
                          <a:spcPct val="115000"/>
                        </a:lnSpc>
                        <a:spcAft>
                          <a:spcPts val="0"/>
                        </a:spcAft>
                      </a:pPr>
                      <a:r>
                        <a:rPr lang="fr-FR" sz="1800">
                          <a:effectLst/>
                        </a:rPr>
                        <a:t>R</a:t>
                      </a:r>
                      <a:endParaRPr lang="fr-FR" sz="1800">
                        <a:effectLst/>
                        <a:latin typeface="Calibri"/>
                        <a:ea typeface="Calibri"/>
                        <a:cs typeface="Times New Roman"/>
                      </a:endParaRPr>
                    </a:p>
                  </a:txBody>
                  <a:tcPr marL="68580" marR="68580" marT="0" marB="0"/>
                </a:tc>
              </a:tr>
              <a:tr h="173990">
                <a:tc>
                  <a:txBody>
                    <a:bodyPr/>
                    <a:lstStyle/>
                    <a:p>
                      <a:pPr algn="l">
                        <a:lnSpc>
                          <a:spcPct val="115000"/>
                        </a:lnSpc>
                        <a:spcAft>
                          <a:spcPts val="0"/>
                        </a:spcAft>
                      </a:pPr>
                      <a:r>
                        <a:rPr lang="fr-FR" sz="1800" dirty="0">
                          <a:effectLst/>
                        </a:rPr>
                        <a:t>U</a:t>
                      </a:r>
                      <a:endParaRPr lang="fr-FR" sz="1800" dirty="0">
                        <a:effectLst/>
                        <a:latin typeface="Calibri"/>
                        <a:ea typeface="Calibri"/>
                        <a:cs typeface="Times New Roman"/>
                      </a:endParaRPr>
                    </a:p>
                  </a:txBody>
                  <a:tcPr marL="68580" marR="68580" marT="0" marB="0"/>
                </a:tc>
                <a:tc>
                  <a:txBody>
                    <a:bodyPr/>
                    <a:lstStyle/>
                    <a:p>
                      <a:pPr algn="l">
                        <a:lnSpc>
                          <a:spcPct val="115000"/>
                        </a:lnSpc>
                        <a:spcAft>
                          <a:spcPts val="0"/>
                        </a:spcAft>
                      </a:pPr>
                      <a:r>
                        <a:rPr lang="fr-FR" sz="1800" dirty="0">
                          <a:effectLst/>
                        </a:rPr>
                        <a:t>(4,3)</a:t>
                      </a:r>
                      <a:endParaRPr lang="fr-FR" sz="1800" dirty="0">
                        <a:effectLst/>
                        <a:latin typeface="Calibri"/>
                        <a:ea typeface="Calibri"/>
                        <a:cs typeface="Times New Roman"/>
                      </a:endParaRPr>
                    </a:p>
                  </a:txBody>
                  <a:tcPr marL="68580" marR="68580" marT="0" marB="0"/>
                </a:tc>
                <a:tc>
                  <a:txBody>
                    <a:bodyPr/>
                    <a:lstStyle/>
                    <a:p>
                      <a:pPr algn="l">
                        <a:lnSpc>
                          <a:spcPct val="115000"/>
                        </a:lnSpc>
                        <a:spcAft>
                          <a:spcPts val="0"/>
                        </a:spcAft>
                      </a:pPr>
                      <a:r>
                        <a:rPr lang="fr-FR" sz="1800" dirty="0">
                          <a:effectLst/>
                        </a:rPr>
                        <a:t>(5,1)</a:t>
                      </a:r>
                      <a:endParaRPr lang="fr-FR" sz="1800" dirty="0">
                        <a:effectLst/>
                        <a:latin typeface="Calibri"/>
                        <a:ea typeface="Calibri"/>
                        <a:cs typeface="Times New Roman"/>
                      </a:endParaRPr>
                    </a:p>
                  </a:txBody>
                  <a:tcPr marL="68580" marR="68580" marT="0" marB="0"/>
                </a:tc>
                <a:tc>
                  <a:txBody>
                    <a:bodyPr/>
                    <a:lstStyle/>
                    <a:p>
                      <a:pPr algn="l">
                        <a:lnSpc>
                          <a:spcPct val="115000"/>
                        </a:lnSpc>
                        <a:spcAft>
                          <a:spcPts val="0"/>
                        </a:spcAft>
                      </a:pPr>
                      <a:r>
                        <a:rPr lang="fr-FR" sz="1800">
                          <a:effectLst/>
                        </a:rPr>
                        <a:t>(6,2)</a:t>
                      </a:r>
                      <a:endParaRPr lang="fr-FR" sz="1800">
                        <a:effectLst/>
                        <a:latin typeface="Calibri"/>
                        <a:ea typeface="Calibri"/>
                        <a:cs typeface="Times New Roman"/>
                      </a:endParaRPr>
                    </a:p>
                  </a:txBody>
                  <a:tcPr marL="68580" marR="68580" marT="0" marB="0"/>
                </a:tc>
              </a:tr>
              <a:tr h="163830">
                <a:tc>
                  <a:txBody>
                    <a:bodyPr/>
                    <a:lstStyle/>
                    <a:p>
                      <a:pPr algn="l">
                        <a:lnSpc>
                          <a:spcPct val="115000"/>
                        </a:lnSpc>
                        <a:spcAft>
                          <a:spcPts val="0"/>
                        </a:spcAft>
                      </a:pPr>
                      <a:r>
                        <a:rPr lang="fr-FR" sz="1800">
                          <a:effectLst/>
                        </a:rPr>
                        <a:t>D</a:t>
                      </a:r>
                      <a:endParaRPr lang="fr-FR" sz="1800">
                        <a:effectLst/>
                        <a:latin typeface="Calibri"/>
                        <a:ea typeface="Calibri"/>
                        <a:cs typeface="Times New Roman"/>
                      </a:endParaRPr>
                    </a:p>
                  </a:txBody>
                  <a:tcPr marL="68580" marR="68580" marT="0" marB="0"/>
                </a:tc>
                <a:tc>
                  <a:txBody>
                    <a:bodyPr/>
                    <a:lstStyle/>
                    <a:p>
                      <a:pPr algn="l">
                        <a:lnSpc>
                          <a:spcPct val="115000"/>
                        </a:lnSpc>
                        <a:spcAft>
                          <a:spcPts val="0"/>
                        </a:spcAft>
                      </a:pPr>
                      <a:r>
                        <a:rPr lang="fr-FR" sz="1800">
                          <a:effectLst/>
                        </a:rPr>
                        <a:t>(2,1)</a:t>
                      </a:r>
                      <a:endParaRPr lang="fr-FR" sz="1800">
                        <a:effectLst/>
                        <a:latin typeface="Calibri"/>
                        <a:ea typeface="Calibri"/>
                        <a:cs typeface="Times New Roman"/>
                      </a:endParaRPr>
                    </a:p>
                  </a:txBody>
                  <a:tcPr marL="68580" marR="68580" marT="0" marB="0"/>
                </a:tc>
                <a:tc>
                  <a:txBody>
                    <a:bodyPr/>
                    <a:lstStyle/>
                    <a:p>
                      <a:pPr algn="l">
                        <a:lnSpc>
                          <a:spcPct val="115000"/>
                        </a:lnSpc>
                        <a:spcAft>
                          <a:spcPts val="0"/>
                        </a:spcAft>
                      </a:pPr>
                      <a:r>
                        <a:rPr lang="fr-FR" sz="1800" dirty="0">
                          <a:effectLst/>
                        </a:rPr>
                        <a:t>(8,4)</a:t>
                      </a:r>
                      <a:endParaRPr lang="fr-FR" sz="1800" dirty="0">
                        <a:effectLst/>
                        <a:latin typeface="Calibri"/>
                        <a:ea typeface="Calibri"/>
                        <a:cs typeface="Times New Roman"/>
                      </a:endParaRPr>
                    </a:p>
                  </a:txBody>
                  <a:tcPr marL="68580" marR="68580" marT="0" marB="0"/>
                </a:tc>
                <a:tc>
                  <a:txBody>
                    <a:bodyPr/>
                    <a:lstStyle/>
                    <a:p>
                      <a:pPr algn="l">
                        <a:lnSpc>
                          <a:spcPct val="115000"/>
                        </a:lnSpc>
                        <a:spcAft>
                          <a:spcPts val="0"/>
                        </a:spcAft>
                      </a:pPr>
                      <a:r>
                        <a:rPr lang="fr-FR" sz="1800" dirty="0">
                          <a:effectLst/>
                        </a:rPr>
                        <a:t>(3,6)</a:t>
                      </a:r>
                      <a:endParaRPr lang="fr-FR" sz="1800" dirty="0">
                        <a:effectLst/>
                        <a:latin typeface="Calibri"/>
                        <a:ea typeface="Calibri"/>
                        <a:cs typeface="Times New Roman"/>
                      </a:endParaRPr>
                    </a:p>
                  </a:txBody>
                  <a:tcPr marL="68580" marR="68580" marT="0" marB="0"/>
                </a:tc>
              </a:tr>
              <a:tr h="173990">
                <a:tc>
                  <a:txBody>
                    <a:bodyPr/>
                    <a:lstStyle/>
                    <a:p>
                      <a:pPr algn="l">
                        <a:lnSpc>
                          <a:spcPct val="115000"/>
                        </a:lnSpc>
                        <a:spcAft>
                          <a:spcPts val="0"/>
                        </a:spcAft>
                      </a:pPr>
                      <a:r>
                        <a:rPr lang="fr-FR" sz="1800">
                          <a:effectLst/>
                        </a:rPr>
                        <a:t>M</a:t>
                      </a:r>
                      <a:endParaRPr lang="fr-FR" sz="1800">
                        <a:effectLst/>
                        <a:latin typeface="Calibri"/>
                        <a:ea typeface="Calibri"/>
                        <a:cs typeface="Times New Roman"/>
                      </a:endParaRPr>
                    </a:p>
                  </a:txBody>
                  <a:tcPr marL="68580" marR="68580" marT="0" marB="0"/>
                </a:tc>
                <a:tc>
                  <a:txBody>
                    <a:bodyPr/>
                    <a:lstStyle/>
                    <a:p>
                      <a:pPr algn="l">
                        <a:lnSpc>
                          <a:spcPct val="115000"/>
                        </a:lnSpc>
                        <a:spcAft>
                          <a:spcPts val="0"/>
                        </a:spcAft>
                      </a:pPr>
                      <a:r>
                        <a:rPr lang="fr-FR" sz="1800" dirty="0">
                          <a:effectLst/>
                        </a:rPr>
                        <a:t>(3,0)</a:t>
                      </a:r>
                      <a:endParaRPr lang="fr-FR" sz="1800" dirty="0">
                        <a:effectLst/>
                        <a:latin typeface="Calibri"/>
                        <a:ea typeface="Calibri"/>
                        <a:cs typeface="Times New Roman"/>
                      </a:endParaRPr>
                    </a:p>
                  </a:txBody>
                  <a:tcPr marL="68580" marR="68580" marT="0" marB="0"/>
                </a:tc>
                <a:tc>
                  <a:txBody>
                    <a:bodyPr/>
                    <a:lstStyle/>
                    <a:p>
                      <a:pPr algn="l">
                        <a:lnSpc>
                          <a:spcPct val="115000"/>
                        </a:lnSpc>
                        <a:spcAft>
                          <a:spcPts val="0"/>
                        </a:spcAft>
                      </a:pPr>
                      <a:r>
                        <a:rPr lang="fr-FR" sz="1800" dirty="0">
                          <a:effectLst/>
                        </a:rPr>
                        <a:t>(9,6)</a:t>
                      </a:r>
                      <a:endParaRPr lang="fr-FR" sz="1800" dirty="0">
                        <a:effectLst/>
                        <a:latin typeface="Calibri"/>
                        <a:ea typeface="Calibri"/>
                        <a:cs typeface="Times New Roman"/>
                      </a:endParaRPr>
                    </a:p>
                  </a:txBody>
                  <a:tcPr marL="68580" marR="68580" marT="0" marB="0"/>
                </a:tc>
                <a:tc>
                  <a:txBody>
                    <a:bodyPr/>
                    <a:lstStyle/>
                    <a:p>
                      <a:pPr algn="l">
                        <a:lnSpc>
                          <a:spcPct val="115000"/>
                        </a:lnSpc>
                        <a:spcAft>
                          <a:spcPts val="0"/>
                        </a:spcAft>
                      </a:pPr>
                      <a:r>
                        <a:rPr lang="fr-FR" sz="1800" dirty="0">
                          <a:effectLst/>
                        </a:rPr>
                        <a:t>(2,5)</a:t>
                      </a:r>
                      <a:endParaRPr lang="fr-FR"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5167179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85000" lnSpcReduction="10000"/>
              </a:bodyPr>
              <a:lstStyle/>
              <a:p>
                <a:pPr marL="514350" indent="-514350">
                  <a:buFont typeface="+mj-lt"/>
                  <a:buAutoNum type="arabicParenR"/>
                </a:pPr>
                <a:r>
                  <a:rPr lang="fr-FR" sz="2800" dirty="0" smtClean="0">
                    <a:latin typeface="Cambria Math"/>
                  </a:rPr>
                  <a:t>Par la formule du premier lemme </a:t>
                </a:r>
              </a:p>
              <a:p>
                <a:pPr marL="0" indent="0">
                  <a:buNone/>
                </a:pPr>
                <a14:m>
                  <m:oMathPara xmlns:m="http://schemas.openxmlformats.org/officeDocument/2006/math">
                    <m:oMathParaPr>
                      <m:jc m:val="left"/>
                    </m:oMathParaPr>
                    <m:oMath xmlns:m="http://schemas.openxmlformats.org/officeDocument/2006/math">
                      <m:sSub>
                        <m:sSubPr>
                          <m:ctrlPr>
                            <a:rPr lang="fr-FR" sz="2800" i="1" smtClean="0">
                              <a:latin typeface="Cambria Math"/>
                            </a:rPr>
                          </m:ctrlPr>
                        </m:sSubPr>
                        <m:e>
                          <m:r>
                            <a:rPr lang="fr-FR" sz="2800" b="0" i="1" smtClean="0">
                              <a:latin typeface="Cambria Math"/>
                            </a:rPr>
                            <m:t>𝑢</m:t>
                          </m:r>
                        </m:e>
                        <m:sub>
                          <m:r>
                            <a:rPr lang="fr-FR" sz="2800" b="0" i="1" smtClean="0">
                              <a:latin typeface="Cambria Math"/>
                            </a:rPr>
                            <m:t>1</m:t>
                          </m:r>
                        </m:sub>
                      </m:sSub>
                      <m:d>
                        <m:dPr>
                          <m:ctrlPr>
                            <a:rPr lang="fr-FR" sz="2800" b="0" i="1" smtClean="0">
                              <a:latin typeface="Cambria Math"/>
                            </a:rPr>
                          </m:ctrlPr>
                        </m:dPr>
                        <m:e>
                          <m:sSub>
                            <m:sSubPr>
                              <m:ctrlPr>
                                <a:rPr lang="fr-FR" sz="2800" b="0" i="1" smtClean="0">
                                  <a:latin typeface="Cambria Math"/>
                                </a:rPr>
                              </m:ctrlPr>
                            </m:sSubPr>
                            <m:e>
                              <m:r>
                                <a:rPr lang="fr-FR" sz="2800" b="0" i="1" smtClean="0">
                                  <a:latin typeface="Cambria Math"/>
                                  <a:ea typeface="Cambria Math"/>
                                </a:rPr>
                                <m:t>𝜎</m:t>
                              </m:r>
                            </m:e>
                            <m:sub>
                              <m:r>
                                <a:rPr lang="fr-FR" sz="2800" b="0" i="1" smtClean="0">
                                  <a:latin typeface="Cambria Math"/>
                                </a:rPr>
                                <m:t>1</m:t>
                              </m:r>
                            </m:sub>
                          </m:sSub>
                          <m:sSub>
                            <m:sSubPr>
                              <m:ctrlPr>
                                <a:rPr lang="fr-FR" sz="2800" b="0" i="1" smtClean="0">
                                  <a:latin typeface="Cambria Math"/>
                                </a:rPr>
                              </m:ctrlPr>
                            </m:sSubPr>
                            <m:e>
                              <m:r>
                                <a:rPr lang="fr-FR" sz="2800" b="0" i="1" smtClean="0">
                                  <a:latin typeface="Cambria Math"/>
                                </a:rPr>
                                <m:t>,</m:t>
                              </m:r>
                              <m:r>
                                <a:rPr lang="fr-FR" sz="2800" b="0" i="1" smtClean="0">
                                  <a:latin typeface="Cambria Math"/>
                                  <a:ea typeface="Cambria Math"/>
                                </a:rPr>
                                <m:t>𝜎</m:t>
                              </m:r>
                            </m:e>
                            <m:sub>
                              <m:r>
                                <a:rPr lang="fr-FR" sz="2800" b="0" i="1" smtClean="0">
                                  <a:latin typeface="Cambria Math"/>
                                </a:rPr>
                                <m:t>2</m:t>
                              </m:r>
                            </m:sub>
                          </m:sSub>
                        </m:e>
                      </m:d>
                      <m:r>
                        <a:rPr lang="fr-FR" sz="2800" b="0" i="0" smtClean="0">
                          <a:latin typeface="Cambria Math"/>
                        </a:rPr>
                        <m:t>=</m:t>
                      </m:r>
                      <m:sSub>
                        <m:sSubPr>
                          <m:ctrlPr>
                            <a:rPr lang="fr-FR" sz="2800" b="0" i="1" smtClean="0">
                              <a:latin typeface="Cambria Math"/>
                            </a:rPr>
                          </m:ctrlPr>
                        </m:sSubPr>
                        <m:e>
                          <m:r>
                            <a:rPr lang="fr-FR" sz="2800" b="0" i="1" smtClean="0">
                              <a:latin typeface="Cambria Math"/>
                              <a:ea typeface="Cambria Math"/>
                            </a:rPr>
                            <m:t>𝜎</m:t>
                          </m:r>
                        </m:e>
                        <m:sub>
                          <m:r>
                            <a:rPr lang="fr-FR" sz="2800" b="0" i="1" smtClean="0">
                              <a:latin typeface="Cambria Math"/>
                            </a:rPr>
                            <m:t>1</m:t>
                          </m:r>
                        </m:sub>
                      </m:sSub>
                      <m:d>
                        <m:dPr>
                          <m:ctrlPr>
                            <a:rPr lang="fr-FR" sz="2800" b="0" i="1" smtClean="0">
                              <a:latin typeface="Cambria Math"/>
                            </a:rPr>
                          </m:ctrlPr>
                        </m:dPr>
                        <m:e>
                          <m:r>
                            <m:rPr>
                              <m:sty m:val="p"/>
                            </m:rPr>
                            <a:rPr lang="fr-FR" sz="2800" b="0" i="0" smtClean="0">
                              <a:latin typeface="Cambria Math"/>
                            </a:rPr>
                            <m:t>U</m:t>
                          </m:r>
                        </m:e>
                      </m:d>
                      <m:r>
                        <a:rPr lang="fr-FR" sz="2800" b="0" i="0" smtClean="0">
                          <a:latin typeface="Cambria Math"/>
                        </a:rPr>
                        <m:t>[</m:t>
                      </m:r>
                      <m:sSub>
                        <m:sSubPr>
                          <m:ctrlPr>
                            <a:rPr lang="fr-FR" sz="2800" i="1">
                              <a:solidFill>
                                <a:prstClr val="black"/>
                              </a:solidFill>
                              <a:latin typeface="Cambria Math"/>
                            </a:rPr>
                          </m:ctrlPr>
                        </m:sSubPr>
                        <m:e>
                          <m:r>
                            <a:rPr lang="fr-FR" sz="2800" i="1">
                              <a:solidFill>
                                <a:prstClr val="black"/>
                              </a:solidFill>
                              <a:latin typeface="Cambria Math"/>
                              <a:ea typeface="Cambria Math"/>
                            </a:rPr>
                            <m:t>𝜎</m:t>
                          </m:r>
                        </m:e>
                        <m:sub>
                          <m:r>
                            <a:rPr lang="fr-FR" sz="2800" i="1">
                              <a:solidFill>
                                <a:prstClr val="black"/>
                              </a:solidFill>
                              <a:latin typeface="Cambria Math"/>
                            </a:rPr>
                            <m:t>2</m:t>
                          </m:r>
                        </m:sub>
                      </m:sSub>
                      <m:d>
                        <m:dPr>
                          <m:ctrlPr>
                            <a:rPr lang="fr-FR" sz="2800" b="0" i="1" smtClean="0">
                              <a:solidFill>
                                <a:prstClr val="black"/>
                              </a:solidFill>
                              <a:latin typeface="Cambria Math"/>
                            </a:rPr>
                          </m:ctrlPr>
                        </m:dPr>
                        <m:e>
                          <m:r>
                            <a:rPr lang="fr-FR" sz="2800" b="0" i="1" smtClean="0">
                              <a:solidFill>
                                <a:prstClr val="black"/>
                              </a:solidFill>
                              <a:latin typeface="Cambria Math"/>
                            </a:rPr>
                            <m:t>𝐿</m:t>
                          </m:r>
                        </m:e>
                      </m:d>
                      <m:sSub>
                        <m:sSubPr>
                          <m:ctrlPr>
                            <a:rPr lang="fr-FR" sz="2800" b="0" i="1" smtClean="0">
                              <a:solidFill>
                                <a:prstClr val="black"/>
                              </a:solidFill>
                              <a:latin typeface="Cambria Math"/>
                            </a:rPr>
                          </m:ctrlPr>
                        </m:sSubPr>
                        <m:e>
                          <m:r>
                            <a:rPr lang="fr-FR" sz="2800" b="0" i="1" smtClean="0">
                              <a:solidFill>
                                <a:prstClr val="black"/>
                              </a:solidFill>
                              <a:latin typeface="Cambria Math"/>
                            </a:rPr>
                            <m:t>𝑢</m:t>
                          </m:r>
                        </m:e>
                        <m:sub>
                          <m:r>
                            <a:rPr lang="fr-FR" sz="2800" b="0" i="1" smtClean="0">
                              <a:solidFill>
                                <a:prstClr val="black"/>
                              </a:solidFill>
                              <a:latin typeface="Cambria Math"/>
                            </a:rPr>
                            <m:t>1</m:t>
                          </m:r>
                        </m:sub>
                      </m:sSub>
                      <m:d>
                        <m:dPr>
                          <m:ctrlPr>
                            <a:rPr lang="fr-FR" sz="2800" b="0" i="1" smtClean="0">
                              <a:solidFill>
                                <a:prstClr val="black"/>
                              </a:solidFill>
                              <a:latin typeface="Cambria Math"/>
                            </a:rPr>
                          </m:ctrlPr>
                        </m:dPr>
                        <m:e>
                          <m:r>
                            <a:rPr lang="fr-FR" sz="2800" b="0" i="1" smtClean="0">
                              <a:solidFill>
                                <a:prstClr val="black"/>
                              </a:solidFill>
                              <a:latin typeface="Cambria Math"/>
                            </a:rPr>
                            <m:t>𝑈</m:t>
                          </m:r>
                          <m:r>
                            <a:rPr lang="fr-FR" sz="2800" b="0" i="1" smtClean="0">
                              <a:solidFill>
                                <a:prstClr val="black"/>
                              </a:solidFill>
                              <a:latin typeface="Cambria Math"/>
                            </a:rPr>
                            <m:t>,</m:t>
                          </m:r>
                          <m:r>
                            <a:rPr lang="fr-FR" sz="2800" b="0" i="1" smtClean="0">
                              <a:solidFill>
                                <a:prstClr val="black"/>
                              </a:solidFill>
                              <a:latin typeface="Cambria Math"/>
                            </a:rPr>
                            <m:t>𝐿</m:t>
                          </m:r>
                        </m:e>
                      </m:d>
                      <m:r>
                        <a:rPr lang="fr-FR" sz="2800" b="0" i="1" smtClean="0">
                          <a:solidFill>
                            <a:prstClr val="black"/>
                          </a:solidFill>
                          <a:latin typeface="Cambria Math"/>
                        </a:rPr>
                        <m:t>+</m:t>
                      </m:r>
                      <m:sSub>
                        <m:sSubPr>
                          <m:ctrlPr>
                            <a:rPr lang="fr-FR" sz="2800" i="1">
                              <a:solidFill>
                                <a:prstClr val="black"/>
                              </a:solidFill>
                              <a:latin typeface="Cambria Math"/>
                            </a:rPr>
                          </m:ctrlPr>
                        </m:sSubPr>
                        <m:e>
                          <m:r>
                            <a:rPr lang="fr-FR" sz="2800" i="1">
                              <a:solidFill>
                                <a:prstClr val="black"/>
                              </a:solidFill>
                              <a:latin typeface="Cambria Math"/>
                              <a:ea typeface="Cambria Math"/>
                            </a:rPr>
                            <m:t>𝜎</m:t>
                          </m:r>
                        </m:e>
                        <m:sub>
                          <m:r>
                            <a:rPr lang="fr-FR" sz="2800" i="1">
                              <a:solidFill>
                                <a:prstClr val="black"/>
                              </a:solidFill>
                              <a:latin typeface="Cambria Math"/>
                            </a:rPr>
                            <m:t>2</m:t>
                          </m:r>
                        </m:sub>
                      </m:sSub>
                      <m:d>
                        <m:dPr>
                          <m:ctrlPr>
                            <a:rPr lang="fr-FR" sz="2800" b="0" i="1" smtClean="0">
                              <a:solidFill>
                                <a:prstClr val="black"/>
                              </a:solidFill>
                              <a:latin typeface="Cambria Math"/>
                            </a:rPr>
                          </m:ctrlPr>
                        </m:dPr>
                        <m:e>
                          <m:r>
                            <a:rPr lang="fr-FR" sz="2800" b="0" i="1" smtClean="0">
                              <a:solidFill>
                                <a:prstClr val="black"/>
                              </a:solidFill>
                              <a:latin typeface="Cambria Math"/>
                            </a:rPr>
                            <m:t>𝑀</m:t>
                          </m:r>
                        </m:e>
                      </m:d>
                      <m:sSub>
                        <m:sSubPr>
                          <m:ctrlPr>
                            <a:rPr lang="fr-FR" sz="2800" b="0" i="1" smtClean="0">
                              <a:solidFill>
                                <a:prstClr val="black"/>
                              </a:solidFill>
                              <a:latin typeface="Cambria Math"/>
                            </a:rPr>
                          </m:ctrlPr>
                        </m:sSubPr>
                        <m:e>
                          <m:r>
                            <a:rPr lang="fr-FR" sz="2800" b="0" i="1" smtClean="0">
                              <a:solidFill>
                                <a:prstClr val="black"/>
                              </a:solidFill>
                              <a:latin typeface="Cambria Math"/>
                            </a:rPr>
                            <m:t>𝑢</m:t>
                          </m:r>
                        </m:e>
                        <m:sub>
                          <m:r>
                            <a:rPr lang="fr-FR" sz="2800" b="0" i="1" smtClean="0">
                              <a:solidFill>
                                <a:prstClr val="black"/>
                              </a:solidFill>
                              <a:latin typeface="Cambria Math"/>
                            </a:rPr>
                            <m:t>1</m:t>
                          </m:r>
                        </m:sub>
                      </m:sSub>
                      <m:d>
                        <m:dPr>
                          <m:ctrlPr>
                            <a:rPr lang="fr-FR" sz="2800" b="0" i="1" smtClean="0">
                              <a:solidFill>
                                <a:prstClr val="black"/>
                              </a:solidFill>
                              <a:latin typeface="Cambria Math"/>
                            </a:rPr>
                          </m:ctrlPr>
                        </m:dPr>
                        <m:e>
                          <m:r>
                            <a:rPr lang="fr-FR" sz="2800" b="0" i="1" smtClean="0">
                              <a:solidFill>
                                <a:prstClr val="black"/>
                              </a:solidFill>
                              <a:latin typeface="Cambria Math"/>
                            </a:rPr>
                            <m:t>𝑈</m:t>
                          </m:r>
                          <m:r>
                            <a:rPr lang="fr-FR" sz="2800" b="0" i="1" smtClean="0">
                              <a:solidFill>
                                <a:prstClr val="black"/>
                              </a:solidFill>
                              <a:latin typeface="Cambria Math"/>
                            </a:rPr>
                            <m:t>,</m:t>
                          </m:r>
                          <m:r>
                            <a:rPr lang="fr-FR" sz="2800" b="0" i="1" smtClean="0">
                              <a:solidFill>
                                <a:prstClr val="black"/>
                              </a:solidFill>
                              <a:latin typeface="Cambria Math"/>
                            </a:rPr>
                            <m:t>𝑀</m:t>
                          </m:r>
                        </m:e>
                      </m:d>
                    </m:oMath>
                  </m:oMathPara>
                </a14:m>
                <a:endParaRPr lang="fr-FR" sz="2800" b="0" i="1" dirty="0" smtClean="0">
                  <a:solidFill>
                    <a:prstClr val="black"/>
                  </a:solidFill>
                  <a:latin typeface="Cambria Math"/>
                </a:endParaRPr>
              </a:p>
              <a:p>
                <a:pPr marL="0" lvl="0" indent="0">
                  <a:buNone/>
                </a:pPr>
                <a14:m>
                  <m:oMathPara xmlns:m="http://schemas.openxmlformats.org/officeDocument/2006/math">
                    <m:oMathParaPr>
                      <m:jc m:val="left"/>
                    </m:oMathParaPr>
                    <m:oMath xmlns:m="http://schemas.openxmlformats.org/officeDocument/2006/math">
                      <m:r>
                        <a:rPr lang="fr-FR" sz="2800" b="0" i="1" smtClean="0">
                          <a:solidFill>
                            <a:prstClr val="black"/>
                          </a:solidFill>
                          <a:latin typeface="Cambria Math"/>
                        </a:rPr>
                        <m:t>+</m:t>
                      </m:r>
                      <m:sSub>
                        <m:sSubPr>
                          <m:ctrlPr>
                            <a:rPr lang="fr-FR" sz="2800" b="0" i="1" smtClean="0">
                              <a:solidFill>
                                <a:prstClr val="black"/>
                              </a:solidFill>
                              <a:latin typeface="Cambria Math"/>
                            </a:rPr>
                          </m:ctrlPr>
                        </m:sSubPr>
                        <m:e>
                          <m:r>
                            <a:rPr lang="fr-FR" sz="2800" b="0" i="1" smtClean="0">
                              <a:solidFill>
                                <a:prstClr val="black"/>
                              </a:solidFill>
                              <a:latin typeface="Cambria Math"/>
                              <a:ea typeface="Cambria Math"/>
                            </a:rPr>
                            <m:t>𝜎</m:t>
                          </m:r>
                        </m:e>
                        <m:sub>
                          <m:r>
                            <a:rPr lang="fr-FR" sz="2800" b="0" i="1" smtClean="0">
                              <a:solidFill>
                                <a:prstClr val="black"/>
                              </a:solidFill>
                              <a:latin typeface="Cambria Math"/>
                            </a:rPr>
                            <m:t>2</m:t>
                          </m:r>
                        </m:sub>
                      </m:sSub>
                      <m:r>
                        <a:rPr lang="fr-FR" sz="2800" b="0" i="1" smtClean="0">
                          <a:solidFill>
                            <a:prstClr val="black"/>
                          </a:solidFill>
                          <a:latin typeface="Cambria Math"/>
                        </a:rPr>
                        <m:t>(</m:t>
                      </m:r>
                      <m:r>
                        <m:rPr>
                          <m:sty m:val="p"/>
                        </m:rPr>
                        <a:rPr lang="fr-FR" sz="2800" b="0" i="0" smtClean="0">
                          <a:solidFill>
                            <a:prstClr val="black"/>
                          </a:solidFill>
                          <a:latin typeface="Cambria Math"/>
                        </a:rPr>
                        <m:t>R</m:t>
                      </m:r>
                      <m:r>
                        <a:rPr lang="fr-FR" sz="2800" b="0" i="0" smtClean="0">
                          <a:solidFill>
                            <a:prstClr val="black"/>
                          </a:solidFill>
                          <a:latin typeface="Cambria Math"/>
                        </a:rPr>
                        <m:t>)</m:t>
                      </m:r>
                      <m:sSub>
                        <m:sSubPr>
                          <m:ctrlPr>
                            <a:rPr lang="fr-FR" sz="2800" b="0" i="1" smtClean="0">
                              <a:solidFill>
                                <a:prstClr val="black"/>
                              </a:solidFill>
                              <a:latin typeface="Cambria Math"/>
                            </a:rPr>
                          </m:ctrlPr>
                        </m:sSubPr>
                        <m:e>
                          <m:r>
                            <a:rPr lang="fr-FR" sz="2800" b="0" i="1" smtClean="0">
                              <a:solidFill>
                                <a:prstClr val="black"/>
                              </a:solidFill>
                              <a:latin typeface="Cambria Math"/>
                            </a:rPr>
                            <m:t>𝑢</m:t>
                          </m:r>
                        </m:e>
                        <m:sub>
                          <m:r>
                            <a:rPr lang="fr-FR" sz="2800" b="0" i="1" smtClean="0">
                              <a:solidFill>
                                <a:prstClr val="black"/>
                              </a:solidFill>
                              <a:latin typeface="Cambria Math"/>
                            </a:rPr>
                            <m:t>1</m:t>
                          </m:r>
                        </m:sub>
                      </m:sSub>
                      <m:r>
                        <a:rPr lang="fr-FR" sz="2800" b="0" i="1" smtClean="0">
                          <a:solidFill>
                            <a:prstClr val="black"/>
                          </a:solidFill>
                          <a:latin typeface="Cambria Math"/>
                        </a:rPr>
                        <m:t>(</m:t>
                      </m:r>
                      <m:r>
                        <a:rPr lang="fr-FR" sz="2800" b="0" i="1" smtClean="0">
                          <a:solidFill>
                            <a:prstClr val="black"/>
                          </a:solidFill>
                          <a:latin typeface="Cambria Math"/>
                        </a:rPr>
                        <m:t>𝑈</m:t>
                      </m:r>
                      <m:r>
                        <a:rPr lang="fr-FR" sz="2800" b="0" i="1" smtClean="0">
                          <a:solidFill>
                            <a:prstClr val="black"/>
                          </a:solidFill>
                          <a:latin typeface="Cambria Math"/>
                        </a:rPr>
                        <m:t>,</m:t>
                      </m:r>
                      <m:r>
                        <a:rPr lang="fr-FR" sz="2800" b="0" i="1" smtClean="0">
                          <a:solidFill>
                            <a:prstClr val="black"/>
                          </a:solidFill>
                          <a:latin typeface="Cambria Math"/>
                        </a:rPr>
                        <m:t>𝑅</m:t>
                      </m:r>
                      <m:r>
                        <a:rPr lang="fr-FR" sz="2800" b="0" i="1" smtClean="0">
                          <a:solidFill>
                            <a:prstClr val="black"/>
                          </a:solidFill>
                          <a:latin typeface="Cambria Math"/>
                        </a:rPr>
                        <m:t>)]+</m:t>
                      </m:r>
                      <m:sSub>
                        <m:sSubPr>
                          <m:ctrlPr>
                            <a:rPr lang="fr-FR" sz="2800" i="1">
                              <a:solidFill>
                                <a:prstClr val="black"/>
                              </a:solidFill>
                              <a:latin typeface="Cambria Math"/>
                            </a:rPr>
                          </m:ctrlPr>
                        </m:sSubPr>
                        <m:e>
                          <m:r>
                            <a:rPr lang="fr-FR" sz="2800" i="1">
                              <a:solidFill>
                                <a:prstClr val="black"/>
                              </a:solidFill>
                              <a:latin typeface="Cambria Math"/>
                              <a:ea typeface="Cambria Math"/>
                            </a:rPr>
                            <m:t>𝜎</m:t>
                          </m:r>
                        </m:e>
                        <m:sub>
                          <m:r>
                            <a:rPr lang="fr-FR" sz="2800" i="1">
                              <a:solidFill>
                                <a:prstClr val="black"/>
                              </a:solidFill>
                              <a:latin typeface="Cambria Math"/>
                            </a:rPr>
                            <m:t>1</m:t>
                          </m:r>
                        </m:sub>
                      </m:sSub>
                      <m:d>
                        <m:dPr>
                          <m:ctrlPr>
                            <a:rPr lang="fr-FR" sz="2800" i="1">
                              <a:solidFill>
                                <a:prstClr val="black"/>
                              </a:solidFill>
                              <a:latin typeface="Cambria Math"/>
                            </a:rPr>
                          </m:ctrlPr>
                        </m:dPr>
                        <m:e>
                          <m:r>
                            <a:rPr lang="fr-FR" sz="2800" b="0" i="1" smtClean="0">
                              <a:solidFill>
                                <a:prstClr val="black"/>
                              </a:solidFill>
                              <a:latin typeface="Cambria Math"/>
                            </a:rPr>
                            <m:t>𝐷</m:t>
                          </m:r>
                        </m:e>
                      </m:d>
                      <m:r>
                        <a:rPr lang="fr-FR" sz="2800">
                          <a:solidFill>
                            <a:prstClr val="black"/>
                          </a:solidFill>
                          <a:latin typeface="Cambria Math"/>
                        </a:rPr>
                        <m:t>[</m:t>
                      </m:r>
                      <m:sSub>
                        <m:sSubPr>
                          <m:ctrlPr>
                            <a:rPr lang="fr-FR" sz="2800" i="1">
                              <a:solidFill>
                                <a:prstClr val="black"/>
                              </a:solidFill>
                              <a:latin typeface="Cambria Math"/>
                            </a:rPr>
                          </m:ctrlPr>
                        </m:sSubPr>
                        <m:e>
                          <m:r>
                            <a:rPr lang="fr-FR" sz="2800" i="1">
                              <a:solidFill>
                                <a:prstClr val="black"/>
                              </a:solidFill>
                              <a:latin typeface="Cambria Math"/>
                              <a:ea typeface="Cambria Math"/>
                            </a:rPr>
                            <m:t>𝜎</m:t>
                          </m:r>
                        </m:e>
                        <m:sub>
                          <m:r>
                            <a:rPr lang="fr-FR" sz="2800" i="1">
                              <a:solidFill>
                                <a:prstClr val="black"/>
                              </a:solidFill>
                              <a:latin typeface="Cambria Math"/>
                            </a:rPr>
                            <m:t>2</m:t>
                          </m:r>
                        </m:sub>
                      </m:sSub>
                      <m:d>
                        <m:dPr>
                          <m:ctrlPr>
                            <a:rPr lang="fr-FR" sz="2800" i="1">
                              <a:solidFill>
                                <a:prstClr val="black"/>
                              </a:solidFill>
                              <a:latin typeface="Cambria Math"/>
                            </a:rPr>
                          </m:ctrlPr>
                        </m:dPr>
                        <m:e>
                          <m:r>
                            <a:rPr lang="fr-FR" sz="2800" i="1">
                              <a:solidFill>
                                <a:prstClr val="black"/>
                              </a:solidFill>
                              <a:latin typeface="Cambria Math"/>
                            </a:rPr>
                            <m:t>𝐿</m:t>
                          </m:r>
                        </m:e>
                      </m:d>
                      <m:sSub>
                        <m:sSubPr>
                          <m:ctrlPr>
                            <a:rPr lang="fr-FR" sz="2800" i="1">
                              <a:solidFill>
                                <a:prstClr val="black"/>
                              </a:solidFill>
                              <a:latin typeface="Cambria Math"/>
                            </a:rPr>
                          </m:ctrlPr>
                        </m:sSubPr>
                        <m:e>
                          <m:r>
                            <a:rPr lang="fr-FR" sz="2800" i="1">
                              <a:solidFill>
                                <a:prstClr val="black"/>
                              </a:solidFill>
                              <a:latin typeface="Cambria Math"/>
                            </a:rPr>
                            <m:t>𝑢</m:t>
                          </m:r>
                        </m:e>
                        <m:sub>
                          <m:r>
                            <a:rPr lang="fr-FR" sz="2800" i="1">
                              <a:solidFill>
                                <a:prstClr val="black"/>
                              </a:solidFill>
                              <a:latin typeface="Cambria Math"/>
                            </a:rPr>
                            <m:t>1</m:t>
                          </m:r>
                        </m:sub>
                      </m:sSub>
                      <m:d>
                        <m:dPr>
                          <m:ctrlPr>
                            <a:rPr lang="fr-FR" sz="2800" i="1">
                              <a:solidFill>
                                <a:prstClr val="black"/>
                              </a:solidFill>
                              <a:latin typeface="Cambria Math"/>
                            </a:rPr>
                          </m:ctrlPr>
                        </m:dPr>
                        <m:e>
                          <m:r>
                            <a:rPr lang="fr-FR" sz="2800" b="0" i="1" smtClean="0">
                              <a:solidFill>
                                <a:prstClr val="black"/>
                              </a:solidFill>
                              <a:latin typeface="Cambria Math"/>
                            </a:rPr>
                            <m:t>𝐷</m:t>
                          </m:r>
                          <m:r>
                            <a:rPr lang="fr-FR" sz="2800" i="1">
                              <a:solidFill>
                                <a:prstClr val="black"/>
                              </a:solidFill>
                              <a:latin typeface="Cambria Math"/>
                            </a:rPr>
                            <m:t>,</m:t>
                          </m:r>
                          <m:r>
                            <a:rPr lang="fr-FR" sz="2800" i="1">
                              <a:solidFill>
                                <a:prstClr val="black"/>
                              </a:solidFill>
                              <a:latin typeface="Cambria Math"/>
                            </a:rPr>
                            <m:t>𝐿</m:t>
                          </m:r>
                        </m:e>
                      </m:d>
                      <m:r>
                        <a:rPr lang="fr-FR" sz="2800" i="1">
                          <a:solidFill>
                            <a:prstClr val="black"/>
                          </a:solidFill>
                          <a:latin typeface="Cambria Math"/>
                        </a:rPr>
                        <m:t>+</m:t>
                      </m:r>
                      <m:sSub>
                        <m:sSubPr>
                          <m:ctrlPr>
                            <a:rPr lang="fr-FR" sz="2800" i="1">
                              <a:solidFill>
                                <a:prstClr val="black"/>
                              </a:solidFill>
                              <a:latin typeface="Cambria Math"/>
                            </a:rPr>
                          </m:ctrlPr>
                        </m:sSubPr>
                        <m:e>
                          <m:r>
                            <a:rPr lang="fr-FR" sz="2800" i="1">
                              <a:solidFill>
                                <a:prstClr val="black"/>
                              </a:solidFill>
                              <a:latin typeface="Cambria Math"/>
                              <a:ea typeface="Cambria Math"/>
                            </a:rPr>
                            <m:t>𝜎</m:t>
                          </m:r>
                        </m:e>
                        <m:sub>
                          <m:r>
                            <a:rPr lang="fr-FR" sz="2800" i="1">
                              <a:solidFill>
                                <a:prstClr val="black"/>
                              </a:solidFill>
                              <a:latin typeface="Cambria Math"/>
                            </a:rPr>
                            <m:t>2</m:t>
                          </m:r>
                        </m:sub>
                      </m:sSub>
                      <m:d>
                        <m:dPr>
                          <m:ctrlPr>
                            <a:rPr lang="fr-FR" sz="2800" i="1">
                              <a:solidFill>
                                <a:prstClr val="black"/>
                              </a:solidFill>
                              <a:latin typeface="Cambria Math"/>
                            </a:rPr>
                          </m:ctrlPr>
                        </m:dPr>
                        <m:e>
                          <m:r>
                            <a:rPr lang="fr-FR" sz="2800" i="1">
                              <a:solidFill>
                                <a:prstClr val="black"/>
                              </a:solidFill>
                              <a:latin typeface="Cambria Math"/>
                            </a:rPr>
                            <m:t>𝑀</m:t>
                          </m:r>
                        </m:e>
                      </m:d>
                      <m:sSub>
                        <m:sSubPr>
                          <m:ctrlPr>
                            <a:rPr lang="fr-FR" sz="2800" i="1">
                              <a:solidFill>
                                <a:prstClr val="black"/>
                              </a:solidFill>
                              <a:latin typeface="Cambria Math"/>
                            </a:rPr>
                          </m:ctrlPr>
                        </m:sSubPr>
                        <m:e>
                          <m:r>
                            <a:rPr lang="fr-FR" sz="2800" i="1">
                              <a:solidFill>
                                <a:prstClr val="black"/>
                              </a:solidFill>
                              <a:latin typeface="Cambria Math"/>
                            </a:rPr>
                            <m:t>𝑢</m:t>
                          </m:r>
                        </m:e>
                        <m:sub>
                          <m:r>
                            <a:rPr lang="fr-FR" sz="2800" i="1">
                              <a:solidFill>
                                <a:prstClr val="black"/>
                              </a:solidFill>
                              <a:latin typeface="Cambria Math"/>
                            </a:rPr>
                            <m:t>1</m:t>
                          </m:r>
                        </m:sub>
                      </m:sSub>
                      <m:d>
                        <m:dPr>
                          <m:ctrlPr>
                            <a:rPr lang="fr-FR" sz="2800" i="1">
                              <a:solidFill>
                                <a:prstClr val="black"/>
                              </a:solidFill>
                              <a:latin typeface="Cambria Math"/>
                            </a:rPr>
                          </m:ctrlPr>
                        </m:dPr>
                        <m:e>
                          <m:r>
                            <a:rPr lang="fr-FR" sz="2800" b="0" i="1" smtClean="0">
                              <a:solidFill>
                                <a:prstClr val="black"/>
                              </a:solidFill>
                              <a:latin typeface="Cambria Math"/>
                            </a:rPr>
                            <m:t>𝐷</m:t>
                          </m:r>
                          <m:r>
                            <a:rPr lang="fr-FR" sz="2800" i="1">
                              <a:solidFill>
                                <a:prstClr val="black"/>
                              </a:solidFill>
                              <a:latin typeface="Cambria Math"/>
                            </a:rPr>
                            <m:t>,</m:t>
                          </m:r>
                          <m:r>
                            <a:rPr lang="fr-FR" sz="2800" i="1">
                              <a:solidFill>
                                <a:prstClr val="black"/>
                              </a:solidFill>
                              <a:latin typeface="Cambria Math"/>
                            </a:rPr>
                            <m:t>𝑀</m:t>
                          </m:r>
                        </m:e>
                      </m:d>
                    </m:oMath>
                  </m:oMathPara>
                </a14:m>
                <a:endParaRPr lang="fr-FR" sz="2800" i="1" dirty="0">
                  <a:solidFill>
                    <a:prstClr val="black"/>
                  </a:solidFill>
                  <a:latin typeface="Cambria Math"/>
                </a:endParaRPr>
              </a:p>
              <a:p>
                <a:pPr marL="0" lvl="0" indent="0">
                  <a:buNone/>
                </a:pPr>
                <a14:m>
                  <m:oMath xmlns:m="http://schemas.openxmlformats.org/officeDocument/2006/math">
                    <m:r>
                      <a:rPr lang="fr-FR" sz="2800" i="1">
                        <a:solidFill>
                          <a:prstClr val="black"/>
                        </a:solidFill>
                        <a:latin typeface="Cambria Math"/>
                      </a:rPr>
                      <m:t>+</m:t>
                    </m:r>
                    <m:sSub>
                      <m:sSubPr>
                        <m:ctrlPr>
                          <a:rPr lang="fr-FR" sz="2800" i="1">
                            <a:solidFill>
                              <a:prstClr val="black"/>
                            </a:solidFill>
                            <a:latin typeface="Cambria Math"/>
                          </a:rPr>
                        </m:ctrlPr>
                      </m:sSubPr>
                      <m:e>
                        <m:r>
                          <a:rPr lang="fr-FR" sz="2800" i="1">
                            <a:solidFill>
                              <a:prstClr val="black"/>
                            </a:solidFill>
                            <a:latin typeface="Cambria Math"/>
                            <a:ea typeface="Cambria Math"/>
                          </a:rPr>
                          <m:t>𝜎</m:t>
                        </m:r>
                      </m:e>
                      <m:sub>
                        <m:r>
                          <a:rPr lang="fr-FR" sz="2800" i="1">
                            <a:solidFill>
                              <a:prstClr val="black"/>
                            </a:solidFill>
                            <a:latin typeface="Cambria Math"/>
                          </a:rPr>
                          <m:t>2</m:t>
                        </m:r>
                      </m:sub>
                    </m:sSub>
                    <m:r>
                      <a:rPr lang="fr-FR" sz="2800" i="1">
                        <a:solidFill>
                          <a:prstClr val="black"/>
                        </a:solidFill>
                        <a:latin typeface="Cambria Math"/>
                      </a:rPr>
                      <m:t>(</m:t>
                    </m:r>
                    <m:r>
                      <m:rPr>
                        <m:sty m:val="p"/>
                      </m:rPr>
                      <a:rPr lang="fr-FR" sz="2800">
                        <a:solidFill>
                          <a:prstClr val="black"/>
                        </a:solidFill>
                        <a:latin typeface="Cambria Math"/>
                      </a:rPr>
                      <m:t>R</m:t>
                    </m:r>
                    <m:r>
                      <a:rPr lang="fr-FR" sz="2800">
                        <a:solidFill>
                          <a:prstClr val="black"/>
                        </a:solidFill>
                        <a:latin typeface="Cambria Math"/>
                      </a:rPr>
                      <m:t>)</m:t>
                    </m:r>
                    <m:sSub>
                      <m:sSubPr>
                        <m:ctrlPr>
                          <a:rPr lang="fr-FR" sz="2800" i="1">
                            <a:solidFill>
                              <a:prstClr val="black"/>
                            </a:solidFill>
                            <a:latin typeface="Cambria Math"/>
                          </a:rPr>
                        </m:ctrlPr>
                      </m:sSubPr>
                      <m:e>
                        <m:r>
                          <a:rPr lang="fr-FR" sz="2800" i="1">
                            <a:solidFill>
                              <a:prstClr val="black"/>
                            </a:solidFill>
                            <a:latin typeface="Cambria Math"/>
                          </a:rPr>
                          <m:t>𝑢</m:t>
                        </m:r>
                      </m:e>
                      <m:sub>
                        <m:r>
                          <a:rPr lang="fr-FR" sz="2800" i="1">
                            <a:solidFill>
                              <a:prstClr val="black"/>
                            </a:solidFill>
                            <a:latin typeface="Cambria Math"/>
                          </a:rPr>
                          <m:t>1</m:t>
                        </m:r>
                      </m:sub>
                    </m:sSub>
                    <m:r>
                      <a:rPr lang="fr-FR" sz="2800" i="1">
                        <a:solidFill>
                          <a:prstClr val="black"/>
                        </a:solidFill>
                        <a:latin typeface="Cambria Math"/>
                      </a:rPr>
                      <m:t>(</m:t>
                    </m:r>
                    <m:r>
                      <a:rPr lang="fr-FR" sz="2800" b="0" i="1" smtClean="0">
                        <a:solidFill>
                          <a:prstClr val="black"/>
                        </a:solidFill>
                        <a:latin typeface="Cambria Math"/>
                      </a:rPr>
                      <m:t>𝐷</m:t>
                    </m:r>
                    <m:r>
                      <a:rPr lang="fr-FR" sz="2800" i="1">
                        <a:solidFill>
                          <a:prstClr val="black"/>
                        </a:solidFill>
                        <a:latin typeface="Cambria Math"/>
                      </a:rPr>
                      <m:t>,</m:t>
                    </m:r>
                    <m:r>
                      <a:rPr lang="fr-FR" sz="2800" i="1">
                        <a:solidFill>
                          <a:prstClr val="black"/>
                        </a:solidFill>
                        <a:latin typeface="Cambria Math"/>
                      </a:rPr>
                      <m:t>𝑅</m:t>
                    </m:r>
                    <m:r>
                      <a:rPr lang="fr-FR" sz="2800" i="1">
                        <a:solidFill>
                          <a:prstClr val="black"/>
                        </a:solidFill>
                        <a:latin typeface="Cambria Math"/>
                      </a:rPr>
                      <m:t>)]</m:t>
                    </m:r>
                  </m:oMath>
                </a14:m>
                <a:r>
                  <a:rPr lang="fr-FR" sz="2800" dirty="0" smtClean="0"/>
                  <a:t>+</a:t>
                </a:r>
                <a14:m>
                  <m:oMath xmlns:m="http://schemas.openxmlformats.org/officeDocument/2006/math">
                    <m:sSub>
                      <m:sSubPr>
                        <m:ctrlPr>
                          <a:rPr lang="fr-FR" sz="2800" i="1">
                            <a:solidFill>
                              <a:prstClr val="black"/>
                            </a:solidFill>
                            <a:latin typeface="Cambria Math"/>
                          </a:rPr>
                        </m:ctrlPr>
                      </m:sSubPr>
                      <m:e>
                        <m:r>
                          <a:rPr lang="fr-FR" sz="2800" i="1">
                            <a:solidFill>
                              <a:prstClr val="black"/>
                            </a:solidFill>
                            <a:latin typeface="Cambria Math"/>
                            <a:ea typeface="Cambria Math"/>
                          </a:rPr>
                          <m:t>𝜎</m:t>
                        </m:r>
                      </m:e>
                      <m:sub>
                        <m:r>
                          <a:rPr lang="fr-FR" sz="2800" i="1">
                            <a:solidFill>
                              <a:prstClr val="black"/>
                            </a:solidFill>
                            <a:latin typeface="Cambria Math"/>
                          </a:rPr>
                          <m:t>1</m:t>
                        </m:r>
                      </m:sub>
                    </m:sSub>
                    <m:d>
                      <m:dPr>
                        <m:ctrlPr>
                          <a:rPr lang="fr-FR" sz="2800" i="1">
                            <a:solidFill>
                              <a:prstClr val="black"/>
                            </a:solidFill>
                            <a:latin typeface="Cambria Math"/>
                          </a:rPr>
                        </m:ctrlPr>
                      </m:dPr>
                      <m:e>
                        <m:r>
                          <a:rPr lang="fr-FR" sz="2800" b="0" i="1" smtClean="0">
                            <a:solidFill>
                              <a:prstClr val="black"/>
                            </a:solidFill>
                            <a:latin typeface="Cambria Math"/>
                          </a:rPr>
                          <m:t>𝑀</m:t>
                        </m:r>
                      </m:e>
                    </m:d>
                    <m:r>
                      <a:rPr lang="fr-FR" sz="2800">
                        <a:solidFill>
                          <a:prstClr val="black"/>
                        </a:solidFill>
                        <a:latin typeface="Cambria Math"/>
                      </a:rPr>
                      <m:t>[</m:t>
                    </m:r>
                    <m:sSub>
                      <m:sSubPr>
                        <m:ctrlPr>
                          <a:rPr lang="fr-FR" sz="2800" i="1">
                            <a:solidFill>
                              <a:prstClr val="black"/>
                            </a:solidFill>
                            <a:latin typeface="Cambria Math"/>
                          </a:rPr>
                        </m:ctrlPr>
                      </m:sSubPr>
                      <m:e>
                        <m:r>
                          <a:rPr lang="fr-FR" sz="2800" i="1">
                            <a:solidFill>
                              <a:prstClr val="black"/>
                            </a:solidFill>
                            <a:latin typeface="Cambria Math"/>
                            <a:ea typeface="Cambria Math"/>
                          </a:rPr>
                          <m:t>𝜎</m:t>
                        </m:r>
                      </m:e>
                      <m:sub>
                        <m:r>
                          <a:rPr lang="fr-FR" sz="2800" i="1">
                            <a:solidFill>
                              <a:prstClr val="black"/>
                            </a:solidFill>
                            <a:latin typeface="Cambria Math"/>
                          </a:rPr>
                          <m:t>2</m:t>
                        </m:r>
                      </m:sub>
                    </m:sSub>
                    <m:d>
                      <m:dPr>
                        <m:ctrlPr>
                          <a:rPr lang="fr-FR" sz="2800" i="1">
                            <a:solidFill>
                              <a:prstClr val="black"/>
                            </a:solidFill>
                            <a:latin typeface="Cambria Math"/>
                          </a:rPr>
                        </m:ctrlPr>
                      </m:dPr>
                      <m:e>
                        <m:r>
                          <a:rPr lang="fr-FR" sz="2800" i="1">
                            <a:solidFill>
                              <a:prstClr val="black"/>
                            </a:solidFill>
                            <a:latin typeface="Cambria Math"/>
                          </a:rPr>
                          <m:t>𝐿</m:t>
                        </m:r>
                      </m:e>
                    </m:d>
                    <m:sSub>
                      <m:sSubPr>
                        <m:ctrlPr>
                          <a:rPr lang="fr-FR" sz="2800" i="1">
                            <a:solidFill>
                              <a:prstClr val="black"/>
                            </a:solidFill>
                            <a:latin typeface="Cambria Math"/>
                          </a:rPr>
                        </m:ctrlPr>
                      </m:sSubPr>
                      <m:e>
                        <m:r>
                          <a:rPr lang="fr-FR" sz="2800" i="1">
                            <a:solidFill>
                              <a:prstClr val="black"/>
                            </a:solidFill>
                            <a:latin typeface="Cambria Math"/>
                          </a:rPr>
                          <m:t>𝑢</m:t>
                        </m:r>
                      </m:e>
                      <m:sub>
                        <m:r>
                          <a:rPr lang="fr-FR" sz="2800" i="1">
                            <a:solidFill>
                              <a:prstClr val="black"/>
                            </a:solidFill>
                            <a:latin typeface="Cambria Math"/>
                          </a:rPr>
                          <m:t>1</m:t>
                        </m:r>
                      </m:sub>
                    </m:sSub>
                    <m:d>
                      <m:dPr>
                        <m:ctrlPr>
                          <a:rPr lang="fr-FR" sz="2800" i="1">
                            <a:solidFill>
                              <a:prstClr val="black"/>
                            </a:solidFill>
                            <a:latin typeface="Cambria Math"/>
                          </a:rPr>
                        </m:ctrlPr>
                      </m:dPr>
                      <m:e>
                        <m:r>
                          <a:rPr lang="fr-FR" sz="2800" b="0" i="1" smtClean="0">
                            <a:solidFill>
                              <a:prstClr val="black"/>
                            </a:solidFill>
                            <a:latin typeface="Cambria Math"/>
                          </a:rPr>
                          <m:t>𝑀</m:t>
                        </m:r>
                        <m:r>
                          <a:rPr lang="fr-FR" sz="2800" i="1">
                            <a:solidFill>
                              <a:prstClr val="black"/>
                            </a:solidFill>
                            <a:latin typeface="Cambria Math"/>
                          </a:rPr>
                          <m:t>,</m:t>
                        </m:r>
                        <m:r>
                          <a:rPr lang="fr-FR" sz="2800" i="1">
                            <a:solidFill>
                              <a:prstClr val="black"/>
                            </a:solidFill>
                            <a:latin typeface="Cambria Math"/>
                          </a:rPr>
                          <m:t>𝐿</m:t>
                        </m:r>
                      </m:e>
                    </m:d>
                    <m:r>
                      <a:rPr lang="fr-FR" sz="2800" i="1">
                        <a:solidFill>
                          <a:prstClr val="black"/>
                        </a:solidFill>
                        <a:latin typeface="Cambria Math"/>
                      </a:rPr>
                      <m:t>+</m:t>
                    </m:r>
                    <m:sSub>
                      <m:sSubPr>
                        <m:ctrlPr>
                          <a:rPr lang="fr-FR" sz="2800" i="1">
                            <a:solidFill>
                              <a:prstClr val="black"/>
                            </a:solidFill>
                            <a:latin typeface="Cambria Math"/>
                          </a:rPr>
                        </m:ctrlPr>
                      </m:sSubPr>
                      <m:e>
                        <m:r>
                          <a:rPr lang="fr-FR" sz="2800" i="1">
                            <a:solidFill>
                              <a:prstClr val="black"/>
                            </a:solidFill>
                            <a:latin typeface="Cambria Math"/>
                            <a:ea typeface="Cambria Math"/>
                          </a:rPr>
                          <m:t>𝜎</m:t>
                        </m:r>
                      </m:e>
                      <m:sub>
                        <m:r>
                          <a:rPr lang="fr-FR" sz="2800" i="1">
                            <a:solidFill>
                              <a:prstClr val="black"/>
                            </a:solidFill>
                            <a:latin typeface="Cambria Math"/>
                          </a:rPr>
                          <m:t>2</m:t>
                        </m:r>
                      </m:sub>
                    </m:sSub>
                    <m:d>
                      <m:dPr>
                        <m:ctrlPr>
                          <a:rPr lang="fr-FR" sz="2800" i="1">
                            <a:solidFill>
                              <a:prstClr val="black"/>
                            </a:solidFill>
                            <a:latin typeface="Cambria Math"/>
                          </a:rPr>
                        </m:ctrlPr>
                      </m:dPr>
                      <m:e>
                        <m:r>
                          <a:rPr lang="fr-FR" sz="2800" i="1">
                            <a:solidFill>
                              <a:prstClr val="black"/>
                            </a:solidFill>
                            <a:latin typeface="Cambria Math"/>
                          </a:rPr>
                          <m:t>𝑀</m:t>
                        </m:r>
                      </m:e>
                    </m:d>
                    <m:sSub>
                      <m:sSubPr>
                        <m:ctrlPr>
                          <a:rPr lang="fr-FR" sz="2800" i="1">
                            <a:solidFill>
                              <a:prstClr val="black"/>
                            </a:solidFill>
                            <a:latin typeface="Cambria Math"/>
                          </a:rPr>
                        </m:ctrlPr>
                      </m:sSubPr>
                      <m:e>
                        <m:r>
                          <a:rPr lang="fr-FR" sz="2800" i="1">
                            <a:solidFill>
                              <a:prstClr val="black"/>
                            </a:solidFill>
                            <a:latin typeface="Cambria Math"/>
                          </a:rPr>
                          <m:t>𝑢</m:t>
                        </m:r>
                      </m:e>
                      <m:sub>
                        <m:r>
                          <a:rPr lang="fr-FR" sz="2800" i="1">
                            <a:solidFill>
                              <a:prstClr val="black"/>
                            </a:solidFill>
                            <a:latin typeface="Cambria Math"/>
                          </a:rPr>
                          <m:t>1</m:t>
                        </m:r>
                      </m:sub>
                    </m:sSub>
                    <m:d>
                      <m:dPr>
                        <m:ctrlPr>
                          <a:rPr lang="fr-FR" sz="2800" i="1">
                            <a:solidFill>
                              <a:prstClr val="black"/>
                            </a:solidFill>
                            <a:latin typeface="Cambria Math"/>
                          </a:rPr>
                        </m:ctrlPr>
                      </m:dPr>
                      <m:e>
                        <m:r>
                          <a:rPr lang="fr-FR" sz="2800" b="0" i="1" smtClean="0">
                            <a:solidFill>
                              <a:prstClr val="black"/>
                            </a:solidFill>
                            <a:latin typeface="Cambria Math"/>
                          </a:rPr>
                          <m:t>𝑀</m:t>
                        </m:r>
                        <m:r>
                          <a:rPr lang="fr-FR" sz="2800" i="1">
                            <a:solidFill>
                              <a:prstClr val="black"/>
                            </a:solidFill>
                            <a:latin typeface="Cambria Math"/>
                          </a:rPr>
                          <m:t>,</m:t>
                        </m:r>
                        <m:r>
                          <a:rPr lang="fr-FR" sz="2800" i="1">
                            <a:solidFill>
                              <a:prstClr val="black"/>
                            </a:solidFill>
                            <a:latin typeface="Cambria Math"/>
                          </a:rPr>
                          <m:t>𝑀</m:t>
                        </m:r>
                      </m:e>
                    </m:d>
                  </m:oMath>
                </a14:m>
                <a:endParaRPr lang="fr-FR" sz="2800" i="1" dirty="0">
                  <a:solidFill>
                    <a:prstClr val="black"/>
                  </a:solidFill>
                  <a:latin typeface="Cambria Math"/>
                </a:endParaRPr>
              </a:p>
              <a:p>
                <a:pPr marL="0" lvl="0" indent="0">
                  <a:buNone/>
                </a:pPr>
                <a14:m>
                  <m:oMathPara xmlns:m="http://schemas.openxmlformats.org/officeDocument/2006/math">
                    <m:oMathParaPr>
                      <m:jc m:val="left"/>
                    </m:oMathParaPr>
                    <m:oMath xmlns:m="http://schemas.openxmlformats.org/officeDocument/2006/math">
                      <m:r>
                        <a:rPr lang="fr-FR" sz="2800" i="1">
                          <a:solidFill>
                            <a:prstClr val="black"/>
                          </a:solidFill>
                          <a:latin typeface="Cambria Math"/>
                        </a:rPr>
                        <m:t>+</m:t>
                      </m:r>
                      <m:sSub>
                        <m:sSubPr>
                          <m:ctrlPr>
                            <a:rPr lang="fr-FR" sz="2800" i="1">
                              <a:solidFill>
                                <a:prstClr val="black"/>
                              </a:solidFill>
                              <a:latin typeface="Cambria Math"/>
                            </a:rPr>
                          </m:ctrlPr>
                        </m:sSubPr>
                        <m:e>
                          <m:r>
                            <a:rPr lang="fr-FR" sz="2800" i="1">
                              <a:solidFill>
                                <a:prstClr val="black"/>
                              </a:solidFill>
                              <a:latin typeface="Cambria Math"/>
                              <a:ea typeface="Cambria Math"/>
                            </a:rPr>
                            <m:t>𝜎</m:t>
                          </m:r>
                        </m:e>
                        <m:sub>
                          <m:r>
                            <a:rPr lang="fr-FR" sz="2800" i="1">
                              <a:solidFill>
                                <a:prstClr val="black"/>
                              </a:solidFill>
                              <a:latin typeface="Cambria Math"/>
                            </a:rPr>
                            <m:t>2</m:t>
                          </m:r>
                        </m:sub>
                      </m:sSub>
                      <m:r>
                        <a:rPr lang="fr-FR" sz="2800" i="1">
                          <a:solidFill>
                            <a:prstClr val="black"/>
                          </a:solidFill>
                          <a:latin typeface="Cambria Math"/>
                        </a:rPr>
                        <m:t>(</m:t>
                      </m:r>
                      <m:r>
                        <m:rPr>
                          <m:sty m:val="p"/>
                        </m:rPr>
                        <a:rPr lang="fr-FR" sz="2800">
                          <a:solidFill>
                            <a:prstClr val="black"/>
                          </a:solidFill>
                          <a:latin typeface="Cambria Math"/>
                        </a:rPr>
                        <m:t>R</m:t>
                      </m:r>
                      <m:r>
                        <a:rPr lang="fr-FR" sz="2800">
                          <a:solidFill>
                            <a:prstClr val="black"/>
                          </a:solidFill>
                          <a:latin typeface="Cambria Math"/>
                        </a:rPr>
                        <m:t>)</m:t>
                      </m:r>
                      <m:sSub>
                        <m:sSubPr>
                          <m:ctrlPr>
                            <a:rPr lang="fr-FR" sz="2800" i="1">
                              <a:solidFill>
                                <a:prstClr val="black"/>
                              </a:solidFill>
                              <a:latin typeface="Cambria Math"/>
                            </a:rPr>
                          </m:ctrlPr>
                        </m:sSubPr>
                        <m:e>
                          <m:r>
                            <a:rPr lang="fr-FR" sz="2800" i="1">
                              <a:solidFill>
                                <a:prstClr val="black"/>
                              </a:solidFill>
                              <a:latin typeface="Cambria Math"/>
                            </a:rPr>
                            <m:t>𝑢</m:t>
                          </m:r>
                        </m:e>
                        <m:sub>
                          <m:r>
                            <a:rPr lang="fr-FR" sz="2800" i="1">
                              <a:solidFill>
                                <a:prstClr val="black"/>
                              </a:solidFill>
                              <a:latin typeface="Cambria Math"/>
                            </a:rPr>
                            <m:t>1</m:t>
                          </m:r>
                        </m:sub>
                      </m:sSub>
                      <m:r>
                        <a:rPr lang="fr-FR" sz="2800" i="1">
                          <a:solidFill>
                            <a:prstClr val="black"/>
                          </a:solidFill>
                          <a:latin typeface="Cambria Math"/>
                        </a:rPr>
                        <m:t>(</m:t>
                      </m:r>
                      <m:r>
                        <a:rPr lang="fr-FR" sz="2800" b="0" i="1" smtClean="0">
                          <a:solidFill>
                            <a:prstClr val="black"/>
                          </a:solidFill>
                          <a:latin typeface="Cambria Math"/>
                        </a:rPr>
                        <m:t>𝑀</m:t>
                      </m:r>
                      <m:r>
                        <a:rPr lang="fr-FR" sz="2800" i="1">
                          <a:solidFill>
                            <a:prstClr val="black"/>
                          </a:solidFill>
                          <a:latin typeface="Cambria Math"/>
                        </a:rPr>
                        <m:t>,</m:t>
                      </m:r>
                      <m:r>
                        <a:rPr lang="fr-FR" sz="2800" i="1">
                          <a:solidFill>
                            <a:prstClr val="black"/>
                          </a:solidFill>
                          <a:latin typeface="Cambria Math"/>
                        </a:rPr>
                        <m:t>𝑅</m:t>
                      </m:r>
                      <m:r>
                        <a:rPr lang="fr-FR" sz="2800" i="1">
                          <a:solidFill>
                            <a:prstClr val="black"/>
                          </a:solidFill>
                          <a:latin typeface="Cambria Math"/>
                        </a:rPr>
                        <m:t>)]</m:t>
                      </m:r>
                      <m:r>
                        <a:rPr lang="fr-FR" sz="2800" b="0" i="0" smtClean="0">
                          <a:solidFill>
                            <a:prstClr val="black"/>
                          </a:solidFill>
                          <a:latin typeface="Cambria Math"/>
                        </a:rPr>
                        <m:t>=</m:t>
                      </m:r>
                      <m:f>
                        <m:fPr>
                          <m:ctrlPr>
                            <a:rPr lang="fr-FR" sz="2800" b="0" i="1" smtClean="0">
                              <a:solidFill>
                                <a:prstClr val="black"/>
                              </a:solidFill>
                              <a:latin typeface="Cambria Math"/>
                            </a:rPr>
                          </m:ctrlPr>
                        </m:fPr>
                        <m:num>
                          <m:r>
                            <a:rPr lang="fr-FR" sz="2800" b="0" i="1" smtClean="0">
                              <a:solidFill>
                                <a:prstClr val="black"/>
                              </a:solidFill>
                              <a:latin typeface="Cambria Math"/>
                            </a:rPr>
                            <m:t>1</m:t>
                          </m:r>
                        </m:num>
                        <m:den>
                          <m:r>
                            <a:rPr lang="fr-FR" sz="2800" b="0" i="1" smtClean="0">
                              <a:solidFill>
                                <a:prstClr val="black"/>
                              </a:solidFill>
                              <a:latin typeface="Cambria Math"/>
                            </a:rPr>
                            <m:t>3</m:t>
                          </m:r>
                        </m:den>
                      </m:f>
                      <m:r>
                        <a:rPr lang="fr-FR" sz="2800" b="0" i="0" smtClean="0">
                          <a:solidFill>
                            <a:prstClr val="black"/>
                          </a:solidFill>
                          <a:latin typeface="Cambria Math"/>
                        </a:rPr>
                        <m:t>(0</m:t>
                      </m:r>
                      <m:r>
                        <a:rPr lang="fr-FR" sz="2800" b="0" i="1" smtClean="0">
                          <a:solidFill>
                            <a:prstClr val="black"/>
                          </a:solidFill>
                          <a:latin typeface="Cambria Math"/>
                          <a:ea typeface="Cambria Math"/>
                        </a:rPr>
                        <m:t>×4+</m:t>
                      </m:r>
                      <m:f>
                        <m:fPr>
                          <m:ctrlPr>
                            <a:rPr lang="fr-FR" sz="2800" b="0" i="1" smtClean="0">
                              <a:solidFill>
                                <a:prstClr val="black"/>
                              </a:solidFill>
                              <a:latin typeface="Cambria Math"/>
                              <a:ea typeface="Cambria Math"/>
                            </a:rPr>
                          </m:ctrlPr>
                        </m:fPr>
                        <m:num>
                          <m:r>
                            <a:rPr lang="fr-FR" sz="2800" b="0" i="1" smtClean="0">
                              <a:solidFill>
                                <a:prstClr val="black"/>
                              </a:solidFill>
                              <a:latin typeface="Cambria Math"/>
                              <a:ea typeface="Cambria Math"/>
                            </a:rPr>
                            <m:t>1</m:t>
                          </m:r>
                        </m:num>
                        <m:den>
                          <m:r>
                            <a:rPr lang="fr-FR" sz="2800" b="0" i="1" smtClean="0">
                              <a:solidFill>
                                <a:prstClr val="black"/>
                              </a:solidFill>
                              <a:latin typeface="Cambria Math"/>
                              <a:ea typeface="Cambria Math"/>
                            </a:rPr>
                            <m:t>2</m:t>
                          </m:r>
                        </m:den>
                      </m:f>
                      <m:r>
                        <a:rPr lang="fr-FR" sz="2800" b="0" i="1" smtClean="0">
                          <a:solidFill>
                            <a:prstClr val="black"/>
                          </a:solidFill>
                          <a:latin typeface="Cambria Math"/>
                          <a:ea typeface="Cambria Math"/>
                        </a:rPr>
                        <m:t>×</m:t>
                      </m:r>
                      <m:r>
                        <a:rPr lang="fr-FR" sz="2800" b="0" i="0" smtClean="0">
                          <a:solidFill>
                            <a:prstClr val="black"/>
                          </a:solidFill>
                          <a:latin typeface="Cambria Math"/>
                          <a:ea typeface="Cambria Math"/>
                        </a:rPr>
                        <m:t>5+</m:t>
                      </m:r>
                      <m:f>
                        <m:fPr>
                          <m:ctrlPr>
                            <a:rPr lang="fr-FR" sz="2800" b="0" i="1" smtClean="0">
                              <a:solidFill>
                                <a:prstClr val="black"/>
                              </a:solidFill>
                              <a:latin typeface="Cambria Math"/>
                              <a:ea typeface="Cambria Math"/>
                            </a:rPr>
                          </m:ctrlPr>
                        </m:fPr>
                        <m:num>
                          <m:r>
                            <a:rPr lang="fr-FR" sz="2800" b="0" i="1" smtClean="0">
                              <a:solidFill>
                                <a:prstClr val="black"/>
                              </a:solidFill>
                              <a:latin typeface="Cambria Math"/>
                              <a:ea typeface="Cambria Math"/>
                            </a:rPr>
                            <m:t>1</m:t>
                          </m:r>
                        </m:num>
                        <m:den>
                          <m:r>
                            <a:rPr lang="fr-FR" sz="2800" b="0" i="1" smtClean="0">
                              <a:solidFill>
                                <a:prstClr val="black"/>
                              </a:solidFill>
                              <a:latin typeface="Cambria Math"/>
                              <a:ea typeface="Cambria Math"/>
                            </a:rPr>
                            <m:t>2</m:t>
                          </m:r>
                        </m:den>
                      </m:f>
                      <m:r>
                        <a:rPr lang="fr-FR" sz="2800" b="0" i="1" smtClean="0">
                          <a:solidFill>
                            <a:prstClr val="black"/>
                          </a:solidFill>
                          <a:latin typeface="Cambria Math"/>
                          <a:ea typeface="Cambria Math"/>
                        </a:rPr>
                        <m:t>×6)</m:t>
                      </m:r>
                    </m:oMath>
                  </m:oMathPara>
                </a14:m>
                <a:endParaRPr lang="fr-FR" sz="2800" b="0" i="1" dirty="0" smtClean="0">
                  <a:solidFill>
                    <a:prstClr val="black"/>
                  </a:solidFill>
                  <a:latin typeface="Cambria Math"/>
                  <a:ea typeface="Cambria Math"/>
                </a:endParaRPr>
              </a:p>
              <a:p>
                <a:pPr marL="0" lvl="0" indent="0">
                  <a:buNone/>
                </a:pPr>
                <a14:m>
                  <m:oMathPara xmlns:m="http://schemas.openxmlformats.org/officeDocument/2006/math">
                    <m:oMathParaPr>
                      <m:jc m:val="left"/>
                    </m:oMathParaPr>
                    <m:oMath xmlns:m="http://schemas.openxmlformats.org/officeDocument/2006/math">
                      <m:r>
                        <a:rPr lang="fr-FR" sz="2800" b="0" i="1" smtClean="0">
                          <a:solidFill>
                            <a:prstClr val="black"/>
                          </a:solidFill>
                          <a:latin typeface="Cambria Math"/>
                          <a:ea typeface="Cambria Math"/>
                        </a:rPr>
                        <m:t>+</m:t>
                      </m:r>
                      <m:f>
                        <m:fPr>
                          <m:ctrlPr>
                            <a:rPr lang="fr-FR" sz="2800" b="0" i="1" smtClean="0">
                              <a:solidFill>
                                <a:prstClr val="black"/>
                              </a:solidFill>
                              <a:latin typeface="Cambria Math"/>
                              <a:ea typeface="Cambria Math"/>
                            </a:rPr>
                          </m:ctrlPr>
                        </m:fPr>
                        <m:num>
                          <m:r>
                            <a:rPr lang="fr-FR" sz="2800" b="0" i="1" smtClean="0">
                              <a:solidFill>
                                <a:prstClr val="black"/>
                              </a:solidFill>
                              <a:latin typeface="Cambria Math"/>
                              <a:ea typeface="Cambria Math"/>
                            </a:rPr>
                            <m:t>1</m:t>
                          </m:r>
                        </m:num>
                        <m:den>
                          <m:r>
                            <a:rPr lang="fr-FR" sz="2800" b="0" i="1" smtClean="0">
                              <a:solidFill>
                                <a:prstClr val="black"/>
                              </a:solidFill>
                              <a:latin typeface="Cambria Math"/>
                              <a:ea typeface="Cambria Math"/>
                            </a:rPr>
                            <m:t>3</m:t>
                          </m:r>
                        </m:den>
                      </m:f>
                      <m:d>
                        <m:dPr>
                          <m:ctrlPr>
                            <a:rPr lang="fr-FR" sz="2800" b="0" i="1" smtClean="0">
                              <a:solidFill>
                                <a:prstClr val="black"/>
                              </a:solidFill>
                              <a:latin typeface="Cambria Math"/>
                              <a:ea typeface="Cambria Math"/>
                            </a:rPr>
                          </m:ctrlPr>
                        </m:dPr>
                        <m:e>
                          <m:r>
                            <a:rPr lang="fr-FR" sz="2800" b="0" i="0" smtClean="0">
                              <a:solidFill>
                                <a:prstClr val="black"/>
                              </a:solidFill>
                              <a:latin typeface="Cambria Math"/>
                              <a:ea typeface="Cambria Math"/>
                            </a:rPr>
                            <m:t>0</m:t>
                          </m:r>
                          <m:r>
                            <a:rPr lang="fr-FR" sz="2800" b="0" i="1" smtClean="0">
                              <a:solidFill>
                                <a:prstClr val="black"/>
                              </a:solidFill>
                              <a:latin typeface="Cambria Math"/>
                              <a:ea typeface="Cambria Math"/>
                            </a:rPr>
                            <m:t>×</m:t>
                          </m:r>
                          <m:r>
                            <a:rPr lang="fr-FR" sz="2800" b="0" i="0" smtClean="0">
                              <a:solidFill>
                                <a:prstClr val="black"/>
                              </a:solidFill>
                              <a:latin typeface="Cambria Math"/>
                              <a:ea typeface="Cambria Math"/>
                            </a:rPr>
                            <m:t>2+</m:t>
                          </m:r>
                          <m:f>
                            <m:fPr>
                              <m:ctrlPr>
                                <a:rPr lang="fr-FR" sz="2800" b="0" i="1" smtClean="0">
                                  <a:solidFill>
                                    <a:prstClr val="black"/>
                                  </a:solidFill>
                                  <a:latin typeface="Cambria Math"/>
                                  <a:ea typeface="Cambria Math"/>
                                </a:rPr>
                              </m:ctrlPr>
                            </m:fPr>
                            <m:num>
                              <m:r>
                                <a:rPr lang="fr-FR" sz="2800" b="0" i="1" smtClean="0">
                                  <a:solidFill>
                                    <a:prstClr val="black"/>
                                  </a:solidFill>
                                  <a:latin typeface="Cambria Math"/>
                                  <a:ea typeface="Cambria Math"/>
                                </a:rPr>
                                <m:t>1</m:t>
                              </m:r>
                            </m:num>
                            <m:den>
                              <m:r>
                                <a:rPr lang="fr-FR" sz="2800" b="0" i="1" smtClean="0">
                                  <a:solidFill>
                                    <a:prstClr val="black"/>
                                  </a:solidFill>
                                  <a:latin typeface="Cambria Math"/>
                                  <a:ea typeface="Cambria Math"/>
                                </a:rPr>
                                <m:t>2</m:t>
                              </m:r>
                            </m:den>
                          </m:f>
                          <m:r>
                            <a:rPr lang="fr-FR" sz="2800" b="0" i="1" smtClean="0">
                              <a:solidFill>
                                <a:prstClr val="black"/>
                              </a:solidFill>
                              <a:latin typeface="Cambria Math"/>
                              <a:ea typeface="Cambria Math"/>
                            </a:rPr>
                            <m:t>×8+</m:t>
                          </m:r>
                          <m:f>
                            <m:fPr>
                              <m:ctrlPr>
                                <a:rPr lang="fr-FR" sz="2800" b="0" i="1" smtClean="0">
                                  <a:solidFill>
                                    <a:prstClr val="black"/>
                                  </a:solidFill>
                                  <a:latin typeface="Cambria Math"/>
                                  <a:ea typeface="Cambria Math"/>
                                </a:rPr>
                              </m:ctrlPr>
                            </m:fPr>
                            <m:num>
                              <m:r>
                                <a:rPr lang="fr-FR" sz="2800" b="0" i="1" smtClean="0">
                                  <a:solidFill>
                                    <a:prstClr val="black"/>
                                  </a:solidFill>
                                  <a:latin typeface="Cambria Math"/>
                                  <a:ea typeface="Cambria Math"/>
                                </a:rPr>
                                <m:t>1</m:t>
                              </m:r>
                            </m:num>
                            <m:den>
                              <m:r>
                                <a:rPr lang="fr-FR" sz="2800" b="0" i="1" smtClean="0">
                                  <a:solidFill>
                                    <a:prstClr val="black"/>
                                  </a:solidFill>
                                  <a:latin typeface="Cambria Math"/>
                                  <a:ea typeface="Cambria Math"/>
                                </a:rPr>
                                <m:t>2</m:t>
                              </m:r>
                            </m:den>
                          </m:f>
                          <m:r>
                            <a:rPr lang="fr-FR" sz="2800" b="0" i="1" smtClean="0">
                              <a:solidFill>
                                <a:prstClr val="black"/>
                              </a:solidFill>
                              <a:latin typeface="Cambria Math"/>
                              <a:ea typeface="Cambria Math"/>
                            </a:rPr>
                            <m:t>×3</m:t>
                          </m:r>
                        </m:e>
                      </m:d>
                      <m:r>
                        <a:rPr lang="fr-FR" sz="2800" b="0" i="1" smtClean="0">
                          <a:solidFill>
                            <a:prstClr val="black"/>
                          </a:solidFill>
                          <a:latin typeface="Cambria Math"/>
                          <a:ea typeface="Cambria Math"/>
                        </a:rPr>
                        <m:t>+</m:t>
                      </m:r>
                      <m:f>
                        <m:fPr>
                          <m:ctrlPr>
                            <a:rPr lang="fr-FR" sz="2800" b="0" i="1" smtClean="0">
                              <a:solidFill>
                                <a:prstClr val="black"/>
                              </a:solidFill>
                              <a:latin typeface="Cambria Math"/>
                              <a:ea typeface="Cambria Math"/>
                            </a:rPr>
                          </m:ctrlPr>
                        </m:fPr>
                        <m:num>
                          <m:r>
                            <a:rPr lang="fr-FR" sz="2800" b="0" i="1" smtClean="0">
                              <a:solidFill>
                                <a:prstClr val="black"/>
                              </a:solidFill>
                              <a:latin typeface="Cambria Math"/>
                              <a:ea typeface="Cambria Math"/>
                            </a:rPr>
                            <m:t>1</m:t>
                          </m:r>
                        </m:num>
                        <m:den>
                          <m:r>
                            <a:rPr lang="fr-FR" sz="2800" b="0" i="1" smtClean="0">
                              <a:solidFill>
                                <a:prstClr val="black"/>
                              </a:solidFill>
                              <a:latin typeface="Cambria Math"/>
                              <a:ea typeface="Cambria Math"/>
                            </a:rPr>
                            <m:t>3</m:t>
                          </m:r>
                        </m:den>
                      </m:f>
                      <m:d>
                        <m:dPr>
                          <m:ctrlPr>
                            <a:rPr lang="fr-FR" sz="2800" i="1">
                              <a:solidFill>
                                <a:prstClr val="black"/>
                              </a:solidFill>
                              <a:latin typeface="Cambria Math"/>
                              <a:ea typeface="Cambria Math"/>
                            </a:rPr>
                          </m:ctrlPr>
                        </m:dPr>
                        <m:e>
                          <m:r>
                            <a:rPr lang="fr-FR" sz="2800">
                              <a:solidFill>
                                <a:prstClr val="black"/>
                              </a:solidFill>
                              <a:latin typeface="Cambria Math"/>
                              <a:ea typeface="Cambria Math"/>
                            </a:rPr>
                            <m:t>0</m:t>
                          </m:r>
                          <m:r>
                            <a:rPr lang="fr-FR" sz="2800" i="1">
                              <a:solidFill>
                                <a:prstClr val="black"/>
                              </a:solidFill>
                              <a:latin typeface="Cambria Math"/>
                              <a:ea typeface="Cambria Math"/>
                            </a:rPr>
                            <m:t>×</m:t>
                          </m:r>
                          <m:r>
                            <a:rPr lang="fr-FR" sz="2800" b="0" i="0" smtClean="0">
                              <a:solidFill>
                                <a:prstClr val="black"/>
                              </a:solidFill>
                              <a:latin typeface="Cambria Math"/>
                              <a:ea typeface="Cambria Math"/>
                            </a:rPr>
                            <m:t>3</m:t>
                          </m:r>
                          <m:r>
                            <a:rPr lang="fr-FR" sz="2800">
                              <a:solidFill>
                                <a:prstClr val="black"/>
                              </a:solidFill>
                              <a:latin typeface="Cambria Math"/>
                              <a:ea typeface="Cambria Math"/>
                            </a:rPr>
                            <m:t>+</m:t>
                          </m:r>
                          <m:f>
                            <m:fPr>
                              <m:ctrlPr>
                                <a:rPr lang="fr-FR" sz="2800" i="1">
                                  <a:solidFill>
                                    <a:prstClr val="black"/>
                                  </a:solidFill>
                                  <a:latin typeface="Cambria Math"/>
                                  <a:ea typeface="Cambria Math"/>
                                </a:rPr>
                              </m:ctrlPr>
                            </m:fPr>
                            <m:num>
                              <m:r>
                                <a:rPr lang="fr-FR" sz="2800" i="1">
                                  <a:solidFill>
                                    <a:prstClr val="black"/>
                                  </a:solidFill>
                                  <a:latin typeface="Cambria Math"/>
                                  <a:ea typeface="Cambria Math"/>
                                </a:rPr>
                                <m:t>1</m:t>
                              </m:r>
                            </m:num>
                            <m:den>
                              <m:r>
                                <a:rPr lang="fr-FR" sz="2800" i="1">
                                  <a:solidFill>
                                    <a:prstClr val="black"/>
                                  </a:solidFill>
                                  <a:latin typeface="Cambria Math"/>
                                  <a:ea typeface="Cambria Math"/>
                                </a:rPr>
                                <m:t>2</m:t>
                              </m:r>
                            </m:den>
                          </m:f>
                          <m:r>
                            <a:rPr lang="fr-FR" sz="2800" i="1">
                              <a:solidFill>
                                <a:prstClr val="black"/>
                              </a:solidFill>
                              <a:latin typeface="Cambria Math"/>
                              <a:ea typeface="Cambria Math"/>
                            </a:rPr>
                            <m:t>×</m:t>
                          </m:r>
                          <m:r>
                            <a:rPr lang="fr-FR" sz="2800" b="0" i="1" smtClean="0">
                              <a:solidFill>
                                <a:prstClr val="black"/>
                              </a:solidFill>
                              <a:latin typeface="Cambria Math"/>
                              <a:ea typeface="Cambria Math"/>
                            </a:rPr>
                            <m:t>9</m:t>
                          </m:r>
                          <m:r>
                            <a:rPr lang="fr-FR" sz="2800" i="1">
                              <a:solidFill>
                                <a:prstClr val="black"/>
                              </a:solidFill>
                              <a:latin typeface="Cambria Math"/>
                              <a:ea typeface="Cambria Math"/>
                            </a:rPr>
                            <m:t>+</m:t>
                          </m:r>
                          <m:f>
                            <m:fPr>
                              <m:ctrlPr>
                                <a:rPr lang="fr-FR" sz="2800" i="1">
                                  <a:solidFill>
                                    <a:prstClr val="black"/>
                                  </a:solidFill>
                                  <a:latin typeface="Cambria Math"/>
                                  <a:ea typeface="Cambria Math"/>
                                </a:rPr>
                              </m:ctrlPr>
                            </m:fPr>
                            <m:num>
                              <m:r>
                                <a:rPr lang="fr-FR" sz="2800" i="1">
                                  <a:solidFill>
                                    <a:prstClr val="black"/>
                                  </a:solidFill>
                                  <a:latin typeface="Cambria Math"/>
                                  <a:ea typeface="Cambria Math"/>
                                </a:rPr>
                                <m:t>1</m:t>
                              </m:r>
                            </m:num>
                            <m:den>
                              <m:r>
                                <a:rPr lang="fr-FR" sz="2800" i="1">
                                  <a:solidFill>
                                    <a:prstClr val="black"/>
                                  </a:solidFill>
                                  <a:latin typeface="Cambria Math"/>
                                  <a:ea typeface="Cambria Math"/>
                                </a:rPr>
                                <m:t>2</m:t>
                              </m:r>
                            </m:den>
                          </m:f>
                          <m:r>
                            <a:rPr lang="fr-FR" sz="2800" i="1">
                              <a:solidFill>
                                <a:prstClr val="black"/>
                              </a:solidFill>
                              <a:latin typeface="Cambria Math"/>
                              <a:ea typeface="Cambria Math"/>
                            </a:rPr>
                            <m:t>×</m:t>
                          </m:r>
                          <m:r>
                            <a:rPr lang="fr-FR" sz="2800" b="0" i="1" smtClean="0">
                              <a:solidFill>
                                <a:prstClr val="black"/>
                              </a:solidFill>
                              <a:latin typeface="Cambria Math"/>
                              <a:ea typeface="Cambria Math"/>
                            </a:rPr>
                            <m:t>2</m:t>
                          </m:r>
                        </m:e>
                      </m:d>
                      <m:r>
                        <a:rPr lang="fr-FR" sz="2800" b="0" i="1" smtClean="0">
                          <a:solidFill>
                            <a:prstClr val="black"/>
                          </a:solidFill>
                          <a:latin typeface="Cambria Math"/>
                          <a:ea typeface="Cambria Math"/>
                        </a:rPr>
                        <m:t>=</m:t>
                      </m:r>
                      <m:f>
                        <m:fPr>
                          <m:ctrlPr>
                            <a:rPr lang="fr-FR" sz="2800" b="0" i="1" smtClean="0">
                              <a:solidFill>
                                <a:prstClr val="black"/>
                              </a:solidFill>
                              <a:latin typeface="Cambria Math"/>
                              <a:ea typeface="Cambria Math"/>
                            </a:rPr>
                          </m:ctrlPr>
                        </m:fPr>
                        <m:num>
                          <m:r>
                            <a:rPr lang="fr-FR" sz="2800" b="0" i="1" smtClean="0">
                              <a:solidFill>
                                <a:prstClr val="black"/>
                              </a:solidFill>
                              <a:latin typeface="Cambria Math"/>
                              <a:ea typeface="Cambria Math"/>
                            </a:rPr>
                            <m:t>11</m:t>
                          </m:r>
                        </m:num>
                        <m:den>
                          <m:r>
                            <a:rPr lang="fr-FR" sz="2800" b="0" i="1" smtClean="0">
                              <a:solidFill>
                                <a:prstClr val="black"/>
                              </a:solidFill>
                              <a:latin typeface="Cambria Math"/>
                              <a:ea typeface="Cambria Math"/>
                            </a:rPr>
                            <m:t>2</m:t>
                          </m:r>
                        </m:den>
                      </m:f>
                    </m:oMath>
                  </m:oMathPara>
                </a14:m>
                <a:endParaRPr lang="fr-FR" sz="28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037" t="-1887"/>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63</a:t>
            </a:fld>
            <a:endParaRPr lang="fr-FR"/>
          </a:p>
        </p:txBody>
      </p:sp>
    </p:spTree>
    <p:extLst>
      <p:ext uri="{BB962C8B-B14F-4D97-AF65-F5344CB8AC3E}">
        <p14:creationId xmlns:p14="http://schemas.microsoft.com/office/powerpoint/2010/main" val="14451176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Extension mixte d’un jeu</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55000" lnSpcReduction="20000"/>
              </a:bodyPr>
              <a:lstStyle/>
              <a:p>
                <a:pPr marL="625475" indent="0">
                  <a:lnSpc>
                    <a:spcPct val="150000"/>
                  </a:lnSpc>
                  <a:spcAft>
                    <a:spcPts val="0"/>
                  </a:spcAft>
                  <a:buNone/>
                </a:pPr>
                <a:r>
                  <a:rPr lang="fr-FR" dirty="0" smtClean="0">
                    <a:latin typeface="Times New Roman"/>
                    <a:ea typeface="Times New Roman"/>
                  </a:rPr>
                  <a:t>De même on pourra calculer le gain du joueur 2, en  utilisant la formule donnée par le deuxième lemme</a:t>
                </a:r>
                <a:r>
                  <a:rPr lang="fr-FR" dirty="0">
                    <a:latin typeface="Times New Roman"/>
                    <a:ea typeface="Times New Roman"/>
                  </a:rPr>
                  <a:t> :</a:t>
                </a:r>
                <a:endParaRPr lang="fr-FR" dirty="0">
                  <a:effectLst/>
                </a:endParaRPr>
              </a:p>
              <a:p>
                <a:pPr marL="625475" indent="0">
                  <a:lnSpc>
                    <a:spcPct val="150000"/>
                  </a:lnSpc>
                  <a:spcAft>
                    <a:spcPts val="0"/>
                  </a:spcAft>
                  <a:buNone/>
                </a:pPr>
                <a14:m>
                  <m:oMathPara xmlns:m="http://schemas.openxmlformats.org/officeDocument/2006/math">
                    <m:oMathParaPr>
                      <m:jc m:val="centerGroup"/>
                    </m:oMathParaPr>
                    <m:oMath xmlns:m="http://schemas.openxmlformats.org/officeDocument/2006/math">
                      <m:sSub>
                        <m:sSubPr>
                          <m:ctrlPr>
                            <a:rPr lang="fr-FR" b="1" i="1">
                              <a:latin typeface="Cambria Math"/>
                              <a:ea typeface="Times New Roman"/>
                              <a:cs typeface="Times New Roman"/>
                            </a:rPr>
                          </m:ctrlPr>
                        </m:sSubPr>
                        <m:e>
                          <m:r>
                            <a:rPr lang="fr-FR" b="1" i="1">
                              <a:latin typeface="Cambria Math"/>
                              <a:ea typeface="Times New Roman"/>
                              <a:cs typeface="Times New Roman"/>
                            </a:rPr>
                            <m:t>𝒖</m:t>
                          </m:r>
                        </m:e>
                        <m:sub>
                          <m:r>
                            <a:rPr lang="fr-FR" b="1" i="1">
                              <a:latin typeface="Cambria Math"/>
                              <a:ea typeface="Times New Roman"/>
                              <a:cs typeface="Times New Roman"/>
                            </a:rPr>
                            <m:t>𝟐</m:t>
                          </m:r>
                        </m:sub>
                      </m:sSub>
                      <m:d>
                        <m:dPr>
                          <m:ctrlPr>
                            <a:rPr lang="fr-FR" b="1" i="1">
                              <a:latin typeface="Cambria Math"/>
                              <a:ea typeface="Times New Roman"/>
                              <a:cs typeface="Times New Roman"/>
                            </a:rPr>
                          </m:ctrlPr>
                        </m:dPr>
                        <m:e>
                          <m:sSub>
                            <m:sSubPr>
                              <m:ctrlPr>
                                <a:rPr lang="fr-FR" b="1" i="1">
                                  <a:latin typeface="Cambria Math"/>
                                  <a:ea typeface="Times New Roman"/>
                                  <a:cs typeface="Times New Roman"/>
                                </a:rPr>
                              </m:ctrlPr>
                            </m:sSubPr>
                            <m:e>
                              <m:r>
                                <a:rPr lang="fr-FR" b="1" i="1">
                                  <a:latin typeface="Cambria Math"/>
                                  <a:ea typeface="Times New Roman"/>
                                  <a:cs typeface="Times New Roman"/>
                                </a:rPr>
                                <m:t>𝝈</m:t>
                              </m:r>
                            </m:e>
                            <m:sub>
                              <m:r>
                                <a:rPr lang="fr-FR" b="1" i="1">
                                  <a:latin typeface="Cambria Math"/>
                                  <a:ea typeface="Times New Roman"/>
                                  <a:cs typeface="Times New Roman"/>
                                </a:rPr>
                                <m:t>𝟏</m:t>
                              </m:r>
                            </m:sub>
                          </m:sSub>
                          <m:r>
                            <a:rPr lang="fr-FR" b="1" i="1">
                              <a:latin typeface="Cambria Math"/>
                              <a:ea typeface="Times New Roman"/>
                              <a:cs typeface="Times New Roman"/>
                            </a:rPr>
                            <m:t>,</m:t>
                          </m:r>
                          <m:sSub>
                            <m:sSubPr>
                              <m:ctrlPr>
                                <a:rPr lang="fr-FR" b="1" i="1">
                                  <a:latin typeface="Cambria Math"/>
                                  <a:ea typeface="Times New Roman"/>
                                  <a:cs typeface="Times New Roman"/>
                                </a:rPr>
                              </m:ctrlPr>
                            </m:sSubPr>
                            <m:e>
                              <m:r>
                                <a:rPr lang="fr-FR" b="1" i="1">
                                  <a:latin typeface="Cambria Math"/>
                                  <a:ea typeface="Times New Roman"/>
                                  <a:cs typeface="Times New Roman"/>
                                </a:rPr>
                                <m:t>𝝈</m:t>
                              </m:r>
                            </m:e>
                            <m:sub>
                              <m:r>
                                <a:rPr lang="fr-FR" b="1" i="1">
                                  <a:latin typeface="Cambria Math"/>
                                  <a:ea typeface="Times New Roman"/>
                                  <a:cs typeface="Times New Roman"/>
                                </a:rPr>
                                <m:t>𝟐</m:t>
                              </m:r>
                            </m:sub>
                          </m:sSub>
                        </m:e>
                      </m:d>
                      <m:r>
                        <a:rPr lang="fr-FR" b="1" i="1" smtClean="0">
                          <a:latin typeface="Cambria Math"/>
                          <a:ea typeface="Times New Roman"/>
                          <a:cs typeface="Times New Roman"/>
                        </a:rPr>
                        <m:t>=</m:t>
                      </m:r>
                      <m:r>
                        <a:rPr lang="fr-FR" b="1" i="1">
                          <a:latin typeface="Cambria Math"/>
                          <a:ea typeface="Times New Roman"/>
                          <a:cs typeface="Times New Roman"/>
                        </a:rPr>
                        <m:t>𝝈</m:t>
                      </m:r>
                      <m:d>
                        <m:dPr>
                          <m:ctrlPr>
                            <a:rPr lang="fr-FR" b="1" i="1">
                              <a:latin typeface="Cambria Math"/>
                              <a:ea typeface="Times New Roman"/>
                              <a:cs typeface="Times New Roman"/>
                            </a:rPr>
                          </m:ctrlPr>
                        </m:dPr>
                        <m:e>
                          <m:r>
                            <a:rPr lang="fr-FR" b="1" i="1">
                              <a:latin typeface="Cambria Math"/>
                              <a:ea typeface="Times New Roman"/>
                              <a:cs typeface="Times New Roman"/>
                            </a:rPr>
                            <m:t>𝑼</m:t>
                          </m:r>
                          <m:r>
                            <a:rPr lang="fr-FR" b="1" i="1">
                              <a:latin typeface="Cambria Math"/>
                              <a:ea typeface="Times New Roman"/>
                              <a:cs typeface="Times New Roman"/>
                            </a:rPr>
                            <m:t>,</m:t>
                          </m:r>
                          <m:r>
                            <a:rPr lang="fr-FR" b="1" i="1">
                              <a:latin typeface="Cambria Math"/>
                              <a:ea typeface="Times New Roman"/>
                              <a:cs typeface="Times New Roman"/>
                            </a:rPr>
                            <m:t>𝑳</m:t>
                          </m:r>
                        </m:e>
                      </m:d>
                      <m:sSub>
                        <m:sSubPr>
                          <m:ctrlPr>
                            <a:rPr lang="fr-FR" b="1" i="1">
                              <a:latin typeface="Cambria Math"/>
                              <a:ea typeface="Times New Roman"/>
                              <a:cs typeface="Times New Roman"/>
                            </a:rPr>
                          </m:ctrlPr>
                        </m:sSubPr>
                        <m:e>
                          <m:r>
                            <a:rPr lang="fr-FR" b="1" i="1">
                              <a:latin typeface="Cambria Math"/>
                              <a:ea typeface="Times New Roman"/>
                              <a:cs typeface="Times New Roman"/>
                            </a:rPr>
                            <m:t>𝒖</m:t>
                          </m:r>
                        </m:e>
                        <m:sub>
                          <m:r>
                            <a:rPr lang="fr-FR" b="1" i="1">
                              <a:latin typeface="Cambria Math"/>
                              <a:ea typeface="Times New Roman"/>
                              <a:cs typeface="Times New Roman"/>
                            </a:rPr>
                            <m:t>𝟐</m:t>
                          </m:r>
                        </m:sub>
                      </m:sSub>
                      <m:d>
                        <m:dPr>
                          <m:ctrlPr>
                            <a:rPr lang="fr-FR" b="1" i="1">
                              <a:latin typeface="Cambria Math"/>
                              <a:ea typeface="Times New Roman"/>
                              <a:cs typeface="Times New Roman"/>
                            </a:rPr>
                          </m:ctrlPr>
                        </m:dPr>
                        <m:e>
                          <m:r>
                            <a:rPr lang="fr-FR" b="1" i="1">
                              <a:latin typeface="Cambria Math"/>
                              <a:ea typeface="Times New Roman"/>
                              <a:cs typeface="Times New Roman"/>
                            </a:rPr>
                            <m:t>𝑼</m:t>
                          </m:r>
                          <m:r>
                            <a:rPr lang="fr-FR" b="1" i="1">
                              <a:latin typeface="Cambria Math"/>
                              <a:ea typeface="Times New Roman"/>
                              <a:cs typeface="Times New Roman"/>
                            </a:rPr>
                            <m:t>,</m:t>
                          </m:r>
                          <m:r>
                            <a:rPr lang="fr-FR" b="1" i="1">
                              <a:latin typeface="Cambria Math"/>
                              <a:ea typeface="Times New Roman"/>
                              <a:cs typeface="Times New Roman"/>
                            </a:rPr>
                            <m:t>𝑳</m:t>
                          </m:r>
                        </m:e>
                      </m:d>
                      <m:r>
                        <a:rPr lang="fr-FR" b="1" i="1">
                          <a:latin typeface="Cambria Math"/>
                          <a:ea typeface="Times New Roman"/>
                          <a:cs typeface="Times New Roman"/>
                        </a:rPr>
                        <m:t>+</m:t>
                      </m:r>
                      <m:r>
                        <a:rPr lang="fr-FR" b="1" i="1">
                          <a:latin typeface="Cambria Math"/>
                          <a:ea typeface="Times New Roman"/>
                          <a:cs typeface="Times New Roman"/>
                        </a:rPr>
                        <m:t>𝝈</m:t>
                      </m:r>
                      <m:d>
                        <m:dPr>
                          <m:ctrlPr>
                            <a:rPr lang="fr-FR" b="1" i="1">
                              <a:latin typeface="Cambria Math"/>
                              <a:ea typeface="Times New Roman"/>
                              <a:cs typeface="Times New Roman"/>
                            </a:rPr>
                          </m:ctrlPr>
                        </m:dPr>
                        <m:e>
                          <m:r>
                            <a:rPr lang="fr-FR" b="1" i="1">
                              <a:latin typeface="Cambria Math"/>
                              <a:ea typeface="Times New Roman"/>
                              <a:cs typeface="Times New Roman"/>
                            </a:rPr>
                            <m:t>𝑼</m:t>
                          </m:r>
                          <m:r>
                            <a:rPr lang="fr-FR" b="1" i="1">
                              <a:latin typeface="Cambria Math"/>
                              <a:ea typeface="Times New Roman"/>
                              <a:cs typeface="Times New Roman"/>
                            </a:rPr>
                            <m:t>,</m:t>
                          </m:r>
                          <m:r>
                            <a:rPr lang="fr-FR" b="1" i="1">
                              <a:latin typeface="Cambria Math"/>
                              <a:ea typeface="Times New Roman"/>
                              <a:cs typeface="Times New Roman"/>
                            </a:rPr>
                            <m:t>𝑴</m:t>
                          </m:r>
                        </m:e>
                      </m:d>
                      <m:sSub>
                        <m:sSubPr>
                          <m:ctrlPr>
                            <a:rPr lang="fr-FR" b="1" i="1">
                              <a:latin typeface="Cambria Math"/>
                              <a:ea typeface="Times New Roman"/>
                              <a:cs typeface="Times New Roman"/>
                            </a:rPr>
                          </m:ctrlPr>
                        </m:sSubPr>
                        <m:e>
                          <m:r>
                            <a:rPr lang="fr-FR" b="1" i="1">
                              <a:latin typeface="Cambria Math"/>
                              <a:ea typeface="Times New Roman"/>
                              <a:cs typeface="Times New Roman"/>
                            </a:rPr>
                            <m:t>𝒖</m:t>
                          </m:r>
                        </m:e>
                        <m:sub>
                          <m:r>
                            <a:rPr lang="fr-FR" b="1" i="1">
                              <a:latin typeface="Cambria Math"/>
                              <a:ea typeface="Times New Roman"/>
                              <a:cs typeface="Times New Roman"/>
                            </a:rPr>
                            <m:t>𝟐</m:t>
                          </m:r>
                        </m:sub>
                      </m:sSub>
                      <m:d>
                        <m:dPr>
                          <m:ctrlPr>
                            <a:rPr lang="fr-FR" b="1" i="1">
                              <a:latin typeface="Cambria Math"/>
                              <a:ea typeface="Times New Roman"/>
                              <a:cs typeface="Times New Roman"/>
                            </a:rPr>
                          </m:ctrlPr>
                        </m:dPr>
                        <m:e>
                          <m:r>
                            <a:rPr lang="fr-FR" b="1" i="1">
                              <a:latin typeface="Cambria Math"/>
                              <a:ea typeface="Times New Roman"/>
                              <a:cs typeface="Times New Roman"/>
                            </a:rPr>
                            <m:t>𝑼</m:t>
                          </m:r>
                          <m:r>
                            <a:rPr lang="fr-FR" b="1" i="1">
                              <a:latin typeface="Cambria Math"/>
                              <a:ea typeface="Times New Roman"/>
                              <a:cs typeface="Times New Roman"/>
                            </a:rPr>
                            <m:t>,</m:t>
                          </m:r>
                          <m:r>
                            <a:rPr lang="fr-FR" b="1" i="1">
                              <a:latin typeface="Cambria Math"/>
                              <a:ea typeface="Times New Roman"/>
                              <a:cs typeface="Times New Roman"/>
                            </a:rPr>
                            <m:t>𝑴</m:t>
                          </m:r>
                        </m:e>
                      </m:d>
                      <m:r>
                        <a:rPr lang="fr-FR" b="1" i="1">
                          <a:latin typeface="Cambria Math"/>
                          <a:ea typeface="Times New Roman"/>
                          <a:cs typeface="Times New Roman"/>
                        </a:rPr>
                        <m:t>+</m:t>
                      </m:r>
                      <m:r>
                        <a:rPr lang="fr-FR" b="1" i="1">
                          <a:latin typeface="Cambria Math"/>
                          <a:ea typeface="Times New Roman"/>
                          <a:cs typeface="Times New Roman"/>
                        </a:rPr>
                        <m:t>𝝈</m:t>
                      </m:r>
                      <m:d>
                        <m:dPr>
                          <m:ctrlPr>
                            <a:rPr lang="fr-FR" b="1" i="1">
                              <a:latin typeface="Cambria Math"/>
                              <a:ea typeface="Times New Roman"/>
                              <a:cs typeface="Times New Roman"/>
                            </a:rPr>
                          </m:ctrlPr>
                        </m:dPr>
                        <m:e>
                          <m:r>
                            <a:rPr lang="fr-FR" b="1" i="1">
                              <a:latin typeface="Cambria Math"/>
                              <a:ea typeface="Times New Roman"/>
                              <a:cs typeface="Times New Roman"/>
                            </a:rPr>
                            <m:t>𝑼</m:t>
                          </m:r>
                          <m:r>
                            <a:rPr lang="fr-FR" b="1" i="1">
                              <a:latin typeface="Cambria Math"/>
                              <a:ea typeface="Times New Roman"/>
                              <a:cs typeface="Times New Roman"/>
                            </a:rPr>
                            <m:t>,</m:t>
                          </m:r>
                          <m:r>
                            <a:rPr lang="fr-FR" b="1" i="1">
                              <a:latin typeface="Cambria Math"/>
                              <a:ea typeface="Times New Roman"/>
                              <a:cs typeface="Times New Roman"/>
                            </a:rPr>
                            <m:t>𝑹</m:t>
                          </m:r>
                        </m:e>
                      </m:d>
                      <m:sSub>
                        <m:sSubPr>
                          <m:ctrlPr>
                            <a:rPr lang="fr-FR" b="1" i="1">
                              <a:latin typeface="Cambria Math"/>
                              <a:ea typeface="Times New Roman"/>
                              <a:cs typeface="Times New Roman"/>
                            </a:rPr>
                          </m:ctrlPr>
                        </m:sSubPr>
                        <m:e>
                          <m:r>
                            <a:rPr lang="fr-FR" b="1" i="1">
                              <a:latin typeface="Cambria Math"/>
                              <a:ea typeface="Times New Roman"/>
                              <a:cs typeface="Times New Roman"/>
                            </a:rPr>
                            <m:t>𝒖</m:t>
                          </m:r>
                        </m:e>
                        <m:sub>
                          <m:r>
                            <a:rPr lang="fr-FR" b="1" i="1">
                              <a:latin typeface="Cambria Math"/>
                              <a:ea typeface="Times New Roman"/>
                              <a:cs typeface="Times New Roman"/>
                            </a:rPr>
                            <m:t>𝟐</m:t>
                          </m:r>
                        </m:sub>
                      </m:sSub>
                      <m:d>
                        <m:dPr>
                          <m:ctrlPr>
                            <a:rPr lang="fr-FR" b="1" i="1">
                              <a:latin typeface="Cambria Math"/>
                              <a:ea typeface="Times New Roman"/>
                              <a:cs typeface="Times New Roman"/>
                            </a:rPr>
                          </m:ctrlPr>
                        </m:dPr>
                        <m:e>
                          <m:r>
                            <a:rPr lang="fr-FR" b="1" i="1">
                              <a:latin typeface="Cambria Math"/>
                              <a:ea typeface="Times New Roman"/>
                              <a:cs typeface="Times New Roman"/>
                            </a:rPr>
                            <m:t>𝑼</m:t>
                          </m:r>
                          <m:r>
                            <a:rPr lang="fr-FR" b="1" i="1">
                              <a:latin typeface="Cambria Math"/>
                              <a:ea typeface="Times New Roman"/>
                              <a:cs typeface="Times New Roman"/>
                            </a:rPr>
                            <m:t>,</m:t>
                          </m:r>
                          <m:r>
                            <a:rPr lang="fr-FR" b="1" i="1">
                              <a:latin typeface="Cambria Math"/>
                              <a:ea typeface="Times New Roman"/>
                              <a:cs typeface="Times New Roman"/>
                            </a:rPr>
                            <m:t>𝑹</m:t>
                          </m:r>
                        </m:e>
                      </m:d>
                      <m:r>
                        <a:rPr lang="fr-FR" b="1" i="1">
                          <a:latin typeface="Cambria Math"/>
                          <a:ea typeface="Times New Roman"/>
                          <a:cs typeface="Times New Roman"/>
                        </a:rPr>
                        <m:t>+</m:t>
                      </m:r>
                      <m:r>
                        <a:rPr lang="fr-FR" b="1" i="1">
                          <a:latin typeface="Cambria Math"/>
                          <a:ea typeface="Times New Roman"/>
                          <a:cs typeface="Times New Roman"/>
                        </a:rPr>
                        <m:t>𝝈</m:t>
                      </m:r>
                      <m:d>
                        <m:dPr>
                          <m:ctrlPr>
                            <a:rPr lang="fr-FR" b="1" i="1">
                              <a:latin typeface="Cambria Math"/>
                              <a:ea typeface="Times New Roman"/>
                              <a:cs typeface="Times New Roman"/>
                            </a:rPr>
                          </m:ctrlPr>
                        </m:dPr>
                        <m:e>
                          <m:r>
                            <a:rPr lang="fr-FR" b="1" i="1">
                              <a:latin typeface="Cambria Math"/>
                              <a:ea typeface="Times New Roman"/>
                              <a:cs typeface="Times New Roman"/>
                            </a:rPr>
                            <m:t>𝑫</m:t>
                          </m:r>
                          <m:r>
                            <a:rPr lang="fr-FR" b="1" i="1">
                              <a:latin typeface="Cambria Math"/>
                              <a:ea typeface="Times New Roman"/>
                              <a:cs typeface="Times New Roman"/>
                            </a:rPr>
                            <m:t>,</m:t>
                          </m:r>
                          <m:r>
                            <a:rPr lang="fr-FR" b="1" i="1">
                              <a:latin typeface="Cambria Math"/>
                              <a:ea typeface="Times New Roman"/>
                              <a:cs typeface="Times New Roman"/>
                            </a:rPr>
                            <m:t>𝑳</m:t>
                          </m:r>
                        </m:e>
                      </m:d>
                      <m:sSub>
                        <m:sSubPr>
                          <m:ctrlPr>
                            <a:rPr lang="fr-FR" b="1" i="1">
                              <a:latin typeface="Cambria Math"/>
                              <a:ea typeface="Times New Roman"/>
                              <a:cs typeface="Times New Roman"/>
                            </a:rPr>
                          </m:ctrlPr>
                        </m:sSubPr>
                        <m:e>
                          <m:r>
                            <a:rPr lang="fr-FR" b="1" i="1">
                              <a:latin typeface="Cambria Math"/>
                              <a:ea typeface="Times New Roman"/>
                              <a:cs typeface="Times New Roman"/>
                            </a:rPr>
                            <m:t>𝒖</m:t>
                          </m:r>
                        </m:e>
                        <m:sub>
                          <m:r>
                            <a:rPr lang="fr-FR" b="1" i="1">
                              <a:latin typeface="Cambria Math"/>
                              <a:ea typeface="Times New Roman"/>
                              <a:cs typeface="Times New Roman"/>
                            </a:rPr>
                            <m:t>𝟐</m:t>
                          </m:r>
                        </m:sub>
                      </m:sSub>
                      <m:d>
                        <m:dPr>
                          <m:ctrlPr>
                            <a:rPr lang="fr-FR" b="1" i="1">
                              <a:latin typeface="Cambria Math"/>
                              <a:ea typeface="Times New Roman"/>
                              <a:cs typeface="Times New Roman"/>
                            </a:rPr>
                          </m:ctrlPr>
                        </m:dPr>
                        <m:e>
                          <m:r>
                            <a:rPr lang="fr-FR" b="1" i="1">
                              <a:latin typeface="Cambria Math"/>
                              <a:ea typeface="Times New Roman"/>
                              <a:cs typeface="Times New Roman"/>
                            </a:rPr>
                            <m:t>𝑫</m:t>
                          </m:r>
                          <m:r>
                            <a:rPr lang="fr-FR" b="1" i="1">
                              <a:latin typeface="Cambria Math"/>
                              <a:ea typeface="Times New Roman"/>
                              <a:cs typeface="Times New Roman"/>
                            </a:rPr>
                            <m:t>,</m:t>
                          </m:r>
                          <m:r>
                            <a:rPr lang="fr-FR" b="1" i="1">
                              <a:latin typeface="Cambria Math"/>
                              <a:ea typeface="Times New Roman"/>
                              <a:cs typeface="Times New Roman"/>
                            </a:rPr>
                            <m:t>𝑳</m:t>
                          </m:r>
                        </m:e>
                      </m:d>
                      <m:r>
                        <a:rPr lang="fr-FR" b="1" i="1">
                          <a:latin typeface="Cambria Math"/>
                          <a:ea typeface="Times New Roman"/>
                          <a:cs typeface="Times New Roman"/>
                        </a:rPr>
                        <m:t>+</m:t>
                      </m:r>
                      <m:r>
                        <a:rPr lang="fr-FR" b="1" i="1">
                          <a:latin typeface="Cambria Math"/>
                          <a:ea typeface="Times New Roman"/>
                          <a:cs typeface="Times New Roman"/>
                        </a:rPr>
                        <m:t>𝝈</m:t>
                      </m:r>
                      <m:d>
                        <m:dPr>
                          <m:ctrlPr>
                            <a:rPr lang="fr-FR" b="1" i="1">
                              <a:latin typeface="Cambria Math"/>
                              <a:ea typeface="Times New Roman"/>
                              <a:cs typeface="Times New Roman"/>
                            </a:rPr>
                          </m:ctrlPr>
                        </m:dPr>
                        <m:e>
                          <m:r>
                            <a:rPr lang="fr-FR" b="1" i="1">
                              <a:latin typeface="Cambria Math"/>
                              <a:ea typeface="Times New Roman"/>
                              <a:cs typeface="Times New Roman"/>
                            </a:rPr>
                            <m:t>𝑫</m:t>
                          </m:r>
                          <m:r>
                            <a:rPr lang="fr-FR" b="1" i="1">
                              <a:latin typeface="Cambria Math"/>
                              <a:ea typeface="Times New Roman"/>
                              <a:cs typeface="Times New Roman"/>
                            </a:rPr>
                            <m:t>,</m:t>
                          </m:r>
                          <m:r>
                            <a:rPr lang="fr-FR" b="1" i="1">
                              <a:latin typeface="Cambria Math"/>
                              <a:ea typeface="Times New Roman"/>
                              <a:cs typeface="Times New Roman"/>
                            </a:rPr>
                            <m:t>𝑴</m:t>
                          </m:r>
                        </m:e>
                      </m:d>
                      <m:sSub>
                        <m:sSubPr>
                          <m:ctrlPr>
                            <a:rPr lang="fr-FR" b="1" i="1">
                              <a:latin typeface="Cambria Math"/>
                              <a:ea typeface="Times New Roman"/>
                              <a:cs typeface="Times New Roman"/>
                            </a:rPr>
                          </m:ctrlPr>
                        </m:sSubPr>
                        <m:e>
                          <m:r>
                            <a:rPr lang="fr-FR" b="1" i="1">
                              <a:latin typeface="Cambria Math"/>
                              <a:ea typeface="Times New Roman"/>
                              <a:cs typeface="Times New Roman"/>
                            </a:rPr>
                            <m:t>𝒖</m:t>
                          </m:r>
                        </m:e>
                        <m:sub>
                          <m:r>
                            <a:rPr lang="fr-FR" b="1" i="1">
                              <a:latin typeface="Cambria Math"/>
                              <a:ea typeface="Times New Roman"/>
                              <a:cs typeface="Times New Roman"/>
                            </a:rPr>
                            <m:t>𝟐</m:t>
                          </m:r>
                        </m:sub>
                      </m:sSub>
                      <m:d>
                        <m:dPr>
                          <m:ctrlPr>
                            <a:rPr lang="fr-FR" b="1" i="1">
                              <a:latin typeface="Cambria Math"/>
                              <a:ea typeface="Times New Roman"/>
                              <a:cs typeface="Times New Roman"/>
                            </a:rPr>
                          </m:ctrlPr>
                        </m:dPr>
                        <m:e>
                          <m:r>
                            <a:rPr lang="fr-FR" b="1" i="1">
                              <a:latin typeface="Cambria Math"/>
                              <a:ea typeface="Times New Roman"/>
                              <a:cs typeface="Times New Roman"/>
                            </a:rPr>
                            <m:t>𝑫</m:t>
                          </m:r>
                          <m:r>
                            <a:rPr lang="fr-FR" b="1" i="1">
                              <a:latin typeface="Cambria Math"/>
                              <a:ea typeface="Times New Roman"/>
                              <a:cs typeface="Times New Roman"/>
                            </a:rPr>
                            <m:t>,</m:t>
                          </m:r>
                          <m:r>
                            <a:rPr lang="fr-FR" b="1" i="1">
                              <a:latin typeface="Cambria Math"/>
                              <a:ea typeface="Times New Roman"/>
                              <a:cs typeface="Times New Roman"/>
                            </a:rPr>
                            <m:t>𝑴</m:t>
                          </m:r>
                        </m:e>
                      </m:d>
                      <m:r>
                        <a:rPr lang="fr-FR" b="1" i="1">
                          <a:latin typeface="Cambria Math"/>
                          <a:ea typeface="Times New Roman"/>
                          <a:cs typeface="Times New Roman"/>
                        </a:rPr>
                        <m:t>+</m:t>
                      </m:r>
                      <m:r>
                        <a:rPr lang="fr-FR" b="1" i="1">
                          <a:latin typeface="Cambria Math"/>
                          <a:ea typeface="Times New Roman"/>
                          <a:cs typeface="Times New Roman"/>
                        </a:rPr>
                        <m:t>𝝈</m:t>
                      </m:r>
                      <m:d>
                        <m:dPr>
                          <m:ctrlPr>
                            <a:rPr lang="fr-FR" b="1" i="1">
                              <a:latin typeface="Cambria Math"/>
                              <a:ea typeface="Times New Roman"/>
                              <a:cs typeface="Times New Roman"/>
                            </a:rPr>
                          </m:ctrlPr>
                        </m:dPr>
                        <m:e>
                          <m:r>
                            <a:rPr lang="fr-FR" b="1" i="1">
                              <a:latin typeface="Cambria Math"/>
                              <a:ea typeface="Times New Roman"/>
                              <a:cs typeface="Times New Roman"/>
                            </a:rPr>
                            <m:t>𝑫</m:t>
                          </m:r>
                          <m:r>
                            <a:rPr lang="fr-FR" b="1" i="1">
                              <a:latin typeface="Cambria Math"/>
                              <a:ea typeface="Times New Roman"/>
                              <a:cs typeface="Times New Roman"/>
                            </a:rPr>
                            <m:t>,</m:t>
                          </m:r>
                          <m:r>
                            <a:rPr lang="fr-FR" b="1" i="1">
                              <a:latin typeface="Cambria Math"/>
                              <a:ea typeface="Times New Roman"/>
                              <a:cs typeface="Times New Roman"/>
                            </a:rPr>
                            <m:t>𝑹</m:t>
                          </m:r>
                        </m:e>
                      </m:d>
                      <m:sSub>
                        <m:sSubPr>
                          <m:ctrlPr>
                            <a:rPr lang="fr-FR" b="1" i="1">
                              <a:latin typeface="Cambria Math"/>
                              <a:ea typeface="Times New Roman"/>
                              <a:cs typeface="Times New Roman"/>
                            </a:rPr>
                          </m:ctrlPr>
                        </m:sSubPr>
                        <m:e>
                          <m:r>
                            <a:rPr lang="fr-FR" b="1" i="1">
                              <a:latin typeface="Cambria Math"/>
                              <a:ea typeface="Times New Roman"/>
                              <a:cs typeface="Times New Roman"/>
                            </a:rPr>
                            <m:t>𝒖</m:t>
                          </m:r>
                        </m:e>
                        <m:sub>
                          <m:r>
                            <a:rPr lang="fr-FR" b="1" i="1">
                              <a:latin typeface="Cambria Math"/>
                              <a:ea typeface="Times New Roman"/>
                              <a:cs typeface="Times New Roman"/>
                            </a:rPr>
                            <m:t>𝟐</m:t>
                          </m:r>
                        </m:sub>
                      </m:sSub>
                      <m:d>
                        <m:dPr>
                          <m:ctrlPr>
                            <a:rPr lang="fr-FR" b="1" i="1">
                              <a:latin typeface="Cambria Math"/>
                              <a:ea typeface="Times New Roman"/>
                              <a:cs typeface="Times New Roman"/>
                            </a:rPr>
                          </m:ctrlPr>
                        </m:dPr>
                        <m:e>
                          <m:r>
                            <a:rPr lang="fr-FR" b="1" i="1">
                              <a:latin typeface="Cambria Math"/>
                              <a:ea typeface="Times New Roman"/>
                              <a:cs typeface="Times New Roman"/>
                            </a:rPr>
                            <m:t>𝑫</m:t>
                          </m:r>
                          <m:r>
                            <a:rPr lang="fr-FR" b="1" i="1">
                              <a:latin typeface="Cambria Math"/>
                              <a:ea typeface="Times New Roman"/>
                              <a:cs typeface="Times New Roman"/>
                            </a:rPr>
                            <m:t>,</m:t>
                          </m:r>
                          <m:r>
                            <a:rPr lang="fr-FR" b="1" i="1">
                              <a:latin typeface="Cambria Math"/>
                              <a:ea typeface="Times New Roman"/>
                              <a:cs typeface="Times New Roman"/>
                            </a:rPr>
                            <m:t>𝑹</m:t>
                          </m:r>
                        </m:e>
                      </m:d>
                      <m:r>
                        <a:rPr lang="fr-FR" b="1" i="1">
                          <a:latin typeface="Cambria Math"/>
                          <a:ea typeface="Times New Roman"/>
                          <a:cs typeface="Times New Roman"/>
                        </a:rPr>
                        <m:t>+</m:t>
                      </m:r>
                      <m:r>
                        <a:rPr lang="fr-FR" b="1" i="1">
                          <a:latin typeface="Cambria Math"/>
                          <a:ea typeface="Times New Roman"/>
                          <a:cs typeface="Times New Roman"/>
                        </a:rPr>
                        <m:t>𝝈</m:t>
                      </m:r>
                      <m:d>
                        <m:dPr>
                          <m:ctrlPr>
                            <a:rPr lang="fr-FR" b="1" i="1">
                              <a:latin typeface="Cambria Math"/>
                              <a:ea typeface="Times New Roman"/>
                              <a:cs typeface="Times New Roman"/>
                            </a:rPr>
                          </m:ctrlPr>
                        </m:dPr>
                        <m:e>
                          <m:r>
                            <a:rPr lang="fr-FR" b="1" i="1">
                              <a:latin typeface="Cambria Math"/>
                              <a:ea typeface="Times New Roman"/>
                              <a:cs typeface="Times New Roman"/>
                            </a:rPr>
                            <m:t>𝑴</m:t>
                          </m:r>
                          <m:r>
                            <a:rPr lang="fr-FR" b="1" i="1">
                              <a:latin typeface="Cambria Math"/>
                              <a:ea typeface="Times New Roman"/>
                              <a:cs typeface="Times New Roman"/>
                            </a:rPr>
                            <m:t>,</m:t>
                          </m:r>
                          <m:r>
                            <a:rPr lang="fr-FR" b="1" i="1">
                              <a:latin typeface="Cambria Math"/>
                              <a:ea typeface="Times New Roman"/>
                              <a:cs typeface="Times New Roman"/>
                            </a:rPr>
                            <m:t>𝑳</m:t>
                          </m:r>
                        </m:e>
                      </m:d>
                      <m:sSub>
                        <m:sSubPr>
                          <m:ctrlPr>
                            <a:rPr lang="fr-FR" b="1" i="1">
                              <a:latin typeface="Cambria Math"/>
                              <a:ea typeface="Times New Roman"/>
                              <a:cs typeface="Times New Roman"/>
                            </a:rPr>
                          </m:ctrlPr>
                        </m:sSubPr>
                        <m:e>
                          <m:r>
                            <a:rPr lang="fr-FR" b="1" i="1">
                              <a:latin typeface="Cambria Math"/>
                              <a:ea typeface="Times New Roman"/>
                              <a:cs typeface="Times New Roman"/>
                            </a:rPr>
                            <m:t>𝒖</m:t>
                          </m:r>
                        </m:e>
                        <m:sub>
                          <m:r>
                            <a:rPr lang="fr-FR" b="1" i="1">
                              <a:latin typeface="Cambria Math"/>
                              <a:ea typeface="Times New Roman"/>
                              <a:cs typeface="Times New Roman"/>
                            </a:rPr>
                            <m:t>𝟐</m:t>
                          </m:r>
                        </m:sub>
                      </m:sSub>
                      <m:d>
                        <m:dPr>
                          <m:ctrlPr>
                            <a:rPr lang="fr-FR" b="1" i="1">
                              <a:latin typeface="Cambria Math"/>
                              <a:ea typeface="Times New Roman"/>
                              <a:cs typeface="Times New Roman"/>
                            </a:rPr>
                          </m:ctrlPr>
                        </m:dPr>
                        <m:e>
                          <m:r>
                            <a:rPr lang="fr-FR" b="1" i="1">
                              <a:latin typeface="Cambria Math"/>
                              <a:ea typeface="Times New Roman"/>
                              <a:cs typeface="Times New Roman"/>
                            </a:rPr>
                            <m:t>𝑴</m:t>
                          </m:r>
                          <m:r>
                            <a:rPr lang="fr-FR" b="1" i="1">
                              <a:latin typeface="Cambria Math"/>
                              <a:ea typeface="Times New Roman"/>
                              <a:cs typeface="Times New Roman"/>
                            </a:rPr>
                            <m:t>,</m:t>
                          </m:r>
                          <m:r>
                            <a:rPr lang="fr-FR" b="1" i="1">
                              <a:latin typeface="Cambria Math"/>
                              <a:ea typeface="Times New Roman"/>
                              <a:cs typeface="Times New Roman"/>
                            </a:rPr>
                            <m:t>𝑳</m:t>
                          </m:r>
                        </m:e>
                      </m:d>
                      <m:r>
                        <a:rPr lang="fr-FR" b="1" i="1">
                          <a:latin typeface="Cambria Math"/>
                          <a:ea typeface="Times New Roman"/>
                          <a:cs typeface="Times New Roman"/>
                        </a:rPr>
                        <m:t>+</m:t>
                      </m:r>
                      <m:r>
                        <a:rPr lang="fr-FR" b="1" i="1">
                          <a:latin typeface="Cambria Math"/>
                          <a:ea typeface="Times New Roman"/>
                          <a:cs typeface="Times New Roman"/>
                        </a:rPr>
                        <m:t>𝝈</m:t>
                      </m:r>
                      <m:d>
                        <m:dPr>
                          <m:ctrlPr>
                            <a:rPr lang="fr-FR" b="1" i="1">
                              <a:latin typeface="Cambria Math"/>
                              <a:ea typeface="Times New Roman"/>
                              <a:cs typeface="Times New Roman"/>
                            </a:rPr>
                          </m:ctrlPr>
                        </m:dPr>
                        <m:e>
                          <m:r>
                            <a:rPr lang="fr-FR" b="1" i="1">
                              <a:latin typeface="Cambria Math"/>
                              <a:ea typeface="Times New Roman"/>
                              <a:cs typeface="Times New Roman"/>
                            </a:rPr>
                            <m:t>𝑴</m:t>
                          </m:r>
                          <m:r>
                            <a:rPr lang="fr-FR" b="1" i="1">
                              <a:latin typeface="Cambria Math"/>
                              <a:ea typeface="Times New Roman"/>
                              <a:cs typeface="Times New Roman"/>
                            </a:rPr>
                            <m:t>,</m:t>
                          </m:r>
                          <m:r>
                            <a:rPr lang="fr-FR" b="1" i="1">
                              <a:latin typeface="Cambria Math"/>
                              <a:ea typeface="Times New Roman"/>
                              <a:cs typeface="Times New Roman"/>
                            </a:rPr>
                            <m:t>𝑴</m:t>
                          </m:r>
                        </m:e>
                      </m:d>
                      <m:sSub>
                        <m:sSubPr>
                          <m:ctrlPr>
                            <a:rPr lang="fr-FR" b="1" i="1">
                              <a:latin typeface="Cambria Math"/>
                              <a:ea typeface="Times New Roman"/>
                              <a:cs typeface="Times New Roman"/>
                            </a:rPr>
                          </m:ctrlPr>
                        </m:sSubPr>
                        <m:e>
                          <m:r>
                            <a:rPr lang="fr-FR" b="1" i="1">
                              <a:latin typeface="Cambria Math"/>
                              <a:ea typeface="Times New Roman"/>
                              <a:cs typeface="Times New Roman"/>
                            </a:rPr>
                            <m:t>𝒖</m:t>
                          </m:r>
                        </m:e>
                        <m:sub>
                          <m:r>
                            <a:rPr lang="fr-FR" b="1" i="1">
                              <a:latin typeface="Cambria Math"/>
                              <a:ea typeface="Times New Roman"/>
                              <a:cs typeface="Times New Roman"/>
                            </a:rPr>
                            <m:t>𝟐</m:t>
                          </m:r>
                        </m:sub>
                      </m:sSub>
                      <m:d>
                        <m:dPr>
                          <m:ctrlPr>
                            <a:rPr lang="fr-FR" b="1" i="1">
                              <a:latin typeface="Cambria Math"/>
                              <a:ea typeface="Times New Roman"/>
                              <a:cs typeface="Times New Roman"/>
                            </a:rPr>
                          </m:ctrlPr>
                        </m:dPr>
                        <m:e>
                          <m:r>
                            <a:rPr lang="fr-FR" b="1" i="1">
                              <a:latin typeface="Cambria Math"/>
                              <a:ea typeface="Times New Roman"/>
                              <a:cs typeface="Times New Roman"/>
                            </a:rPr>
                            <m:t>𝑴</m:t>
                          </m:r>
                          <m:r>
                            <a:rPr lang="fr-FR" b="1" i="1">
                              <a:latin typeface="Cambria Math"/>
                              <a:ea typeface="Times New Roman"/>
                              <a:cs typeface="Times New Roman"/>
                            </a:rPr>
                            <m:t>,</m:t>
                          </m:r>
                          <m:r>
                            <a:rPr lang="fr-FR" b="1" i="1">
                              <a:latin typeface="Cambria Math"/>
                              <a:ea typeface="Times New Roman"/>
                              <a:cs typeface="Times New Roman"/>
                            </a:rPr>
                            <m:t>𝑴</m:t>
                          </m:r>
                        </m:e>
                      </m:d>
                      <m:r>
                        <a:rPr lang="fr-FR" b="1" i="1">
                          <a:latin typeface="Cambria Math"/>
                          <a:ea typeface="Times New Roman"/>
                          <a:cs typeface="Times New Roman"/>
                        </a:rPr>
                        <m:t>+</m:t>
                      </m:r>
                      <m:r>
                        <a:rPr lang="fr-FR" b="1" i="1">
                          <a:latin typeface="Cambria Math"/>
                          <a:ea typeface="Times New Roman"/>
                          <a:cs typeface="Times New Roman"/>
                        </a:rPr>
                        <m:t>𝝈</m:t>
                      </m:r>
                      <m:d>
                        <m:dPr>
                          <m:ctrlPr>
                            <a:rPr lang="fr-FR" b="1" i="1">
                              <a:latin typeface="Cambria Math"/>
                              <a:ea typeface="Times New Roman"/>
                              <a:cs typeface="Times New Roman"/>
                            </a:rPr>
                          </m:ctrlPr>
                        </m:dPr>
                        <m:e>
                          <m:r>
                            <a:rPr lang="fr-FR" b="1" i="1">
                              <a:latin typeface="Cambria Math"/>
                              <a:ea typeface="Times New Roman"/>
                              <a:cs typeface="Times New Roman"/>
                            </a:rPr>
                            <m:t>𝑴</m:t>
                          </m:r>
                          <m:r>
                            <a:rPr lang="fr-FR" b="1" i="1">
                              <a:latin typeface="Cambria Math"/>
                              <a:ea typeface="Times New Roman"/>
                              <a:cs typeface="Times New Roman"/>
                            </a:rPr>
                            <m:t>,</m:t>
                          </m:r>
                          <m:r>
                            <a:rPr lang="fr-FR" b="1" i="1">
                              <a:latin typeface="Cambria Math"/>
                              <a:ea typeface="Times New Roman"/>
                              <a:cs typeface="Times New Roman"/>
                            </a:rPr>
                            <m:t>𝑹</m:t>
                          </m:r>
                        </m:e>
                      </m:d>
                      <m:sSub>
                        <m:sSubPr>
                          <m:ctrlPr>
                            <a:rPr lang="fr-FR" b="1" i="1">
                              <a:latin typeface="Cambria Math"/>
                              <a:ea typeface="Times New Roman"/>
                              <a:cs typeface="Times New Roman"/>
                            </a:rPr>
                          </m:ctrlPr>
                        </m:sSubPr>
                        <m:e>
                          <m:r>
                            <a:rPr lang="fr-FR" b="1" i="1">
                              <a:latin typeface="Cambria Math"/>
                              <a:ea typeface="Times New Roman"/>
                              <a:cs typeface="Times New Roman"/>
                            </a:rPr>
                            <m:t>𝒖</m:t>
                          </m:r>
                        </m:e>
                        <m:sub>
                          <m:r>
                            <a:rPr lang="fr-FR" b="1" i="1">
                              <a:latin typeface="Cambria Math"/>
                              <a:ea typeface="Times New Roman"/>
                              <a:cs typeface="Times New Roman"/>
                            </a:rPr>
                            <m:t>𝟐</m:t>
                          </m:r>
                        </m:sub>
                      </m:sSub>
                      <m:d>
                        <m:dPr>
                          <m:ctrlPr>
                            <a:rPr lang="fr-FR" b="1" i="1">
                              <a:latin typeface="Cambria Math"/>
                              <a:ea typeface="Times New Roman"/>
                              <a:cs typeface="Times New Roman"/>
                            </a:rPr>
                          </m:ctrlPr>
                        </m:dPr>
                        <m:e>
                          <m:r>
                            <a:rPr lang="fr-FR" b="1" i="1">
                              <a:latin typeface="Cambria Math"/>
                              <a:ea typeface="Times New Roman"/>
                              <a:cs typeface="Times New Roman"/>
                            </a:rPr>
                            <m:t>𝑴</m:t>
                          </m:r>
                          <m:r>
                            <a:rPr lang="fr-FR" b="1" i="1">
                              <a:latin typeface="Cambria Math"/>
                              <a:ea typeface="Times New Roman"/>
                              <a:cs typeface="Times New Roman"/>
                            </a:rPr>
                            <m:t>,</m:t>
                          </m:r>
                          <m:r>
                            <a:rPr lang="fr-FR" b="1" i="1">
                              <a:latin typeface="Cambria Math"/>
                              <a:ea typeface="Times New Roman"/>
                              <a:cs typeface="Times New Roman"/>
                            </a:rPr>
                            <m:t>𝑹</m:t>
                          </m:r>
                        </m:e>
                      </m:d>
                    </m:oMath>
                  </m:oMathPara>
                </a14:m>
                <a:endParaRPr lang="fr-FR" b="1" dirty="0">
                  <a:effectLst/>
                </a:endParaRPr>
              </a:p>
              <a:p>
                <a:pPr marL="625475" indent="0">
                  <a:lnSpc>
                    <a:spcPct val="150000"/>
                  </a:lnSpc>
                  <a:spcAft>
                    <a:spcPts val="0"/>
                  </a:spcAft>
                  <a:buNone/>
                </a:pPr>
                <a:r>
                  <a:rPr lang="fr-FR" dirty="0">
                    <a:effectLst/>
                    <a:latin typeface="Times New Roman"/>
                    <a:ea typeface="Times New Roman"/>
                  </a:rPr>
                  <a:t>Sachant que </a:t>
                </a:r>
                <a14:m>
                  <m:oMath xmlns:m="http://schemas.openxmlformats.org/officeDocument/2006/math">
                    <m:r>
                      <a:rPr lang="fr-FR" i="1">
                        <a:effectLst/>
                        <a:latin typeface="Cambria Math"/>
                        <a:ea typeface="Times New Roman"/>
                        <a:cs typeface="Times New Roman"/>
                      </a:rPr>
                      <m:t>𝜎</m:t>
                    </m:r>
                    <m:d>
                      <m:dPr>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2</m:t>
                            </m:r>
                          </m:sub>
                        </m:sSub>
                      </m:e>
                    </m:d>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1</m:t>
                        </m:r>
                      </m:sub>
                    </m:sSub>
                    <m:d>
                      <m:dPr>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1</m:t>
                            </m:r>
                          </m:sub>
                        </m:sSub>
                      </m:e>
                    </m:d>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2</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2</m:t>
                        </m:r>
                      </m:sub>
                    </m:sSub>
                    <m:r>
                      <a:rPr lang="fr-FR" i="1">
                        <a:effectLst/>
                        <a:latin typeface="Cambria Math"/>
                        <a:ea typeface="Times New Roman"/>
                        <a:cs typeface="Times New Roman"/>
                      </a:rPr>
                      <m:t>)</m:t>
                    </m:r>
                  </m:oMath>
                </a14:m>
                <a:r>
                  <a:rPr lang="fr-FR" dirty="0">
                    <a:effectLst/>
                    <a:latin typeface="Times New Roman"/>
                    <a:ea typeface="Times New Roman"/>
                  </a:rPr>
                  <a:t>   on obtient alors :</a:t>
                </a:r>
                <a:endParaRPr lang="fr-FR" dirty="0">
                  <a:effectLst/>
                </a:endParaRPr>
              </a:p>
              <a:p>
                <a:pPr marL="625475" indent="0">
                  <a:lnSpc>
                    <a:spcPct val="150000"/>
                  </a:lnSpc>
                  <a:spcAft>
                    <a:spcPts val="0"/>
                  </a:spcAft>
                  <a:buNone/>
                </a:pPr>
                <a14:m>
                  <m:oMathPara xmlns:m="http://schemas.openxmlformats.org/officeDocument/2006/math">
                    <m:oMathParaPr>
                      <m:jc m:val="centerGroup"/>
                    </m:oMathParaPr>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2</m:t>
                          </m:r>
                        </m:sub>
                      </m:sSub>
                      <m:d>
                        <m:dPr>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2</m:t>
                              </m:r>
                            </m:sub>
                          </m:sSub>
                        </m:e>
                      </m:d>
                      <m:r>
                        <a:rPr lang="fr-FR" i="1">
                          <a:effectLst/>
                          <a:latin typeface="Cambria Math"/>
                          <a:ea typeface="Times New Roman"/>
                          <a:cs typeface="Times New Roman"/>
                        </a:rPr>
                        <m:t>=4</m:t>
                      </m:r>
                    </m:oMath>
                  </m:oMathPara>
                </a14:m>
                <a:endParaRPr lang="fr-FR" dirty="0">
                  <a:effectLst/>
                </a:endParaRPr>
              </a:p>
              <a:p>
                <a:pPr marL="514350" lvl="0" indent="-514350">
                  <a:lnSpc>
                    <a:spcPct val="150000"/>
                  </a:lnSpc>
                  <a:buFont typeface="+mj-lt"/>
                  <a:buAutoNum type="arabicParenR" startAt="2"/>
                  <a:tabLst>
                    <a:tab pos="457200" algn="l"/>
                  </a:tabLst>
                </a:pPr>
                <a14:m>
                  <m:oMath xmlns:m="http://schemas.openxmlformats.org/officeDocument/2006/math">
                    <m:sSub>
                      <m:sSubPr>
                        <m:ctrlPr>
                          <a:rPr lang="fr-FR" i="1">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1</m:t>
                        </m:r>
                      </m:sub>
                    </m:sSub>
                    <m:d>
                      <m:dPr>
                        <m:ctrlPr>
                          <a:rPr lang="fr-FR" i="1">
                            <a:effectLst/>
                            <a:latin typeface="Cambria Math"/>
                            <a:ea typeface="Times New Roman"/>
                            <a:cs typeface="Times New Roman"/>
                          </a:rPr>
                        </m:ctrlPr>
                      </m:dPr>
                      <m:e>
                        <m:r>
                          <a:rPr lang="fr-FR" i="1">
                            <a:effectLst/>
                            <a:latin typeface="Cambria Math"/>
                            <a:ea typeface="Times New Roman"/>
                            <a:cs typeface="Times New Roman"/>
                          </a:rPr>
                          <m:t>𝐷</m:t>
                        </m:r>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2</m:t>
                            </m:r>
                          </m:sub>
                        </m:sSub>
                      </m:e>
                    </m:d>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2</m:t>
                        </m:r>
                      </m:sub>
                    </m:sSub>
                    <m:d>
                      <m:dPr>
                        <m:ctrlPr>
                          <a:rPr lang="fr-FR" i="1">
                            <a:effectLst/>
                            <a:latin typeface="Cambria Math"/>
                            <a:ea typeface="Times New Roman"/>
                            <a:cs typeface="Times New Roman"/>
                          </a:rPr>
                        </m:ctrlPr>
                      </m:dPr>
                      <m:e>
                        <m:r>
                          <a:rPr lang="fr-FR" i="1">
                            <a:effectLst/>
                            <a:latin typeface="Cambria Math"/>
                            <a:ea typeface="Times New Roman"/>
                            <a:cs typeface="Times New Roman"/>
                          </a:rPr>
                          <m:t>𝐿</m:t>
                        </m:r>
                      </m:e>
                    </m:d>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1</m:t>
                        </m:r>
                      </m:sub>
                    </m:sSub>
                    <m:d>
                      <m:dPr>
                        <m:ctrlPr>
                          <a:rPr lang="fr-FR" i="1">
                            <a:effectLst/>
                            <a:latin typeface="Cambria Math"/>
                            <a:ea typeface="Times New Roman"/>
                            <a:cs typeface="Times New Roman"/>
                          </a:rPr>
                        </m:ctrlPr>
                      </m:dPr>
                      <m:e>
                        <m:r>
                          <a:rPr lang="fr-FR" i="1">
                            <a:effectLst/>
                            <a:latin typeface="Cambria Math"/>
                            <a:ea typeface="Times New Roman"/>
                            <a:cs typeface="Times New Roman"/>
                          </a:rPr>
                          <m:t>𝐷</m:t>
                        </m:r>
                        <m:r>
                          <a:rPr lang="fr-FR" i="1">
                            <a:effectLst/>
                            <a:latin typeface="Cambria Math"/>
                            <a:ea typeface="Times New Roman"/>
                            <a:cs typeface="Times New Roman"/>
                          </a:rPr>
                          <m:t>,</m:t>
                        </m:r>
                        <m:r>
                          <a:rPr lang="fr-FR" i="1">
                            <a:effectLst/>
                            <a:latin typeface="Cambria Math"/>
                            <a:ea typeface="Times New Roman"/>
                            <a:cs typeface="Times New Roman"/>
                          </a:rPr>
                          <m:t>𝐿</m:t>
                        </m:r>
                      </m:e>
                    </m:d>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2</m:t>
                        </m:r>
                      </m:sub>
                    </m:sSub>
                    <m:d>
                      <m:dPr>
                        <m:ctrlPr>
                          <a:rPr lang="fr-FR" i="1">
                            <a:effectLst/>
                            <a:latin typeface="Cambria Math"/>
                            <a:ea typeface="Times New Roman"/>
                            <a:cs typeface="Times New Roman"/>
                          </a:rPr>
                        </m:ctrlPr>
                      </m:dPr>
                      <m:e>
                        <m:r>
                          <a:rPr lang="fr-FR" i="1">
                            <a:effectLst/>
                            <a:latin typeface="Cambria Math"/>
                            <a:ea typeface="Times New Roman"/>
                            <a:cs typeface="Times New Roman"/>
                          </a:rPr>
                          <m:t>𝑀</m:t>
                        </m:r>
                      </m:e>
                    </m:d>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1</m:t>
                        </m:r>
                      </m:sub>
                    </m:sSub>
                    <m:d>
                      <m:dPr>
                        <m:ctrlPr>
                          <a:rPr lang="fr-FR" i="1">
                            <a:effectLst/>
                            <a:latin typeface="Cambria Math"/>
                            <a:ea typeface="Times New Roman"/>
                            <a:cs typeface="Times New Roman"/>
                          </a:rPr>
                        </m:ctrlPr>
                      </m:dPr>
                      <m:e>
                        <m:r>
                          <a:rPr lang="fr-FR" i="1">
                            <a:effectLst/>
                            <a:latin typeface="Cambria Math"/>
                            <a:ea typeface="Times New Roman"/>
                            <a:cs typeface="Times New Roman"/>
                          </a:rPr>
                          <m:t>𝐷</m:t>
                        </m:r>
                        <m:r>
                          <a:rPr lang="fr-FR" i="1">
                            <a:effectLst/>
                            <a:latin typeface="Cambria Math"/>
                            <a:ea typeface="Times New Roman"/>
                            <a:cs typeface="Times New Roman"/>
                          </a:rPr>
                          <m:t>,</m:t>
                        </m:r>
                        <m:r>
                          <a:rPr lang="fr-FR" i="1">
                            <a:effectLst/>
                            <a:latin typeface="Cambria Math"/>
                            <a:ea typeface="Times New Roman"/>
                            <a:cs typeface="Times New Roman"/>
                          </a:rPr>
                          <m:t>𝑀</m:t>
                        </m:r>
                      </m:e>
                    </m:d>
                    <m:r>
                      <a:rPr lang="fr-FR" i="1">
                        <a:effectLst/>
                        <a:latin typeface="Cambria Math"/>
                        <a:ea typeface="Times New Roman"/>
                        <a:cs typeface="Times New Roman"/>
                      </a:rPr>
                      <m:t>+</m:t>
                    </m:r>
                  </m:oMath>
                </a14:m>
                <a:endParaRPr lang="fr-FR" i="1" dirty="0" smtClean="0">
                  <a:effectLst/>
                  <a:latin typeface="Cambria Math"/>
                  <a:ea typeface="Times New Roman"/>
                  <a:cs typeface="Times New Roman"/>
                </a:endParaRPr>
              </a:p>
              <a:p>
                <a:pPr marL="0" lvl="0" indent="0">
                  <a:lnSpc>
                    <a:spcPct val="150000"/>
                  </a:lnSpc>
                  <a:buNone/>
                  <a:tabLst>
                    <a:tab pos="457200" algn="l"/>
                  </a:tabLst>
                </a:pPr>
                <a14:m>
                  <m:oMathPara xmlns:m="http://schemas.openxmlformats.org/officeDocument/2006/math">
                    <m:oMathParaPr>
                      <m:jc m:val="centerGroup"/>
                    </m:oMathParaPr>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2</m:t>
                          </m:r>
                        </m:sub>
                      </m:sSub>
                      <m:d>
                        <m:dPr>
                          <m:ctrlPr>
                            <a:rPr lang="fr-FR" i="1">
                              <a:effectLst/>
                              <a:latin typeface="Cambria Math"/>
                              <a:ea typeface="Times New Roman"/>
                              <a:cs typeface="Times New Roman"/>
                            </a:rPr>
                          </m:ctrlPr>
                        </m:dPr>
                        <m:e>
                          <m:r>
                            <a:rPr lang="fr-FR" i="1">
                              <a:effectLst/>
                              <a:latin typeface="Cambria Math"/>
                              <a:ea typeface="Times New Roman"/>
                              <a:cs typeface="Times New Roman"/>
                            </a:rPr>
                            <m:t>𝑅</m:t>
                          </m:r>
                        </m:e>
                      </m:d>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1</m:t>
                          </m:r>
                        </m:sub>
                      </m:sSub>
                      <m:d>
                        <m:dPr>
                          <m:ctrlPr>
                            <a:rPr lang="fr-FR" i="1">
                              <a:effectLst/>
                              <a:latin typeface="Cambria Math"/>
                              <a:ea typeface="Times New Roman"/>
                              <a:cs typeface="Times New Roman"/>
                            </a:rPr>
                          </m:ctrlPr>
                        </m:dPr>
                        <m:e>
                          <m:r>
                            <a:rPr lang="fr-FR" i="1">
                              <a:effectLst/>
                              <a:latin typeface="Cambria Math"/>
                              <a:ea typeface="Times New Roman"/>
                              <a:cs typeface="Times New Roman"/>
                            </a:rPr>
                            <m:t>𝐷</m:t>
                          </m:r>
                          <m:r>
                            <a:rPr lang="fr-FR" i="1">
                              <a:effectLst/>
                              <a:latin typeface="Cambria Math"/>
                              <a:ea typeface="Times New Roman"/>
                              <a:cs typeface="Times New Roman"/>
                            </a:rPr>
                            <m:t>,</m:t>
                          </m:r>
                          <m:r>
                            <a:rPr lang="fr-FR" i="1">
                              <a:effectLst/>
                              <a:latin typeface="Cambria Math"/>
                              <a:ea typeface="Times New Roman"/>
                              <a:cs typeface="Times New Roman"/>
                            </a:rPr>
                            <m:t>𝑅</m:t>
                          </m:r>
                        </m:e>
                      </m:d>
                      <m:r>
                        <a:rPr lang="fr-FR" i="1">
                          <a:effectLst/>
                          <a:latin typeface="Cambria Math"/>
                          <a:ea typeface="Times New Roman"/>
                          <a:cs typeface="Times New Roman"/>
                        </a:rPr>
                        <m:t>=</m:t>
                      </m:r>
                      <m:f>
                        <m:fPr>
                          <m:ctrlPr>
                            <a:rPr lang="fr-FR" i="1">
                              <a:effectLst/>
                              <a:latin typeface="Cambria Math"/>
                              <a:ea typeface="Times New Roman"/>
                              <a:cs typeface="Times New Roman"/>
                            </a:rPr>
                          </m:ctrlPr>
                        </m:fPr>
                        <m:num>
                          <m:r>
                            <a:rPr lang="fr-FR" i="1">
                              <a:effectLst/>
                              <a:latin typeface="Cambria Math"/>
                              <a:ea typeface="Times New Roman"/>
                              <a:cs typeface="Times New Roman"/>
                            </a:rPr>
                            <m:t>9</m:t>
                          </m:r>
                        </m:num>
                        <m:den>
                          <m:r>
                            <a:rPr lang="fr-FR" i="1">
                              <a:effectLst/>
                              <a:latin typeface="Cambria Math"/>
                              <a:ea typeface="Times New Roman"/>
                              <a:cs typeface="Times New Roman"/>
                            </a:rPr>
                            <m:t>2</m:t>
                          </m:r>
                        </m:den>
                      </m:f>
                    </m:oMath>
                  </m:oMathPara>
                </a14:m>
                <a:endParaRPr lang="fr-FR" dirty="0">
                  <a:effectLst/>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519"/>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64</a:t>
            </a:fld>
            <a:endParaRPr lang="fr-FR"/>
          </a:p>
        </p:txBody>
      </p:sp>
    </p:spTree>
    <p:extLst>
      <p:ext uri="{BB962C8B-B14F-4D97-AF65-F5344CB8AC3E}">
        <p14:creationId xmlns:p14="http://schemas.microsoft.com/office/powerpoint/2010/main" val="3942904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Équilibre MIXTE DE NASH</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marL="0" indent="0">
                  <a:lnSpc>
                    <a:spcPct val="115000"/>
                  </a:lnSpc>
                  <a:spcAft>
                    <a:spcPts val="1000"/>
                  </a:spcAft>
                  <a:buNone/>
                </a:pPr>
                <a:r>
                  <a:rPr lang="fr-FR" b="1" dirty="0" smtClean="0">
                    <a:latin typeface="Times New Roman" panose="02020603050405020304" pitchFamily="18" charset="0"/>
                    <a:ea typeface="Calibri"/>
                    <a:cs typeface="Times New Roman" panose="02020603050405020304" pitchFamily="18" charset="0"/>
                  </a:rPr>
                  <a:t>Définition</a:t>
                </a:r>
                <a:r>
                  <a:rPr lang="fr-FR" dirty="0" smtClean="0">
                    <a:latin typeface="Times New Roman" panose="02020603050405020304" pitchFamily="18" charset="0"/>
                    <a:ea typeface="Calibri"/>
                    <a:cs typeface="Times New Roman" panose="02020603050405020304" pitchFamily="18" charset="0"/>
                  </a:rPr>
                  <a:t> :un </a:t>
                </a:r>
                <a:r>
                  <a:rPr lang="fr-FR" dirty="0">
                    <a:latin typeface="Times New Roman" panose="02020603050405020304" pitchFamily="18" charset="0"/>
                    <a:ea typeface="Calibri"/>
                    <a:cs typeface="Times New Roman" panose="02020603050405020304" pitchFamily="18" charset="0"/>
                  </a:rPr>
                  <a:t>équilibre de  Nash en stratégies mixtes  est un équilibre de Nash sur l’ensemble des stratégies </a:t>
                </a:r>
                <a14:m>
                  <m:oMath xmlns:m="http://schemas.openxmlformats.org/officeDocument/2006/math">
                    <m:sSub>
                      <m:sSubPr>
                        <m:ctrlPr>
                          <a:rPr lang="fr-FR" i="1">
                            <a:effectLst/>
                            <a:latin typeface="Cambria Math"/>
                            <a:ea typeface="Calibri"/>
                            <a:cs typeface="Times New Roman"/>
                          </a:rPr>
                        </m:ctrlPr>
                      </m:sSubPr>
                      <m:e>
                        <m:r>
                          <a:rPr lang="fr-FR" i="1">
                            <a:effectLst/>
                            <a:latin typeface="Cambria Math"/>
                            <a:ea typeface="Calibri"/>
                            <a:cs typeface="Times New Roman"/>
                          </a:rPr>
                          <m:t>𝛴</m:t>
                        </m:r>
                      </m:e>
                      <m:sub>
                        <m:r>
                          <a:rPr lang="fr-FR" i="1">
                            <a:effectLst/>
                            <a:latin typeface="Cambria Math"/>
                            <a:ea typeface="Calibri"/>
                            <a:cs typeface="Times New Roman"/>
                          </a:rPr>
                          <m:t>𝑖</m:t>
                        </m:r>
                      </m:sub>
                    </m:sSub>
                  </m:oMath>
                </a14:m>
                <a:r>
                  <a:rPr lang="fr-FR" dirty="0">
                    <a:latin typeface="Times New Roman" panose="02020603050405020304" pitchFamily="18" charset="0"/>
                    <a:ea typeface="Times New Roman"/>
                    <a:cs typeface="Times New Roman" panose="02020603050405020304" pitchFamily="18" charset="0"/>
                  </a:rPr>
                  <a:t> et fonctions de paiements</a:t>
                </a:r>
                <a14:m>
                  <m:oMath xmlns:m="http://schemas.openxmlformats.org/officeDocument/2006/math">
                    <m:r>
                      <a:rPr lang="fr-FR" i="1">
                        <a:effectLst/>
                        <a:latin typeface="Cambria Math"/>
                        <a:ea typeface="Times New Roman"/>
                        <a:cs typeface="Times New Roman"/>
                      </a:rPr>
                      <m:t> </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oMath>
                </a14:m>
                <a:r>
                  <a:rPr lang="fr-FR" dirty="0">
                    <a:latin typeface="Times New Roman" panose="02020603050405020304" pitchFamily="18" charset="0"/>
                    <a:ea typeface="Times New Roman"/>
                    <a:cs typeface="Times New Roman" panose="02020603050405020304" pitchFamily="18" charset="0"/>
                  </a:rPr>
                  <a:t>.Un équilibre de Nash en stratégie mixtes est donc un profil de stratégies mixtes </a:t>
                </a:r>
                <a14:m>
                  <m:oMath xmlns:m="http://schemas.openxmlformats.org/officeDocument/2006/math">
                    <m:r>
                      <a:rPr lang="fr-FR" i="1">
                        <a:effectLst/>
                        <a:latin typeface="Cambria Math"/>
                        <a:ea typeface="Times New Roman"/>
                        <a:cs typeface="Times New Roman"/>
                      </a:rPr>
                      <m:t>𝜎</m:t>
                    </m:r>
                    <m:r>
                      <a:rPr lang="fr-FR" b="0" i="1" smtClean="0">
                        <a:effectLst/>
                        <a:latin typeface="Cambria Math"/>
                        <a:ea typeface="Times New Roman"/>
                        <a:cs typeface="Times New Roman"/>
                      </a:rPr>
                      <m:t>=(</m:t>
                    </m:r>
                    <m:sSub>
                      <m:sSubPr>
                        <m:ctrlPr>
                          <a:rPr lang="fr-FR" b="0" i="1" smtClean="0">
                            <a:effectLst/>
                            <a:latin typeface="Cambria Math"/>
                            <a:cs typeface="Times New Roman"/>
                          </a:rPr>
                        </m:ctrlPr>
                      </m:sSubPr>
                      <m:e>
                        <m:r>
                          <a:rPr lang="fr-FR" b="0" i="1" smtClean="0">
                            <a:effectLst/>
                            <a:latin typeface="Cambria Math"/>
                            <a:ea typeface="Cambria Math"/>
                            <a:cs typeface="Times New Roman"/>
                          </a:rPr>
                          <m:t>𝜎</m:t>
                        </m:r>
                      </m:e>
                      <m:sub>
                        <m:r>
                          <a:rPr lang="fr-FR" b="0" i="1" smtClean="0">
                            <a:effectLst/>
                            <a:latin typeface="Cambria Math"/>
                            <a:cs typeface="Times New Roman"/>
                          </a:rPr>
                          <m:t>1</m:t>
                        </m:r>
                      </m:sub>
                    </m:sSub>
                    <m:r>
                      <a:rPr lang="fr-FR" b="0" i="1" smtClean="0">
                        <a:effectLst/>
                        <a:latin typeface="Cambria Math"/>
                        <a:cs typeface="Times New Roman"/>
                      </a:rPr>
                      <m:t>,…,</m:t>
                    </m:r>
                    <m:sSub>
                      <m:sSubPr>
                        <m:ctrlPr>
                          <a:rPr lang="fr-FR" b="0" i="1" smtClean="0">
                            <a:effectLst/>
                            <a:latin typeface="Cambria Math"/>
                            <a:cs typeface="Times New Roman"/>
                          </a:rPr>
                        </m:ctrlPr>
                      </m:sSubPr>
                      <m:e>
                        <m:r>
                          <a:rPr lang="fr-FR" b="0" i="1" smtClean="0">
                            <a:effectLst/>
                            <a:latin typeface="Cambria Math"/>
                            <a:ea typeface="Cambria Math"/>
                            <a:cs typeface="Times New Roman"/>
                          </a:rPr>
                          <m:t>𝜎</m:t>
                        </m:r>
                      </m:e>
                      <m:sub>
                        <m:r>
                          <a:rPr lang="fr-FR" b="0" i="1" smtClean="0">
                            <a:effectLst/>
                            <a:latin typeface="Cambria Math"/>
                            <a:cs typeface="Times New Roman"/>
                          </a:rPr>
                          <m:t>𝑛</m:t>
                        </m:r>
                      </m:sub>
                    </m:sSub>
                    <m:r>
                      <a:rPr lang="fr-FR" b="0" i="1" smtClean="0">
                        <a:effectLst/>
                        <a:latin typeface="Cambria Math"/>
                        <a:cs typeface="Times New Roman"/>
                      </a:rPr>
                      <m:t>)</m:t>
                    </m:r>
                    <m:r>
                      <a:rPr lang="fr-FR" i="1">
                        <a:effectLst/>
                        <a:latin typeface="Cambria Math"/>
                        <a:ea typeface="Times New Roman"/>
                        <a:cs typeface="Times New Roman"/>
                      </a:rPr>
                      <m:t>∈</m:t>
                    </m:r>
                    <m:r>
                      <a:rPr lang="fr-FR" i="1">
                        <a:effectLst/>
                        <a:latin typeface="Cambria Math"/>
                        <a:ea typeface="Times New Roman"/>
                        <a:cs typeface="Times New Roman"/>
                      </a:rPr>
                      <m:t>𝛴</m:t>
                    </m:r>
                  </m:oMath>
                </a14:m>
                <a:r>
                  <a:rPr lang="fr-FR" dirty="0">
                    <a:latin typeface="Times New Roman" panose="02020603050405020304" pitchFamily="18" charset="0"/>
                    <a:ea typeface="Times New Roman"/>
                    <a:cs typeface="Times New Roman" panose="02020603050405020304" pitchFamily="18" charset="0"/>
                  </a:rPr>
                  <a:t> tel que </a:t>
                </a:r>
                <a14:m>
                  <m:oMath xmlns:m="http://schemas.openxmlformats.org/officeDocument/2006/math">
                    <m:r>
                      <a:rPr lang="fr-FR" i="1">
                        <a:effectLst/>
                        <a:latin typeface="Cambria Math"/>
                        <a:ea typeface="Times New Roman"/>
                        <a:cs typeface="Times New Roman"/>
                      </a:rPr>
                      <m:t>∀ </m:t>
                    </m:r>
                    <m:r>
                      <a:rPr lang="fr-FR" i="1">
                        <a:effectLst/>
                        <a:latin typeface="Cambria Math"/>
                        <a:ea typeface="Times New Roman"/>
                        <a:cs typeface="Times New Roman"/>
                      </a:rPr>
                      <m:t>𝑖</m:t>
                    </m:r>
                    <m:r>
                      <a:rPr lang="fr-FR" i="1">
                        <a:effectLst/>
                        <a:latin typeface="Cambria Math"/>
                        <a:ea typeface="Times New Roman"/>
                        <a:cs typeface="Times New Roman"/>
                      </a:rPr>
                      <m:t>, ∀</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r>
                          <a:rPr lang="fr-FR" i="1">
                            <a:effectLst/>
                            <a:latin typeface="Cambria Math"/>
                            <a:ea typeface="Times New Roman"/>
                            <a:cs typeface="Times New Roman"/>
                          </a:rPr>
                          <m:t>′</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Calibri"/>
                            <a:cs typeface="Times New Roman"/>
                          </a:rPr>
                        </m:ctrlPr>
                      </m:sSubPr>
                      <m:e>
                        <m:r>
                          <a:rPr lang="fr-FR" i="1">
                            <a:effectLst/>
                            <a:latin typeface="Cambria Math"/>
                            <a:ea typeface="Calibri"/>
                            <a:cs typeface="Times New Roman"/>
                          </a:rPr>
                          <m:t>𝛴</m:t>
                        </m:r>
                      </m:e>
                      <m:sub>
                        <m:r>
                          <a:rPr lang="fr-FR" i="1">
                            <a:effectLst/>
                            <a:latin typeface="Cambria Math"/>
                            <a:ea typeface="Calibri"/>
                            <a:cs typeface="Times New Roman"/>
                          </a:rPr>
                          <m:t>𝑖</m:t>
                        </m:r>
                      </m:sub>
                    </m:sSub>
                  </m:oMath>
                </a14:m>
                <a:r>
                  <a:rPr lang="fr-FR" dirty="0">
                    <a:latin typeface="Times New Roman" panose="02020603050405020304" pitchFamily="18" charset="0"/>
                    <a:ea typeface="Times New Roman"/>
                    <a:cs typeface="Times New Roman" panose="02020603050405020304" pitchFamily="18" charset="0"/>
                  </a:rPr>
                  <a:t>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m:t>
                        </m:r>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Sup>
                      <m:sSubSupPr>
                        <m:ctrlPr>
                          <a:rPr lang="fr-FR" i="1">
                            <a:effectLst/>
                            <a:latin typeface="Cambria Math"/>
                            <a:ea typeface="Times New Roman"/>
                            <a:cs typeface="Times New Roman"/>
                          </a:rPr>
                        </m:ctrlPr>
                      </m:sSubSupPr>
                      <m:e>
                        <m:r>
                          <a:rPr lang="fr-FR" i="1">
                            <a:effectLst/>
                            <a:latin typeface="Cambria Math"/>
                            <a:ea typeface="Times New Roman"/>
                            <a:cs typeface="Times New Roman"/>
                          </a:rPr>
                          <m:t>𝜎</m:t>
                        </m:r>
                      </m:e>
                      <m:sub>
                        <m:r>
                          <a:rPr lang="fr-FR" i="1">
                            <a:effectLst/>
                            <a:latin typeface="Cambria Math"/>
                            <a:ea typeface="Times New Roman"/>
                            <a:cs typeface="Times New Roman"/>
                          </a:rPr>
                          <m:t>𝑖</m:t>
                        </m:r>
                      </m:sub>
                      <m:sup>
                        <m:r>
                          <a:rPr lang="fr-FR" i="1">
                            <a:effectLst/>
                            <a:latin typeface="Cambria Math"/>
                            <a:ea typeface="Times New Roman"/>
                            <a:cs typeface="Times New Roman"/>
                          </a:rPr>
                          <m:t>′</m:t>
                        </m:r>
                      </m:sup>
                    </m:sSubSup>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m:t>
                        </m:r>
                        <m:r>
                          <a:rPr lang="fr-FR" i="1">
                            <a:effectLst/>
                            <a:latin typeface="Cambria Math"/>
                            <a:ea typeface="Times New Roman"/>
                            <a:cs typeface="Times New Roman"/>
                          </a:rPr>
                          <m:t>𝑖</m:t>
                        </m:r>
                      </m:sub>
                    </m:sSub>
                    <m:r>
                      <a:rPr lang="fr-FR" i="1">
                        <a:effectLst/>
                        <a:latin typeface="Cambria Math"/>
                        <a:ea typeface="Times New Roman"/>
                        <a:cs typeface="Times New Roman"/>
                      </a:rPr>
                      <m:t>)</m:t>
                    </m:r>
                  </m:oMath>
                </a14:m>
                <a:r>
                  <a:rPr lang="fr-FR" dirty="0">
                    <a:latin typeface="Times New Roman" panose="02020603050405020304" pitchFamily="18" charset="0"/>
                    <a:ea typeface="Times New Roman"/>
                    <a:cs typeface="Times New Roman" panose="02020603050405020304" pitchFamily="18" charset="0"/>
                  </a:rPr>
                  <a:t>.</a:t>
                </a:r>
                <a:endParaRPr lang="fr-FR" sz="2800" dirty="0">
                  <a:latin typeface="Times New Roman" panose="02020603050405020304" pitchFamily="18" charset="0"/>
                  <a:ea typeface="Calibri"/>
                  <a:cs typeface="Times New Roman" panose="02020603050405020304" pitchFamily="18" charset="0"/>
                </a:endParaRPr>
              </a:p>
              <a:p>
                <a:pPr marL="0" indent="0">
                  <a:buNone/>
                </a:pPr>
                <a:endParaRPr lang="fr-FR" dirty="0">
                  <a:latin typeface="Times New Roman" panose="02020603050405020304" pitchFamily="18" charset="0"/>
                  <a:cs typeface="Times New Roman" panose="02020603050405020304" pitchFamily="18" charset="0"/>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852" t="-1213" r="-222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65</a:t>
            </a:fld>
            <a:endParaRPr lang="fr-FR"/>
          </a:p>
        </p:txBody>
      </p:sp>
    </p:spTree>
    <p:extLst>
      <p:ext uri="{BB962C8B-B14F-4D97-AF65-F5344CB8AC3E}">
        <p14:creationId xmlns:p14="http://schemas.microsoft.com/office/powerpoint/2010/main" val="31763743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p:sp>
        <p:nvSpPr>
          <p:cNvPr id="3" name="Espace réservé du contenu 2"/>
          <p:cNvSpPr>
            <a:spLocks noGrp="1"/>
          </p:cNvSpPr>
          <p:nvPr>
            <p:ph idx="1"/>
          </p:nvPr>
        </p:nvSpPr>
        <p:spPr/>
        <p:txBody>
          <a:bodyPr/>
          <a:lstStyle/>
          <a:p>
            <a:pPr marL="0" indent="0">
              <a:lnSpc>
                <a:spcPct val="115000"/>
              </a:lnSpc>
              <a:spcAft>
                <a:spcPts val="1000"/>
              </a:spcAft>
              <a:buNone/>
            </a:pPr>
            <a:r>
              <a:rPr lang="fr-FR" sz="2800" b="1" dirty="0">
                <a:latin typeface="Times New Roman" panose="02020603050405020304" pitchFamily="18" charset="0"/>
                <a:ea typeface="Times New Roman"/>
                <a:cs typeface="Times New Roman" panose="02020603050405020304" pitchFamily="18" charset="0"/>
              </a:rPr>
              <a:t>Interprétation</a:t>
            </a:r>
            <a:r>
              <a:rPr lang="fr-FR" dirty="0">
                <a:ea typeface="Times New Roman"/>
                <a:cs typeface="Times New Roman"/>
              </a:rPr>
              <a:t> : chaque joueur s’il connait les probabilités choisies par les autres joueurs est content de la probabilité qu’il a choisie. </a:t>
            </a:r>
            <a:endParaRPr lang="fr-FR" dirty="0" smtClean="0">
              <a:ea typeface="Times New Roman"/>
              <a:cs typeface="Times New Roman"/>
            </a:endParaRPr>
          </a:p>
          <a:p>
            <a:pPr>
              <a:lnSpc>
                <a:spcPct val="115000"/>
              </a:lnSpc>
              <a:spcAft>
                <a:spcPts val="1000"/>
              </a:spcAft>
              <a:buFont typeface="Wingdings" panose="05000000000000000000" pitchFamily="2" charset="2"/>
              <a:buChar char="Ø"/>
            </a:pPr>
            <a:r>
              <a:rPr lang="fr-FR" dirty="0" smtClean="0">
                <a:ea typeface="Times New Roman"/>
                <a:cs typeface="Times New Roman"/>
              </a:rPr>
              <a:t>Bien </a:t>
            </a:r>
            <a:r>
              <a:rPr lang="fr-FR" dirty="0">
                <a:ea typeface="Times New Roman"/>
                <a:cs typeface="Times New Roman"/>
              </a:rPr>
              <a:t>entendu cela ne veut pas dire que chaque joueur sera content  pour toutes les réalisations possibles, seulement qu’aucun joueur n’a intérêt à dévier de cette stratégie.</a:t>
            </a:r>
            <a:endParaRPr lang="fr-FR" sz="2800" dirty="0">
              <a:ea typeface="Calibri"/>
              <a:cs typeface="Times New Roman"/>
            </a:endParaRP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66</a:t>
            </a:fld>
            <a:endParaRPr lang="fr-FR"/>
          </a:p>
        </p:txBody>
      </p:sp>
    </p:spTree>
    <p:extLst>
      <p:ext uri="{BB962C8B-B14F-4D97-AF65-F5344CB8AC3E}">
        <p14:creationId xmlns:p14="http://schemas.microsoft.com/office/powerpoint/2010/main" val="14202748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40000" lnSpcReduction="20000"/>
              </a:bodyPr>
              <a:lstStyle/>
              <a:p>
                <a:pPr marL="0" indent="0">
                  <a:lnSpc>
                    <a:spcPct val="115000"/>
                  </a:lnSpc>
                  <a:spcAft>
                    <a:spcPts val="1000"/>
                  </a:spcAft>
                  <a:buNone/>
                </a:pPr>
                <a:r>
                  <a:rPr lang="fr-FR" sz="7000" b="1" dirty="0" smtClean="0">
                    <a:latin typeface="Times New Roman" panose="02020603050405020304" pitchFamily="18" charset="0"/>
                    <a:ea typeface="Times New Roman"/>
                    <a:cs typeface="Times New Roman" panose="02020603050405020304" pitchFamily="18" charset="0"/>
                  </a:rPr>
                  <a:t>Propriétés:</a:t>
                </a:r>
              </a:p>
              <a:p>
                <a:pPr marL="0" indent="0">
                  <a:lnSpc>
                    <a:spcPct val="115000"/>
                  </a:lnSpc>
                  <a:spcAft>
                    <a:spcPts val="1000"/>
                  </a:spcAft>
                  <a:buNone/>
                </a:pPr>
                <a:r>
                  <a:rPr lang="fr-FR" sz="7000" b="1" dirty="0" smtClean="0">
                    <a:latin typeface="Times New Roman" panose="02020603050405020304" pitchFamily="18" charset="0"/>
                    <a:ea typeface="Times New Roman"/>
                    <a:cs typeface="Times New Roman" panose="02020603050405020304" pitchFamily="18" charset="0"/>
                  </a:rPr>
                  <a:t>Proposition </a:t>
                </a:r>
                <a:r>
                  <a:rPr lang="fr-FR" sz="7000" dirty="0" smtClean="0">
                    <a:latin typeface="Times New Roman" panose="02020603050405020304" pitchFamily="18" charset="0"/>
                    <a:ea typeface="Times New Roman"/>
                    <a:cs typeface="Times New Roman" panose="02020603050405020304" pitchFamily="18" charset="0"/>
                  </a:rPr>
                  <a:t> </a:t>
                </a:r>
                <a14:m>
                  <m:oMath xmlns:m="http://schemas.openxmlformats.org/officeDocument/2006/math">
                    <m:r>
                      <m:rPr>
                        <m:sty m:val="p"/>
                      </m:rPr>
                      <a:rPr lang="fr-FR" sz="7000">
                        <a:effectLst/>
                        <a:latin typeface="Cambria Math"/>
                        <a:ea typeface="Times New Roman"/>
                        <a:cs typeface="Times New Roman"/>
                      </a:rPr>
                      <m:t>σ</m:t>
                    </m:r>
                    <m:r>
                      <a:rPr lang="fr-FR" sz="7000">
                        <a:effectLst/>
                        <a:latin typeface="Cambria Math"/>
                        <a:ea typeface="Times New Roman"/>
                        <a:cs typeface="Times New Roman"/>
                      </a:rPr>
                      <m:t> </m:t>
                    </m:r>
                    <m:r>
                      <m:rPr>
                        <m:sty m:val="p"/>
                      </m:rPr>
                      <a:rPr lang="fr-FR" sz="7000">
                        <a:effectLst/>
                        <a:latin typeface="Cambria Math"/>
                        <a:ea typeface="Times New Roman"/>
                        <a:cs typeface="Times New Roman"/>
                      </a:rPr>
                      <m:t>est</m:t>
                    </m:r>
                    <m:r>
                      <a:rPr lang="fr-FR" sz="7000">
                        <a:effectLst/>
                        <a:latin typeface="Cambria Math"/>
                        <a:ea typeface="Times New Roman"/>
                        <a:cs typeface="Times New Roman"/>
                      </a:rPr>
                      <m:t> </m:t>
                    </m:r>
                    <m:r>
                      <m:rPr>
                        <m:sty m:val="p"/>
                      </m:rPr>
                      <a:rPr lang="fr-FR" sz="7000">
                        <a:effectLst/>
                        <a:latin typeface="Cambria Math"/>
                        <a:ea typeface="Times New Roman"/>
                        <a:cs typeface="Times New Roman"/>
                      </a:rPr>
                      <m:t>un</m:t>
                    </m:r>
                    <m:r>
                      <a:rPr lang="fr-FR" sz="7000">
                        <a:effectLst/>
                        <a:latin typeface="Cambria Math"/>
                        <a:ea typeface="Times New Roman"/>
                        <a:cs typeface="Times New Roman"/>
                      </a:rPr>
                      <m:t> é</m:t>
                    </m:r>
                    <m:r>
                      <m:rPr>
                        <m:sty m:val="p"/>
                      </m:rPr>
                      <a:rPr lang="fr-FR" sz="7000">
                        <a:effectLst/>
                        <a:latin typeface="Cambria Math"/>
                        <a:ea typeface="Times New Roman"/>
                        <a:cs typeface="Times New Roman"/>
                      </a:rPr>
                      <m:t>quilibre</m:t>
                    </m:r>
                    <m:r>
                      <a:rPr lang="fr-FR" sz="7000">
                        <a:effectLst/>
                        <a:latin typeface="Cambria Math"/>
                        <a:ea typeface="Times New Roman"/>
                        <a:cs typeface="Times New Roman"/>
                      </a:rPr>
                      <m:t> </m:t>
                    </m:r>
                    <m:r>
                      <m:rPr>
                        <m:sty m:val="p"/>
                      </m:rPr>
                      <a:rPr lang="fr-FR" sz="7000">
                        <a:effectLst/>
                        <a:latin typeface="Cambria Math"/>
                        <a:ea typeface="Times New Roman"/>
                        <a:cs typeface="Times New Roman"/>
                      </a:rPr>
                      <m:t>de</m:t>
                    </m:r>
                    <m:r>
                      <a:rPr lang="fr-FR" sz="7000">
                        <a:effectLst/>
                        <a:latin typeface="Cambria Math"/>
                        <a:ea typeface="Times New Roman"/>
                        <a:cs typeface="Times New Roman"/>
                      </a:rPr>
                      <m:t> </m:t>
                    </m:r>
                    <m:r>
                      <m:rPr>
                        <m:sty m:val="p"/>
                      </m:rPr>
                      <a:rPr lang="fr-FR" sz="7000">
                        <a:effectLst/>
                        <a:latin typeface="Cambria Math"/>
                        <a:ea typeface="Times New Roman"/>
                        <a:cs typeface="Times New Roman"/>
                      </a:rPr>
                      <m:t>Nash</m:t>
                    </m:r>
                    <m:r>
                      <a:rPr lang="fr-FR" sz="7000">
                        <a:effectLst/>
                        <a:latin typeface="Cambria Math"/>
                        <a:ea typeface="Times New Roman"/>
                        <a:cs typeface="Times New Roman"/>
                      </a:rPr>
                      <m:t> </m:t>
                    </m:r>
                    <m:r>
                      <m:rPr>
                        <m:sty m:val="p"/>
                      </m:rPr>
                      <a:rPr lang="fr-FR" sz="7000">
                        <a:effectLst/>
                        <a:latin typeface="Cambria Math"/>
                        <a:ea typeface="Times New Roman"/>
                        <a:cs typeface="Times New Roman"/>
                      </a:rPr>
                      <m:t>en</m:t>
                    </m:r>
                    <m:r>
                      <a:rPr lang="fr-FR" sz="7000">
                        <a:effectLst/>
                        <a:latin typeface="Cambria Math"/>
                        <a:ea typeface="Times New Roman"/>
                        <a:cs typeface="Times New Roman"/>
                      </a:rPr>
                      <m:t> </m:t>
                    </m:r>
                    <m:r>
                      <m:rPr>
                        <m:sty m:val="p"/>
                      </m:rPr>
                      <a:rPr lang="fr-FR" sz="7000">
                        <a:effectLst/>
                        <a:latin typeface="Cambria Math"/>
                        <a:ea typeface="Times New Roman"/>
                        <a:cs typeface="Times New Roman"/>
                      </a:rPr>
                      <m:t>strat</m:t>
                    </m:r>
                    <m:r>
                      <a:rPr lang="fr-FR" sz="7000">
                        <a:effectLst/>
                        <a:latin typeface="Cambria Math"/>
                        <a:ea typeface="Times New Roman"/>
                        <a:cs typeface="Times New Roman"/>
                      </a:rPr>
                      <m:t>é</m:t>
                    </m:r>
                    <m:r>
                      <m:rPr>
                        <m:sty m:val="p"/>
                      </m:rPr>
                      <a:rPr lang="fr-FR" sz="7000">
                        <a:effectLst/>
                        <a:latin typeface="Cambria Math"/>
                        <a:ea typeface="Times New Roman"/>
                        <a:cs typeface="Times New Roman"/>
                      </a:rPr>
                      <m:t>gies</m:t>
                    </m:r>
                    <m:r>
                      <a:rPr lang="fr-FR" sz="7000">
                        <a:effectLst/>
                        <a:latin typeface="Cambria Math"/>
                        <a:ea typeface="Times New Roman"/>
                        <a:cs typeface="Times New Roman"/>
                      </a:rPr>
                      <m:t> </m:t>
                    </m:r>
                    <m:r>
                      <m:rPr>
                        <m:sty m:val="p"/>
                      </m:rPr>
                      <a:rPr lang="fr-FR" sz="7000">
                        <a:effectLst/>
                        <a:latin typeface="Cambria Math"/>
                        <a:ea typeface="Times New Roman"/>
                        <a:cs typeface="Times New Roman"/>
                      </a:rPr>
                      <m:t>mixtes</m:t>
                    </m:r>
                    <m:r>
                      <a:rPr lang="fr-FR" sz="7000">
                        <a:effectLst/>
                        <a:latin typeface="Cambria Math"/>
                        <a:ea typeface="Times New Roman"/>
                        <a:cs typeface="Times New Roman"/>
                      </a:rPr>
                      <m:t> </m:t>
                    </m:r>
                  </m:oMath>
                </a14:m>
                <a:endParaRPr lang="fr-FR" sz="7000" dirty="0" smtClean="0">
                  <a:effectLst/>
                  <a:latin typeface="Times New Roman" panose="02020603050405020304" pitchFamily="18" charset="0"/>
                  <a:ea typeface="Times New Roman"/>
                  <a:cs typeface="Times New Roman" panose="02020603050405020304" pitchFamily="18" charset="0"/>
                </a:endParaRPr>
              </a:p>
              <a:p>
                <a:pPr marL="0" indent="0">
                  <a:lnSpc>
                    <a:spcPct val="115000"/>
                  </a:lnSpc>
                  <a:spcAft>
                    <a:spcPts val="1000"/>
                  </a:spcAft>
                  <a:buNone/>
                </a:pPr>
                <a14:m>
                  <m:oMathPara xmlns:m="http://schemas.openxmlformats.org/officeDocument/2006/math">
                    <m:oMathParaPr>
                      <m:jc m:val="centerGroup"/>
                    </m:oMathParaPr>
                    <m:oMath xmlns:m="http://schemas.openxmlformats.org/officeDocument/2006/math">
                      <m:r>
                        <m:rPr>
                          <m:sty m:val="p"/>
                        </m:rPr>
                        <a:rPr lang="fr-FR" sz="7000">
                          <a:effectLst/>
                          <a:latin typeface="Cambria Math"/>
                          <a:ea typeface="Times New Roman"/>
                          <a:cs typeface="Times New Roman"/>
                        </a:rPr>
                        <m:t>si</m:t>
                      </m:r>
                      <m:r>
                        <a:rPr lang="fr-FR" sz="7000">
                          <a:effectLst/>
                          <a:latin typeface="Cambria Math"/>
                          <a:ea typeface="Times New Roman"/>
                          <a:cs typeface="Times New Roman"/>
                        </a:rPr>
                        <m:t> </m:t>
                      </m:r>
                      <m:r>
                        <m:rPr>
                          <m:sty m:val="p"/>
                        </m:rPr>
                        <a:rPr lang="fr-FR" sz="7000">
                          <a:effectLst/>
                          <a:latin typeface="Cambria Math"/>
                          <a:ea typeface="Times New Roman"/>
                          <a:cs typeface="Times New Roman"/>
                        </a:rPr>
                        <m:t>et</m:t>
                      </m:r>
                      <m:r>
                        <a:rPr lang="fr-FR" sz="7000">
                          <a:effectLst/>
                          <a:latin typeface="Cambria Math"/>
                          <a:ea typeface="Times New Roman"/>
                          <a:cs typeface="Times New Roman"/>
                        </a:rPr>
                        <m:t> </m:t>
                      </m:r>
                      <m:r>
                        <m:rPr>
                          <m:sty m:val="p"/>
                        </m:rPr>
                        <a:rPr lang="fr-FR" sz="7000">
                          <a:effectLst/>
                          <a:latin typeface="Cambria Math"/>
                          <a:ea typeface="Times New Roman"/>
                          <a:cs typeface="Times New Roman"/>
                        </a:rPr>
                        <m:t>seulement</m:t>
                      </m:r>
                      <m:r>
                        <a:rPr lang="fr-FR" sz="7000">
                          <a:effectLst/>
                          <a:latin typeface="Cambria Math"/>
                          <a:ea typeface="Times New Roman"/>
                          <a:cs typeface="Times New Roman"/>
                        </a:rPr>
                        <m:t> </m:t>
                      </m:r>
                      <m:r>
                        <m:rPr>
                          <m:sty m:val="p"/>
                        </m:rPr>
                        <a:rPr lang="fr-FR" sz="7000">
                          <a:effectLst/>
                          <a:latin typeface="Cambria Math"/>
                          <a:ea typeface="Times New Roman"/>
                          <a:cs typeface="Times New Roman"/>
                        </a:rPr>
                        <m:t>si</m:t>
                      </m:r>
                      <m:r>
                        <a:rPr lang="fr-FR" sz="7000">
                          <a:effectLst/>
                          <a:latin typeface="Cambria Math"/>
                          <a:ea typeface="Times New Roman"/>
                          <a:cs typeface="Times New Roman"/>
                        </a:rPr>
                        <m:t> :</m:t>
                      </m:r>
                    </m:oMath>
                  </m:oMathPara>
                </a14:m>
                <a:endParaRPr lang="fr-FR" sz="7000" dirty="0" smtClean="0">
                  <a:effectLst/>
                  <a:latin typeface="Times New Roman" panose="02020603050405020304" pitchFamily="18" charset="0"/>
                  <a:ea typeface="Times New Roman"/>
                  <a:cs typeface="Times New Roman" panose="02020603050405020304" pitchFamily="18" charset="0"/>
                </a:endParaRPr>
              </a:p>
              <a:p>
                <a:pPr marL="0" indent="0">
                  <a:lnSpc>
                    <a:spcPct val="115000"/>
                  </a:lnSpc>
                  <a:spcAft>
                    <a:spcPts val="1000"/>
                  </a:spcAft>
                  <a:buNone/>
                </a:pPr>
                <a14:m>
                  <m:oMathPara xmlns:m="http://schemas.openxmlformats.org/officeDocument/2006/math">
                    <m:oMathParaPr>
                      <m:jc m:val="centerGroup"/>
                    </m:oMathParaPr>
                    <m:oMath xmlns:m="http://schemas.openxmlformats.org/officeDocument/2006/math">
                      <m:r>
                        <a:rPr lang="fr-FR" sz="7000">
                          <a:effectLst/>
                          <a:latin typeface="Cambria Math"/>
                          <a:ea typeface="Times New Roman"/>
                          <a:cs typeface="Times New Roman"/>
                        </a:rPr>
                        <m:t>∀</m:t>
                      </m:r>
                      <m:r>
                        <m:rPr>
                          <m:sty m:val="p"/>
                        </m:rPr>
                        <a:rPr lang="fr-FR" sz="7000">
                          <a:effectLst/>
                          <a:latin typeface="Cambria Math"/>
                          <a:ea typeface="Times New Roman"/>
                          <a:cs typeface="Times New Roman"/>
                        </a:rPr>
                        <m:t>i</m:t>
                      </m:r>
                      <m:r>
                        <a:rPr lang="fr-FR" sz="7000">
                          <a:effectLst/>
                          <a:latin typeface="Cambria Math"/>
                          <a:ea typeface="Times New Roman"/>
                          <a:cs typeface="Times New Roman"/>
                        </a:rPr>
                        <m:t>,</m:t>
                      </m:r>
                      <m:sSub>
                        <m:sSubPr>
                          <m:ctrlPr>
                            <a:rPr lang="fr-FR" sz="7000" i="1">
                              <a:effectLst/>
                              <a:latin typeface="Cambria Math"/>
                              <a:ea typeface="Times New Roman"/>
                              <a:cs typeface="Times New Roman"/>
                            </a:rPr>
                          </m:ctrlPr>
                        </m:sSubPr>
                        <m:e>
                          <m:r>
                            <a:rPr lang="fr-FR" sz="7000" i="1">
                              <a:effectLst/>
                              <a:latin typeface="Cambria Math"/>
                              <a:ea typeface="Times New Roman"/>
                              <a:cs typeface="Times New Roman"/>
                            </a:rPr>
                            <m:t>𝑠</m:t>
                          </m:r>
                        </m:e>
                        <m:sub>
                          <m:r>
                            <a:rPr lang="fr-FR" sz="7000" i="1">
                              <a:effectLst/>
                              <a:latin typeface="Cambria Math"/>
                              <a:ea typeface="Times New Roman"/>
                              <a:cs typeface="Times New Roman"/>
                            </a:rPr>
                            <m:t>𝑖</m:t>
                          </m:r>
                        </m:sub>
                      </m:sSub>
                      <m:r>
                        <a:rPr lang="fr-FR" sz="7000" i="1">
                          <a:effectLst/>
                          <a:latin typeface="Cambria Math"/>
                          <a:ea typeface="Times New Roman"/>
                          <a:cs typeface="Times New Roman"/>
                        </a:rPr>
                        <m:t>∈</m:t>
                      </m:r>
                      <m:sSub>
                        <m:sSubPr>
                          <m:ctrlPr>
                            <a:rPr lang="fr-FR" sz="7000" i="1">
                              <a:effectLst/>
                              <a:latin typeface="Cambria Math"/>
                              <a:ea typeface="Times New Roman"/>
                              <a:cs typeface="Times New Roman"/>
                            </a:rPr>
                          </m:ctrlPr>
                        </m:sSubPr>
                        <m:e>
                          <m:r>
                            <a:rPr lang="fr-FR" sz="7000" i="1">
                              <a:effectLst/>
                              <a:latin typeface="Cambria Math"/>
                              <a:ea typeface="Times New Roman"/>
                              <a:cs typeface="Times New Roman"/>
                            </a:rPr>
                            <m:t>𝑆</m:t>
                          </m:r>
                        </m:e>
                        <m:sub>
                          <m:r>
                            <a:rPr lang="fr-FR" sz="7000" i="1">
                              <a:effectLst/>
                              <a:latin typeface="Cambria Math"/>
                              <a:ea typeface="Times New Roman"/>
                              <a:cs typeface="Times New Roman"/>
                            </a:rPr>
                            <m:t>𝑖</m:t>
                          </m:r>
                          <m:r>
                            <a:rPr lang="fr-FR" sz="7000" i="1">
                              <a:effectLst/>
                              <a:latin typeface="Cambria Math"/>
                              <a:ea typeface="Times New Roman"/>
                              <a:cs typeface="Times New Roman"/>
                            </a:rPr>
                            <m:t>  </m:t>
                          </m:r>
                        </m:sub>
                      </m:sSub>
                      <m:sSub>
                        <m:sSubPr>
                          <m:ctrlPr>
                            <a:rPr lang="fr-FR" sz="7000" i="1">
                              <a:effectLst/>
                              <a:latin typeface="Cambria Math"/>
                              <a:ea typeface="Times New Roman"/>
                              <a:cs typeface="Times New Roman"/>
                            </a:rPr>
                          </m:ctrlPr>
                        </m:sSubPr>
                        <m:e>
                          <m:r>
                            <a:rPr lang="fr-FR" sz="7000" i="1">
                              <a:effectLst/>
                              <a:latin typeface="Cambria Math"/>
                              <a:ea typeface="Times New Roman"/>
                              <a:cs typeface="Times New Roman"/>
                            </a:rPr>
                            <m:t>𝑢</m:t>
                          </m:r>
                        </m:e>
                        <m:sub>
                          <m:r>
                            <a:rPr lang="fr-FR" sz="7000" i="1">
                              <a:effectLst/>
                              <a:latin typeface="Cambria Math"/>
                              <a:ea typeface="Times New Roman"/>
                              <a:cs typeface="Times New Roman"/>
                            </a:rPr>
                            <m:t>𝑖</m:t>
                          </m:r>
                        </m:sub>
                      </m:sSub>
                      <m:d>
                        <m:dPr>
                          <m:ctrlPr>
                            <a:rPr lang="fr-FR" sz="7000" i="1">
                              <a:effectLst/>
                              <a:latin typeface="Cambria Math"/>
                              <a:ea typeface="Times New Roman"/>
                              <a:cs typeface="Times New Roman"/>
                            </a:rPr>
                          </m:ctrlPr>
                        </m:dPr>
                        <m:e>
                          <m:sSub>
                            <m:sSubPr>
                              <m:ctrlPr>
                                <a:rPr lang="fr-FR" sz="7000" i="1">
                                  <a:effectLst/>
                                  <a:latin typeface="Cambria Math"/>
                                  <a:ea typeface="Times New Roman"/>
                                  <a:cs typeface="Times New Roman"/>
                                </a:rPr>
                              </m:ctrlPr>
                            </m:sSubPr>
                            <m:e>
                              <m:r>
                                <a:rPr lang="fr-FR" sz="7000" i="1">
                                  <a:effectLst/>
                                  <a:latin typeface="Cambria Math"/>
                                  <a:ea typeface="Times New Roman"/>
                                  <a:cs typeface="Times New Roman"/>
                                </a:rPr>
                                <m:t>𝜎</m:t>
                              </m:r>
                            </m:e>
                            <m:sub>
                              <m:r>
                                <a:rPr lang="fr-FR" sz="7000" i="1">
                                  <a:effectLst/>
                                  <a:latin typeface="Cambria Math"/>
                                  <a:ea typeface="Times New Roman"/>
                                  <a:cs typeface="Times New Roman"/>
                                </a:rPr>
                                <m:t>𝑖</m:t>
                              </m:r>
                            </m:sub>
                          </m:sSub>
                          <m:r>
                            <a:rPr lang="fr-FR" sz="7000" i="1">
                              <a:effectLst/>
                              <a:latin typeface="Cambria Math"/>
                              <a:ea typeface="Times New Roman"/>
                              <a:cs typeface="Times New Roman"/>
                            </a:rPr>
                            <m:t>,</m:t>
                          </m:r>
                          <m:sSub>
                            <m:sSubPr>
                              <m:ctrlPr>
                                <a:rPr lang="fr-FR" sz="7000" i="1">
                                  <a:effectLst/>
                                  <a:latin typeface="Cambria Math"/>
                                  <a:ea typeface="Times New Roman"/>
                                  <a:cs typeface="Times New Roman"/>
                                </a:rPr>
                              </m:ctrlPr>
                            </m:sSubPr>
                            <m:e>
                              <m:r>
                                <a:rPr lang="fr-FR" sz="7000" i="1">
                                  <a:effectLst/>
                                  <a:latin typeface="Cambria Math"/>
                                  <a:ea typeface="Times New Roman"/>
                                  <a:cs typeface="Times New Roman"/>
                                </a:rPr>
                                <m:t>𝜎</m:t>
                              </m:r>
                            </m:e>
                            <m:sub>
                              <m:r>
                                <a:rPr lang="fr-FR" sz="7000" i="1">
                                  <a:effectLst/>
                                  <a:latin typeface="Cambria Math"/>
                                  <a:ea typeface="Times New Roman"/>
                                  <a:cs typeface="Times New Roman"/>
                                </a:rPr>
                                <m:t>−</m:t>
                              </m:r>
                              <m:r>
                                <a:rPr lang="fr-FR" sz="7000" i="1">
                                  <a:effectLst/>
                                  <a:latin typeface="Cambria Math"/>
                                  <a:ea typeface="Times New Roman"/>
                                  <a:cs typeface="Times New Roman"/>
                                </a:rPr>
                                <m:t>𝑖</m:t>
                              </m:r>
                            </m:sub>
                          </m:sSub>
                        </m:e>
                      </m:d>
                      <m:r>
                        <a:rPr lang="fr-FR" sz="7000" i="1">
                          <a:effectLst/>
                          <a:latin typeface="Cambria Math"/>
                          <a:ea typeface="Times New Roman"/>
                          <a:cs typeface="Times New Roman"/>
                        </a:rPr>
                        <m:t>≥</m:t>
                      </m:r>
                      <m:sSub>
                        <m:sSubPr>
                          <m:ctrlPr>
                            <a:rPr lang="fr-FR" sz="7000" i="1">
                              <a:effectLst/>
                              <a:latin typeface="Cambria Math"/>
                              <a:ea typeface="Times New Roman"/>
                              <a:cs typeface="Times New Roman"/>
                            </a:rPr>
                          </m:ctrlPr>
                        </m:sSubPr>
                        <m:e>
                          <m:r>
                            <a:rPr lang="fr-FR" sz="7000" i="1">
                              <a:effectLst/>
                              <a:latin typeface="Cambria Math"/>
                              <a:ea typeface="Times New Roman"/>
                              <a:cs typeface="Times New Roman"/>
                            </a:rPr>
                            <m:t>𝑢</m:t>
                          </m:r>
                        </m:e>
                        <m:sub>
                          <m:r>
                            <a:rPr lang="fr-FR" sz="7000" i="1">
                              <a:effectLst/>
                              <a:latin typeface="Cambria Math"/>
                              <a:ea typeface="Times New Roman"/>
                              <a:cs typeface="Times New Roman"/>
                            </a:rPr>
                            <m:t>𝑖</m:t>
                          </m:r>
                        </m:sub>
                      </m:sSub>
                      <m:d>
                        <m:dPr>
                          <m:ctrlPr>
                            <a:rPr lang="fr-FR" sz="7000" i="1">
                              <a:effectLst/>
                              <a:latin typeface="Cambria Math"/>
                              <a:ea typeface="Times New Roman"/>
                              <a:cs typeface="Times New Roman"/>
                            </a:rPr>
                          </m:ctrlPr>
                        </m:dPr>
                        <m:e>
                          <m:sSub>
                            <m:sSubPr>
                              <m:ctrlPr>
                                <a:rPr lang="fr-FR" sz="7000" i="1">
                                  <a:effectLst/>
                                  <a:latin typeface="Cambria Math"/>
                                  <a:ea typeface="Times New Roman"/>
                                  <a:cs typeface="Times New Roman"/>
                                </a:rPr>
                              </m:ctrlPr>
                            </m:sSubPr>
                            <m:e>
                              <m:r>
                                <a:rPr lang="fr-FR" sz="7000" i="1">
                                  <a:effectLst/>
                                  <a:latin typeface="Cambria Math"/>
                                  <a:ea typeface="Times New Roman"/>
                                  <a:cs typeface="Times New Roman"/>
                                </a:rPr>
                                <m:t>𝑠</m:t>
                              </m:r>
                            </m:e>
                            <m:sub>
                              <m:r>
                                <a:rPr lang="fr-FR" sz="7000" i="1">
                                  <a:effectLst/>
                                  <a:latin typeface="Cambria Math"/>
                                  <a:ea typeface="Times New Roman"/>
                                  <a:cs typeface="Times New Roman"/>
                                </a:rPr>
                                <m:t>𝑖</m:t>
                              </m:r>
                            </m:sub>
                          </m:sSub>
                          <m:r>
                            <a:rPr lang="fr-FR" sz="7000" i="1">
                              <a:effectLst/>
                              <a:latin typeface="Cambria Math"/>
                              <a:ea typeface="Times New Roman"/>
                              <a:cs typeface="Times New Roman"/>
                            </a:rPr>
                            <m:t>,</m:t>
                          </m:r>
                          <m:sSub>
                            <m:sSubPr>
                              <m:ctrlPr>
                                <a:rPr lang="fr-FR" sz="7000" i="1">
                                  <a:effectLst/>
                                  <a:latin typeface="Cambria Math"/>
                                  <a:ea typeface="Times New Roman"/>
                                  <a:cs typeface="Times New Roman"/>
                                </a:rPr>
                              </m:ctrlPr>
                            </m:sSubPr>
                            <m:e>
                              <m:r>
                                <a:rPr lang="fr-FR" sz="7000" i="1">
                                  <a:effectLst/>
                                  <a:latin typeface="Cambria Math"/>
                                  <a:ea typeface="Times New Roman"/>
                                  <a:cs typeface="Times New Roman"/>
                                </a:rPr>
                                <m:t>𝜎</m:t>
                              </m:r>
                            </m:e>
                            <m:sub>
                              <m:r>
                                <a:rPr lang="fr-FR" sz="7000" i="1">
                                  <a:effectLst/>
                                  <a:latin typeface="Cambria Math"/>
                                  <a:ea typeface="Times New Roman"/>
                                  <a:cs typeface="Times New Roman"/>
                                </a:rPr>
                                <m:t>−</m:t>
                              </m:r>
                              <m:r>
                                <a:rPr lang="fr-FR" sz="7000" i="1">
                                  <a:effectLst/>
                                  <a:latin typeface="Cambria Math"/>
                                  <a:ea typeface="Times New Roman"/>
                                  <a:cs typeface="Times New Roman"/>
                                </a:rPr>
                                <m:t>𝑖</m:t>
                              </m:r>
                            </m:sub>
                          </m:sSub>
                        </m:e>
                      </m:d>
                      <m:r>
                        <a:rPr lang="fr-FR" sz="7000" i="1">
                          <a:effectLst/>
                          <a:latin typeface="Cambria Math"/>
                          <a:ea typeface="Times New Roman"/>
                          <a:cs typeface="Times New Roman"/>
                        </a:rPr>
                        <m:t>.</m:t>
                      </m:r>
                    </m:oMath>
                  </m:oMathPara>
                </a14:m>
                <a:endParaRPr lang="fr-FR" sz="7000" dirty="0" smtClean="0">
                  <a:latin typeface="Times New Roman" panose="02020603050405020304" pitchFamily="18" charset="0"/>
                  <a:ea typeface="Calibri"/>
                  <a:cs typeface="Times New Roman" panose="02020603050405020304" pitchFamily="18" charset="0"/>
                </a:endParaRPr>
              </a:p>
              <a:p>
                <a:pPr marL="0" indent="0">
                  <a:lnSpc>
                    <a:spcPct val="115000"/>
                  </a:lnSpc>
                  <a:spcAft>
                    <a:spcPts val="1000"/>
                  </a:spcAft>
                  <a:buNone/>
                </a:pPr>
                <a:r>
                  <a:rPr lang="fr-FR" sz="6000" b="1" dirty="0" smtClean="0">
                    <a:latin typeface="Times New Roman" panose="02020603050405020304" pitchFamily="18" charset="0"/>
                    <a:ea typeface="Calibri"/>
                    <a:cs typeface="Times New Roman" panose="02020603050405020304" pitchFamily="18" charset="0"/>
                  </a:rPr>
                  <a:t>Interprétation</a:t>
                </a:r>
                <a:r>
                  <a:rPr lang="fr-FR" sz="6000" dirty="0" smtClean="0">
                    <a:latin typeface="Times New Roman" panose="02020603050405020304" pitchFamily="18" charset="0"/>
                    <a:ea typeface="Calibri"/>
                    <a:cs typeface="Times New Roman" panose="02020603050405020304" pitchFamily="18" charset="0"/>
                  </a:rPr>
                  <a:t> il suffit que le maximum de gain  soit atteint en pures pour chaque joueur i, ce qui réduit considérablement l’espace de comparaison</a:t>
                </a:r>
                <a:r>
                  <a:rPr lang="fr-FR" sz="6000" dirty="0">
                    <a:latin typeface="Times New Roman" panose="02020603050405020304" pitchFamily="18" charset="0"/>
                    <a:ea typeface="Calibri"/>
                    <a:cs typeface="Times New Roman" panose="02020603050405020304" pitchFamily="18" charset="0"/>
                  </a:rPr>
                  <a:t>.</a:t>
                </a:r>
              </a:p>
              <a:p>
                <a:pPr marL="0" indent="0">
                  <a:lnSpc>
                    <a:spcPct val="115000"/>
                  </a:lnSpc>
                  <a:spcAft>
                    <a:spcPts val="1000"/>
                  </a:spcAft>
                  <a:buNone/>
                </a:pPr>
                <a:endParaRPr lang="fr-FR" sz="5100" dirty="0">
                  <a:latin typeface="Times New Roman" panose="02020603050405020304" pitchFamily="18" charset="0"/>
                  <a:ea typeface="Calibri"/>
                  <a:cs typeface="Times New Roman" panose="02020603050405020304" pitchFamily="18" charset="0"/>
                </a:endParaRPr>
              </a:p>
              <a:p>
                <a:pPr marL="0" indent="0">
                  <a:lnSpc>
                    <a:spcPct val="115000"/>
                  </a:lnSpc>
                  <a:spcAft>
                    <a:spcPts val="1000"/>
                  </a:spcAft>
                  <a:buNone/>
                </a:pPr>
                <a:endParaRPr lang="fr-FR" sz="2800" dirty="0">
                  <a:ea typeface="Calibri"/>
                  <a:cs typeface="Times New Roman"/>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481" t="-175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67</a:t>
            </a:fld>
            <a:endParaRPr lang="fr-FR"/>
          </a:p>
        </p:txBody>
      </p:sp>
    </p:spTree>
    <p:extLst>
      <p:ext uri="{BB962C8B-B14F-4D97-AF65-F5344CB8AC3E}">
        <p14:creationId xmlns:p14="http://schemas.microsoft.com/office/powerpoint/2010/main" val="34456801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47500" lnSpcReduction="20000"/>
              </a:bodyPr>
              <a:lstStyle/>
              <a:p>
                <a:pPr marL="0" indent="0">
                  <a:lnSpc>
                    <a:spcPct val="115000"/>
                  </a:lnSpc>
                  <a:spcAft>
                    <a:spcPts val="1000"/>
                  </a:spcAft>
                  <a:buNone/>
                </a:pPr>
                <a:r>
                  <a:rPr lang="fr-FR" sz="5100" b="1" dirty="0">
                    <a:ea typeface="Times New Roman"/>
                    <a:cs typeface="Times New Roman"/>
                  </a:rPr>
                  <a:t>Preuve</a:t>
                </a:r>
                <a:r>
                  <a:rPr lang="fr-FR" b="1" dirty="0">
                    <a:ea typeface="Times New Roman"/>
                    <a:cs typeface="Times New Roman"/>
                  </a:rPr>
                  <a:t> :</a:t>
                </a:r>
                <a:endParaRPr lang="fr-FR" sz="2800" dirty="0">
                  <a:ea typeface="Calibri"/>
                  <a:cs typeface="Times New Roman"/>
                </a:endParaRPr>
              </a:p>
              <a:p>
                <a:pPr>
                  <a:lnSpc>
                    <a:spcPct val="115000"/>
                  </a:lnSpc>
                  <a:spcAft>
                    <a:spcPts val="1000"/>
                  </a:spcAft>
                  <a:buFont typeface="Wingdings" panose="05000000000000000000" pitchFamily="2" charset="2"/>
                  <a:buChar char="ü"/>
                </a:pPr>
                <a:r>
                  <a:rPr lang="fr-FR" dirty="0">
                    <a:ea typeface="Times New Roman"/>
                    <a:cs typeface="Times New Roman"/>
                  </a:rPr>
                  <a:t>  </a:t>
                </a:r>
                <a:r>
                  <a:rPr lang="fr-FR" sz="5100" dirty="0">
                    <a:latin typeface="Times New Roman" panose="02020603050405020304" pitchFamily="18" charset="0"/>
                    <a:ea typeface="Times New Roman"/>
                    <a:cs typeface="Times New Roman" panose="02020603050405020304" pitchFamily="18" charset="0"/>
                  </a:rPr>
                  <a:t>« si » : est vraie car l’ensemble des stratégies pures est contenu dans celui des mixtes.</a:t>
                </a:r>
                <a:endParaRPr lang="fr-FR" sz="5100" dirty="0">
                  <a:latin typeface="Times New Roman" panose="02020603050405020304" pitchFamily="18" charset="0"/>
                  <a:ea typeface="Calibri"/>
                  <a:cs typeface="Times New Roman" panose="02020603050405020304" pitchFamily="18" charset="0"/>
                </a:endParaRPr>
              </a:p>
              <a:p>
                <a:pPr>
                  <a:lnSpc>
                    <a:spcPct val="115000"/>
                  </a:lnSpc>
                  <a:spcAft>
                    <a:spcPts val="1000"/>
                  </a:spcAft>
                  <a:buFont typeface="Wingdings" panose="05000000000000000000" pitchFamily="2" charset="2"/>
                  <a:buChar char="ü"/>
                </a:pPr>
                <a:r>
                  <a:rPr lang="fr-FR" sz="5100" dirty="0">
                    <a:latin typeface="Times New Roman" panose="02020603050405020304" pitchFamily="18" charset="0"/>
                    <a:ea typeface="Times New Roman"/>
                    <a:cs typeface="Times New Roman" panose="02020603050405020304" pitchFamily="18" charset="0"/>
                  </a:rPr>
                  <a:t>« Seulement si » :  </a:t>
                </a:r>
                <a14:m>
                  <m:oMath xmlns:m="http://schemas.openxmlformats.org/officeDocument/2006/math">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𝑢</m:t>
                        </m:r>
                      </m:e>
                      <m:sub>
                        <m:r>
                          <a:rPr lang="fr-FR" sz="5100" i="1">
                            <a:effectLst/>
                            <a:latin typeface="Cambria Math"/>
                            <a:ea typeface="Times New Roman"/>
                            <a:cs typeface="Times New Roman"/>
                          </a:rPr>
                          <m:t>𝑖</m:t>
                        </m:r>
                      </m:sub>
                    </m:sSub>
                    <m:d>
                      <m:dPr>
                        <m:ctrlPr>
                          <a:rPr lang="fr-FR" sz="5100" i="1">
                            <a:effectLst/>
                            <a:latin typeface="Cambria Math"/>
                            <a:ea typeface="Times New Roman"/>
                            <a:cs typeface="Times New Roman"/>
                          </a:rPr>
                        </m:ctrlPr>
                      </m:dPr>
                      <m:e>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𝜎</m:t>
                            </m:r>
                            <m:r>
                              <a:rPr lang="fr-FR" sz="5100" i="1">
                                <a:effectLst/>
                                <a:latin typeface="Cambria Math"/>
                                <a:ea typeface="Times New Roman"/>
                                <a:cs typeface="Times New Roman"/>
                              </a:rPr>
                              <m:t>′</m:t>
                            </m:r>
                          </m:e>
                          <m:sub>
                            <m:r>
                              <a:rPr lang="fr-FR" sz="5100" i="1">
                                <a:effectLst/>
                                <a:latin typeface="Cambria Math"/>
                                <a:ea typeface="Times New Roman"/>
                                <a:cs typeface="Times New Roman"/>
                              </a:rPr>
                              <m:t>𝑖</m:t>
                            </m:r>
                          </m:sub>
                        </m:sSub>
                        <m:r>
                          <a:rPr lang="fr-FR" sz="5100" i="1">
                            <a:effectLst/>
                            <a:latin typeface="Cambria Math"/>
                            <a:ea typeface="Times New Roman"/>
                            <a:cs typeface="Times New Roman"/>
                          </a:rPr>
                          <m:t>,</m:t>
                        </m:r>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𝜎</m:t>
                            </m:r>
                          </m:e>
                          <m:sub>
                            <m:r>
                              <a:rPr lang="fr-FR" sz="5100" i="1">
                                <a:effectLst/>
                                <a:latin typeface="Cambria Math"/>
                                <a:ea typeface="Times New Roman"/>
                                <a:cs typeface="Times New Roman"/>
                              </a:rPr>
                              <m:t>−</m:t>
                            </m:r>
                            <m:r>
                              <a:rPr lang="fr-FR" sz="5100" i="1">
                                <a:effectLst/>
                                <a:latin typeface="Cambria Math"/>
                                <a:ea typeface="Times New Roman"/>
                                <a:cs typeface="Times New Roman"/>
                              </a:rPr>
                              <m:t>𝑖</m:t>
                            </m:r>
                          </m:sub>
                        </m:sSub>
                      </m:e>
                    </m:d>
                    <m:r>
                      <a:rPr lang="fr-FR" sz="5100" i="1">
                        <a:effectLst/>
                        <a:latin typeface="Cambria Math"/>
                        <a:ea typeface="Times New Roman"/>
                        <a:cs typeface="Times New Roman"/>
                      </a:rPr>
                      <m:t>=</m:t>
                    </m:r>
                    <m:nary>
                      <m:naryPr>
                        <m:chr m:val="∑"/>
                        <m:limLoc m:val="undOvr"/>
                        <m:supHide m:val="on"/>
                        <m:ctrlPr>
                          <a:rPr lang="fr-FR" sz="5100" i="1">
                            <a:effectLst/>
                            <a:latin typeface="Cambria Math"/>
                            <a:ea typeface="Times New Roman"/>
                            <a:cs typeface="Times New Roman"/>
                          </a:rPr>
                        </m:ctrlPr>
                      </m:naryPr>
                      <m:sub>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𝑠</m:t>
                            </m:r>
                          </m:e>
                          <m:sub>
                            <m:r>
                              <a:rPr lang="fr-FR" sz="5100" i="1">
                                <a:effectLst/>
                                <a:latin typeface="Cambria Math"/>
                                <a:ea typeface="Times New Roman"/>
                                <a:cs typeface="Times New Roman"/>
                              </a:rPr>
                              <m:t>𝑖</m:t>
                            </m:r>
                          </m:sub>
                        </m:sSub>
                        <m:r>
                          <a:rPr lang="fr-FR" sz="5100" i="1">
                            <a:effectLst/>
                            <a:latin typeface="Cambria Math"/>
                            <a:ea typeface="Times New Roman"/>
                            <a:cs typeface="Times New Roman"/>
                          </a:rPr>
                          <m:t>∈</m:t>
                        </m:r>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𝑆</m:t>
                            </m:r>
                          </m:e>
                          <m:sub>
                            <m:r>
                              <a:rPr lang="fr-FR" sz="5100" i="1">
                                <a:effectLst/>
                                <a:latin typeface="Cambria Math"/>
                                <a:ea typeface="Times New Roman"/>
                                <a:cs typeface="Times New Roman"/>
                              </a:rPr>
                              <m:t>𝑖</m:t>
                            </m:r>
                          </m:sub>
                        </m:sSub>
                      </m:sub>
                      <m:sup/>
                      <m:e>
                        <m:sSub>
                          <m:sSubPr>
                            <m:ctrlPr>
                              <a:rPr lang="fr-FR" sz="5100" i="1">
                                <a:effectLst/>
                                <a:latin typeface="Cambria Math"/>
                                <a:ea typeface="Times New Roman"/>
                                <a:cs typeface="Times New Roman"/>
                              </a:rPr>
                            </m:ctrlPr>
                          </m:sSubPr>
                          <m:e>
                            <m:sSup>
                              <m:sSupPr>
                                <m:ctrlPr>
                                  <a:rPr lang="fr-FR" sz="5100" i="1">
                                    <a:effectLst/>
                                    <a:latin typeface="Cambria Math"/>
                                    <a:ea typeface="Times New Roman"/>
                                    <a:cs typeface="Times New Roman"/>
                                  </a:rPr>
                                </m:ctrlPr>
                              </m:sSupPr>
                              <m:e>
                                <m:r>
                                  <a:rPr lang="fr-FR" sz="5100" i="1">
                                    <a:effectLst/>
                                    <a:latin typeface="Cambria Math"/>
                                    <a:ea typeface="Times New Roman"/>
                                    <a:cs typeface="Times New Roman"/>
                                  </a:rPr>
                                  <m:t>𝜎</m:t>
                                </m:r>
                              </m:e>
                              <m:sup>
                                <m:r>
                                  <a:rPr lang="fr-FR" sz="5100" i="1">
                                    <a:effectLst/>
                                    <a:latin typeface="Cambria Math"/>
                                    <a:ea typeface="Times New Roman"/>
                                    <a:cs typeface="Times New Roman"/>
                                  </a:rPr>
                                  <m:t>′</m:t>
                                </m:r>
                              </m:sup>
                            </m:sSup>
                          </m:e>
                          <m:sub>
                            <m:r>
                              <a:rPr lang="fr-FR" sz="5100" i="1">
                                <a:effectLst/>
                                <a:latin typeface="Cambria Math"/>
                                <a:ea typeface="Times New Roman"/>
                                <a:cs typeface="Times New Roman"/>
                              </a:rPr>
                              <m:t>𝑖</m:t>
                            </m:r>
                          </m:sub>
                        </m:sSub>
                      </m:e>
                    </m:nary>
                    <m:r>
                      <a:rPr lang="fr-FR" sz="5100" i="1">
                        <a:effectLst/>
                        <a:latin typeface="Cambria Math"/>
                        <a:ea typeface="Times New Roman"/>
                        <a:cs typeface="Times New Roman"/>
                      </a:rPr>
                      <m:t>(</m:t>
                    </m:r>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𝑠</m:t>
                        </m:r>
                      </m:e>
                      <m:sub>
                        <m:r>
                          <a:rPr lang="fr-FR" sz="5100" i="1">
                            <a:effectLst/>
                            <a:latin typeface="Cambria Math"/>
                            <a:ea typeface="Times New Roman"/>
                            <a:cs typeface="Times New Roman"/>
                          </a:rPr>
                          <m:t>𝑖</m:t>
                        </m:r>
                      </m:sub>
                    </m:sSub>
                    <m:r>
                      <a:rPr lang="fr-FR" sz="5100" i="1">
                        <a:effectLst/>
                        <a:latin typeface="Cambria Math"/>
                        <a:ea typeface="Times New Roman"/>
                        <a:cs typeface="Times New Roman"/>
                      </a:rPr>
                      <m:t>)</m:t>
                    </m:r>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𝑢</m:t>
                        </m:r>
                      </m:e>
                      <m:sub>
                        <m:r>
                          <a:rPr lang="fr-FR" sz="5100" i="1">
                            <a:effectLst/>
                            <a:latin typeface="Cambria Math"/>
                            <a:ea typeface="Times New Roman"/>
                            <a:cs typeface="Times New Roman"/>
                          </a:rPr>
                          <m:t>𝑖</m:t>
                        </m:r>
                      </m:sub>
                    </m:sSub>
                    <m:r>
                      <a:rPr lang="fr-FR" sz="5100" i="1">
                        <a:effectLst/>
                        <a:latin typeface="Cambria Math"/>
                        <a:ea typeface="Times New Roman"/>
                        <a:cs typeface="Times New Roman"/>
                      </a:rPr>
                      <m:t>(</m:t>
                    </m:r>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𝑠</m:t>
                        </m:r>
                      </m:e>
                      <m:sub>
                        <m:r>
                          <a:rPr lang="fr-FR" sz="5100" i="1">
                            <a:effectLst/>
                            <a:latin typeface="Cambria Math"/>
                            <a:ea typeface="Times New Roman"/>
                            <a:cs typeface="Times New Roman"/>
                          </a:rPr>
                          <m:t>𝑖</m:t>
                        </m:r>
                      </m:sub>
                    </m:sSub>
                    <m:r>
                      <a:rPr lang="fr-FR" sz="5100" i="1">
                        <a:effectLst/>
                        <a:latin typeface="Cambria Math"/>
                        <a:ea typeface="Times New Roman"/>
                        <a:cs typeface="Times New Roman"/>
                      </a:rPr>
                      <m:t>,</m:t>
                    </m:r>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𝜎</m:t>
                        </m:r>
                      </m:e>
                      <m:sub>
                        <m:r>
                          <a:rPr lang="fr-FR" sz="5100" i="1">
                            <a:effectLst/>
                            <a:latin typeface="Cambria Math"/>
                            <a:ea typeface="Times New Roman"/>
                            <a:cs typeface="Times New Roman"/>
                          </a:rPr>
                          <m:t>−</m:t>
                        </m:r>
                        <m:r>
                          <a:rPr lang="fr-FR" sz="5100" i="1">
                            <a:effectLst/>
                            <a:latin typeface="Cambria Math"/>
                            <a:ea typeface="Times New Roman"/>
                            <a:cs typeface="Times New Roman"/>
                          </a:rPr>
                          <m:t>𝑖</m:t>
                        </m:r>
                      </m:sub>
                    </m:sSub>
                    <m:r>
                      <a:rPr lang="fr-FR" sz="5100" i="1">
                        <a:effectLst/>
                        <a:latin typeface="Cambria Math"/>
                        <a:ea typeface="Times New Roman"/>
                        <a:cs typeface="Times New Roman"/>
                      </a:rPr>
                      <m:t>)</m:t>
                    </m:r>
                  </m:oMath>
                </a14:m>
                <a:r>
                  <a:rPr lang="fr-FR" sz="5100" dirty="0">
                    <a:latin typeface="Times New Roman" panose="02020603050405020304" pitchFamily="18" charset="0"/>
                    <a:ea typeface="Times New Roman"/>
                    <a:cs typeface="Times New Roman" panose="02020603050405020304" pitchFamily="18" charset="0"/>
                  </a:rPr>
                  <a:t> d’après le lemme 1 or </a:t>
                </a:r>
                <a14:m>
                  <m:oMath xmlns:m="http://schemas.openxmlformats.org/officeDocument/2006/math">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𝑢</m:t>
                        </m:r>
                      </m:e>
                      <m:sub>
                        <m:r>
                          <a:rPr lang="fr-FR" sz="5100" i="1">
                            <a:effectLst/>
                            <a:latin typeface="Cambria Math"/>
                            <a:ea typeface="Times New Roman"/>
                            <a:cs typeface="Times New Roman"/>
                          </a:rPr>
                          <m:t>𝑖</m:t>
                        </m:r>
                      </m:sub>
                    </m:sSub>
                    <m:d>
                      <m:dPr>
                        <m:ctrlPr>
                          <a:rPr lang="fr-FR" sz="5100" i="1">
                            <a:effectLst/>
                            <a:latin typeface="Cambria Math"/>
                            <a:ea typeface="Times New Roman"/>
                            <a:cs typeface="Times New Roman"/>
                          </a:rPr>
                        </m:ctrlPr>
                      </m:dPr>
                      <m:e>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𝜎</m:t>
                            </m:r>
                          </m:e>
                          <m:sub>
                            <m:r>
                              <a:rPr lang="fr-FR" sz="5100" i="1">
                                <a:effectLst/>
                                <a:latin typeface="Cambria Math"/>
                                <a:ea typeface="Times New Roman"/>
                                <a:cs typeface="Times New Roman"/>
                              </a:rPr>
                              <m:t>𝑖</m:t>
                            </m:r>
                          </m:sub>
                        </m:sSub>
                        <m:r>
                          <a:rPr lang="fr-FR" sz="5100" i="1">
                            <a:effectLst/>
                            <a:latin typeface="Cambria Math"/>
                            <a:ea typeface="Times New Roman"/>
                            <a:cs typeface="Times New Roman"/>
                          </a:rPr>
                          <m:t>,</m:t>
                        </m:r>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𝜎</m:t>
                            </m:r>
                          </m:e>
                          <m:sub>
                            <m:r>
                              <a:rPr lang="fr-FR" sz="5100" i="1">
                                <a:effectLst/>
                                <a:latin typeface="Cambria Math"/>
                                <a:ea typeface="Times New Roman"/>
                                <a:cs typeface="Times New Roman"/>
                              </a:rPr>
                              <m:t>−</m:t>
                            </m:r>
                            <m:r>
                              <a:rPr lang="fr-FR" sz="5100" i="1">
                                <a:effectLst/>
                                <a:latin typeface="Cambria Math"/>
                                <a:ea typeface="Times New Roman"/>
                                <a:cs typeface="Times New Roman"/>
                              </a:rPr>
                              <m:t>𝑖</m:t>
                            </m:r>
                          </m:sub>
                        </m:sSub>
                      </m:e>
                    </m:d>
                    <m:r>
                      <a:rPr lang="fr-FR" sz="5100" i="1">
                        <a:effectLst/>
                        <a:latin typeface="Cambria Math"/>
                        <a:ea typeface="Times New Roman"/>
                        <a:cs typeface="Times New Roman"/>
                      </a:rPr>
                      <m:t>≥</m:t>
                    </m:r>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𝑢</m:t>
                        </m:r>
                      </m:e>
                      <m:sub>
                        <m:r>
                          <a:rPr lang="fr-FR" sz="5100" i="1">
                            <a:effectLst/>
                            <a:latin typeface="Cambria Math"/>
                            <a:ea typeface="Times New Roman"/>
                            <a:cs typeface="Times New Roman"/>
                          </a:rPr>
                          <m:t>𝑖</m:t>
                        </m:r>
                      </m:sub>
                    </m:sSub>
                    <m:d>
                      <m:dPr>
                        <m:ctrlPr>
                          <a:rPr lang="fr-FR" sz="5100" i="1">
                            <a:effectLst/>
                            <a:latin typeface="Cambria Math"/>
                            <a:ea typeface="Times New Roman"/>
                            <a:cs typeface="Times New Roman"/>
                          </a:rPr>
                        </m:ctrlPr>
                      </m:dPr>
                      <m:e>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𝑠</m:t>
                            </m:r>
                          </m:e>
                          <m:sub>
                            <m:r>
                              <a:rPr lang="fr-FR" sz="5100" i="1">
                                <a:effectLst/>
                                <a:latin typeface="Cambria Math"/>
                                <a:ea typeface="Times New Roman"/>
                                <a:cs typeface="Times New Roman"/>
                              </a:rPr>
                              <m:t>𝑖</m:t>
                            </m:r>
                          </m:sub>
                        </m:sSub>
                        <m:r>
                          <a:rPr lang="fr-FR" sz="5100" i="1">
                            <a:effectLst/>
                            <a:latin typeface="Cambria Math"/>
                            <a:ea typeface="Times New Roman"/>
                            <a:cs typeface="Times New Roman"/>
                          </a:rPr>
                          <m:t>,</m:t>
                        </m:r>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𝜎</m:t>
                            </m:r>
                          </m:e>
                          <m:sub>
                            <m:r>
                              <a:rPr lang="fr-FR" sz="5100" i="1">
                                <a:effectLst/>
                                <a:latin typeface="Cambria Math"/>
                                <a:ea typeface="Times New Roman"/>
                                <a:cs typeface="Times New Roman"/>
                              </a:rPr>
                              <m:t>−</m:t>
                            </m:r>
                            <m:r>
                              <a:rPr lang="fr-FR" sz="5100" i="1">
                                <a:effectLst/>
                                <a:latin typeface="Cambria Math"/>
                                <a:ea typeface="Times New Roman"/>
                                <a:cs typeface="Times New Roman"/>
                              </a:rPr>
                              <m:t>𝑖</m:t>
                            </m:r>
                          </m:sub>
                        </m:sSub>
                      </m:e>
                    </m:d>
                  </m:oMath>
                </a14:m>
                <a:r>
                  <a:rPr lang="fr-FR" sz="5100" dirty="0">
                    <a:latin typeface="Times New Roman" panose="02020603050405020304" pitchFamily="18" charset="0"/>
                    <a:ea typeface="Times New Roman"/>
                    <a:cs typeface="Times New Roman" panose="02020603050405020304" pitchFamily="18" charset="0"/>
                  </a:rPr>
                  <a:t> d’où                   </a:t>
                </a:r>
                <a14:m>
                  <m:oMath xmlns:m="http://schemas.openxmlformats.org/officeDocument/2006/math">
                    <m:r>
                      <a:rPr lang="fr-FR" sz="5100" i="1">
                        <a:effectLst/>
                        <a:latin typeface="Cambria Math"/>
                        <a:ea typeface="Times New Roman"/>
                        <a:cs typeface="Times New Roman"/>
                      </a:rPr>
                      <m:t>≤</m:t>
                    </m:r>
                    <m:nary>
                      <m:naryPr>
                        <m:chr m:val="∑"/>
                        <m:limLoc m:val="undOvr"/>
                        <m:supHide m:val="on"/>
                        <m:ctrlPr>
                          <a:rPr lang="fr-FR" sz="5100" i="1">
                            <a:effectLst/>
                            <a:latin typeface="Cambria Math"/>
                            <a:ea typeface="Times New Roman"/>
                            <a:cs typeface="Times New Roman"/>
                          </a:rPr>
                        </m:ctrlPr>
                      </m:naryPr>
                      <m:sub>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𝑠</m:t>
                            </m:r>
                          </m:e>
                          <m:sub>
                            <m:r>
                              <a:rPr lang="fr-FR" sz="5100" i="1">
                                <a:effectLst/>
                                <a:latin typeface="Cambria Math"/>
                                <a:ea typeface="Times New Roman"/>
                                <a:cs typeface="Times New Roman"/>
                              </a:rPr>
                              <m:t>𝑖</m:t>
                            </m:r>
                          </m:sub>
                        </m:sSub>
                        <m:r>
                          <a:rPr lang="fr-FR" sz="5100" i="1">
                            <a:effectLst/>
                            <a:latin typeface="Cambria Math"/>
                            <a:ea typeface="Times New Roman"/>
                            <a:cs typeface="Times New Roman"/>
                          </a:rPr>
                          <m:t>∈</m:t>
                        </m:r>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𝑆</m:t>
                            </m:r>
                          </m:e>
                          <m:sub>
                            <m:r>
                              <a:rPr lang="fr-FR" sz="5100" i="1">
                                <a:effectLst/>
                                <a:latin typeface="Cambria Math"/>
                                <a:ea typeface="Times New Roman"/>
                                <a:cs typeface="Times New Roman"/>
                              </a:rPr>
                              <m:t>𝑖</m:t>
                            </m:r>
                          </m:sub>
                        </m:sSub>
                      </m:sub>
                      <m:sup/>
                      <m:e>
                        <m:sSub>
                          <m:sSubPr>
                            <m:ctrlPr>
                              <a:rPr lang="fr-FR" sz="5100" i="1">
                                <a:effectLst/>
                                <a:latin typeface="Cambria Math"/>
                                <a:ea typeface="Times New Roman"/>
                                <a:cs typeface="Times New Roman"/>
                              </a:rPr>
                            </m:ctrlPr>
                          </m:sSubPr>
                          <m:e>
                            <m:sSup>
                              <m:sSupPr>
                                <m:ctrlPr>
                                  <a:rPr lang="fr-FR" sz="5100" i="1">
                                    <a:effectLst/>
                                    <a:latin typeface="Cambria Math"/>
                                    <a:ea typeface="Times New Roman"/>
                                    <a:cs typeface="Times New Roman"/>
                                  </a:rPr>
                                </m:ctrlPr>
                              </m:sSupPr>
                              <m:e>
                                <m:r>
                                  <a:rPr lang="fr-FR" sz="5100" i="1">
                                    <a:effectLst/>
                                    <a:latin typeface="Cambria Math"/>
                                    <a:ea typeface="Times New Roman"/>
                                    <a:cs typeface="Times New Roman"/>
                                  </a:rPr>
                                  <m:t>𝜎</m:t>
                                </m:r>
                              </m:e>
                              <m:sup>
                                <m:r>
                                  <a:rPr lang="fr-FR" sz="5100" i="1">
                                    <a:effectLst/>
                                    <a:latin typeface="Cambria Math"/>
                                    <a:ea typeface="Times New Roman"/>
                                    <a:cs typeface="Times New Roman"/>
                                  </a:rPr>
                                  <m:t>′</m:t>
                                </m:r>
                              </m:sup>
                            </m:sSup>
                          </m:e>
                          <m:sub>
                            <m:r>
                              <a:rPr lang="fr-FR" sz="5100" i="1">
                                <a:effectLst/>
                                <a:latin typeface="Cambria Math"/>
                                <a:ea typeface="Times New Roman"/>
                                <a:cs typeface="Times New Roman"/>
                              </a:rPr>
                              <m:t>𝑖</m:t>
                            </m:r>
                          </m:sub>
                        </m:sSub>
                      </m:e>
                    </m:nary>
                    <m:d>
                      <m:dPr>
                        <m:ctrlPr>
                          <a:rPr lang="fr-FR" sz="5100" i="1">
                            <a:effectLst/>
                            <a:latin typeface="Cambria Math"/>
                            <a:ea typeface="Times New Roman"/>
                            <a:cs typeface="Times New Roman"/>
                          </a:rPr>
                        </m:ctrlPr>
                      </m:dPr>
                      <m:e>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𝑠</m:t>
                            </m:r>
                          </m:e>
                          <m:sub>
                            <m:r>
                              <a:rPr lang="fr-FR" sz="5100" i="1">
                                <a:effectLst/>
                                <a:latin typeface="Cambria Math"/>
                                <a:ea typeface="Times New Roman"/>
                                <a:cs typeface="Times New Roman"/>
                              </a:rPr>
                              <m:t>𝑖</m:t>
                            </m:r>
                          </m:sub>
                        </m:sSub>
                      </m:e>
                    </m:d>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𝑢</m:t>
                        </m:r>
                      </m:e>
                      <m:sub>
                        <m:r>
                          <a:rPr lang="fr-FR" sz="5100" i="1">
                            <a:effectLst/>
                            <a:latin typeface="Cambria Math"/>
                            <a:ea typeface="Times New Roman"/>
                            <a:cs typeface="Times New Roman"/>
                          </a:rPr>
                          <m:t>𝑖</m:t>
                        </m:r>
                      </m:sub>
                    </m:sSub>
                    <m:d>
                      <m:dPr>
                        <m:ctrlPr>
                          <a:rPr lang="fr-FR" sz="5100" i="1">
                            <a:effectLst/>
                            <a:latin typeface="Cambria Math"/>
                            <a:ea typeface="Times New Roman"/>
                            <a:cs typeface="Times New Roman"/>
                          </a:rPr>
                        </m:ctrlPr>
                      </m:dPr>
                      <m:e>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𝜎</m:t>
                            </m:r>
                          </m:e>
                          <m:sub>
                            <m:r>
                              <a:rPr lang="fr-FR" sz="5100" i="1">
                                <a:effectLst/>
                                <a:latin typeface="Cambria Math"/>
                                <a:ea typeface="Times New Roman"/>
                                <a:cs typeface="Times New Roman"/>
                              </a:rPr>
                              <m:t>𝑖</m:t>
                            </m:r>
                          </m:sub>
                        </m:sSub>
                        <m:r>
                          <a:rPr lang="fr-FR" sz="5100" i="1">
                            <a:effectLst/>
                            <a:latin typeface="Cambria Math"/>
                            <a:ea typeface="Times New Roman"/>
                            <a:cs typeface="Times New Roman"/>
                          </a:rPr>
                          <m:t>,</m:t>
                        </m:r>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𝜎</m:t>
                            </m:r>
                          </m:e>
                          <m:sub>
                            <m:r>
                              <a:rPr lang="fr-FR" sz="5100" i="1">
                                <a:effectLst/>
                                <a:latin typeface="Cambria Math"/>
                                <a:ea typeface="Times New Roman"/>
                                <a:cs typeface="Times New Roman"/>
                              </a:rPr>
                              <m:t>−</m:t>
                            </m:r>
                            <m:r>
                              <a:rPr lang="fr-FR" sz="5100" i="1">
                                <a:effectLst/>
                                <a:latin typeface="Cambria Math"/>
                                <a:ea typeface="Times New Roman"/>
                                <a:cs typeface="Times New Roman"/>
                              </a:rPr>
                              <m:t>𝑖</m:t>
                            </m:r>
                          </m:sub>
                        </m:sSub>
                      </m:e>
                    </m:d>
                    <m:r>
                      <a:rPr lang="fr-FR" sz="5100" i="1">
                        <a:effectLst/>
                        <a:latin typeface="Cambria Math"/>
                        <a:ea typeface="Times New Roman"/>
                        <a:cs typeface="Times New Roman"/>
                      </a:rPr>
                      <m:t>=</m:t>
                    </m:r>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𝑢</m:t>
                        </m:r>
                      </m:e>
                      <m:sub>
                        <m:r>
                          <a:rPr lang="fr-FR" sz="5100" i="1">
                            <a:effectLst/>
                            <a:latin typeface="Cambria Math"/>
                            <a:ea typeface="Times New Roman"/>
                            <a:cs typeface="Times New Roman"/>
                          </a:rPr>
                          <m:t>𝑖</m:t>
                        </m:r>
                      </m:sub>
                    </m:sSub>
                    <m:d>
                      <m:dPr>
                        <m:ctrlPr>
                          <a:rPr lang="fr-FR" sz="5100" i="1">
                            <a:effectLst/>
                            <a:latin typeface="Cambria Math"/>
                            <a:ea typeface="Times New Roman"/>
                            <a:cs typeface="Times New Roman"/>
                          </a:rPr>
                        </m:ctrlPr>
                      </m:dPr>
                      <m:e>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𝜎</m:t>
                            </m:r>
                          </m:e>
                          <m:sub>
                            <m:r>
                              <a:rPr lang="fr-FR" sz="5100" i="1">
                                <a:effectLst/>
                                <a:latin typeface="Cambria Math"/>
                                <a:ea typeface="Times New Roman"/>
                                <a:cs typeface="Times New Roman"/>
                              </a:rPr>
                              <m:t>𝑖</m:t>
                            </m:r>
                          </m:sub>
                        </m:sSub>
                        <m:r>
                          <a:rPr lang="fr-FR" sz="5100" i="1">
                            <a:effectLst/>
                            <a:latin typeface="Cambria Math"/>
                            <a:ea typeface="Times New Roman"/>
                            <a:cs typeface="Times New Roman"/>
                          </a:rPr>
                          <m:t>,</m:t>
                        </m:r>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𝜎</m:t>
                            </m:r>
                          </m:e>
                          <m:sub>
                            <m:r>
                              <a:rPr lang="fr-FR" sz="5100" i="1">
                                <a:effectLst/>
                                <a:latin typeface="Cambria Math"/>
                                <a:ea typeface="Times New Roman"/>
                                <a:cs typeface="Times New Roman"/>
                              </a:rPr>
                              <m:t>−</m:t>
                            </m:r>
                            <m:r>
                              <a:rPr lang="fr-FR" sz="5100" i="1">
                                <a:effectLst/>
                                <a:latin typeface="Cambria Math"/>
                                <a:ea typeface="Times New Roman"/>
                                <a:cs typeface="Times New Roman"/>
                              </a:rPr>
                              <m:t>𝑖</m:t>
                            </m:r>
                          </m:sub>
                        </m:sSub>
                      </m:e>
                    </m:d>
                    <m:nary>
                      <m:naryPr>
                        <m:chr m:val="∑"/>
                        <m:limLoc m:val="undOvr"/>
                        <m:supHide m:val="on"/>
                        <m:ctrlPr>
                          <a:rPr lang="fr-FR" sz="5100" i="1">
                            <a:effectLst/>
                            <a:latin typeface="Cambria Math"/>
                            <a:ea typeface="Times New Roman"/>
                            <a:cs typeface="Times New Roman"/>
                          </a:rPr>
                        </m:ctrlPr>
                      </m:naryPr>
                      <m:sub>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𝑠</m:t>
                            </m:r>
                          </m:e>
                          <m:sub>
                            <m:r>
                              <a:rPr lang="fr-FR" sz="5100" i="1">
                                <a:effectLst/>
                                <a:latin typeface="Cambria Math"/>
                                <a:ea typeface="Times New Roman"/>
                                <a:cs typeface="Times New Roman"/>
                              </a:rPr>
                              <m:t>𝑖</m:t>
                            </m:r>
                          </m:sub>
                        </m:sSub>
                        <m:r>
                          <a:rPr lang="fr-FR" sz="5100" i="1">
                            <a:effectLst/>
                            <a:latin typeface="Cambria Math"/>
                            <a:ea typeface="Times New Roman"/>
                            <a:cs typeface="Times New Roman"/>
                          </a:rPr>
                          <m:t>∈</m:t>
                        </m:r>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𝑆</m:t>
                            </m:r>
                          </m:e>
                          <m:sub>
                            <m:r>
                              <a:rPr lang="fr-FR" sz="5100" i="1">
                                <a:effectLst/>
                                <a:latin typeface="Cambria Math"/>
                                <a:ea typeface="Times New Roman"/>
                                <a:cs typeface="Times New Roman"/>
                              </a:rPr>
                              <m:t>𝑖</m:t>
                            </m:r>
                          </m:sub>
                        </m:sSub>
                      </m:sub>
                      <m:sup/>
                      <m:e>
                        <m:sSub>
                          <m:sSubPr>
                            <m:ctrlPr>
                              <a:rPr lang="fr-FR" sz="5100" i="1">
                                <a:effectLst/>
                                <a:latin typeface="Cambria Math"/>
                                <a:ea typeface="Times New Roman"/>
                                <a:cs typeface="Times New Roman"/>
                              </a:rPr>
                            </m:ctrlPr>
                          </m:sSubPr>
                          <m:e>
                            <m:sSup>
                              <m:sSupPr>
                                <m:ctrlPr>
                                  <a:rPr lang="fr-FR" sz="5100" i="1">
                                    <a:effectLst/>
                                    <a:latin typeface="Cambria Math"/>
                                    <a:ea typeface="Times New Roman"/>
                                    <a:cs typeface="Times New Roman"/>
                                  </a:rPr>
                                </m:ctrlPr>
                              </m:sSupPr>
                              <m:e>
                                <m:r>
                                  <a:rPr lang="fr-FR" sz="5100" i="1">
                                    <a:effectLst/>
                                    <a:latin typeface="Cambria Math"/>
                                    <a:ea typeface="Times New Roman"/>
                                    <a:cs typeface="Times New Roman"/>
                                  </a:rPr>
                                  <m:t>𝜎</m:t>
                                </m:r>
                              </m:e>
                              <m:sup>
                                <m:r>
                                  <a:rPr lang="fr-FR" sz="5100" i="1">
                                    <a:effectLst/>
                                    <a:latin typeface="Cambria Math"/>
                                    <a:ea typeface="Times New Roman"/>
                                    <a:cs typeface="Times New Roman"/>
                                  </a:rPr>
                                  <m:t>′</m:t>
                                </m:r>
                              </m:sup>
                            </m:sSup>
                          </m:e>
                          <m:sub>
                            <m:r>
                              <a:rPr lang="fr-FR" sz="5100" i="1">
                                <a:effectLst/>
                                <a:latin typeface="Cambria Math"/>
                                <a:ea typeface="Times New Roman"/>
                                <a:cs typeface="Times New Roman"/>
                              </a:rPr>
                              <m:t>𝑖</m:t>
                            </m:r>
                          </m:sub>
                        </m:sSub>
                      </m:e>
                    </m:nary>
                    <m:d>
                      <m:dPr>
                        <m:ctrlPr>
                          <a:rPr lang="fr-FR" sz="5100" i="1">
                            <a:effectLst/>
                            <a:latin typeface="Cambria Math"/>
                            <a:ea typeface="Times New Roman"/>
                            <a:cs typeface="Times New Roman"/>
                          </a:rPr>
                        </m:ctrlPr>
                      </m:dPr>
                      <m:e>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𝑠</m:t>
                            </m:r>
                          </m:e>
                          <m:sub>
                            <m:r>
                              <a:rPr lang="fr-FR" sz="5100" i="1">
                                <a:effectLst/>
                                <a:latin typeface="Cambria Math"/>
                                <a:ea typeface="Times New Roman"/>
                                <a:cs typeface="Times New Roman"/>
                              </a:rPr>
                              <m:t>𝑖</m:t>
                            </m:r>
                          </m:sub>
                        </m:sSub>
                      </m:e>
                    </m:d>
                    <m:r>
                      <a:rPr lang="fr-FR" sz="5100" i="1">
                        <a:effectLst/>
                        <a:latin typeface="Cambria Math"/>
                        <a:ea typeface="Times New Roman"/>
                        <a:cs typeface="Times New Roman"/>
                      </a:rPr>
                      <m:t>=</m:t>
                    </m:r>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𝑢</m:t>
                        </m:r>
                      </m:e>
                      <m:sub>
                        <m:r>
                          <a:rPr lang="fr-FR" sz="5100" i="1">
                            <a:effectLst/>
                            <a:latin typeface="Cambria Math"/>
                            <a:ea typeface="Times New Roman"/>
                            <a:cs typeface="Times New Roman"/>
                          </a:rPr>
                          <m:t>𝑖</m:t>
                        </m:r>
                      </m:sub>
                    </m:sSub>
                    <m:d>
                      <m:dPr>
                        <m:ctrlPr>
                          <a:rPr lang="fr-FR" sz="5100" i="1">
                            <a:effectLst/>
                            <a:latin typeface="Cambria Math"/>
                            <a:ea typeface="Times New Roman"/>
                            <a:cs typeface="Times New Roman"/>
                          </a:rPr>
                        </m:ctrlPr>
                      </m:dPr>
                      <m:e>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𝜎</m:t>
                            </m:r>
                          </m:e>
                          <m:sub>
                            <m:r>
                              <a:rPr lang="fr-FR" sz="5100" i="1">
                                <a:effectLst/>
                                <a:latin typeface="Cambria Math"/>
                                <a:ea typeface="Times New Roman"/>
                                <a:cs typeface="Times New Roman"/>
                              </a:rPr>
                              <m:t>𝑖</m:t>
                            </m:r>
                          </m:sub>
                        </m:sSub>
                        <m:r>
                          <a:rPr lang="fr-FR" sz="5100" i="1">
                            <a:effectLst/>
                            <a:latin typeface="Cambria Math"/>
                            <a:ea typeface="Times New Roman"/>
                            <a:cs typeface="Times New Roman"/>
                          </a:rPr>
                          <m:t>,</m:t>
                        </m:r>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𝜎</m:t>
                            </m:r>
                          </m:e>
                          <m:sub>
                            <m:r>
                              <a:rPr lang="fr-FR" sz="5100" i="1">
                                <a:effectLst/>
                                <a:latin typeface="Cambria Math"/>
                                <a:ea typeface="Times New Roman"/>
                                <a:cs typeface="Times New Roman"/>
                              </a:rPr>
                              <m:t>−</m:t>
                            </m:r>
                            <m:r>
                              <a:rPr lang="fr-FR" sz="5100" i="1">
                                <a:effectLst/>
                                <a:latin typeface="Cambria Math"/>
                                <a:ea typeface="Times New Roman"/>
                                <a:cs typeface="Times New Roman"/>
                              </a:rPr>
                              <m:t>𝑖</m:t>
                            </m:r>
                          </m:sub>
                        </m:sSub>
                      </m:e>
                    </m:d>
                    <m:r>
                      <a:rPr lang="fr-FR" sz="5100" i="1">
                        <a:effectLst/>
                        <a:latin typeface="Cambria Math"/>
                        <a:ea typeface="Times New Roman"/>
                        <a:cs typeface="Times New Roman"/>
                      </a:rPr>
                      <m:t> </m:t>
                    </m:r>
                  </m:oMath>
                </a14:m>
                <a:r>
                  <a:rPr lang="fr-FR" sz="5100" dirty="0">
                    <a:latin typeface="Times New Roman" panose="02020603050405020304" pitchFamily="18" charset="0"/>
                    <a:ea typeface="Times New Roman"/>
                    <a:cs typeface="Times New Roman" panose="02020603050405020304" pitchFamily="18" charset="0"/>
                  </a:rPr>
                  <a:t> car </a:t>
                </a:r>
                <a:r>
                  <a:rPr lang="fr-FR" sz="5100" dirty="0" smtClean="0">
                    <a:latin typeface="Times New Roman" panose="02020603050405020304" pitchFamily="18" charset="0"/>
                    <a:ea typeface="Times New Roman"/>
                    <a:cs typeface="Times New Roman" panose="02020603050405020304" pitchFamily="18" charset="0"/>
                  </a:rPr>
                  <a:t> </a:t>
                </a:r>
                <a14:m>
                  <m:oMath xmlns:m="http://schemas.openxmlformats.org/officeDocument/2006/math">
                    <m:nary>
                      <m:naryPr>
                        <m:chr m:val="∑"/>
                        <m:limLoc m:val="undOvr"/>
                        <m:supHide m:val="on"/>
                        <m:ctrlPr>
                          <a:rPr lang="fr-FR" sz="5100" i="1">
                            <a:effectLst/>
                            <a:latin typeface="Cambria Math"/>
                            <a:ea typeface="Times New Roman"/>
                            <a:cs typeface="Times New Roman"/>
                          </a:rPr>
                        </m:ctrlPr>
                      </m:naryPr>
                      <m:sub>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𝑠</m:t>
                            </m:r>
                          </m:e>
                          <m:sub>
                            <m:r>
                              <a:rPr lang="fr-FR" sz="5100" i="1">
                                <a:effectLst/>
                                <a:latin typeface="Cambria Math"/>
                                <a:ea typeface="Times New Roman"/>
                                <a:cs typeface="Times New Roman"/>
                              </a:rPr>
                              <m:t>𝑖</m:t>
                            </m:r>
                          </m:sub>
                        </m:sSub>
                        <m:r>
                          <a:rPr lang="fr-FR" sz="5100" i="1">
                            <a:effectLst/>
                            <a:latin typeface="Cambria Math"/>
                            <a:ea typeface="Times New Roman"/>
                            <a:cs typeface="Times New Roman"/>
                          </a:rPr>
                          <m:t>∈</m:t>
                        </m:r>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𝑆</m:t>
                            </m:r>
                          </m:e>
                          <m:sub>
                            <m:r>
                              <a:rPr lang="fr-FR" sz="5100" i="1">
                                <a:effectLst/>
                                <a:latin typeface="Cambria Math"/>
                                <a:ea typeface="Times New Roman"/>
                                <a:cs typeface="Times New Roman"/>
                              </a:rPr>
                              <m:t>𝑖</m:t>
                            </m:r>
                          </m:sub>
                        </m:sSub>
                      </m:sub>
                      <m:sup/>
                      <m:e>
                        <m:sSub>
                          <m:sSubPr>
                            <m:ctrlPr>
                              <a:rPr lang="fr-FR" sz="5100" i="1">
                                <a:effectLst/>
                                <a:latin typeface="Cambria Math"/>
                                <a:ea typeface="Times New Roman"/>
                                <a:cs typeface="Times New Roman"/>
                              </a:rPr>
                            </m:ctrlPr>
                          </m:sSubPr>
                          <m:e>
                            <m:sSup>
                              <m:sSupPr>
                                <m:ctrlPr>
                                  <a:rPr lang="fr-FR" sz="5100" i="1">
                                    <a:effectLst/>
                                    <a:latin typeface="Cambria Math"/>
                                    <a:ea typeface="Times New Roman"/>
                                    <a:cs typeface="Times New Roman"/>
                                  </a:rPr>
                                </m:ctrlPr>
                              </m:sSupPr>
                              <m:e>
                                <m:r>
                                  <a:rPr lang="fr-FR" sz="5100" i="1">
                                    <a:effectLst/>
                                    <a:latin typeface="Cambria Math"/>
                                    <a:ea typeface="Times New Roman"/>
                                    <a:cs typeface="Times New Roman"/>
                                  </a:rPr>
                                  <m:t>𝜎</m:t>
                                </m:r>
                              </m:e>
                              <m:sup>
                                <m:r>
                                  <a:rPr lang="fr-FR" sz="5100" i="1">
                                    <a:effectLst/>
                                    <a:latin typeface="Cambria Math"/>
                                    <a:ea typeface="Times New Roman"/>
                                    <a:cs typeface="Times New Roman"/>
                                  </a:rPr>
                                  <m:t>′</m:t>
                                </m:r>
                              </m:sup>
                            </m:sSup>
                          </m:e>
                          <m:sub>
                            <m:r>
                              <a:rPr lang="fr-FR" sz="5100" i="1">
                                <a:effectLst/>
                                <a:latin typeface="Cambria Math"/>
                                <a:ea typeface="Times New Roman"/>
                                <a:cs typeface="Times New Roman"/>
                              </a:rPr>
                              <m:t>𝑖</m:t>
                            </m:r>
                          </m:sub>
                        </m:sSub>
                      </m:e>
                    </m:nary>
                    <m:d>
                      <m:dPr>
                        <m:ctrlPr>
                          <a:rPr lang="fr-FR" sz="5100" i="1">
                            <a:effectLst/>
                            <a:latin typeface="Cambria Math"/>
                            <a:ea typeface="Times New Roman"/>
                            <a:cs typeface="Times New Roman"/>
                          </a:rPr>
                        </m:ctrlPr>
                      </m:dPr>
                      <m:e>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𝑠</m:t>
                            </m:r>
                          </m:e>
                          <m:sub>
                            <m:r>
                              <a:rPr lang="fr-FR" sz="5100" i="1">
                                <a:effectLst/>
                                <a:latin typeface="Cambria Math"/>
                                <a:ea typeface="Times New Roman"/>
                                <a:cs typeface="Times New Roman"/>
                              </a:rPr>
                              <m:t>𝑖</m:t>
                            </m:r>
                          </m:sub>
                        </m:sSub>
                      </m:e>
                    </m:d>
                    <m:r>
                      <a:rPr lang="fr-FR" sz="5100" i="1">
                        <a:effectLst/>
                        <a:latin typeface="Cambria Math"/>
                        <a:ea typeface="Times New Roman"/>
                        <a:cs typeface="Times New Roman"/>
                      </a:rPr>
                      <m:t> =1</m:t>
                    </m:r>
                  </m:oMath>
                </a14:m>
                <a:r>
                  <a:rPr lang="fr-FR" sz="5100" dirty="0">
                    <a:latin typeface="Times New Roman" panose="02020603050405020304" pitchFamily="18" charset="0"/>
                    <a:ea typeface="Times New Roman"/>
                    <a:cs typeface="Times New Roman" panose="02020603050405020304" pitchFamily="18" charset="0"/>
                  </a:rPr>
                  <a:t> (Distribution de probabilités</a:t>
                </a:r>
                <a:r>
                  <a:rPr lang="fr-FR" sz="5100" dirty="0" smtClean="0">
                    <a:latin typeface="Times New Roman" panose="02020603050405020304" pitchFamily="18" charset="0"/>
                    <a:ea typeface="Times New Roman"/>
                    <a:cs typeface="Times New Roman" panose="02020603050405020304" pitchFamily="18" charset="0"/>
                  </a:rPr>
                  <a:t>). </a:t>
                </a:r>
              </a:p>
              <a:p>
                <a:pPr marL="0" indent="0">
                  <a:lnSpc>
                    <a:spcPct val="115000"/>
                  </a:lnSpc>
                  <a:spcAft>
                    <a:spcPts val="1000"/>
                  </a:spcAft>
                  <a:buNone/>
                </a:pPr>
                <a:r>
                  <a:rPr lang="fr-FR" sz="5100" dirty="0" smtClean="0">
                    <a:latin typeface="Times New Roman" panose="02020603050405020304" pitchFamily="18" charset="0"/>
                    <a:ea typeface="Times New Roman"/>
                    <a:cs typeface="Times New Roman" panose="02020603050405020304" pitchFamily="18" charset="0"/>
                  </a:rPr>
                  <a:t>donc </a:t>
                </a:r>
                <a14:m>
                  <m:oMath xmlns:m="http://schemas.openxmlformats.org/officeDocument/2006/math">
                    <m:r>
                      <a:rPr lang="fr-FR" sz="5100" i="1">
                        <a:effectLst/>
                        <a:latin typeface="Cambria Math"/>
                        <a:ea typeface="Times New Roman"/>
                        <a:cs typeface="Times New Roman"/>
                      </a:rPr>
                      <m:t>𝜎</m:t>
                    </m:r>
                    <m:r>
                      <a:rPr lang="fr-FR" sz="5100" i="1">
                        <a:effectLst/>
                        <a:latin typeface="Cambria Math"/>
                        <a:ea typeface="Times New Roman"/>
                        <a:cs typeface="Times New Roman"/>
                      </a:rPr>
                      <m:t>=</m:t>
                    </m:r>
                    <m:d>
                      <m:dPr>
                        <m:ctrlPr>
                          <a:rPr lang="fr-FR" sz="5100" i="1">
                            <a:effectLst/>
                            <a:latin typeface="Cambria Math"/>
                            <a:ea typeface="Times New Roman"/>
                            <a:cs typeface="Times New Roman"/>
                          </a:rPr>
                        </m:ctrlPr>
                      </m:dPr>
                      <m:e>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𝜎</m:t>
                            </m:r>
                          </m:e>
                          <m:sub>
                            <m:r>
                              <a:rPr lang="fr-FR" sz="5100" i="1">
                                <a:effectLst/>
                                <a:latin typeface="Cambria Math"/>
                                <a:ea typeface="Times New Roman"/>
                                <a:cs typeface="Times New Roman"/>
                              </a:rPr>
                              <m:t>𝑖</m:t>
                            </m:r>
                          </m:sub>
                        </m:sSub>
                        <m:r>
                          <a:rPr lang="fr-FR" sz="5100" i="1">
                            <a:effectLst/>
                            <a:latin typeface="Cambria Math"/>
                            <a:ea typeface="Times New Roman"/>
                            <a:cs typeface="Times New Roman"/>
                          </a:rPr>
                          <m:t>,</m:t>
                        </m:r>
                        <m:sSub>
                          <m:sSubPr>
                            <m:ctrlPr>
                              <a:rPr lang="fr-FR" sz="5100" i="1">
                                <a:effectLst/>
                                <a:latin typeface="Cambria Math"/>
                                <a:ea typeface="Times New Roman"/>
                                <a:cs typeface="Times New Roman"/>
                              </a:rPr>
                            </m:ctrlPr>
                          </m:sSubPr>
                          <m:e>
                            <m:r>
                              <a:rPr lang="fr-FR" sz="5100" i="1">
                                <a:effectLst/>
                                <a:latin typeface="Cambria Math"/>
                                <a:ea typeface="Times New Roman"/>
                                <a:cs typeface="Times New Roman"/>
                              </a:rPr>
                              <m:t>𝜎</m:t>
                            </m:r>
                          </m:e>
                          <m:sub>
                            <m:r>
                              <a:rPr lang="fr-FR" sz="5100" i="1">
                                <a:effectLst/>
                                <a:latin typeface="Cambria Math"/>
                                <a:ea typeface="Times New Roman"/>
                                <a:cs typeface="Times New Roman"/>
                              </a:rPr>
                              <m:t>−</m:t>
                            </m:r>
                            <m:r>
                              <a:rPr lang="fr-FR" sz="5100" i="1">
                                <a:effectLst/>
                                <a:latin typeface="Cambria Math"/>
                                <a:ea typeface="Times New Roman"/>
                                <a:cs typeface="Times New Roman"/>
                              </a:rPr>
                              <m:t>𝑖</m:t>
                            </m:r>
                          </m:sub>
                        </m:sSub>
                      </m:e>
                    </m:d>
                  </m:oMath>
                </a14:m>
                <a:r>
                  <a:rPr lang="fr-FR" sz="5100" dirty="0">
                    <a:latin typeface="Times New Roman" panose="02020603050405020304" pitchFamily="18" charset="0"/>
                    <a:ea typeface="Times New Roman"/>
                    <a:cs typeface="Times New Roman" panose="02020603050405020304" pitchFamily="18" charset="0"/>
                  </a:rPr>
                  <a:t> est un équilibre de Nash en stratégies mixtes</a:t>
                </a:r>
                <a:r>
                  <a:rPr lang="fr-FR" dirty="0">
                    <a:ea typeface="Times New Roman"/>
                    <a:cs typeface="Times New Roman"/>
                  </a:rPr>
                  <a:t>.</a:t>
                </a:r>
                <a:endParaRPr lang="fr-FR" sz="2800" dirty="0">
                  <a:ea typeface="Calibri"/>
                  <a:cs typeface="Times New Roman"/>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111" t="-1482" r="-2370"/>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68</a:t>
            </a:fld>
            <a:endParaRPr lang="fr-FR"/>
          </a:p>
        </p:txBody>
      </p:sp>
    </p:spTree>
    <p:extLst>
      <p:ext uri="{BB962C8B-B14F-4D97-AF65-F5344CB8AC3E}">
        <p14:creationId xmlns:p14="http://schemas.microsoft.com/office/powerpoint/2010/main" val="33905375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p:sp>
        <p:nvSpPr>
          <p:cNvPr id="3" name="Espace réservé du contenu 2"/>
          <p:cNvSpPr>
            <a:spLocks noGrp="1"/>
          </p:cNvSpPr>
          <p:nvPr>
            <p:ph idx="1"/>
          </p:nvPr>
        </p:nvSpPr>
        <p:spPr/>
        <p:txBody>
          <a:bodyPr>
            <a:normAutofit fontScale="92500"/>
          </a:bodyPr>
          <a:lstStyle/>
          <a:p>
            <a:pPr marL="0" indent="0">
              <a:lnSpc>
                <a:spcPct val="115000"/>
              </a:lnSpc>
              <a:spcAft>
                <a:spcPts val="1000"/>
              </a:spcAft>
              <a:buNone/>
            </a:pPr>
            <a:r>
              <a:rPr lang="fr-FR" b="1" dirty="0" smtClean="0">
                <a:ea typeface="Times New Roman"/>
                <a:cs typeface="Times New Roman"/>
              </a:rPr>
              <a:t>Corollaire</a:t>
            </a:r>
            <a:r>
              <a:rPr lang="fr-FR" dirty="0" smtClean="0">
                <a:ea typeface="Times New Roman"/>
                <a:cs typeface="Times New Roman"/>
              </a:rPr>
              <a:t> </a:t>
            </a:r>
            <a:r>
              <a:rPr lang="fr-FR" dirty="0">
                <a:ea typeface="Times New Roman"/>
                <a:cs typeface="Times New Roman"/>
              </a:rPr>
              <a:t>Tout équilibre de Nash en stratégie pures </a:t>
            </a:r>
            <a:r>
              <a:rPr lang="fr-FR" dirty="0" smtClean="0">
                <a:ea typeface="Times New Roman"/>
                <a:cs typeface="Times New Roman"/>
              </a:rPr>
              <a:t>est </a:t>
            </a:r>
            <a:r>
              <a:rPr lang="fr-FR" dirty="0">
                <a:ea typeface="Times New Roman"/>
                <a:cs typeface="Times New Roman"/>
              </a:rPr>
              <a:t>un équilibre de Nash en stratégies mixtes.</a:t>
            </a:r>
            <a:endParaRPr lang="fr-FR" sz="2800" dirty="0">
              <a:ea typeface="Calibri"/>
              <a:cs typeface="Times New Roman"/>
            </a:endParaRPr>
          </a:p>
          <a:p>
            <a:pPr marL="0" indent="0">
              <a:lnSpc>
                <a:spcPct val="115000"/>
              </a:lnSpc>
              <a:spcAft>
                <a:spcPts val="1000"/>
              </a:spcAft>
              <a:buNone/>
            </a:pPr>
            <a:r>
              <a:rPr lang="fr-FR" b="1" dirty="0">
                <a:ea typeface="Times New Roman"/>
                <a:cs typeface="Times New Roman"/>
              </a:rPr>
              <a:t>Preuve</a:t>
            </a:r>
            <a:r>
              <a:rPr lang="fr-FR" dirty="0">
                <a:ea typeface="Times New Roman"/>
                <a:cs typeface="Times New Roman"/>
              </a:rPr>
              <a:t>  (Déduction directe de la proposition précédente).</a:t>
            </a:r>
            <a:endParaRPr lang="fr-FR" sz="2800" dirty="0">
              <a:ea typeface="Calibri"/>
              <a:cs typeface="Times New Roman"/>
            </a:endParaRPr>
          </a:p>
          <a:p>
            <a:pPr>
              <a:lnSpc>
                <a:spcPct val="115000"/>
              </a:lnSpc>
              <a:spcAft>
                <a:spcPts val="1000"/>
              </a:spcAft>
              <a:buFont typeface="Wingdings" panose="05000000000000000000" pitchFamily="2" charset="2"/>
              <a:buChar char="Ø"/>
            </a:pPr>
            <a:r>
              <a:rPr lang="fr-FR" dirty="0">
                <a:ea typeface="Times New Roman"/>
                <a:cs typeface="Times New Roman"/>
              </a:rPr>
              <a:t>Par conséquent, considérer les stratégies mixtes nous donne plus d’équilibres qu’avec les stratégies pures.</a:t>
            </a:r>
            <a:endParaRPr lang="fr-FR" sz="2800" dirty="0">
              <a:ea typeface="Calibri"/>
              <a:cs typeface="Times New Roman"/>
            </a:endParaRP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69</a:t>
            </a:fld>
            <a:endParaRPr lang="fr-FR"/>
          </a:p>
        </p:txBody>
      </p:sp>
    </p:spTree>
    <p:extLst>
      <p:ext uri="{BB962C8B-B14F-4D97-AF65-F5344CB8AC3E}">
        <p14:creationId xmlns:p14="http://schemas.microsoft.com/office/powerpoint/2010/main" val="2900508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a:solidFill>
                  <a:prstClr val="black"/>
                </a:solidFill>
              </a:rPr>
              <a:t>Equilibre de Nash en stratégies pures</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marL="0" indent="0">
                  <a:buNone/>
                </a:pPr>
                <a:r>
                  <a:rPr lang="fr-FR" dirty="0" smtClean="0"/>
                  <a:t>Autrement dit:</a:t>
                </a:r>
              </a:p>
              <a:p>
                <a:pPr marL="0" indent="0">
                  <a:lnSpc>
                    <a:spcPct val="115000"/>
                  </a:lnSpc>
                  <a:spcAft>
                    <a:spcPts val="1000"/>
                  </a:spcAft>
                  <a:buNone/>
                </a:pPr>
                <a:r>
                  <a:rPr lang="fr-FR" dirty="0" smtClean="0">
                    <a:effectLst/>
                    <a:latin typeface="Times New Roman"/>
                    <a:ea typeface="Times New Roman"/>
                    <a:cs typeface="Times New Roman"/>
                  </a:rPr>
                  <a:t>si  le joueur </a:t>
                </a:r>
                <a14:m>
                  <m:oMath xmlns:m="http://schemas.openxmlformats.org/officeDocument/2006/math">
                    <m:r>
                      <a:rPr lang="fr-FR" b="1" i="1">
                        <a:effectLst/>
                        <a:latin typeface="Cambria Math"/>
                        <a:ea typeface="Times New Roman"/>
                        <a:cs typeface="Times New Roman"/>
                      </a:rPr>
                      <m:t>𝒊</m:t>
                    </m:r>
                  </m:oMath>
                </a14:m>
                <a:r>
                  <a:rPr lang="fr-FR" b="1" dirty="0">
                    <a:effectLst/>
                    <a:latin typeface="Times New Roman"/>
                    <a:ea typeface="Times New Roman"/>
                    <a:cs typeface="Times New Roman"/>
                  </a:rPr>
                  <a:t> </a:t>
                </a:r>
                <a:r>
                  <a:rPr lang="fr-FR" dirty="0">
                    <a:effectLst/>
                    <a:latin typeface="Times New Roman"/>
                    <a:ea typeface="Times New Roman"/>
                    <a:cs typeface="Times New Roman"/>
                  </a:rPr>
                  <a:t>anticipe correctement  que les autres participants au jeu vont choisir les stratégies associées  </a:t>
                </a:r>
                <a14:m>
                  <m:oMath xmlns:m="http://schemas.openxmlformats.org/officeDocument/2006/math">
                    <m:sSubSup>
                      <m:sSubSupPr>
                        <m:ctrlPr>
                          <a:rPr lang="fr-FR" i="1">
                            <a:effectLst/>
                            <a:latin typeface="Cambria Math"/>
                            <a:ea typeface="Times New Roman"/>
                            <a:cs typeface="Times New Roman"/>
                          </a:rPr>
                        </m:ctrlPr>
                      </m:sSubSupPr>
                      <m:e>
                        <m:r>
                          <a:rPr lang="fr-FR" i="1">
                            <a:effectLst/>
                            <a:latin typeface="Cambria Math"/>
                            <a:ea typeface="Times New Roman"/>
                            <a:cs typeface="Times New Roman"/>
                          </a:rPr>
                          <m:t> </m:t>
                        </m:r>
                        <m:r>
                          <a:rPr lang="fr-FR" i="1">
                            <a:effectLst/>
                            <a:latin typeface="Cambria Math"/>
                            <a:ea typeface="Times New Roman"/>
                            <a:cs typeface="Times New Roman"/>
                          </a:rPr>
                          <m:t>𝑠</m:t>
                        </m:r>
                      </m:e>
                      <m:sub>
                        <m:r>
                          <a:rPr lang="fr-FR" i="1">
                            <a:effectLst/>
                            <a:latin typeface="Cambria Math"/>
                            <a:ea typeface="Times New Roman"/>
                            <a:cs typeface="Times New Roman"/>
                          </a:rPr>
                          <m:t>−</m:t>
                        </m:r>
                        <m:r>
                          <a:rPr lang="fr-FR" i="1">
                            <a:effectLst/>
                            <a:latin typeface="Cambria Math"/>
                            <a:ea typeface="Times New Roman"/>
                            <a:cs typeface="Times New Roman"/>
                          </a:rPr>
                          <m:t>𝑖</m:t>
                        </m:r>
                      </m:sub>
                      <m:sup>
                        <m:r>
                          <a:rPr lang="fr-FR" i="1">
                            <a:effectLst/>
                            <a:latin typeface="Cambria Math"/>
                            <a:ea typeface="Times New Roman"/>
                            <a:cs typeface="Times New Roman"/>
                          </a:rPr>
                          <m:t>∗</m:t>
                        </m:r>
                      </m:sup>
                    </m:sSubSup>
                  </m:oMath>
                </a14:m>
                <a:r>
                  <a:rPr lang="fr-FR" dirty="0">
                    <a:effectLst/>
                    <a:latin typeface="Times New Roman"/>
                    <a:ea typeface="Times New Roman"/>
                    <a:cs typeface="Times New Roman"/>
                  </a:rPr>
                  <a:t> , il maximise son gain en choisissant au sein de l’ensemble de ses propres stratégies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𝑆</m:t>
                        </m:r>
                      </m:e>
                      <m:sub>
                        <m:r>
                          <a:rPr lang="fr-FR" i="1">
                            <a:effectLst/>
                            <a:latin typeface="Cambria Math"/>
                            <a:ea typeface="Times New Roman"/>
                            <a:cs typeface="Times New Roman"/>
                          </a:rPr>
                          <m:t>𝑖</m:t>
                        </m:r>
                      </m:sub>
                    </m:sSub>
                  </m:oMath>
                </a14:m>
                <a:r>
                  <a:rPr lang="fr-FR" dirty="0">
                    <a:effectLst/>
                    <a:latin typeface="Times New Roman"/>
                    <a:ea typeface="Times New Roman"/>
                    <a:cs typeface="Times New Roman"/>
                  </a:rPr>
                  <a:t> la stratégie </a:t>
                </a:r>
                <a14:m>
                  <m:oMath xmlns:m="http://schemas.openxmlformats.org/officeDocument/2006/math">
                    <m:sSubSup>
                      <m:sSubSupPr>
                        <m:ctrlPr>
                          <a:rPr lang="fr-FR" i="1">
                            <a:effectLst/>
                            <a:latin typeface="Cambria Math"/>
                            <a:ea typeface="Times New Roman"/>
                            <a:cs typeface="Times New Roman"/>
                          </a:rPr>
                        </m:ctrlPr>
                      </m:sSubSupPr>
                      <m:e>
                        <m:r>
                          <a:rPr lang="fr-FR" i="1">
                            <a:effectLst/>
                            <a:latin typeface="Cambria Math"/>
                            <a:ea typeface="Times New Roman"/>
                            <a:cs typeface="Times New Roman"/>
                          </a:rPr>
                          <m:t>𝑠</m:t>
                        </m:r>
                      </m:e>
                      <m:sub>
                        <m:r>
                          <a:rPr lang="fr-FR" i="1">
                            <a:effectLst/>
                            <a:latin typeface="Cambria Math"/>
                            <a:ea typeface="Times New Roman"/>
                            <a:cs typeface="Times New Roman"/>
                          </a:rPr>
                          <m:t>𝑖</m:t>
                        </m:r>
                      </m:sub>
                      <m:sup>
                        <m:r>
                          <a:rPr lang="fr-FR" i="1">
                            <a:effectLst/>
                            <a:latin typeface="Cambria Math"/>
                            <a:ea typeface="Times New Roman"/>
                            <a:cs typeface="Times New Roman"/>
                          </a:rPr>
                          <m:t>∗</m:t>
                        </m:r>
                      </m:sup>
                    </m:sSubSup>
                  </m:oMath>
                </a14:m>
                <a:endParaRPr lang="fr-FR" sz="2800" dirty="0">
                  <a:ea typeface="Calibri"/>
                  <a:cs typeface="Times New Roman"/>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7</a:t>
            </a:fld>
            <a:endParaRPr lang="fr-FR"/>
          </a:p>
        </p:txBody>
      </p:sp>
    </p:spTree>
    <p:extLst>
      <p:ext uri="{BB962C8B-B14F-4D97-AF65-F5344CB8AC3E}">
        <p14:creationId xmlns:p14="http://schemas.microsoft.com/office/powerpoint/2010/main" val="13782363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marL="0" indent="0">
                  <a:lnSpc>
                    <a:spcPct val="115000"/>
                  </a:lnSpc>
                  <a:spcAft>
                    <a:spcPts val="1000"/>
                  </a:spcAft>
                  <a:buNone/>
                </a:pPr>
                <a:r>
                  <a:rPr lang="fr-FR" b="1" dirty="0" smtClean="0">
                    <a:ea typeface="Times New Roman"/>
                    <a:cs typeface="Times New Roman"/>
                  </a:rPr>
                  <a:t>Définition </a:t>
                </a:r>
                <a:r>
                  <a:rPr lang="fr-FR" dirty="0" smtClean="0">
                    <a:ea typeface="Times New Roman"/>
                    <a:cs typeface="Times New Roman"/>
                  </a:rPr>
                  <a:t>: </a:t>
                </a:r>
                <a:r>
                  <a:rPr lang="fr-FR" dirty="0">
                    <a:ea typeface="Times New Roman"/>
                    <a:cs typeface="Times New Roman"/>
                  </a:rPr>
                  <a:t>Dans un jeu fini le support de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𝛴</m:t>
                        </m:r>
                      </m:e>
                      <m:sub>
                        <m:r>
                          <a:rPr lang="fr-FR" i="1">
                            <a:effectLst/>
                            <a:latin typeface="Cambria Math"/>
                            <a:ea typeface="Times New Roman"/>
                            <a:cs typeface="Times New Roman"/>
                          </a:rPr>
                          <m:t>𝑖</m:t>
                        </m:r>
                      </m:sub>
                    </m:sSub>
                  </m:oMath>
                </a14:m>
                <a:r>
                  <a:rPr lang="fr-FR" dirty="0">
                    <a:ea typeface="Times New Roman"/>
                    <a:cs typeface="Times New Roman"/>
                  </a:rPr>
                  <a:t>  est </a:t>
                </a:r>
                <a14:m>
                  <m:oMath xmlns:m="http://schemas.openxmlformats.org/officeDocument/2006/math">
                    <m:r>
                      <a:rPr lang="fr-FR" i="1">
                        <a:effectLst/>
                        <a:latin typeface="Cambria Math"/>
                        <a:ea typeface="Times New Roman"/>
                        <a:cs typeface="Times New Roman"/>
                      </a:rPr>
                      <m:t>𝑠𝑢𝑝𝑝</m:t>
                    </m:r>
                    <m:d>
                      <m:dPr>
                        <m:ctrlPr>
                          <a:rPr lang="fr-FR" i="1">
                            <a:effectLst/>
                            <a:latin typeface="Cambria Math"/>
                            <a:ea typeface="Times New Roman"/>
                          </a:rPr>
                        </m:ctrlPr>
                      </m:dPr>
                      <m:e>
                        <m:sSub>
                          <m:sSubPr>
                            <m:ctrlPr>
                              <a:rPr lang="fr-FR" i="1">
                                <a:effectLst/>
                                <a:latin typeface="Cambria Math"/>
                                <a:ea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𝑖</m:t>
                            </m:r>
                          </m:sub>
                        </m:sSub>
                      </m:e>
                    </m:d>
                    <m:r>
                      <a:rPr lang="fr-FR" i="1">
                        <a:effectLst/>
                        <a:latin typeface="Cambria Math"/>
                        <a:ea typeface="Times New Roman"/>
                        <a:cs typeface="Times New Roman"/>
                      </a:rPr>
                      <m:t>=</m:t>
                    </m:r>
                    <m:d>
                      <m:dPr>
                        <m:begChr m:val="{"/>
                        <m:endChr m:val="}"/>
                        <m:ctrlPr>
                          <a:rPr lang="fr-FR" i="1">
                            <a:effectLst/>
                            <a:latin typeface="Cambria Math"/>
                            <a:ea typeface="Times New Roman"/>
                          </a:rPr>
                        </m:ctrlPr>
                      </m:dPr>
                      <m:e>
                        <m:sSub>
                          <m:sSubPr>
                            <m:ctrlPr>
                              <a:rPr lang="fr-FR" i="1">
                                <a:effectLst/>
                                <a:latin typeface="Cambria Math"/>
                                <a:ea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rPr>
                            </m:ctrlPr>
                          </m:sSubPr>
                          <m:e>
                            <m:r>
                              <a:rPr lang="fr-FR" i="1">
                                <a:effectLst/>
                                <a:latin typeface="Cambria Math"/>
                                <a:ea typeface="Times New Roman"/>
                                <a:cs typeface="Times New Roman"/>
                              </a:rPr>
                              <m:t>𝑆</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𝑖</m:t>
                            </m:r>
                          </m:sub>
                        </m:sSub>
                        <m:d>
                          <m:dPr>
                            <m:ctrlPr>
                              <a:rPr lang="fr-FR" i="1">
                                <a:effectLst/>
                                <a:latin typeface="Cambria Math"/>
                                <a:ea typeface="Times New Roman"/>
                              </a:rPr>
                            </m:ctrlPr>
                          </m:dPr>
                          <m:e>
                            <m:sSub>
                              <m:sSubPr>
                                <m:ctrlPr>
                                  <a:rPr lang="fr-FR" i="1">
                                    <a:effectLst/>
                                    <a:latin typeface="Cambria Math"/>
                                    <a:ea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𝑖</m:t>
                                </m:r>
                              </m:sub>
                            </m:sSub>
                          </m:e>
                        </m:d>
                        <m:r>
                          <a:rPr lang="fr-FR" i="1">
                            <a:effectLst/>
                            <a:latin typeface="Cambria Math"/>
                            <a:ea typeface="Times New Roman"/>
                            <a:cs typeface="Times New Roman"/>
                          </a:rPr>
                          <m:t>&gt;0</m:t>
                        </m:r>
                      </m:e>
                    </m:d>
                  </m:oMath>
                </a14:m>
                <a:r>
                  <a:rPr lang="fr-FR" dirty="0" smtClean="0"/>
                  <a:t>.</a:t>
                </a:r>
              </a:p>
              <a:p>
                <a:pPr marL="0" indent="0">
                  <a:lnSpc>
                    <a:spcPct val="115000"/>
                  </a:lnSpc>
                  <a:spcAft>
                    <a:spcPts val="1000"/>
                  </a:spcAft>
                  <a:buNone/>
                </a:pPr>
                <a:r>
                  <a:rPr lang="fr-FR" b="1" dirty="0" smtClean="0">
                    <a:ea typeface="Times New Roman"/>
                    <a:cs typeface="Times New Roman"/>
                  </a:rPr>
                  <a:t>Proposition(</a:t>
                </a:r>
                <a:r>
                  <a:rPr lang="fr-FR" dirty="0" smtClean="0">
                    <a:solidFill>
                      <a:srgbClr val="FF0000"/>
                    </a:solidFill>
                    <a:ea typeface="Times New Roman"/>
                    <a:cs typeface="Times New Roman"/>
                  </a:rPr>
                  <a:t>Indifférence</a:t>
                </a:r>
                <a:r>
                  <a:rPr lang="fr-FR" dirty="0" smtClean="0">
                    <a:ea typeface="Times New Roman"/>
                    <a:cs typeface="Times New Roman"/>
                  </a:rPr>
                  <a:t> </a:t>
                </a:r>
                <a:r>
                  <a:rPr lang="fr-FR" dirty="0">
                    <a:solidFill>
                      <a:srgbClr val="FF0000"/>
                    </a:solidFill>
                    <a:ea typeface="Times New Roman"/>
                    <a:cs typeface="Times New Roman"/>
                  </a:rPr>
                  <a:t>sur le support</a:t>
                </a:r>
                <a:r>
                  <a:rPr lang="fr-FR" dirty="0">
                    <a:ea typeface="Times New Roman"/>
                    <a:cs typeface="Times New Roman"/>
                  </a:rPr>
                  <a:t>).  </a:t>
                </a:r>
                <a14:m>
                  <m:oMath xmlns:m="http://schemas.openxmlformats.org/officeDocument/2006/math">
                    <m:r>
                      <a:rPr lang="fr-FR" i="1">
                        <a:effectLst/>
                        <a:latin typeface="Cambria Math"/>
                        <a:ea typeface="Times New Roman"/>
                        <a:cs typeface="Times New Roman"/>
                      </a:rPr>
                      <m:t>𝜎</m:t>
                    </m:r>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m:t>
                        </m:r>
                        <m:r>
                          <a:rPr lang="fr-FR" i="1">
                            <a:effectLst/>
                            <a:latin typeface="Cambria Math"/>
                            <a:ea typeface="Times New Roman"/>
                            <a:cs typeface="Times New Roman"/>
                          </a:rPr>
                          <m:t>𝑖</m:t>
                        </m:r>
                      </m:sub>
                    </m:sSub>
                    <m:r>
                      <a:rPr lang="fr-FR" i="1">
                        <a:effectLst/>
                        <a:latin typeface="Cambria Math"/>
                        <a:ea typeface="Times New Roman"/>
                        <a:cs typeface="Times New Roman"/>
                      </a:rPr>
                      <m:t>)</m:t>
                    </m:r>
                  </m:oMath>
                </a14:m>
                <a:r>
                  <a:rPr lang="fr-FR" dirty="0">
                    <a:ea typeface="Times New Roman"/>
                    <a:cs typeface="Times New Roman"/>
                  </a:rPr>
                  <a:t> est un équilibre de Nash </a:t>
                </a:r>
                <a:r>
                  <a:rPr lang="fr-FR" dirty="0" err="1">
                    <a:ea typeface="Times New Roman"/>
                    <a:cs typeface="Times New Roman"/>
                  </a:rPr>
                  <a:t>ssi</a:t>
                </a:r>
                <a:endParaRPr lang="fr-FR" sz="2800" dirty="0">
                  <a:ea typeface="Calibri"/>
                  <a:cs typeface="Times New Roman"/>
                </a:endParaRPr>
              </a:p>
              <a:p>
                <a:pPr marL="0" indent="0">
                  <a:lnSpc>
                    <a:spcPct val="115000"/>
                  </a:lnSpc>
                  <a:spcAft>
                    <a:spcPts val="1000"/>
                  </a:spcAft>
                  <a:buNone/>
                </a:pPr>
                <a14:m>
                  <m:oMath xmlns:m="http://schemas.openxmlformats.org/officeDocument/2006/math">
                    <m:r>
                      <a:rPr lang="fr-FR" i="1" smtClean="0">
                        <a:solidFill>
                          <a:srgbClr val="FF0000"/>
                        </a:solidFill>
                        <a:latin typeface="Cambria Math"/>
                        <a:ea typeface="Times New Roman"/>
                        <a:cs typeface="Times New Roman"/>
                      </a:rPr>
                      <m:t>∀</m:t>
                    </m:r>
                    <m:sSub>
                      <m:sSubPr>
                        <m:ctrlPr>
                          <a:rPr lang="fr-FR" i="1">
                            <a:solidFill>
                              <a:srgbClr val="FF0000"/>
                            </a:solidFill>
                            <a:latin typeface="Cambria Math"/>
                            <a:ea typeface="Times New Roman"/>
                            <a:cs typeface="Times New Roman"/>
                          </a:rPr>
                        </m:ctrlPr>
                      </m:sSubPr>
                      <m:e>
                        <m:r>
                          <a:rPr lang="fr-FR" i="1">
                            <a:solidFill>
                              <a:srgbClr val="FF0000"/>
                            </a:solidFill>
                            <a:latin typeface="Cambria Math"/>
                            <a:ea typeface="Times New Roman"/>
                            <a:cs typeface="Times New Roman"/>
                          </a:rPr>
                          <m:t>𝑠</m:t>
                        </m:r>
                      </m:e>
                      <m:sub>
                        <m:r>
                          <a:rPr lang="fr-FR" i="1">
                            <a:solidFill>
                              <a:srgbClr val="FF0000"/>
                            </a:solidFill>
                            <a:latin typeface="Cambria Math"/>
                            <a:ea typeface="Times New Roman"/>
                            <a:cs typeface="Times New Roman"/>
                          </a:rPr>
                          <m:t>𝑖</m:t>
                        </m:r>
                      </m:sub>
                    </m:sSub>
                    <m:r>
                      <a:rPr lang="fr-FR" i="1">
                        <a:solidFill>
                          <a:srgbClr val="FF0000"/>
                        </a:solidFill>
                        <a:latin typeface="Cambria Math"/>
                        <a:ea typeface="Times New Roman"/>
                        <a:cs typeface="Times New Roman"/>
                      </a:rPr>
                      <m:t>∈ </m:t>
                    </m:r>
                    <m:r>
                      <a:rPr lang="fr-FR" i="1">
                        <a:solidFill>
                          <a:srgbClr val="FF0000"/>
                        </a:solidFill>
                        <a:latin typeface="Cambria Math"/>
                        <a:ea typeface="Times New Roman"/>
                        <a:cs typeface="Times New Roman"/>
                      </a:rPr>
                      <m:t>𝑠𝑢𝑝𝑝</m:t>
                    </m:r>
                    <m:d>
                      <m:dPr>
                        <m:ctrlPr>
                          <a:rPr lang="fr-FR" i="1">
                            <a:solidFill>
                              <a:srgbClr val="FF0000"/>
                            </a:solidFill>
                            <a:latin typeface="Cambria Math"/>
                            <a:ea typeface="Times New Roman"/>
                            <a:cs typeface="Times New Roman"/>
                          </a:rPr>
                        </m:ctrlPr>
                      </m:dPr>
                      <m:e>
                        <m:sSub>
                          <m:sSubPr>
                            <m:ctrlPr>
                              <a:rPr lang="fr-FR" i="1">
                                <a:solidFill>
                                  <a:srgbClr val="FF0000"/>
                                </a:solidFill>
                                <a:latin typeface="Cambria Math"/>
                                <a:ea typeface="Times New Roman"/>
                                <a:cs typeface="Times New Roman"/>
                              </a:rPr>
                            </m:ctrlPr>
                          </m:sSubPr>
                          <m:e>
                            <m:r>
                              <a:rPr lang="fr-FR" i="1">
                                <a:solidFill>
                                  <a:srgbClr val="FF0000"/>
                                </a:solidFill>
                                <a:latin typeface="Cambria Math"/>
                                <a:ea typeface="Times New Roman"/>
                                <a:cs typeface="Times New Roman"/>
                              </a:rPr>
                              <m:t>𝜎</m:t>
                            </m:r>
                          </m:e>
                          <m:sub>
                            <m:r>
                              <a:rPr lang="fr-FR" i="1">
                                <a:solidFill>
                                  <a:srgbClr val="FF0000"/>
                                </a:solidFill>
                                <a:latin typeface="Cambria Math"/>
                                <a:ea typeface="Times New Roman"/>
                                <a:cs typeface="Times New Roman"/>
                              </a:rPr>
                              <m:t>𝑖</m:t>
                            </m:r>
                          </m:sub>
                        </m:sSub>
                      </m:e>
                    </m:d>
                    <m:r>
                      <a:rPr lang="fr-FR" i="1">
                        <a:solidFill>
                          <a:srgbClr val="FF0000"/>
                        </a:solidFill>
                        <a:latin typeface="Cambria Math"/>
                        <a:ea typeface="Times New Roman"/>
                        <a:cs typeface="Times New Roman"/>
                      </a:rPr>
                      <m:t> :   </m:t>
                    </m:r>
                    <m:sSub>
                      <m:sSubPr>
                        <m:ctrlPr>
                          <a:rPr lang="fr-FR" i="1">
                            <a:solidFill>
                              <a:srgbClr val="FF0000"/>
                            </a:solidFill>
                            <a:latin typeface="Cambria Math"/>
                            <a:ea typeface="Times New Roman"/>
                            <a:cs typeface="Times New Roman"/>
                          </a:rPr>
                        </m:ctrlPr>
                      </m:sSubPr>
                      <m:e>
                        <m:r>
                          <a:rPr lang="fr-FR" i="1">
                            <a:solidFill>
                              <a:srgbClr val="FF0000"/>
                            </a:solidFill>
                            <a:latin typeface="Cambria Math"/>
                            <a:ea typeface="Times New Roman"/>
                            <a:cs typeface="Times New Roman"/>
                          </a:rPr>
                          <m:t>𝑢</m:t>
                        </m:r>
                      </m:e>
                      <m:sub>
                        <m:r>
                          <a:rPr lang="fr-FR" i="1">
                            <a:solidFill>
                              <a:srgbClr val="FF0000"/>
                            </a:solidFill>
                            <a:latin typeface="Cambria Math"/>
                            <a:ea typeface="Times New Roman"/>
                            <a:cs typeface="Times New Roman"/>
                          </a:rPr>
                          <m:t>𝑖</m:t>
                        </m:r>
                      </m:sub>
                    </m:sSub>
                    <m:d>
                      <m:dPr>
                        <m:ctrlPr>
                          <a:rPr lang="fr-FR" i="1">
                            <a:solidFill>
                              <a:srgbClr val="FF0000"/>
                            </a:solidFill>
                            <a:latin typeface="Cambria Math"/>
                            <a:ea typeface="Times New Roman"/>
                            <a:cs typeface="Times New Roman"/>
                          </a:rPr>
                        </m:ctrlPr>
                      </m:dPr>
                      <m:e>
                        <m:sSub>
                          <m:sSubPr>
                            <m:ctrlPr>
                              <a:rPr lang="fr-FR" i="1">
                                <a:solidFill>
                                  <a:srgbClr val="FF0000"/>
                                </a:solidFill>
                                <a:latin typeface="Cambria Math"/>
                                <a:ea typeface="Times New Roman"/>
                                <a:cs typeface="Times New Roman"/>
                              </a:rPr>
                            </m:ctrlPr>
                          </m:sSubPr>
                          <m:e>
                            <m:r>
                              <a:rPr lang="fr-FR" i="1">
                                <a:solidFill>
                                  <a:srgbClr val="FF0000"/>
                                </a:solidFill>
                                <a:latin typeface="Cambria Math"/>
                                <a:ea typeface="Times New Roman"/>
                                <a:cs typeface="Times New Roman"/>
                              </a:rPr>
                              <m:t>𝑠</m:t>
                            </m:r>
                          </m:e>
                          <m:sub>
                            <m:r>
                              <a:rPr lang="fr-FR" i="1">
                                <a:solidFill>
                                  <a:srgbClr val="FF0000"/>
                                </a:solidFill>
                                <a:latin typeface="Cambria Math"/>
                                <a:ea typeface="Times New Roman"/>
                                <a:cs typeface="Times New Roman"/>
                              </a:rPr>
                              <m:t>𝑖</m:t>
                            </m:r>
                          </m:sub>
                        </m:sSub>
                        <m:r>
                          <a:rPr lang="fr-FR" i="1">
                            <a:solidFill>
                              <a:srgbClr val="FF0000"/>
                            </a:solidFill>
                            <a:latin typeface="Cambria Math"/>
                            <a:ea typeface="Times New Roman"/>
                            <a:cs typeface="Times New Roman"/>
                          </a:rPr>
                          <m:t>,</m:t>
                        </m:r>
                        <m:sSub>
                          <m:sSubPr>
                            <m:ctrlPr>
                              <a:rPr lang="fr-FR" i="1">
                                <a:solidFill>
                                  <a:srgbClr val="FF0000"/>
                                </a:solidFill>
                                <a:latin typeface="Cambria Math"/>
                                <a:ea typeface="Times New Roman"/>
                                <a:cs typeface="Times New Roman"/>
                              </a:rPr>
                            </m:ctrlPr>
                          </m:sSubPr>
                          <m:e>
                            <m:r>
                              <a:rPr lang="fr-FR" i="1">
                                <a:solidFill>
                                  <a:srgbClr val="FF0000"/>
                                </a:solidFill>
                                <a:latin typeface="Cambria Math"/>
                                <a:ea typeface="Times New Roman"/>
                                <a:cs typeface="Times New Roman"/>
                              </a:rPr>
                              <m:t>𝜎</m:t>
                            </m:r>
                          </m:e>
                          <m:sub>
                            <m:r>
                              <a:rPr lang="fr-FR" i="1">
                                <a:solidFill>
                                  <a:srgbClr val="FF0000"/>
                                </a:solidFill>
                                <a:latin typeface="Cambria Math"/>
                                <a:ea typeface="Times New Roman"/>
                                <a:cs typeface="Times New Roman"/>
                              </a:rPr>
                              <m:t>−</m:t>
                            </m:r>
                            <m:r>
                              <a:rPr lang="fr-FR" i="1">
                                <a:solidFill>
                                  <a:srgbClr val="FF0000"/>
                                </a:solidFill>
                                <a:latin typeface="Cambria Math"/>
                                <a:ea typeface="Times New Roman"/>
                                <a:cs typeface="Times New Roman"/>
                              </a:rPr>
                              <m:t>𝑖</m:t>
                            </m:r>
                          </m:sub>
                        </m:sSub>
                      </m:e>
                    </m:d>
                    <m:r>
                      <a:rPr lang="fr-FR" i="1">
                        <a:solidFill>
                          <a:srgbClr val="FF0000"/>
                        </a:solidFill>
                        <a:latin typeface="Cambria Math"/>
                        <a:ea typeface="Times New Roman"/>
                        <a:cs typeface="Times New Roman"/>
                      </a:rPr>
                      <m:t>=</m:t>
                    </m:r>
                    <m:func>
                      <m:funcPr>
                        <m:ctrlPr>
                          <a:rPr lang="fr-FR" i="1">
                            <a:solidFill>
                              <a:srgbClr val="FF0000"/>
                            </a:solidFill>
                            <a:latin typeface="Cambria Math"/>
                            <a:ea typeface="Times New Roman"/>
                            <a:cs typeface="Times New Roman"/>
                          </a:rPr>
                        </m:ctrlPr>
                      </m:funcPr>
                      <m:fName>
                        <m:limLow>
                          <m:limLowPr>
                            <m:ctrlPr>
                              <a:rPr lang="fr-FR" i="1">
                                <a:solidFill>
                                  <a:srgbClr val="FF0000"/>
                                </a:solidFill>
                                <a:latin typeface="Cambria Math"/>
                                <a:ea typeface="Times New Roman"/>
                                <a:cs typeface="Times New Roman"/>
                              </a:rPr>
                            </m:ctrlPr>
                          </m:limLowPr>
                          <m:e>
                            <m:r>
                              <m:rPr>
                                <m:sty m:val="p"/>
                              </m:rPr>
                              <a:rPr lang="fr-FR">
                                <a:solidFill>
                                  <a:srgbClr val="FF0000"/>
                                </a:solidFill>
                                <a:latin typeface="Cambria Math"/>
                                <a:ea typeface="Calibri"/>
                                <a:cs typeface="Times New Roman"/>
                              </a:rPr>
                              <m:t>max</m:t>
                            </m:r>
                          </m:e>
                          <m:lim>
                            <m:sSub>
                              <m:sSubPr>
                                <m:ctrlPr>
                                  <a:rPr lang="fr-FR" i="1">
                                    <a:solidFill>
                                      <a:srgbClr val="FF0000"/>
                                    </a:solidFill>
                                    <a:latin typeface="Cambria Math"/>
                                    <a:ea typeface="Times New Roman"/>
                                    <a:cs typeface="Times New Roman"/>
                                  </a:rPr>
                                </m:ctrlPr>
                              </m:sSubPr>
                              <m:e>
                                <m:r>
                                  <a:rPr lang="fr-FR" i="1">
                                    <a:solidFill>
                                      <a:srgbClr val="FF0000"/>
                                    </a:solidFill>
                                    <a:latin typeface="Cambria Math"/>
                                    <a:ea typeface="Times New Roman"/>
                                    <a:cs typeface="Times New Roman"/>
                                  </a:rPr>
                                  <m:t>𝑡</m:t>
                                </m:r>
                              </m:e>
                              <m:sub>
                                <m:r>
                                  <a:rPr lang="fr-FR" i="1">
                                    <a:solidFill>
                                      <a:srgbClr val="FF0000"/>
                                    </a:solidFill>
                                    <a:latin typeface="Cambria Math"/>
                                    <a:ea typeface="Times New Roman"/>
                                    <a:cs typeface="Times New Roman"/>
                                  </a:rPr>
                                  <m:t>𝑖</m:t>
                                </m:r>
                              </m:sub>
                            </m:sSub>
                            <m:r>
                              <a:rPr lang="fr-FR" i="1">
                                <a:solidFill>
                                  <a:srgbClr val="FF0000"/>
                                </a:solidFill>
                                <a:latin typeface="Cambria Math"/>
                                <a:ea typeface="Times New Roman"/>
                                <a:cs typeface="Times New Roman"/>
                              </a:rPr>
                              <m:t>∈</m:t>
                            </m:r>
                            <m:sSub>
                              <m:sSubPr>
                                <m:ctrlPr>
                                  <a:rPr lang="fr-FR" i="1">
                                    <a:solidFill>
                                      <a:srgbClr val="FF0000"/>
                                    </a:solidFill>
                                    <a:latin typeface="Cambria Math"/>
                                    <a:ea typeface="Times New Roman"/>
                                    <a:cs typeface="Times New Roman"/>
                                  </a:rPr>
                                </m:ctrlPr>
                              </m:sSubPr>
                              <m:e>
                                <m:r>
                                  <a:rPr lang="fr-FR" i="1">
                                    <a:solidFill>
                                      <a:srgbClr val="FF0000"/>
                                    </a:solidFill>
                                    <a:latin typeface="Cambria Math"/>
                                    <a:ea typeface="Times New Roman"/>
                                    <a:cs typeface="Times New Roman"/>
                                  </a:rPr>
                                  <m:t>𝑆</m:t>
                                </m:r>
                              </m:e>
                              <m:sub>
                                <m:r>
                                  <a:rPr lang="fr-FR" i="1">
                                    <a:solidFill>
                                      <a:srgbClr val="FF0000"/>
                                    </a:solidFill>
                                    <a:latin typeface="Cambria Math"/>
                                    <a:ea typeface="Times New Roman"/>
                                    <a:cs typeface="Times New Roman"/>
                                  </a:rPr>
                                  <m:t>𝑖</m:t>
                                </m:r>
                              </m:sub>
                            </m:sSub>
                          </m:lim>
                        </m:limLow>
                      </m:fName>
                      <m:e>
                        <m:sSub>
                          <m:sSubPr>
                            <m:ctrlPr>
                              <a:rPr lang="fr-FR" i="1">
                                <a:solidFill>
                                  <a:srgbClr val="FF0000"/>
                                </a:solidFill>
                                <a:latin typeface="Cambria Math"/>
                                <a:ea typeface="Times New Roman"/>
                                <a:cs typeface="Times New Roman"/>
                              </a:rPr>
                            </m:ctrlPr>
                          </m:sSubPr>
                          <m:e>
                            <m:r>
                              <a:rPr lang="fr-FR" i="1">
                                <a:solidFill>
                                  <a:srgbClr val="FF0000"/>
                                </a:solidFill>
                                <a:latin typeface="Cambria Math"/>
                                <a:ea typeface="Times New Roman"/>
                                <a:cs typeface="Times New Roman"/>
                              </a:rPr>
                              <m:t>𝑢</m:t>
                            </m:r>
                          </m:e>
                          <m:sub>
                            <m:r>
                              <a:rPr lang="fr-FR" i="1">
                                <a:solidFill>
                                  <a:srgbClr val="FF0000"/>
                                </a:solidFill>
                                <a:latin typeface="Cambria Math"/>
                                <a:ea typeface="Times New Roman"/>
                                <a:cs typeface="Times New Roman"/>
                              </a:rPr>
                              <m:t>𝑖</m:t>
                            </m:r>
                          </m:sub>
                        </m:sSub>
                      </m:e>
                    </m:func>
                    <m:d>
                      <m:dPr>
                        <m:ctrlPr>
                          <a:rPr lang="fr-FR" i="1" smtClean="0">
                            <a:solidFill>
                              <a:srgbClr val="FF0000"/>
                            </a:solidFill>
                            <a:latin typeface="Cambria Math"/>
                            <a:ea typeface="Times New Roman"/>
                            <a:cs typeface="Times New Roman"/>
                          </a:rPr>
                        </m:ctrlPr>
                      </m:dPr>
                      <m:e>
                        <m:sSub>
                          <m:sSubPr>
                            <m:ctrlPr>
                              <a:rPr lang="fr-FR" i="1">
                                <a:solidFill>
                                  <a:srgbClr val="FF0000"/>
                                </a:solidFill>
                                <a:latin typeface="Cambria Math"/>
                                <a:ea typeface="Times New Roman"/>
                                <a:cs typeface="Times New Roman"/>
                              </a:rPr>
                            </m:ctrlPr>
                          </m:sSubPr>
                          <m:e>
                            <m:r>
                              <a:rPr lang="fr-FR" i="1">
                                <a:solidFill>
                                  <a:srgbClr val="FF0000"/>
                                </a:solidFill>
                                <a:latin typeface="Cambria Math"/>
                                <a:ea typeface="Times New Roman"/>
                                <a:cs typeface="Times New Roman"/>
                              </a:rPr>
                              <m:t>𝑡</m:t>
                            </m:r>
                          </m:e>
                          <m:sub>
                            <m:r>
                              <a:rPr lang="fr-FR" i="1">
                                <a:solidFill>
                                  <a:srgbClr val="FF0000"/>
                                </a:solidFill>
                                <a:latin typeface="Cambria Math"/>
                                <a:ea typeface="Times New Roman"/>
                                <a:cs typeface="Times New Roman"/>
                              </a:rPr>
                              <m:t>𝑖</m:t>
                            </m:r>
                          </m:sub>
                        </m:sSub>
                        <m:r>
                          <a:rPr lang="fr-FR" i="1">
                            <a:solidFill>
                              <a:srgbClr val="FF0000"/>
                            </a:solidFill>
                            <a:latin typeface="Cambria Math"/>
                            <a:ea typeface="Times New Roman"/>
                            <a:cs typeface="Times New Roman"/>
                          </a:rPr>
                          <m:t>,</m:t>
                        </m:r>
                        <m:sSub>
                          <m:sSubPr>
                            <m:ctrlPr>
                              <a:rPr lang="fr-FR" i="1">
                                <a:solidFill>
                                  <a:srgbClr val="FF0000"/>
                                </a:solidFill>
                                <a:latin typeface="Cambria Math"/>
                                <a:ea typeface="Times New Roman"/>
                                <a:cs typeface="Times New Roman"/>
                              </a:rPr>
                            </m:ctrlPr>
                          </m:sSubPr>
                          <m:e>
                            <m:r>
                              <a:rPr lang="fr-FR" i="1">
                                <a:solidFill>
                                  <a:srgbClr val="FF0000"/>
                                </a:solidFill>
                                <a:latin typeface="Cambria Math"/>
                                <a:ea typeface="Times New Roman"/>
                                <a:cs typeface="Times New Roman"/>
                              </a:rPr>
                              <m:t>𝜎</m:t>
                            </m:r>
                          </m:e>
                          <m:sub>
                            <m:r>
                              <a:rPr lang="fr-FR" i="1">
                                <a:solidFill>
                                  <a:srgbClr val="FF0000"/>
                                </a:solidFill>
                                <a:latin typeface="Cambria Math"/>
                                <a:ea typeface="Times New Roman"/>
                                <a:cs typeface="Times New Roman"/>
                              </a:rPr>
                              <m:t>−</m:t>
                            </m:r>
                            <m:r>
                              <a:rPr lang="fr-FR" i="1">
                                <a:solidFill>
                                  <a:srgbClr val="FF0000"/>
                                </a:solidFill>
                                <a:latin typeface="Cambria Math"/>
                                <a:ea typeface="Times New Roman"/>
                                <a:cs typeface="Times New Roman"/>
                              </a:rPr>
                              <m:t>𝑖</m:t>
                            </m:r>
                          </m:sub>
                        </m:sSub>
                      </m:e>
                    </m:d>
                  </m:oMath>
                </a14:m>
                <a:r>
                  <a:rPr lang="fr-FR" dirty="0">
                    <a:ea typeface="Times New Roman"/>
                    <a:cs typeface="Times New Roman"/>
                  </a:rPr>
                  <a:t> .</a:t>
                </a:r>
                <a:endParaRPr lang="fr-FR" sz="2800" dirty="0">
                  <a:ea typeface="Calibri"/>
                  <a:cs typeface="Times New Roman"/>
                </a:endParaRPr>
              </a:p>
              <a:p>
                <a:pPr marL="0" indent="0">
                  <a:lnSpc>
                    <a:spcPct val="115000"/>
                  </a:lnSpc>
                  <a:spcAft>
                    <a:spcPts val="1000"/>
                  </a:spcAft>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852" t="-809"/>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70</a:t>
            </a:fld>
            <a:endParaRPr lang="fr-FR"/>
          </a:p>
        </p:txBody>
      </p:sp>
    </p:spTree>
    <p:extLst>
      <p:ext uri="{BB962C8B-B14F-4D97-AF65-F5344CB8AC3E}">
        <p14:creationId xmlns:p14="http://schemas.microsoft.com/office/powerpoint/2010/main" val="42283343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lnSpcReduction="10000"/>
              </a:bodyPr>
              <a:lstStyle/>
              <a:p>
                <a:pPr marL="0" indent="0">
                  <a:lnSpc>
                    <a:spcPct val="115000"/>
                  </a:lnSpc>
                  <a:spcAft>
                    <a:spcPts val="1000"/>
                  </a:spcAft>
                  <a:buNone/>
                </a:pPr>
                <a:r>
                  <a:rPr lang="fr-FR" dirty="0" smtClean="0">
                    <a:ea typeface="Times New Roman"/>
                    <a:cs typeface="Times New Roman"/>
                  </a:rPr>
                  <a:t>On en déduit alors que</a:t>
                </a:r>
                <a14:m>
                  <m:oMath xmlns:m="http://schemas.openxmlformats.org/officeDocument/2006/math">
                    <m:r>
                      <a:rPr lang="fr-FR" i="1">
                        <a:effectLst/>
                        <a:latin typeface="Cambria Math"/>
                        <a:ea typeface="Times New Roman"/>
                        <a:cs typeface="Times New Roman"/>
                      </a:rPr>
                      <m:t>  </m:t>
                    </m:r>
                    <m:r>
                      <a:rPr lang="fr-FR" i="1">
                        <a:effectLst/>
                        <a:latin typeface="Cambria Math"/>
                        <a:ea typeface="Times New Roman"/>
                        <a:cs typeface="Times New Roman"/>
                      </a:rPr>
                      <m:t>𝜎</m:t>
                    </m:r>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m:t>
                        </m:r>
                        <m:r>
                          <a:rPr lang="fr-FR" i="1">
                            <a:effectLst/>
                            <a:latin typeface="Cambria Math"/>
                            <a:ea typeface="Times New Roman"/>
                            <a:cs typeface="Times New Roman"/>
                          </a:rPr>
                          <m:t>𝑖</m:t>
                        </m:r>
                      </m:sub>
                    </m:sSub>
                    <m:r>
                      <a:rPr lang="fr-FR" i="1">
                        <a:effectLst/>
                        <a:latin typeface="Cambria Math"/>
                        <a:ea typeface="Times New Roman"/>
                        <a:cs typeface="Times New Roman"/>
                      </a:rPr>
                      <m:t>)</m:t>
                    </m:r>
                  </m:oMath>
                </a14:m>
                <a:r>
                  <a:rPr lang="fr-FR" dirty="0">
                    <a:ea typeface="Times New Roman"/>
                    <a:cs typeface="Times New Roman"/>
                  </a:rPr>
                  <a:t> est un équilibre de Nash si et seulement si</a:t>
                </a:r>
                <a:endParaRPr lang="fr-FR" sz="2800" dirty="0">
                  <a:ea typeface="Calibri"/>
                  <a:cs typeface="Times New Roman"/>
                </a:endParaRPr>
              </a:p>
              <a:p>
                <a:pPr>
                  <a:lnSpc>
                    <a:spcPct val="115000"/>
                  </a:lnSpc>
                  <a:spcAft>
                    <a:spcPts val="1000"/>
                  </a:spcAft>
                  <a:buFont typeface="Wingdings" panose="05000000000000000000" pitchFamily="2" charset="2"/>
                  <a:buChar char="Ø"/>
                </a:pPr>
                <a14:m>
                  <m:oMath xmlns:m="http://schemas.openxmlformats.org/officeDocument/2006/math">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sSup>
                          <m:sSupPr>
                            <m:ctrlPr>
                              <a:rPr lang="fr-FR" i="1">
                                <a:effectLst/>
                                <a:latin typeface="Cambria Math"/>
                                <a:ea typeface="Times New Roman"/>
                                <a:cs typeface="Times New Roman"/>
                              </a:rPr>
                            </m:ctrlPr>
                          </m:sSupPr>
                          <m:e>
                            <m:r>
                              <a:rPr lang="fr-FR" i="1">
                                <a:effectLst/>
                                <a:latin typeface="Cambria Math"/>
                                <a:ea typeface="Times New Roman"/>
                                <a:cs typeface="Times New Roman"/>
                              </a:rPr>
                              <m:t>𝑠</m:t>
                            </m:r>
                          </m:e>
                          <m:sup>
                            <m:r>
                              <a:rPr lang="fr-FR" i="1">
                                <a:effectLst/>
                                <a:latin typeface="Cambria Math"/>
                                <a:ea typeface="Times New Roman"/>
                                <a:cs typeface="Times New Roman"/>
                              </a:rPr>
                              <m:t>′</m:t>
                            </m:r>
                          </m:sup>
                        </m:sSup>
                      </m:e>
                      <m:sub>
                        <m:r>
                          <a:rPr lang="fr-FR" i="1">
                            <a:effectLst/>
                            <a:latin typeface="Cambria Math"/>
                            <a:ea typeface="Times New Roman"/>
                            <a:cs typeface="Times New Roman"/>
                          </a:rPr>
                          <m:t>𝑖</m:t>
                        </m:r>
                      </m:sub>
                    </m:sSub>
                    <m:r>
                      <a:rPr lang="fr-FR" i="1">
                        <a:effectLst/>
                        <a:latin typeface="Cambria Math"/>
                        <a:ea typeface="Times New Roman"/>
                        <a:cs typeface="Times New Roman"/>
                      </a:rPr>
                      <m:t>∈ </m:t>
                    </m:r>
                    <m:r>
                      <a:rPr lang="fr-FR" i="1">
                        <a:effectLst/>
                        <a:latin typeface="Cambria Math"/>
                        <a:ea typeface="Times New Roman"/>
                        <a:cs typeface="Times New Roman"/>
                      </a:rPr>
                      <m:t>𝑠𝑢𝑝𝑝</m:t>
                    </m:r>
                    <m:d>
                      <m:dPr>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𝑖</m:t>
                            </m:r>
                          </m:sub>
                        </m:sSub>
                      </m:e>
                    </m:d>
                    <m:r>
                      <a:rPr lang="fr-FR" i="1">
                        <a:effectLst/>
                        <a:latin typeface="Cambria Math"/>
                        <a:ea typeface="Times New Roman"/>
                        <a:cs typeface="Times New Roman"/>
                      </a:rPr>
                      <m:t>    </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d>
                      <m:dPr>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m:t>
                            </m:r>
                            <m:r>
                              <a:rPr lang="fr-FR" i="1">
                                <a:effectLst/>
                                <a:latin typeface="Cambria Math"/>
                                <a:ea typeface="Times New Roman"/>
                                <a:cs typeface="Times New Roman"/>
                              </a:rPr>
                              <m:t>𝑖</m:t>
                            </m:r>
                          </m:sub>
                        </m:sSub>
                      </m:e>
                    </m:d>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d>
                      <m:dPr>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sSup>
                              <m:sSupPr>
                                <m:ctrlPr>
                                  <a:rPr lang="fr-FR" i="1">
                                    <a:effectLst/>
                                    <a:latin typeface="Cambria Math"/>
                                    <a:ea typeface="Times New Roman"/>
                                    <a:cs typeface="Times New Roman"/>
                                  </a:rPr>
                                </m:ctrlPr>
                              </m:sSupPr>
                              <m:e>
                                <m:r>
                                  <a:rPr lang="fr-FR" i="1">
                                    <a:effectLst/>
                                    <a:latin typeface="Cambria Math"/>
                                    <a:ea typeface="Times New Roman"/>
                                    <a:cs typeface="Times New Roman"/>
                                  </a:rPr>
                                  <m:t>𝑠</m:t>
                                </m:r>
                              </m:e>
                              <m:sup>
                                <m:r>
                                  <a:rPr lang="fr-FR" i="1">
                                    <a:effectLst/>
                                    <a:latin typeface="Cambria Math"/>
                                    <a:ea typeface="Times New Roman"/>
                                    <a:cs typeface="Times New Roman"/>
                                  </a:rPr>
                                  <m:t>′</m:t>
                                </m:r>
                              </m:sup>
                            </m:sSup>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m:t>
                            </m:r>
                            <m:r>
                              <a:rPr lang="fr-FR" i="1">
                                <a:effectLst/>
                                <a:latin typeface="Cambria Math"/>
                                <a:ea typeface="Times New Roman"/>
                                <a:cs typeface="Times New Roman"/>
                              </a:rPr>
                              <m:t>𝑖</m:t>
                            </m:r>
                          </m:sub>
                        </m:sSub>
                      </m:e>
                    </m:d>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d>
                      <m:dPr>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m:t>
                            </m:r>
                            <m:r>
                              <a:rPr lang="fr-FR" i="1">
                                <a:effectLst/>
                                <a:latin typeface="Cambria Math"/>
                                <a:ea typeface="Times New Roman"/>
                                <a:cs typeface="Times New Roman"/>
                              </a:rPr>
                              <m:t>𝑖</m:t>
                            </m:r>
                          </m:sub>
                        </m:sSub>
                      </m:e>
                    </m:d>
                    <m:r>
                      <a:rPr lang="fr-FR" b="0" i="1" smtClean="0">
                        <a:effectLst/>
                        <a:latin typeface="Cambria Math"/>
                        <a:ea typeface="Times New Roman"/>
                        <a:cs typeface="Times New Roman"/>
                      </a:rPr>
                      <m:t>.</m:t>
                    </m:r>
                  </m:oMath>
                </a14:m>
                <a:r>
                  <a:rPr lang="fr-FR" dirty="0">
                    <a:ea typeface="Times New Roman"/>
                    <a:cs typeface="Times New Roman"/>
                  </a:rPr>
                  <a:t> </a:t>
                </a:r>
                <a:endParaRPr lang="fr-FR" dirty="0" smtClean="0">
                  <a:ea typeface="Times New Roman"/>
                  <a:cs typeface="Times New Roman"/>
                </a:endParaRPr>
              </a:p>
              <a:p>
                <a:pPr marL="0" indent="0">
                  <a:lnSpc>
                    <a:spcPct val="115000"/>
                  </a:lnSpc>
                  <a:spcAft>
                    <a:spcPts val="1000"/>
                  </a:spcAft>
                  <a:buNone/>
                </a:pPr>
                <a:r>
                  <a:rPr lang="fr-FR" b="1" i="1" dirty="0" smtClean="0">
                    <a:ea typeface="Times New Roman"/>
                    <a:cs typeface="Times New Roman"/>
                  </a:rPr>
                  <a:t>et</a:t>
                </a:r>
                <a:r>
                  <a:rPr lang="fr-FR" dirty="0" smtClean="0">
                    <a:ea typeface="Times New Roman"/>
                    <a:cs typeface="Times New Roman"/>
                  </a:rPr>
                  <a:t> </a:t>
                </a:r>
                <a:endParaRPr lang="fr-FR" sz="2800" dirty="0">
                  <a:ea typeface="Calibri"/>
                  <a:cs typeface="Times New Roman"/>
                </a:endParaRPr>
              </a:p>
              <a:p>
                <a:pPr>
                  <a:lnSpc>
                    <a:spcPct val="115000"/>
                  </a:lnSpc>
                  <a:spcAft>
                    <a:spcPts val="1000"/>
                  </a:spcAft>
                  <a:buFont typeface="Wingdings" panose="05000000000000000000" pitchFamily="2" charset="2"/>
                  <a:buChar char="Ø"/>
                </a:pPr>
                <a14:m>
                  <m:oMath xmlns:m="http://schemas.openxmlformats.org/officeDocument/2006/math">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𝑖</m:t>
                        </m:r>
                      </m:sub>
                    </m:sSub>
                    <m:r>
                      <a:rPr lang="fr-FR" i="1">
                        <a:effectLst/>
                        <a:latin typeface="Cambria Math"/>
                        <a:ea typeface="Times New Roman"/>
                        <a:cs typeface="Times New Roman"/>
                      </a:rPr>
                      <m:t>∉ </m:t>
                    </m:r>
                    <m:r>
                      <a:rPr lang="fr-FR" i="1">
                        <a:effectLst/>
                        <a:latin typeface="Cambria Math"/>
                        <a:ea typeface="Times New Roman"/>
                        <a:cs typeface="Times New Roman"/>
                      </a:rPr>
                      <m:t>𝑠𝑢𝑝𝑝</m:t>
                    </m:r>
                    <m:d>
                      <m:dPr>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𝑖</m:t>
                            </m:r>
                          </m:sub>
                        </m:sSub>
                      </m:e>
                    </m:d>
                    <m:r>
                      <a:rPr lang="fr-FR" i="1">
                        <a:effectLst/>
                        <a:latin typeface="Cambria Math"/>
                        <a:ea typeface="Times New Roman"/>
                        <a:cs typeface="Times New Roman"/>
                      </a:rPr>
                      <m:t>   </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d>
                      <m:dPr>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m:t>
                            </m:r>
                            <m:r>
                              <a:rPr lang="fr-FR" i="1">
                                <a:effectLst/>
                                <a:latin typeface="Cambria Math"/>
                                <a:ea typeface="Times New Roman"/>
                                <a:cs typeface="Times New Roman"/>
                              </a:rPr>
                              <m:t>𝑖</m:t>
                            </m:r>
                          </m:sub>
                        </m:sSub>
                      </m:e>
                    </m:d>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d>
                      <m:dPr>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𝑠</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m:t>
                            </m:r>
                            <m:r>
                              <a:rPr lang="fr-FR" i="1">
                                <a:effectLst/>
                                <a:latin typeface="Cambria Math"/>
                                <a:ea typeface="Times New Roman"/>
                                <a:cs typeface="Times New Roman"/>
                              </a:rPr>
                              <m:t>𝑖</m:t>
                            </m:r>
                          </m:sub>
                        </m:sSub>
                      </m:e>
                    </m:d>
                    <m:r>
                      <a:rPr lang="fr-FR" i="1">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d>
                      <m:dPr>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m:t>
                            </m:r>
                            <m:r>
                              <a:rPr lang="fr-FR" i="1">
                                <a:effectLst/>
                                <a:latin typeface="Cambria Math"/>
                                <a:ea typeface="Times New Roman"/>
                                <a:cs typeface="Times New Roman"/>
                              </a:rPr>
                              <m:t>𝑖</m:t>
                            </m:r>
                          </m:sub>
                        </m:sSub>
                      </m:e>
                    </m:d>
                    <m:r>
                      <a:rPr lang="fr-FR" b="0" i="0" smtClean="0">
                        <a:effectLst/>
                        <a:latin typeface="Cambria Math"/>
                        <a:ea typeface="Times New Roman"/>
                        <a:cs typeface="Times New Roman"/>
                      </a:rPr>
                      <m:t>.</m:t>
                    </m:r>
                  </m:oMath>
                </a14:m>
                <a:endParaRPr lang="fr-FR" sz="2800" dirty="0">
                  <a:ea typeface="Calibri"/>
                  <a:cs typeface="Times New Roman"/>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852" t="-1617"/>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71</a:t>
            </a:fld>
            <a:endParaRPr lang="fr-FR"/>
          </a:p>
        </p:txBody>
      </p:sp>
    </p:spTree>
    <p:extLst>
      <p:ext uri="{BB962C8B-B14F-4D97-AF65-F5344CB8AC3E}">
        <p14:creationId xmlns:p14="http://schemas.microsoft.com/office/powerpoint/2010/main" val="36002123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marL="0" indent="0">
                  <a:lnSpc>
                    <a:spcPct val="115000"/>
                  </a:lnSpc>
                  <a:spcAft>
                    <a:spcPts val="1000"/>
                  </a:spcAft>
                  <a:buNone/>
                </a:pPr>
                <a:r>
                  <a:rPr lang="fr-FR" b="1" dirty="0">
                    <a:ea typeface="Times New Roman"/>
                    <a:cs typeface="Times New Roman"/>
                  </a:rPr>
                  <a:t>Preuve </a:t>
                </a:r>
                <a:endParaRPr lang="fr-FR" sz="2800" dirty="0">
                  <a:ea typeface="Calibri"/>
                  <a:cs typeface="Times New Roman"/>
                </a:endParaRPr>
              </a:p>
              <a:p>
                <a:pPr marL="0" indent="0">
                  <a:lnSpc>
                    <a:spcPct val="115000"/>
                  </a:lnSpc>
                  <a:spcAft>
                    <a:spcPts val="1000"/>
                  </a:spcAft>
                  <a:buNone/>
                </a:pPr>
                <a14:m>
                  <m:oMath xmlns:m="http://schemas.openxmlformats.org/officeDocument/2006/math">
                    <m:sSub>
                      <m:sSubPr>
                        <m:ctrlPr>
                          <a:rPr lang="fr-FR" sz="2400" i="1">
                            <a:effectLst/>
                            <a:latin typeface="Cambria Math"/>
                            <a:ea typeface="Times New Roman"/>
                            <a:cs typeface="Times New Roman"/>
                          </a:rPr>
                        </m:ctrlPr>
                      </m:sSubPr>
                      <m:e>
                        <m:r>
                          <a:rPr lang="fr-FR" sz="2400" i="1">
                            <a:effectLst/>
                            <a:latin typeface="Cambria Math"/>
                            <a:ea typeface="Times New Roman"/>
                            <a:cs typeface="Times New Roman"/>
                          </a:rPr>
                          <m:t>𝑢</m:t>
                        </m:r>
                      </m:e>
                      <m:sub>
                        <m:r>
                          <a:rPr lang="fr-FR" sz="2400" i="1">
                            <a:effectLst/>
                            <a:latin typeface="Cambria Math"/>
                            <a:ea typeface="Times New Roman"/>
                            <a:cs typeface="Times New Roman"/>
                          </a:rPr>
                          <m:t>𝑖</m:t>
                        </m:r>
                      </m:sub>
                    </m:sSub>
                    <m:d>
                      <m:dPr>
                        <m:ctrlPr>
                          <a:rPr lang="fr-FR" sz="2400" i="1">
                            <a:effectLst/>
                            <a:latin typeface="Cambria Math"/>
                            <a:ea typeface="Times New Roman"/>
                            <a:cs typeface="Times New Roman"/>
                          </a:rPr>
                        </m:ctrlPr>
                      </m:dPr>
                      <m:e>
                        <m:sSub>
                          <m:sSubPr>
                            <m:ctrlPr>
                              <a:rPr lang="fr-FR" sz="2400" i="1">
                                <a:effectLst/>
                                <a:latin typeface="Cambria Math"/>
                                <a:ea typeface="Times New Roman"/>
                                <a:cs typeface="Times New Roman"/>
                              </a:rPr>
                            </m:ctrlPr>
                          </m:sSubPr>
                          <m:e>
                            <m:r>
                              <a:rPr lang="fr-FR" sz="2400" i="1">
                                <a:effectLst/>
                                <a:latin typeface="Cambria Math"/>
                                <a:ea typeface="Times New Roman"/>
                                <a:cs typeface="Times New Roman"/>
                              </a:rPr>
                              <m:t>𝜎</m:t>
                            </m:r>
                          </m:e>
                          <m:sub>
                            <m:r>
                              <a:rPr lang="fr-FR" sz="2400" i="1">
                                <a:effectLst/>
                                <a:latin typeface="Cambria Math"/>
                                <a:ea typeface="Times New Roman"/>
                                <a:cs typeface="Times New Roman"/>
                              </a:rPr>
                              <m:t>𝑖</m:t>
                            </m:r>
                          </m:sub>
                        </m:sSub>
                        <m:r>
                          <a:rPr lang="fr-FR" sz="2400" i="1">
                            <a:effectLst/>
                            <a:latin typeface="Cambria Math"/>
                            <a:ea typeface="Times New Roman"/>
                            <a:cs typeface="Times New Roman"/>
                          </a:rPr>
                          <m:t>,</m:t>
                        </m:r>
                        <m:sSub>
                          <m:sSubPr>
                            <m:ctrlPr>
                              <a:rPr lang="fr-FR" sz="2400" i="1">
                                <a:effectLst/>
                                <a:latin typeface="Cambria Math"/>
                                <a:ea typeface="Times New Roman"/>
                                <a:cs typeface="Times New Roman"/>
                              </a:rPr>
                            </m:ctrlPr>
                          </m:sSubPr>
                          <m:e>
                            <m:r>
                              <a:rPr lang="fr-FR" sz="2400" i="1">
                                <a:effectLst/>
                                <a:latin typeface="Cambria Math"/>
                                <a:ea typeface="Times New Roman"/>
                                <a:cs typeface="Times New Roman"/>
                              </a:rPr>
                              <m:t>𝜎</m:t>
                            </m:r>
                          </m:e>
                          <m:sub>
                            <m:r>
                              <a:rPr lang="fr-FR" sz="2400" i="1">
                                <a:effectLst/>
                                <a:latin typeface="Cambria Math"/>
                                <a:ea typeface="Times New Roman"/>
                                <a:cs typeface="Times New Roman"/>
                              </a:rPr>
                              <m:t>−</m:t>
                            </m:r>
                            <m:r>
                              <a:rPr lang="fr-FR" sz="2400" i="1">
                                <a:effectLst/>
                                <a:latin typeface="Cambria Math"/>
                                <a:ea typeface="Times New Roman"/>
                                <a:cs typeface="Times New Roman"/>
                              </a:rPr>
                              <m:t>𝑖</m:t>
                            </m:r>
                          </m:sub>
                        </m:sSub>
                      </m:e>
                    </m:d>
                    <m:r>
                      <a:rPr lang="fr-FR" sz="2400" i="1">
                        <a:effectLst/>
                        <a:latin typeface="Cambria Math"/>
                        <a:ea typeface="Times New Roman"/>
                        <a:cs typeface="Times New Roman"/>
                      </a:rPr>
                      <m:t>=</m:t>
                    </m:r>
                    <m:nary>
                      <m:naryPr>
                        <m:chr m:val="∑"/>
                        <m:limLoc m:val="undOvr"/>
                        <m:supHide m:val="on"/>
                        <m:ctrlPr>
                          <a:rPr lang="fr-FR" sz="2400" i="1">
                            <a:effectLst/>
                            <a:latin typeface="Cambria Math"/>
                            <a:ea typeface="Calibri"/>
                            <a:cs typeface="Times New Roman"/>
                          </a:rPr>
                        </m:ctrlPr>
                      </m:naryPr>
                      <m:sub>
                        <m:sSub>
                          <m:sSubPr>
                            <m:ctrlPr>
                              <a:rPr lang="fr-FR" sz="2400" i="1">
                                <a:effectLst/>
                                <a:latin typeface="Cambria Math"/>
                                <a:ea typeface="Calibri"/>
                                <a:cs typeface="Times New Roman"/>
                              </a:rPr>
                            </m:ctrlPr>
                          </m:sSubPr>
                          <m:e>
                            <m:r>
                              <a:rPr lang="fr-FR" sz="2400" i="1">
                                <a:effectLst/>
                                <a:latin typeface="Cambria Math"/>
                                <a:ea typeface="Calibri"/>
                                <a:cs typeface="Times New Roman"/>
                              </a:rPr>
                              <m:t>𝑠</m:t>
                            </m:r>
                          </m:e>
                          <m:sub>
                            <m:r>
                              <a:rPr lang="fr-FR" sz="2400" i="1">
                                <a:effectLst/>
                                <a:latin typeface="Cambria Math"/>
                                <a:ea typeface="Calibri"/>
                                <a:cs typeface="Times New Roman"/>
                              </a:rPr>
                              <m:t>𝑖</m:t>
                            </m:r>
                          </m:sub>
                        </m:sSub>
                        <m:r>
                          <a:rPr lang="fr-FR" sz="2400" i="1">
                            <a:effectLst/>
                            <a:latin typeface="Cambria Math"/>
                            <a:ea typeface="Calibri"/>
                            <a:cs typeface="Times New Roman"/>
                          </a:rPr>
                          <m:t>𝜖</m:t>
                        </m:r>
                        <m:sSub>
                          <m:sSubPr>
                            <m:ctrlPr>
                              <a:rPr lang="fr-FR" sz="2400" i="1">
                                <a:effectLst/>
                                <a:latin typeface="Cambria Math"/>
                                <a:ea typeface="Calibri"/>
                                <a:cs typeface="Times New Roman"/>
                              </a:rPr>
                            </m:ctrlPr>
                          </m:sSubPr>
                          <m:e>
                            <m:r>
                              <a:rPr lang="fr-FR" sz="2400" i="1">
                                <a:effectLst/>
                                <a:latin typeface="Cambria Math"/>
                                <a:ea typeface="Calibri"/>
                                <a:cs typeface="Times New Roman"/>
                              </a:rPr>
                              <m:t>𝑆</m:t>
                            </m:r>
                          </m:e>
                          <m:sub>
                            <m:r>
                              <a:rPr lang="fr-FR" sz="2400" i="1">
                                <a:effectLst/>
                                <a:latin typeface="Cambria Math"/>
                                <a:ea typeface="Calibri"/>
                                <a:cs typeface="Times New Roman"/>
                              </a:rPr>
                              <m:t>𝑖</m:t>
                            </m:r>
                          </m:sub>
                        </m:sSub>
                      </m:sub>
                      <m:sup/>
                      <m:e>
                        <m:sSub>
                          <m:sSubPr>
                            <m:ctrlPr>
                              <a:rPr lang="fr-FR" sz="2400" i="1">
                                <a:effectLst/>
                                <a:latin typeface="Cambria Math"/>
                                <a:ea typeface="Calibri"/>
                                <a:cs typeface="Times New Roman"/>
                              </a:rPr>
                            </m:ctrlPr>
                          </m:sSubPr>
                          <m:e>
                            <m:r>
                              <a:rPr lang="fr-FR" sz="2400" i="1">
                                <a:effectLst/>
                                <a:latin typeface="Cambria Math"/>
                                <a:ea typeface="Calibri"/>
                                <a:cs typeface="Times New Roman"/>
                              </a:rPr>
                              <m:t>𝜎</m:t>
                            </m:r>
                          </m:e>
                          <m:sub>
                            <m:r>
                              <a:rPr lang="fr-FR" sz="2400" i="1">
                                <a:effectLst/>
                                <a:latin typeface="Cambria Math"/>
                                <a:ea typeface="Calibri"/>
                                <a:cs typeface="Times New Roman"/>
                              </a:rPr>
                              <m:t>𝑖</m:t>
                            </m:r>
                          </m:sub>
                        </m:sSub>
                      </m:e>
                    </m:nary>
                    <m:d>
                      <m:dPr>
                        <m:ctrlPr>
                          <a:rPr lang="fr-FR" sz="2400" i="1">
                            <a:effectLst/>
                            <a:latin typeface="Cambria Math"/>
                            <a:ea typeface="Calibri"/>
                            <a:cs typeface="Times New Roman"/>
                          </a:rPr>
                        </m:ctrlPr>
                      </m:dPr>
                      <m:e>
                        <m:sSub>
                          <m:sSubPr>
                            <m:ctrlPr>
                              <a:rPr lang="fr-FR" sz="2400" i="1">
                                <a:effectLst/>
                                <a:latin typeface="Cambria Math"/>
                                <a:ea typeface="Calibri"/>
                                <a:cs typeface="Times New Roman"/>
                              </a:rPr>
                            </m:ctrlPr>
                          </m:sSubPr>
                          <m:e>
                            <m:r>
                              <a:rPr lang="fr-FR" sz="2400" i="1">
                                <a:effectLst/>
                                <a:latin typeface="Cambria Math"/>
                                <a:ea typeface="Calibri"/>
                                <a:cs typeface="Times New Roman"/>
                              </a:rPr>
                              <m:t>𝑠</m:t>
                            </m:r>
                          </m:e>
                          <m:sub>
                            <m:r>
                              <a:rPr lang="fr-FR" sz="2400" i="1">
                                <a:effectLst/>
                                <a:latin typeface="Cambria Math"/>
                                <a:ea typeface="Calibri"/>
                                <a:cs typeface="Times New Roman"/>
                              </a:rPr>
                              <m:t>𝑖</m:t>
                            </m:r>
                          </m:sub>
                        </m:sSub>
                      </m:e>
                    </m:d>
                    <m:sSub>
                      <m:sSubPr>
                        <m:ctrlPr>
                          <a:rPr lang="fr-FR" sz="2400" i="1">
                            <a:effectLst/>
                            <a:latin typeface="Cambria Math"/>
                            <a:ea typeface="Calibri"/>
                            <a:cs typeface="Times New Roman"/>
                          </a:rPr>
                        </m:ctrlPr>
                      </m:sSubPr>
                      <m:e>
                        <m:r>
                          <a:rPr lang="fr-FR" sz="2400" i="1">
                            <a:effectLst/>
                            <a:latin typeface="Cambria Math"/>
                            <a:ea typeface="Calibri"/>
                            <a:cs typeface="Times New Roman"/>
                          </a:rPr>
                          <m:t>𝑢</m:t>
                        </m:r>
                      </m:e>
                      <m:sub>
                        <m:r>
                          <a:rPr lang="fr-FR" sz="2400" i="1">
                            <a:effectLst/>
                            <a:latin typeface="Cambria Math"/>
                            <a:ea typeface="Calibri"/>
                            <a:cs typeface="Times New Roman"/>
                          </a:rPr>
                          <m:t>𝑖</m:t>
                        </m:r>
                      </m:sub>
                    </m:sSub>
                    <m:d>
                      <m:dPr>
                        <m:ctrlPr>
                          <a:rPr lang="fr-FR" sz="2400" i="1">
                            <a:effectLst/>
                            <a:latin typeface="Cambria Math"/>
                            <a:ea typeface="Calibri"/>
                            <a:cs typeface="Times New Roman"/>
                          </a:rPr>
                        </m:ctrlPr>
                      </m:dPr>
                      <m:e>
                        <m:sSub>
                          <m:sSubPr>
                            <m:ctrlPr>
                              <a:rPr lang="fr-FR" sz="2400" i="1">
                                <a:effectLst/>
                                <a:latin typeface="Cambria Math"/>
                                <a:ea typeface="Calibri"/>
                                <a:cs typeface="Times New Roman"/>
                              </a:rPr>
                            </m:ctrlPr>
                          </m:sSubPr>
                          <m:e>
                            <m:r>
                              <a:rPr lang="fr-FR" sz="2400" i="1">
                                <a:effectLst/>
                                <a:latin typeface="Cambria Math"/>
                                <a:ea typeface="Calibri"/>
                                <a:cs typeface="Times New Roman"/>
                              </a:rPr>
                              <m:t>𝑠</m:t>
                            </m:r>
                          </m:e>
                          <m:sub>
                            <m:r>
                              <a:rPr lang="fr-FR" sz="2400" i="1">
                                <a:effectLst/>
                                <a:latin typeface="Cambria Math"/>
                                <a:ea typeface="Calibri"/>
                                <a:cs typeface="Times New Roman"/>
                              </a:rPr>
                              <m:t>𝑖</m:t>
                            </m:r>
                          </m:sub>
                        </m:sSub>
                        <m:r>
                          <a:rPr lang="fr-FR" sz="2400" i="1">
                            <a:effectLst/>
                            <a:latin typeface="Cambria Math"/>
                            <a:ea typeface="Calibri"/>
                            <a:cs typeface="Times New Roman"/>
                          </a:rPr>
                          <m:t>,</m:t>
                        </m:r>
                        <m:sSub>
                          <m:sSubPr>
                            <m:ctrlPr>
                              <a:rPr lang="fr-FR" sz="2400" i="1">
                                <a:effectLst/>
                                <a:latin typeface="Cambria Math"/>
                                <a:ea typeface="Calibri"/>
                                <a:cs typeface="Times New Roman"/>
                              </a:rPr>
                            </m:ctrlPr>
                          </m:sSubPr>
                          <m:e>
                            <m:r>
                              <a:rPr lang="fr-FR" sz="2400" i="1">
                                <a:effectLst/>
                                <a:latin typeface="Cambria Math"/>
                                <a:ea typeface="Calibri"/>
                                <a:cs typeface="Times New Roman"/>
                              </a:rPr>
                              <m:t>𝜎</m:t>
                            </m:r>
                          </m:e>
                          <m:sub>
                            <m:r>
                              <a:rPr lang="fr-FR" sz="2400" i="1">
                                <a:effectLst/>
                                <a:latin typeface="Cambria Math"/>
                                <a:ea typeface="Calibri"/>
                                <a:cs typeface="Times New Roman"/>
                              </a:rPr>
                              <m:t>−</m:t>
                            </m:r>
                            <m:r>
                              <a:rPr lang="fr-FR" sz="2400" i="1">
                                <a:effectLst/>
                                <a:latin typeface="Cambria Math"/>
                                <a:ea typeface="Calibri"/>
                                <a:cs typeface="Times New Roman"/>
                              </a:rPr>
                              <m:t>𝑖</m:t>
                            </m:r>
                          </m:sub>
                        </m:sSub>
                      </m:e>
                    </m:d>
                    <m:r>
                      <a:rPr lang="fr-FR" sz="2400" i="1">
                        <a:effectLst/>
                        <a:latin typeface="Cambria Math"/>
                        <a:ea typeface="Calibri"/>
                        <a:cs typeface="Times New Roman"/>
                      </a:rPr>
                      <m:t>=</m:t>
                    </m:r>
                    <m:func>
                      <m:funcPr>
                        <m:ctrlPr>
                          <a:rPr lang="fr-FR" sz="2400" i="1">
                            <a:effectLst/>
                            <a:latin typeface="Cambria Math"/>
                            <a:ea typeface="Calibri"/>
                            <a:cs typeface="Times New Roman"/>
                          </a:rPr>
                        </m:ctrlPr>
                      </m:funcPr>
                      <m:fName>
                        <m:limLow>
                          <m:limLowPr>
                            <m:ctrlPr>
                              <a:rPr lang="fr-FR" sz="2400" i="1">
                                <a:effectLst/>
                                <a:latin typeface="Cambria Math"/>
                                <a:ea typeface="Calibri"/>
                                <a:cs typeface="Times New Roman"/>
                              </a:rPr>
                            </m:ctrlPr>
                          </m:limLowPr>
                          <m:e>
                            <m:r>
                              <m:rPr>
                                <m:sty m:val="p"/>
                              </m:rPr>
                              <a:rPr lang="fr-FR" sz="2400">
                                <a:effectLst/>
                                <a:latin typeface="Cambria Math"/>
                                <a:ea typeface="Calibri"/>
                                <a:cs typeface="Times New Roman"/>
                              </a:rPr>
                              <m:t>max</m:t>
                            </m:r>
                          </m:e>
                          <m:lim>
                            <m:sSub>
                              <m:sSubPr>
                                <m:ctrlPr>
                                  <a:rPr lang="fr-FR" sz="2400" i="1">
                                    <a:effectLst/>
                                    <a:latin typeface="Cambria Math"/>
                                    <a:ea typeface="Calibri"/>
                                    <a:cs typeface="Times New Roman"/>
                                  </a:rPr>
                                </m:ctrlPr>
                              </m:sSubPr>
                              <m:e>
                                <m:r>
                                  <a:rPr lang="fr-FR" sz="2400" i="1">
                                    <a:effectLst/>
                                    <a:latin typeface="Cambria Math"/>
                                    <a:ea typeface="Calibri"/>
                                    <a:cs typeface="Times New Roman"/>
                                  </a:rPr>
                                  <m:t>𝑠</m:t>
                                </m:r>
                              </m:e>
                              <m:sub>
                                <m:r>
                                  <a:rPr lang="fr-FR" sz="2400" i="1">
                                    <a:effectLst/>
                                    <a:latin typeface="Cambria Math"/>
                                    <a:ea typeface="Calibri"/>
                                    <a:cs typeface="Times New Roman"/>
                                  </a:rPr>
                                  <m:t>𝑖</m:t>
                                </m:r>
                              </m:sub>
                            </m:sSub>
                            <m:r>
                              <a:rPr lang="fr-FR" sz="2400" i="1">
                                <a:effectLst/>
                                <a:latin typeface="Cambria Math"/>
                                <a:ea typeface="Calibri"/>
                                <a:cs typeface="Times New Roman"/>
                              </a:rPr>
                              <m:t>∈</m:t>
                            </m:r>
                            <m:sSub>
                              <m:sSubPr>
                                <m:ctrlPr>
                                  <a:rPr lang="fr-FR" sz="2400" i="1">
                                    <a:effectLst/>
                                    <a:latin typeface="Cambria Math"/>
                                    <a:ea typeface="Calibri"/>
                                    <a:cs typeface="Times New Roman"/>
                                  </a:rPr>
                                </m:ctrlPr>
                              </m:sSubPr>
                              <m:e>
                                <m:r>
                                  <a:rPr lang="fr-FR" sz="2400" i="1">
                                    <a:effectLst/>
                                    <a:latin typeface="Cambria Math"/>
                                    <a:ea typeface="Calibri"/>
                                    <a:cs typeface="Times New Roman"/>
                                  </a:rPr>
                                  <m:t>𝑆</m:t>
                                </m:r>
                              </m:e>
                              <m:sub>
                                <m:r>
                                  <a:rPr lang="fr-FR" sz="2400" i="1">
                                    <a:effectLst/>
                                    <a:latin typeface="Cambria Math"/>
                                    <a:ea typeface="Calibri"/>
                                    <a:cs typeface="Times New Roman"/>
                                  </a:rPr>
                                  <m:t>𝑖</m:t>
                                </m:r>
                              </m:sub>
                            </m:sSub>
                          </m:lim>
                        </m:limLow>
                      </m:fName>
                      <m:e>
                        <m:r>
                          <a:rPr lang="fr-FR" sz="2400" i="1">
                            <a:effectLst/>
                            <a:latin typeface="Cambria Math"/>
                            <a:ea typeface="Calibri"/>
                            <a:cs typeface="Times New Roman"/>
                          </a:rPr>
                          <m:t>(</m:t>
                        </m:r>
                        <m:sSub>
                          <m:sSubPr>
                            <m:ctrlPr>
                              <a:rPr lang="fr-FR" sz="2400" i="1">
                                <a:effectLst/>
                                <a:latin typeface="Cambria Math"/>
                                <a:ea typeface="Calibri"/>
                                <a:cs typeface="Times New Roman"/>
                              </a:rPr>
                            </m:ctrlPr>
                          </m:sSubPr>
                          <m:e>
                            <m:r>
                              <a:rPr lang="fr-FR" sz="2400" i="1">
                                <a:effectLst/>
                                <a:latin typeface="Cambria Math"/>
                                <a:ea typeface="Calibri"/>
                                <a:cs typeface="Times New Roman"/>
                              </a:rPr>
                              <m:t>𝑢</m:t>
                            </m:r>
                          </m:e>
                          <m:sub>
                            <m:r>
                              <a:rPr lang="fr-FR" sz="2400" i="1">
                                <a:effectLst/>
                                <a:latin typeface="Cambria Math"/>
                                <a:ea typeface="Calibri"/>
                                <a:cs typeface="Times New Roman"/>
                              </a:rPr>
                              <m:t>𝑖</m:t>
                            </m:r>
                          </m:sub>
                        </m:sSub>
                        <m:d>
                          <m:dPr>
                            <m:ctrlPr>
                              <a:rPr lang="fr-FR" sz="2400" i="1">
                                <a:effectLst/>
                                <a:latin typeface="Cambria Math"/>
                                <a:ea typeface="Calibri"/>
                                <a:cs typeface="Times New Roman"/>
                              </a:rPr>
                            </m:ctrlPr>
                          </m:dPr>
                          <m:e>
                            <m:sSub>
                              <m:sSubPr>
                                <m:ctrlPr>
                                  <a:rPr lang="fr-FR" sz="2400" i="1">
                                    <a:effectLst/>
                                    <a:latin typeface="Cambria Math"/>
                                    <a:ea typeface="Calibri"/>
                                    <a:cs typeface="Times New Roman"/>
                                  </a:rPr>
                                </m:ctrlPr>
                              </m:sSubPr>
                              <m:e>
                                <m:r>
                                  <a:rPr lang="fr-FR" sz="2400" i="1">
                                    <a:effectLst/>
                                    <a:latin typeface="Cambria Math"/>
                                    <a:ea typeface="Calibri"/>
                                    <a:cs typeface="Times New Roman"/>
                                  </a:rPr>
                                  <m:t>𝑠</m:t>
                                </m:r>
                              </m:e>
                              <m:sub>
                                <m:r>
                                  <a:rPr lang="fr-FR" sz="2400" i="1">
                                    <a:effectLst/>
                                    <a:latin typeface="Cambria Math"/>
                                    <a:ea typeface="Calibri"/>
                                    <a:cs typeface="Times New Roman"/>
                                  </a:rPr>
                                  <m:t>𝑖</m:t>
                                </m:r>
                              </m:sub>
                            </m:sSub>
                            <m:r>
                              <a:rPr lang="fr-FR" sz="2400" i="1">
                                <a:effectLst/>
                                <a:latin typeface="Cambria Math"/>
                                <a:ea typeface="Calibri"/>
                                <a:cs typeface="Times New Roman"/>
                              </a:rPr>
                              <m:t>,</m:t>
                            </m:r>
                            <m:sSub>
                              <m:sSubPr>
                                <m:ctrlPr>
                                  <a:rPr lang="fr-FR" sz="2400" i="1">
                                    <a:effectLst/>
                                    <a:latin typeface="Cambria Math"/>
                                    <a:ea typeface="Calibri"/>
                                    <a:cs typeface="Times New Roman"/>
                                  </a:rPr>
                                </m:ctrlPr>
                              </m:sSubPr>
                              <m:e>
                                <m:r>
                                  <a:rPr lang="fr-FR" sz="2400" i="1">
                                    <a:effectLst/>
                                    <a:latin typeface="Cambria Math"/>
                                    <a:ea typeface="Calibri"/>
                                    <a:cs typeface="Times New Roman"/>
                                  </a:rPr>
                                  <m:t>𝜎</m:t>
                                </m:r>
                              </m:e>
                              <m:sub>
                                <m:r>
                                  <a:rPr lang="fr-FR" sz="2400" i="1">
                                    <a:effectLst/>
                                    <a:latin typeface="Cambria Math"/>
                                    <a:ea typeface="Calibri"/>
                                    <a:cs typeface="Times New Roman"/>
                                  </a:rPr>
                                  <m:t>−</m:t>
                                </m:r>
                                <m:r>
                                  <a:rPr lang="fr-FR" sz="2400" i="1">
                                    <a:effectLst/>
                                    <a:latin typeface="Cambria Math"/>
                                    <a:ea typeface="Calibri"/>
                                    <a:cs typeface="Times New Roman"/>
                                  </a:rPr>
                                  <m:t>𝑖</m:t>
                                </m:r>
                              </m:sub>
                            </m:sSub>
                          </m:e>
                        </m:d>
                      </m:e>
                    </m:func>
                    <m:r>
                      <a:rPr lang="fr-FR" sz="2400" i="1">
                        <a:effectLst/>
                        <a:latin typeface="Cambria Math"/>
                        <a:ea typeface="Calibri"/>
                        <a:cs typeface="Times New Roman"/>
                      </a:rPr>
                      <m:t>)</m:t>
                    </m:r>
                  </m:oMath>
                </a14:m>
                <a:r>
                  <a:rPr lang="fr-FR" sz="2400" dirty="0">
                    <a:ea typeface="Times New Roman"/>
                    <a:cs typeface="Times New Roman"/>
                  </a:rPr>
                  <a:t>  (Inéquation de la proposition3)</a:t>
                </a:r>
                <a:endParaRPr lang="fr-FR" sz="2400" dirty="0">
                  <a:ea typeface="Calibri"/>
                  <a:cs typeface="Times New Roman"/>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fr-FR" sz="2400" i="1">
                              <a:effectLst/>
                              <a:latin typeface="Cambria Math"/>
                            </a:rPr>
                          </m:ctrlPr>
                        </m:naryPr>
                        <m:sub>
                          <m:sSub>
                            <m:sSubPr>
                              <m:ctrlPr>
                                <a:rPr lang="fr-FR" sz="2400" i="1">
                                  <a:effectLst/>
                                  <a:latin typeface="Cambria Math"/>
                                </a:rPr>
                              </m:ctrlPr>
                            </m:sSubPr>
                            <m:e>
                              <m:r>
                                <a:rPr lang="fr-FR" sz="2400" i="1">
                                  <a:effectLst/>
                                  <a:latin typeface="Cambria Math"/>
                                  <a:ea typeface="Calibri"/>
                                  <a:cs typeface="Times New Roman"/>
                                </a:rPr>
                                <m:t>𝑠</m:t>
                              </m:r>
                            </m:e>
                            <m:sub>
                              <m:r>
                                <a:rPr lang="fr-FR" sz="2400" i="1">
                                  <a:effectLst/>
                                  <a:latin typeface="Cambria Math"/>
                                  <a:ea typeface="Calibri"/>
                                  <a:cs typeface="Times New Roman"/>
                                </a:rPr>
                                <m:t>𝑖</m:t>
                              </m:r>
                            </m:sub>
                          </m:sSub>
                          <m:r>
                            <a:rPr lang="fr-FR" sz="2400" i="1">
                              <a:effectLst/>
                              <a:latin typeface="Cambria Math"/>
                              <a:ea typeface="Calibri"/>
                              <a:cs typeface="Times New Roman"/>
                            </a:rPr>
                            <m:t>𝜖</m:t>
                          </m:r>
                          <m:sSub>
                            <m:sSubPr>
                              <m:ctrlPr>
                                <a:rPr lang="fr-FR" sz="2400" i="1">
                                  <a:effectLst/>
                                  <a:latin typeface="Cambria Math"/>
                                </a:rPr>
                              </m:ctrlPr>
                            </m:sSubPr>
                            <m:e>
                              <m:r>
                                <a:rPr lang="fr-FR" sz="2400" i="1">
                                  <a:effectLst/>
                                  <a:latin typeface="Cambria Math"/>
                                  <a:ea typeface="Calibri"/>
                                  <a:cs typeface="Times New Roman"/>
                                </a:rPr>
                                <m:t>𝑆</m:t>
                              </m:r>
                            </m:e>
                            <m:sub>
                              <m:r>
                                <a:rPr lang="fr-FR" sz="2400" i="1">
                                  <a:effectLst/>
                                  <a:latin typeface="Cambria Math"/>
                                  <a:ea typeface="Calibri"/>
                                  <a:cs typeface="Times New Roman"/>
                                </a:rPr>
                                <m:t>𝑖</m:t>
                              </m:r>
                            </m:sub>
                          </m:sSub>
                        </m:sub>
                        <m:sup/>
                        <m:e>
                          <m:sSub>
                            <m:sSubPr>
                              <m:ctrlPr>
                                <a:rPr lang="fr-FR" sz="2400" i="1">
                                  <a:effectLst/>
                                  <a:latin typeface="Cambria Math"/>
                                </a:rPr>
                              </m:ctrlPr>
                            </m:sSubPr>
                            <m:e>
                              <m:r>
                                <a:rPr lang="fr-FR" sz="2400" i="1">
                                  <a:effectLst/>
                                  <a:latin typeface="Cambria Math"/>
                                  <a:ea typeface="Calibri"/>
                                  <a:cs typeface="Times New Roman"/>
                                </a:rPr>
                                <m:t>𝜎</m:t>
                              </m:r>
                            </m:e>
                            <m:sub>
                              <m:r>
                                <a:rPr lang="fr-FR" sz="2400" i="1">
                                  <a:effectLst/>
                                  <a:latin typeface="Cambria Math"/>
                                  <a:ea typeface="Calibri"/>
                                  <a:cs typeface="Times New Roman"/>
                                </a:rPr>
                                <m:t>𝑖</m:t>
                              </m:r>
                            </m:sub>
                          </m:sSub>
                        </m:e>
                      </m:nary>
                      <m:d>
                        <m:dPr>
                          <m:ctrlPr>
                            <a:rPr lang="fr-FR" sz="2400" i="1">
                              <a:effectLst/>
                              <a:latin typeface="Cambria Math"/>
                            </a:rPr>
                          </m:ctrlPr>
                        </m:dPr>
                        <m:e>
                          <m:sSub>
                            <m:sSubPr>
                              <m:ctrlPr>
                                <a:rPr lang="fr-FR" sz="2400" i="1">
                                  <a:effectLst/>
                                  <a:latin typeface="Cambria Math"/>
                                </a:rPr>
                              </m:ctrlPr>
                            </m:sSubPr>
                            <m:e>
                              <m:r>
                                <a:rPr lang="fr-FR" sz="2400" i="1">
                                  <a:effectLst/>
                                  <a:latin typeface="Cambria Math"/>
                                  <a:ea typeface="Calibri"/>
                                  <a:cs typeface="Times New Roman"/>
                                </a:rPr>
                                <m:t>𝑠</m:t>
                              </m:r>
                            </m:e>
                            <m:sub>
                              <m:r>
                                <a:rPr lang="fr-FR" sz="2400" i="1">
                                  <a:effectLst/>
                                  <a:latin typeface="Cambria Math"/>
                                  <a:ea typeface="Calibri"/>
                                  <a:cs typeface="Times New Roman"/>
                                </a:rPr>
                                <m:t>𝑖</m:t>
                              </m:r>
                            </m:sub>
                          </m:sSub>
                        </m:e>
                      </m:d>
                      <m:sSub>
                        <m:sSubPr>
                          <m:ctrlPr>
                            <a:rPr lang="fr-FR" sz="2400" i="1">
                              <a:effectLst/>
                              <a:latin typeface="Cambria Math"/>
                            </a:rPr>
                          </m:ctrlPr>
                        </m:sSubPr>
                        <m:e>
                          <m:r>
                            <a:rPr lang="fr-FR" sz="2400" i="1">
                              <a:effectLst/>
                              <a:latin typeface="Cambria Math"/>
                              <a:ea typeface="Calibri"/>
                              <a:cs typeface="Times New Roman"/>
                            </a:rPr>
                            <m:t>𝑢</m:t>
                          </m:r>
                        </m:e>
                        <m:sub>
                          <m:r>
                            <a:rPr lang="fr-FR" sz="2400" i="1">
                              <a:effectLst/>
                              <a:latin typeface="Cambria Math"/>
                              <a:ea typeface="Calibri"/>
                              <a:cs typeface="Times New Roman"/>
                            </a:rPr>
                            <m:t>𝑖</m:t>
                          </m:r>
                        </m:sub>
                      </m:sSub>
                      <m:d>
                        <m:dPr>
                          <m:ctrlPr>
                            <a:rPr lang="fr-FR" sz="2400" i="1">
                              <a:effectLst/>
                              <a:latin typeface="Cambria Math"/>
                            </a:rPr>
                          </m:ctrlPr>
                        </m:dPr>
                        <m:e>
                          <m:sSub>
                            <m:sSubPr>
                              <m:ctrlPr>
                                <a:rPr lang="fr-FR" sz="2400" i="1">
                                  <a:effectLst/>
                                  <a:latin typeface="Cambria Math"/>
                                </a:rPr>
                              </m:ctrlPr>
                            </m:sSubPr>
                            <m:e>
                              <m:r>
                                <a:rPr lang="fr-FR" sz="2400" i="1">
                                  <a:effectLst/>
                                  <a:latin typeface="Cambria Math"/>
                                  <a:ea typeface="Calibri"/>
                                  <a:cs typeface="Times New Roman"/>
                                </a:rPr>
                                <m:t>𝑠</m:t>
                              </m:r>
                            </m:e>
                            <m:sub>
                              <m:r>
                                <a:rPr lang="fr-FR" sz="2400" i="1">
                                  <a:effectLst/>
                                  <a:latin typeface="Cambria Math"/>
                                  <a:ea typeface="Calibri"/>
                                  <a:cs typeface="Times New Roman"/>
                                </a:rPr>
                                <m:t>𝑖</m:t>
                              </m:r>
                            </m:sub>
                          </m:sSub>
                          <m:r>
                            <a:rPr lang="fr-FR" sz="2400" i="1">
                              <a:effectLst/>
                              <a:latin typeface="Cambria Math"/>
                              <a:ea typeface="Calibri"/>
                              <a:cs typeface="Times New Roman"/>
                            </a:rPr>
                            <m:t>,</m:t>
                          </m:r>
                          <m:sSub>
                            <m:sSubPr>
                              <m:ctrlPr>
                                <a:rPr lang="fr-FR" sz="2400" i="1">
                                  <a:effectLst/>
                                  <a:latin typeface="Cambria Math"/>
                                </a:rPr>
                              </m:ctrlPr>
                            </m:sSubPr>
                            <m:e>
                              <m:r>
                                <a:rPr lang="fr-FR" sz="2400" i="1">
                                  <a:effectLst/>
                                  <a:latin typeface="Cambria Math"/>
                                  <a:ea typeface="Calibri"/>
                                  <a:cs typeface="Times New Roman"/>
                                </a:rPr>
                                <m:t>𝜎</m:t>
                              </m:r>
                            </m:e>
                            <m:sub>
                              <m:r>
                                <a:rPr lang="fr-FR" sz="2400" i="1">
                                  <a:effectLst/>
                                  <a:latin typeface="Cambria Math"/>
                                  <a:ea typeface="Calibri"/>
                                  <a:cs typeface="Times New Roman"/>
                                </a:rPr>
                                <m:t>−</m:t>
                              </m:r>
                              <m:r>
                                <a:rPr lang="fr-FR" sz="2400" i="1">
                                  <a:effectLst/>
                                  <a:latin typeface="Cambria Math"/>
                                  <a:ea typeface="Calibri"/>
                                  <a:cs typeface="Times New Roman"/>
                                </a:rPr>
                                <m:t>𝑖</m:t>
                              </m:r>
                            </m:sub>
                          </m:sSub>
                        </m:e>
                      </m:d>
                      <m:r>
                        <a:rPr lang="fr-FR" sz="2400" i="1">
                          <a:effectLst/>
                          <a:latin typeface="Cambria Math"/>
                          <a:ea typeface="Calibri"/>
                          <a:cs typeface="Times New Roman"/>
                        </a:rPr>
                        <m:t>=</m:t>
                      </m:r>
                      <m:func>
                        <m:funcPr>
                          <m:ctrlPr>
                            <a:rPr lang="fr-FR" sz="2400" i="1">
                              <a:effectLst/>
                              <a:latin typeface="Cambria Math"/>
                            </a:rPr>
                          </m:ctrlPr>
                        </m:funcPr>
                        <m:fName>
                          <m:limLow>
                            <m:limLowPr>
                              <m:ctrlPr>
                                <a:rPr lang="fr-FR" sz="2400" i="1">
                                  <a:effectLst/>
                                  <a:latin typeface="Cambria Math"/>
                                </a:rPr>
                              </m:ctrlPr>
                            </m:limLowPr>
                            <m:e>
                              <m:r>
                                <m:rPr>
                                  <m:sty m:val="p"/>
                                </m:rPr>
                                <a:rPr lang="fr-FR" sz="2400">
                                  <a:effectLst/>
                                  <a:latin typeface="Cambria Math"/>
                                  <a:ea typeface="Calibri"/>
                                  <a:cs typeface="Times New Roman"/>
                                </a:rPr>
                                <m:t>max</m:t>
                              </m:r>
                            </m:e>
                            <m:lim>
                              <m:sSub>
                                <m:sSubPr>
                                  <m:ctrlPr>
                                    <a:rPr lang="fr-FR" sz="2400" i="1">
                                      <a:effectLst/>
                                      <a:latin typeface="Cambria Math"/>
                                    </a:rPr>
                                  </m:ctrlPr>
                                </m:sSubPr>
                                <m:e>
                                  <m:r>
                                    <a:rPr lang="fr-FR" sz="2400" i="1">
                                      <a:effectLst/>
                                      <a:latin typeface="Cambria Math"/>
                                      <a:ea typeface="Calibri"/>
                                      <a:cs typeface="Times New Roman"/>
                                    </a:rPr>
                                    <m:t>𝑠</m:t>
                                  </m:r>
                                </m:e>
                                <m:sub>
                                  <m:r>
                                    <a:rPr lang="fr-FR" sz="2400" i="1">
                                      <a:effectLst/>
                                      <a:latin typeface="Cambria Math"/>
                                      <a:ea typeface="Calibri"/>
                                      <a:cs typeface="Times New Roman"/>
                                    </a:rPr>
                                    <m:t>𝑖</m:t>
                                  </m:r>
                                </m:sub>
                              </m:sSub>
                              <m:r>
                                <a:rPr lang="fr-FR" sz="2400" i="1">
                                  <a:effectLst/>
                                  <a:latin typeface="Cambria Math"/>
                                  <a:ea typeface="Calibri"/>
                                  <a:cs typeface="Times New Roman"/>
                                </a:rPr>
                                <m:t>∈</m:t>
                              </m:r>
                              <m:sSub>
                                <m:sSubPr>
                                  <m:ctrlPr>
                                    <a:rPr lang="fr-FR" sz="2400" i="1">
                                      <a:effectLst/>
                                      <a:latin typeface="Cambria Math"/>
                                    </a:rPr>
                                  </m:ctrlPr>
                                </m:sSubPr>
                                <m:e>
                                  <m:r>
                                    <a:rPr lang="fr-FR" sz="2400" i="1">
                                      <a:effectLst/>
                                      <a:latin typeface="Cambria Math"/>
                                      <a:ea typeface="Calibri"/>
                                      <a:cs typeface="Times New Roman"/>
                                    </a:rPr>
                                    <m:t>𝑆</m:t>
                                  </m:r>
                                </m:e>
                                <m:sub>
                                  <m:r>
                                    <a:rPr lang="fr-FR" sz="2400" i="1">
                                      <a:effectLst/>
                                      <a:latin typeface="Cambria Math"/>
                                      <a:ea typeface="Calibri"/>
                                      <a:cs typeface="Times New Roman"/>
                                    </a:rPr>
                                    <m:t>𝑖</m:t>
                                  </m:r>
                                </m:sub>
                              </m:sSub>
                            </m:lim>
                          </m:limLow>
                        </m:fName>
                        <m:e>
                          <m:r>
                            <a:rPr lang="fr-FR" sz="2400" i="1">
                              <a:effectLst/>
                              <a:latin typeface="Cambria Math"/>
                              <a:ea typeface="Calibri"/>
                              <a:cs typeface="Times New Roman"/>
                            </a:rPr>
                            <m:t>(</m:t>
                          </m:r>
                          <m:sSub>
                            <m:sSubPr>
                              <m:ctrlPr>
                                <a:rPr lang="fr-FR" sz="2400" i="1">
                                  <a:effectLst/>
                                  <a:latin typeface="Cambria Math"/>
                                </a:rPr>
                              </m:ctrlPr>
                            </m:sSubPr>
                            <m:e>
                              <m:r>
                                <a:rPr lang="fr-FR" sz="2400" i="1">
                                  <a:effectLst/>
                                  <a:latin typeface="Cambria Math"/>
                                  <a:ea typeface="Calibri"/>
                                  <a:cs typeface="Times New Roman"/>
                                </a:rPr>
                                <m:t>𝑢</m:t>
                              </m:r>
                            </m:e>
                            <m:sub>
                              <m:r>
                                <a:rPr lang="fr-FR" sz="2400" i="1">
                                  <a:effectLst/>
                                  <a:latin typeface="Cambria Math"/>
                                  <a:ea typeface="Calibri"/>
                                  <a:cs typeface="Times New Roman"/>
                                </a:rPr>
                                <m:t>𝑖</m:t>
                              </m:r>
                            </m:sub>
                          </m:sSub>
                          <m:d>
                            <m:dPr>
                              <m:ctrlPr>
                                <a:rPr lang="fr-FR" sz="2400" i="1">
                                  <a:effectLst/>
                                  <a:latin typeface="Cambria Math"/>
                                </a:rPr>
                              </m:ctrlPr>
                            </m:dPr>
                            <m:e>
                              <m:sSub>
                                <m:sSubPr>
                                  <m:ctrlPr>
                                    <a:rPr lang="fr-FR" sz="2400" i="1">
                                      <a:effectLst/>
                                      <a:latin typeface="Cambria Math"/>
                                    </a:rPr>
                                  </m:ctrlPr>
                                </m:sSubPr>
                                <m:e>
                                  <m:r>
                                    <a:rPr lang="fr-FR" sz="2400" i="1">
                                      <a:effectLst/>
                                      <a:latin typeface="Cambria Math"/>
                                      <a:ea typeface="Calibri"/>
                                      <a:cs typeface="Times New Roman"/>
                                    </a:rPr>
                                    <m:t>𝑠</m:t>
                                  </m:r>
                                </m:e>
                                <m:sub>
                                  <m:r>
                                    <a:rPr lang="fr-FR" sz="2400" i="1">
                                      <a:effectLst/>
                                      <a:latin typeface="Cambria Math"/>
                                      <a:ea typeface="Calibri"/>
                                      <a:cs typeface="Times New Roman"/>
                                    </a:rPr>
                                    <m:t>𝑖</m:t>
                                  </m:r>
                                </m:sub>
                              </m:sSub>
                              <m:r>
                                <a:rPr lang="fr-FR" sz="2400" i="1">
                                  <a:effectLst/>
                                  <a:latin typeface="Cambria Math"/>
                                  <a:ea typeface="Calibri"/>
                                  <a:cs typeface="Times New Roman"/>
                                </a:rPr>
                                <m:t>,</m:t>
                              </m:r>
                              <m:sSub>
                                <m:sSubPr>
                                  <m:ctrlPr>
                                    <a:rPr lang="fr-FR" sz="2400" i="1">
                                      <a:effectLst/>
                                      <a:latin typeface="Cambria Math"/>
                                    </a:rPr>
                                  </m:ctrlPr>
                                </m:sSubPr>
                                <m:e>
                                  <m:r>
                                    <a:rPr lang="fr-FR" sz="2400" i="1">
                                      <a:effectLst/>
                                      <a:latin typeface="Cambria Math"/>
                                      <a:ea typeface="Calibri"/>
                                      <a:cs typeface="Times New Roman"/>
                                    </a:rPr>
                                    <m:t>𝜎</m:t>
                                  </m:r>
                                </m:e>
                                <m:sub>
                                  <m:r>
                                    <a:rPr lang="fr-FR" sz="2400" i="1">
                                      <a:effectLst/>
                                      <a:latin typeface="Cambria Math"/>
                                      <a:ea typeface="Calibri"/>
                                      <a:cs typeface="Times New Roman"/>
                                    </a:rPr>
                                    <m:t>−</m:t>
                                  </m:r>
                                  <m:r>
                                    <a:rPr lang="fr-FR" sz="2400" i="1">
                                      <a:effectLst/>
                                      <a:latin typeface="Cambria Math"/>
                                      <a:ea typeface="Calibri"/>
                                      <a:cs typeface="Times New Roman"/>
                                    </a:rPr>
                                    <m:t>𝑖</m:t>
                                  </m:r>
                                </m:sub>
                              </m:sSub>
                            </m:e>
                          </m:d>
                        </m:e>
                      </m:func>
                      <m:nary>
                        <m:naryPr>
                          <m:chr m:val="∑"/>
                          <m:limLoc m:val="undOvr"/>
                          <m:supHide m:val="on"/>
                          <m:ctrlPr>
                            <a:rPr lang="fr-FR" sz="2400" i="1">
                              <a:effectLst/>
                              <a:latin typeface="Cambria Math"/>
                            </a:rPr>
                          </m:ctrlPr>
                        </m:naryPr>
                        <m:sub>
                          <m:sSub>
                            <m:sSubPr>
                              <m:ctrlPr>
                                <a:rPr lang="fr-FR" sz="2400" i="1">
                                  <a:effectLst/>
                                  <a:latin typeface="Cambria Math"/>
                                </a:rPr>
                              </m:ctrlPr>
                            </m:sSubPr>
                            <m:e>
                              <m:r>
                                <a:rPr lang="fr-FR" sz="2400" i="1">
                                  <a:effectLst/>
                                  <a:latin typeface="Cambria Math"/>
                                  <a:ea typeface="Calibri"/>
                                  <a:cs typeface="Times New Roman"/>
                                </a:rPr>
                                <m:t>𝑠</m:t>
                              </m:r>
                            </m:e>
                            <m:sub>
                              <m:r>
                                <a:rPr lang="fr-FR" sz="2400" i="1">
                                  <a:effectLst/>
                                  <a:latin typeface="Cambria Math"/>
                                  <a:ea typeface="Calibri"/>
                                  <a:cs typeface="Times New Roman"/>
                                </a:rPr>
                                <m:t>𝑖</m:t>
                              </m:r>
                            </m:sub>
                          </m:sSub>
                          <m:r>
                            <a:rPr lang="fr-FR" sz="2400" i="1">
                              <a:effectLst/>
                              <a:latin typeface="Cambria Math"/>
                              <a:ea typeface="Calibri"/>
                              <a:cs typeface="Times New Roman"/>
                            </a:rPr>
                            <m:t>𝜖</m:t>
                          </m:r>
                          <m:sSub>
                            <m:sSubPr>
                              <m:ctrlPr>
                                <a:rPr lang="fr-FR" sz="2400" i="1">
                                  <a:effectLst/>
                                  <a:latin typeface="Cambria Math"/>
                                </a:rPr>
                              </m:ctrlPr>
                            </m:sSubPr>
                            <m:e>
                              <m:r>
                                <a:rPr lang="fr-FR" sz="2400" i="1">
                                  <a:effectLst/>
                                  <a:latin typeface="Cambria Math"/>
                                  <a:ea typeface="Calibri"/>
                                  <a:cs typeface="Times New Roman"/>
                                </a:rPr>
                                <m:t>𝑆</m:t>
                              </m:r>
                            </m:e>
                            <m:sub>
                              <m:r>
                                <a:rPr lang="fr-FR" sz="2400" i="1">
                                  <a:effectLst/>
                                  <a:latin typeface="Cambria Math"/>
                                  <a:ea typeface="Calibri"/>
                                  <a:cs typeface="Times New Roman"/>
                                </a:rPr>
                                <m:t>𝑖</m:t>
                              </m:r>
                            </m:sub>
                          </m:sSub>
                        </m:sub>
                        <m:sup/>
                        <m:e>
                          <m:sSub>
                            <m:sSubPr>
                              <m:ctrlPr>
                                <a:rPr lang="fr-FR" sz="2400" i="1">
                                  <a:effectLst/>
                                  <a:latin typeface="Cambria Math"/>
                                </a:rPr>
                              </m:ctrlPr>
                            </m:sSubPr>
                            <m:e>
                              <m:r>
                                <a:rPr lang="fr-FR" sz="2400" i="1">
                                  <a:effectLst/>
                                  <a:latin typeface="Cambria Math"/>
                                  <a:ea typeface="Calibri"/>
                                  <a:cs typeface="Times New Roman"/>
                                </a:rPr>
                                <m:t>𝜎</m:t>
                              </m:r>
                            </m:e>
                            <m:sub>
                              <m:r>
                                <a:rPr lang="fr-FR" sz="2400" i="1">
                                  <a:effectLst/>
                                  <a:latin typeface="Cambria Math"/>
                                  <a:ea typeface="Calibri"/>
                                  <a:cs typeface="Times New Roman"/>
                                </a:rPr>
                                <m:t>𝑖</m:t>
                              </m:r>
                            </m:sub>
                          </m:sSub>
                        </m:e>
                      </m:nary>
                      <m:d>
                        <m:dPr>
                          <m:ctrlPr>
                            <a:rPr lang="fr-FR" sz="2400" i="1">
                              <a:effectLst/>
                              <a:latin typeface="Cambria Math"/>
                            </a:rPr>
                          </m:ctrlPr>
                        </m:dPr>
                        <m:e>
                          <m:sSub>
                            <m:sSubPr>
                              <m:ctrlPr>
                                <a:rPr lang="fr-FR" sz="2400" i="1">
                                  <a:effectLst/>
                                  <a:latin typeface="Cambria Math"/>
                                </a:rPr>
                              </m:ctrlPr>
                            </m:sSubPr>
                            <m:e>
                              <m:r>
                                <a:rPr lang="fr-FR" sz="2400" i="1">
                                  <a:effectLst/>
                                  <a:latin typeface="Cambria Math"/>
                                  <a:ea typeface="Calibri"/>
                                  <a:cs typeface="Times New Roman"/>
                                </a:rPr>
                                <m:t>𝑠</m:t>
                              </m:r>
                            </m:e>
                            <m:sub>
                              <m:r>
                                <a:rPr lang="fr-FR" sz="2400" i="1">
                                  <a:effectLst/>
                                  <a:latin typeface="Cambria Math"/>
                                  <a:ea typeface="Calibri"/>
                                  <a:cs typeface="Times New Roman"/>
                                </a:rPr>
                                <m:t>𝑖</m:t>
                              </m:r>
                            </m:sub>
                          </m:sSub>
                        </m:e>
                      </m:d>
                      <m:r>
                        <a:rPr lang="fr-FR" sz="2400" i="1">
                          <a:effectLst/>
                          <a:latin typeface="Cambria Math"/>
                          <a:ea typeface="Calibri"/>
                          <a:cs typeface="Times New Roman"/>
                        </a:rPr>
                        <m:t>⇔</m:t>
                      </m:r>
                      <m:nary>
                        <m:naryPr>
                          <m:chr m:val="∑"/>
                          <m:limLoc m:val="undOvr"/>
                          <m:supHide m:val="on"/>
                          <m:ctrlPr>
                            <a:rPr lang="fr-FR" sz="2400" i="1">
                              <a:effectLst/>
                              <a:latin typeface="Cambria Math"/>
                            </a:rPr>
                          </m:ctrlPr>
                        </m:naryPr>
                        <m:sub>
                          <m:sSub>
                            <m:sSubPr>
                              <m:ctrlPr>
                                <a:rPr lang="fr-FR" sz="2400" i="1">
                                  <a:effectLst/>
                                  <a:latin typeface="Cambria Math"/>
                                </a:rPr>
                              </m:ctrlPr>
                            </m:sSubPr>
                            <m:e>
                              <m:r>
                                <a:rPr lang="fr-FR" sz="2400" i="1">
                                  <a:effectLst/>
                                  <a:latin typeface="Cambria Math"/>
                                  <a:ea typeface="Calibri"/>
                                  <a:cs typeface="Times New Roman"/>
                                </a:rPr>
                                <m:t>𝑠</m:t>
                              </m:r>
                            </m:e>
                            <m:sub>
                              <m:r>
                                <a:rPr lang="fr-FR" sz="2400" i="1">
                                  <a:effectLst/>
                                  <a:latin typeface="Cambria Math"/>
                                  <a:ea typeface="Calibri"/>
                                  <a:cs typeface="Times New Roman"/>
                                </a:rPr>
                                <m:t>𝑖</m:t>
                              </m:r>
                            </m:sub>
                          </m:sSub>
                          <m:r>
                            <a:rPr lang="fr-FR" sz="2400" i="1">
                              <a:effectLst/>
                              <a:latin typeface="Cambria Math"/>
                              <a:ea typeface="Calibri"/>
                              <a:cs typeface="Times New Roman"/>
                            </a:rPr>
                            <m:t>𝜖</m:t>
                          </m:r>
                          <m:sSub>
                            <m:sSubPr>
                              <m:ctrlPr>
                                <a:rPr lang="fr-FR" sz="2400" i="1">
                                  <a:effectLst/>
                                  <a:latin typeface="Cambria Math"/>
                                </a:rPr>
                              </m:ctrlPr>
                            </m:sSubPr>
                            <m:e>
                              <m:r>
                                <a:rPr lang="fr-FR" sz="2400" i="1">
                                  <a:effectLst/>
                                  <a:latin typeface="Cambria Math"/>
                                  <a:ea typeface="Calibri"/>
                                  <a:cs typeface="Times New Roman"/>
                                </a:rPr>
                                <m:t>𝑆</m:t>
                              </m:r>
                            </m:e>
                            <m:sub>
                              <m:r>
                                <a:rPr lang="fr-FR" sz="2400" i="1">
                                  <a:effectLst/>
                                  <a:latin typeface="Cambria Math"/>
                                  <a:ea typeface="Calibri"/>
                                  <a:cs typeface="Times New Roman"/>
                                </a:rPr>
                                <m:t>𝑖</m:t>
                              </m:r>
                            </m:sub>
                          </m:sSub>
                        </m:sub>
                        <m:sup/>
                        <m:e>
                          <m:sSub>
                            <m:sSubPr>
                              <m:ctrlPr>
                                <a:rPr lang="fr-FR" sz="2400" i="1">
                                  <a:effectLst/>
                                  <a:latin typeface="Cambria Math"/>
                                </a:rPr>
                              </m:ctrlPr>
                            </m:sSubPr>
                            <m:e>
                              <m:r>
                                <a:rPr lang="fr-FR" sz="2400" i="1">
                                  <a:effectLst/>
                                  <a:latin typeface="Cambria Math"/>
                                  <a:ea typeface="Calibri"/>
                                  <a:cs typeface="Times New Roman"/>
                                </a:rPr>
                                <m:t>𝜎</m:t>
                              </m:r>
                            </m:e>
                            <m:sub>
                              <m:r>
                                <a:rPr lang="fr-FR" sz="2400" i="1">
                                  <a:effectLst/>
                                  <a:latin typeface="Cambria Math"/>
                                  <a:ea typeface="Calibri"/>
                                  <a:cs typeface="Times New Roman"/>
                                </a:rPr>
                                <m:t>𝑖</m:t>
                              </m:r>
                            </m:sub>
                          </m:sSub>
                        </m:e>
                      </m:nary>
                      <m:d>
                        <m:dPr>
                          <m:ctrlPr>
                            <a:rPr lang="fr-FR" sz="2400" i="1">
                              <a:effectLst/>
                              <a:latin typeface="Cambria Math"/>
                            </a:rPr>
                          </m:ctrlPr>
                        </m:dPr>
                        <m:e>
                          <m:sSub>
                            <m:sSubPr>
                              <m:ctrlPr>
                                <a:rPr lang="fr-FR" sz="2400" i="1">
                                  <a:effectLst/>
                                  <a:latin typeface="Cambria Math"/>
                                </a:rPr>
                              </m:ctrlPr>
                            </m:sSubPr>
                            <m:e>
                              <m:r>
                                <a:rPr lang="fr-FR" sz="2400" i="1">
                                  <a:effectLst/>
                                  <a:latin typeface="Cambria Math"/>
                                  <a:ea typeface="Calibri"/>
                                  <a:cs typeface="Times New Roman"/>
                                </a:rPr>
                                <m:t>𝑠</m:t>
                              </m:r>
                            </m:e>
                            <m:sub>
                              <m:r>
                                <a:rPr lang="fr-FR" sz="2400" i="1">
                                  <a:effectLst/>
                                  <a:latin typeface="Cambria Math"/>
                                  <a:ea typeface="Calibri"/>
                                  <a:cs typeface="Times New Roman"/>
                                </a:rPr>
                                <m:t>𝑖</m:t>
                              </m:r>
                            </m:sub>
                          </m:sSub>
                        </m:e>
                      </m:d>
                      <m:r>
                        <a:rPr lang="fr-FR" sz="2400" i="1">
                          <a:effectLst/>
                          <a:latin typeface="Cambria Math"/>
                          <a:ea typeface="Calibri"/>
                          <a:cs typeface="Times New Roman"/>
                        </a:rPr>
                        <m:t>((</m:t>
                      </m:r>
                      <m:sSub>
                        <m:sSubPr>
                          <m:ctrlPr>
                            <a:rPr lang="fr-FR" sz="2400" i="1">
                              <a:effectLst/>
                              <a:latin typeface="Cambria Math"/>
                            </a:rPr>
                          </m:ctrlPr>
                        </m:sSubPr>
                        <m:e>
                          <m:r>
                            <a:rPr lang="fr-FR" sz="2400" i="1">
                              <a:effectLst/>
                              <a:latin typeface="Cambria Math"/>
                              <a:ea typeface="Calibri"/>
                              <a:cs typeface="Times New Roman"/>
                            </a:rPr>
                            <m:t>𝑢</m:t>
                          </m:r>
                        </m:e>
                        <m:sub>
                          <m:r>
                            <a:rPr lang="fr-FR" sz="2400" i="1">
                              <a:effectLst/>
                              <a:latin typeface="Cambria Math"/>
                              <a:ea typeface="Calibri"/>
                              <a:cs typeface="Times New Roman"/>
                            </a:rPr>
                            <m:t>𝑖</m:t>
                          </m:r>
                        </m:sub>
                      </m:sSub>
                      <m:d>
                        <m:dPr>
                          <m:ctrlPr>
                            <a:rPr lang="fr-FR" sz="2400" i="1">
                              <a:effectLst/>
                              <a:latin typeface="Cambria Math"/>
                            </a:rPr>
                          </m:ctrlPr>
                        </m:dPr>
                        <m:e>
                          <m:sSub>
                            <m:sSubPr>
                              <m:ctrlPr>
                                <a:rPr lang="fr-FR" sz="2400" i="1">
                                  <a:effectLst/>
                                  <a:latin typeface="Cambria Math"/>
                                </a:rPr>
                              </m:ctrlPr>
                            </m:sSubPr>
                            <m:e>
                              <m:r>
                                <a:rPr lang="fr-FR" sz="2400" i="1">
                                  <a:effectLst/>
                                  <a:latin typeface="Cambria Math"/>
                                  <a:ea typeface="Calibri"/>
                                  <a:cs typeface="Times New Roman"/>
                                </a:rPr>
                                <m:t>𝑠</m:t>
                              </m:r>
                            </m:e>
                            <m:sub>
                              <m:r>
                                <a:rPr lang="fr-FR" sz="2400" i="1">
                                  <a:effectLst/>
                                  <a:latin typeface="Cambria Math"/>
                                  <a:ea typeface="Calibri"/>
                                  <a:cs typeface="Times New Roman"/>
                                </a:rPr>
                                <m:t>𝑖</m:t>
                              </m:r>
                            </m:sub>
                          </m:sSub>
                          <m:r>
                            <a:rPr lang="fr-FR" sz="2400" i="1">
                              <a:effectLst/>
                              <a:latin typeface="Cambria Math"/>
                              <a:ea typeface="Calibri"/>
                              <a:cs typeface="Times New Roman"/>
                            </a:rPr>
                            <m:t>,</m:t>
                          </m:r>
                          <m:sSub>
                            <m:sSubPr>
                              <m:ctrlPr>
                                <a:rPr lang="fr-FR" sz="2400" i="1">
                                  <a:effectLst/>
                                  <a:latin typeface="Cambria Math"/>
                                </a:rPr>
                              </m:ctrlPr>
                            </m:sSubPr>
                            <m:e>
                              <m:r>
                                <a:rPr lang="fr-FR" sz="2400" i="1">
                                  <a:effectLst/>
                                  <a:latin typeface="Cambria Math"/>
                                  <a:ea typeface="Calibri"/>
                                  <a:cs typeface="Times New Roman"/>
                                </a:rPr>
                                <m:t>𝜎</m:t>
                              </m:r>
                            </m:e>
                            <m:sub>
                              <m:r>
                                <a:rPr lang="fr-FR" sz="2400" i="1">
                                  <a:effectLst/>
                                  <a:latin typeface="Cambria Math"/>
                                  <a:ea typeface="Calibri"/>
                                  <a:cs typeface="Times New Roman"/>
                                </a:rPr>
                                <m:t>−</m:t>
                              </m:r>
                              <m:r>
                                <a:rPr lang="fr-FR" sz="2400" i="1">
                                  <a:effectLst/>
                                  <a:latin typeface="Cambria Math"/>
                                  <a:ea typeface="Calibri"/>
                                  <a:cs typeface="Times New Roman"/>
                                </a:rPr>
                                <m:t>𝑖</m:t>
                              </m:r>
                            </m:sub>
                          </m:sSub>
                        </m:e>
                      </m:d>
                      <m:r>
                        <a:rPr lang="fr-FR" sz="2400" i="1">
                          <a:effectLst/>
                          <a:latin typeface="Cambria Math"/>
                          <a:ea typeface="Calibri"/>
                          <a:cs typeface="Times New Roman"/>
                        </a:rPr>
                        <m:t>−</m:t>
                      </m:r>
                      <m:func>
                        <m:funcPr>
                          <m:ctrlPr>
                            <a:rPr lang="fr-FR" sz="2400" i="1">
                              <a:effectLst/>
                              <a:latin typeface="Cambria Math"/>
                            </a:rPr>
                          </m:ctrlPr>
                        </m:funcPr>
                        <m:fName>
                          <m:limLow>
                            <m:limLowPr>
                              <m:ctrlPr>
                                <a:rPr lang="fr-FR" sz="2400" i="1">
                                  <a:effectLst/>
                                  <a:latin typeface="Cambria Math"/>
                                </a:rPr>
                              </m:ctrlPr>
                            </m:limLowPr>
                            <m:e>
                              <m:r>
                                <m:rPr>
                                  <m:sty m:val="p"/>
                                </m:rPr>
                                <a:rPr lang="fr-FR" sz="2400">
                                  <a:effectLst/>
                                  <a:latin typeface="Cambria Math"/>
                                  <a:ea typeface="Calibri"/>
                                  <a:cs typeface="Times New Roman"/>
                                </a:rPr>
                                <m:t>max</m:t>
                              </m:r>
                            </m:e>
                            <m:lim>
                              <m:sSub>
                                <m:sSubPr>
                                  <m:ctrlPr>
                                    <a:rPr lang="fr-FR" sz="2400" i="1">
                                      <a:effectLst/>
                                      <a:latin typeface="Cambria Math"/>
                                    </a:rPr>
                                  </m:ctrlPr>
                                </m:sSubPr>
                                <m:e>
                                  <m:r>
                                    <a:rPr lang="fr-FR" sz="2400" i="1">
                                      <a:effectLst/>
                                      <a:latin typeface="Cambria Math"/>
                                      <a:ea typeface="Calibri"/>
                                      <a:cs typeface="Times New Roman"/>
                                    </a:rPr>
                                    <m:t>𝑠</m:t>
                                  </m:r>
                                </m:e>
                                <m:sub>
                                  <m:r>
                                    <a:rPr lang="fr-FR" sz="2400" i="1">
                                      <a:effectLst/>
                                      <a:latin typeface="Cambria Math"/>
                                      <a:ea typeface="Calibri"/>
                                      <a:cs typeface="Times New Roman"/>
                                    </a:rPr>
                                    <m:t>𝑖</m:t>
                                  </m:r>
                                </m:sub>
                              </m:sSub>
                              <m:r>
                                <a:rPr lang="fr-FR" sz="2400" i="1">
                                  <a:effectLst/>
                                  <a:latin typeface="Cambria Math"/>
                                  <a:ea typeface="Calibri"/>
                                  <a:cs typeface="Times New Roman"/>
                                </a:rPr>
                                <m:t>∈</m:t>
                              </m:r>
                              <m:sSub>
                                <m:sSubPr>
                                  <m:ctrlPr>
                                    <a:rPr lang="fr-FR" sz="2400" i="1">
                                      <a:effectLst/>
                                      <a:latin typeface="Cambria Math"/>
                                    </a:rPr>
                                  </m:ctrlPr>
                                </m:sSubPr>
                                <m:e>
                                  <m:r>
                                    <a:rPr lang="fr-FR" sz="2400" i="1">
                                      <a:effectLst/>
                                      <a:latin typeface="Cambria Math"/>
                                      <a:ea typeface="Calibri"/>
                                      <a:cs typeface="Times New Roman"/>
                                    </a:rPr>
                                    <m:t>𝑆</m:t>
                                  </m:r>
                                </m:e>
                                <m:sub>
                                  <m:r>
                                    <a:rPr lang="fr-FR" sz="2400" i="1">
                                      <a:effectLst/>
                                      <a:latin typeface="Cambria Math"/>
                                      <a:ea typeface="Calibri"/>
                                      <a:cs typeface="Times New Roman"/>
                                    </a:rPr>
                                    <m:t>𝑖</m:t>
                                  </m:r>
                                </m:sub>
                              </m:sSub>
                            </m:lim>
                          </m:limLow>
                        </m:fName>
                        <m:e>
                          <m:d>
                            <m:dPr>
                              <m:ctrlPr>
                                <a:rPr lang="fr-FR" sz="2400" i="1">
                                  <a:effectLst/>
                                  <a:latin typeface="Cambria Math"/>
                                </a:rPr>
                              </m:ctrlPr>
                            </m:dPr>
                            <m:e>
                              <m:sSub>
                                <m:sSubPr>
                                  <m:ctrlPr>
                                    <a:rPr lang="fr-FR" sz="2400" i="1">
                                      <a:effectLst/>
                                      <a:latin typeface="Cambria Math"/>
                                    </a:rPr>
                                  </m:ctrlPr>
                                </m:sSubPr>
                                <m:e>
                                  <m:r>
                                    <a:rPr lang="fr-FR" sz="2400" i="1">
                                      <a:effectLst/>
                                      <a:latin typeface="Cambria Math"/>
                                      <a:ea typeface="Calibri"/>
                                      <a:cs typeface="Times New Roman"/>
                                    </a:rPr>
                                    <m:t>𝑢</m:t>
                                  </m:r>
                                </m:e>
                                <m:sub>
                                  <m:r>
                                    <a:rPr lang="fr-FR" sz="2400" i="1">
                                      <a:effectLst/>
                                      <a:latin typeface="Cambria Math"/>
                                      <a:ea typeface="Calibri"/>
                                      <a:cs typeface="Times New Roman"/>
                                    </a:rPr>
                                    <m:t>𝑖</m:t>
                                  </m:r>
                                </m:sub>
                              </m:sSub>
                              <m:d>
                                <m:dPr>
                                  <m:ctrlPr>
                                    <a:rPr lang="fr-FR" sz="2400" i="1">
                                      <a:effectLst/>
                                      <a:latin typeface="Cambria Math"/>
                                    </a:rPr>
                                  </m:ctrlPr>
                                </m:dPr>
                                <m:e>
                                  <m:sSub>
                                    <m:sSubPr>
                                      <m:ctrlPr>
                                        <a:rPr lang="fr-FR" sz="2400" i="1">
                                          <a:effectLst/>
                                          <a:latin typeface="Cambria Math"/>
                                        </a:rPr>
                                      </m:ctrlPr>
                                    </m:sSubPr>
                                    <m:e>
                                      <m:r>
                                        <a:rPr lang="fr-FR" sz="2400" i="1">
                                          <a:effectLst/>
                                          <a:latin typeface="Cambria Math"/>
                                          <a:ea typeface="Calibri"/>
                                          <a:cs typeface="Times New Roman"/>
                                        </a:rPr>
                                        <m:t>𝑠</m:t>
                                      </m:r>
                                    </m:e>
                                    <m:sub>
                                      <m:r>
                                        <a:rPr lang="fr-FR" sz="2400" i="1">
                                          <a:effectLst/>
                                          <a:latin typeface="Cambria Math"/>
                                          <a:ea typeface="Calibri"/>
                                          <a:cs typeface="Times New Roman"/>
                                        </a:rPr>
                                        <m:t>𝑖</m:t>
                                      </m:r>
                                    </m:sub>
                                  </m:sSub>
                                  <m:r>
                                    <a:rPr lang="fr-FR" sz="2400" i="1">
                                      <a:effectLst/>
                                      <a:latin typeface="Cambria Math"/>
                                      <a:ea typeface="Calibri"/>
                                      <a:cs typeface="Times New Roman"/>
                                    </a:rPr>
                                    <m:t>,</m:t>
                                  </m:r>
                                  <m:sSub>
                                    <m:sSubPr>
                                      <m:ctrlPr>
                                        <a:rPr lang="fr-FR" sz="2400" i="1">
                                          <a:effectLst/>
                                          <a:latin typeface="Cambria Math"/>
                                        </a:rPr>
                                      </m:ctrlPr>
                                    </m:sSubPr>
                                    <m:e>
                                      <m:r>
                                        <a:rPr lang="fr-FR" sz="2400" i="1">
                                          <a:effectLst/>
                                          <a:latin typeface="Cambria Math"/>
                                          <a:ea typeface="Calibri"/>
                                          <a:cs typeface="Times New Roman"/>
                                        </a:rPr>
                                        <m:t>𝜎</m:t>
                                      </m:r>
                                    </m:e>
                                    <m:sub>
                                      <m:r>
                                        <a:rPr lang="fr-FR" sz="2400" i="1">
                                          <a:effectLst/>
                                          <a:latin typeface="Cambria Math"/>
                                          <a:ea typeface="Calibri"/>
                                          <a:cs typeface="Times New Roman"/>
                                        </a:rPr>
                                        <m:t>−</m:t>
                                      </m:r>
                                      <m:r>
                                        <a:rPr lang="fr-FR" sz="2400" i="1">
                                          <a:effectLst/>
                                          <a:latin typeface="Cambria Math"/>
                                          <a:ea typeface="Calibri"/>
                                          <a:cs typeface="Times New Roman"/>
                                        </a:rPr>
                                        <m:t>𝑖</m:t>
                                      </m:r>
                                    </m:sub>
                                  </m:sSub>
                                </m:e>
                              </m:d>
                            </m:e>
                          </m:d>
                          <m:r>
                            <a:rPr lang="fr-FR" sz="2400" i="1">
                              <a:effectLst/>
                              <a:latin typeface="Cambria Math"/>
                              <a:ea typeface="Calibri"/>
                              <a:cs typeface="Times New Roman"/>
                            </a:rPr>
                            <m:t>=0</m:t>
                          </m:r>
                        </m:e>
                      </m:func>
                      <m:r>
                        <a:rPr lang="fr-FR" sz="2400" i="1">
                          <a:effectLst/>
                          <a:latin typeface="Cambria Math"/>
                          <a:ea typeface="Calibri"/>
                          <a:cs typeface="Times New Roman"/>
                        </a:rPr>
                        <m:t>.</m:t>
                      </m:r>
                    </m:oMath>
                  </m:oMathPara>
                </a14:m>
                <a:endParaRPr lang="fr-FR" sz="24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852" t="-809"/>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72</a:t>
            </a:fld>
            <a:endParaRPr lang="fr-FR"/>
          </a:p>
        </p:txBody>
      </p:sp>
    </p:spTree>
    <p:extLst>
      <p:ext uri="{BB962C8B-B14F-4D97-AF65-F5344CB8AC3E}">
        <p14:creationId xmlns:p14="http://schemas.microsoft.com/office/powerpoint/2010/main" val="6860481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marL="0" indent="0">
                  <a:lnSpc>
                    <a:spcPct val="115000"/>
                  </a:lnSpc>
                  <a:spcAft>
                    <a:spcPts val="1000"/>
                  </a:spcAft>
                  <a:buNone/>
                </a:pPr>
                <a:r>
                  <a:rPr lang="fr-FR" dirty="0" smtClean="0">
                    <a:ea typeface="Times New Roman"/>
                    <a:cs typeface="Times New Roman"/>
                  </a:rPr>
                  <a:t> </a:t>
                </a:r>
                <a:r>
                  <a:rPr lang="fr-FR" sz="2000" dirty="0" smtClean="0">
                    <a:ea typeface="Times New Roman"/>
                    <a:cs typeface="Times New Roman"/>
                  </a:rPr>
                  <a:t>Comme:</a:t>
                </a:r>
              </a:p>
              <a:p>
                <a:pPr marL="0" indent="0">
                  <a:lnSpc>
                    <a:spcPct val="115000"/>
                  </a:lnSpc>
                  <a:spcAft>
                    <a:spcPts val="1000"/>
                  </a:spcAft>
                  <a:buNone/>
                </a:pPr>
                <a14:m>
                  <m:oMath xmlns:m="http://schemas.openxmlformats.org/officeDocument/2006/math">
                    <m:sSub>
                      <m:sSubPr>
                        <m:ctrlPr>
                          <a:rPr lang="fr-FR" sz="2000" i="1">
                            <a:effectLst/>
                            <a:latin typeface="Cambria Math"/>
                            <a:ea typeface="Calibri"/>
                            <a:cs typeface="Times New Roman"/>
                          </a:rPr>
                        </m:ctrlPr>
                      </m:sSubPr>
                      <m:e>
                        <m:r>
                          <a:rPr lang="fr-FR" sz="2000" i="1">
                            <a:effectLst/>
                            <a:latin typeface="Cambria Math"/>
                            <a:ea typeface="Calibri"/>
                            <a:cs typeface="Times New Roman"/>
                          </a:rPr>
                          <m:t>  </m:t>
                        </m:r>
                        <m:r>
                          <a:rPr lang="fr-FR" sz="2000" b="0" i="1" smtClean="0">
                            <a:effectLst/>
                            <a:latin typeface="Cambria Math"/>
                            <a:ea typeface="Calibri"/>
                            <a:cs typeface="Times New Roman"/>
                          </a:rPr>
                          <m:t>(</m:t>
                        </m:r>
                        <m:r>
                          <a:rPr lang="fr-FR" sz="2000" i="1">
                            <a:effectLst/>
                            <a:latin typeface="Cambria Math"/>
                            <a:ea typeface="Calibri"/>
                            <a:cs typeface="Times New Roman"/>
                          </a:rPr>
                          <m:t>𝑢</m:t>
                        </m:r>
                      </m:e>
                      <m:sub>
                        <m:r>
                          <a:rPr lang="fr-FR" sz="2000" i="1">
                            <a:effectLst/>
                            <a:latin typeface="Cambria Math"/>
                            <a:ea typeface="Calibri"/>
                            <a:cs typeface="Times New Roman"/>
                          </a:rPr>
                          <m:t>𝑖</m:t>
                        </m:r>
                      </m:sub>
                    </m:sSub>
                    <m:d>
                      <m:dPr>
                        <m:ctrlPr>
                          <a:rPr lang="fr-FR" sz="2000" i="1">
                            <a:effectLst/>
                            <a:latin typeface="Cambria Math"/>
                            <a:ea typeface="Calibri"/>
                            <a:cs typeface="Times New Roman"/>
                          </a:rPr>
                        </m:ctrlPr>
                      </m:dPr>
                      <m:e>
                        <m:sSub>
                          <m:sSubPr>
                            <m:ctrlPr>
                              <a:rPr lang="fr-FR" sz="2000" i="1">
                                <a:effectLst/>
                                <a:latin typeface="Cambria Math"/>
                                <a:ea typeface="Calibri"/>
                                <a:cs typeface="Times New Roman"/>
                              </a:rPr>
                            </m:ctrlPr>
                          </m:sSubPr>
                          <m:e>
                            <m:r>
                              <a:rPr lang="fr-FR" sz="2000" i="1">
                                <a:effectLst/>
                                <a:latin typeface="Cambria Math"/>
                                <a:ea typeface="Calibri"/>
                                <a:cs typeface="Times New Roman"/>
                              </a:rPr>
                              <m:t>𝑠</m:t>
                            </m:r>
                          </m:e>
                          <m:sub>
                            <m:r>
                              <a:rPr lang="fr-FR" sz="2000" i="1">
                                <a:effectLst/>
                                <a:latin typeface="Cambria Math"/>
                                <a:ea typeface="Calibri"/>
                                <a:cs typeface="Times New Roman"/>
                              </a:rPr>
                              <m:t>𝑖</m:t>
                            </m:r>
                          </m:sub>
                        </m:sSub>
                        <m:r>
                          <a:rPr lang="fr-FR" sz="2000" i="1">
                            <a:effectLst/>
                            <a:latin typeface="Cambria Math"/>
                            <a:ea typeface="Calibri"/>
                            <a:cs typeface="Times New Roman"/>
                          </a:rPr>
                          <m:t>,</m:t>
                        </m:r>
                        <m:sSub>
                          <m:sSubPr>
                            <m:ctrlPr>
                              <a:rPr lang="fr-FR" sz="2000" i="1">
                                <a:effectLst/>
                                <a:latin typeface="Cambria Math"/>
                                <a:ea typeface="Calibri"/>
                                <a:cs typeface="Times New Roman"/>
                              </a:rPr>
                            </m:ctrlPr>
                          </m:sSubPr>
                          <m:e>
                            <m:r>
                              <a:rPr lang="fr-FR" sz="2000" i="1">
                                <a:effectLst/>
                                <a:latin typeface="Cambria Math"/>
                                <a:ea typeface="Calibri"/>
                                <a:cs typeface="Times New Roman"/>
                              </a:rPr>
                              <m:t>𝜎</m:t>
                            </m:r>
                          </m:e>
                          <m:sub>
                            <m:r>
                              <a:rPr lang="fr-FR" sz="2000" i="1">
                                <a:effectLst/>
                                <a:latin typeface="Cambria Math"/>
                                <a:ea typeface="Calibri"/>
                                <a:cs typeface="Times New Roman"/>
                              </a:rPr>
                              <m:t>−</m:t>
                            </m:r>
                            <m:r>
                              <a:rPr lang="fr-FR" sz="2000" i="1">
                                <a:effectLst/>
                                <a:latin typeface="Cambria Math"/>
                                <a:ea typeface="Calibri"/>
                                <a:cs typeface="Times New Roman"/>
                              </a:rPr>
                              <m:t>𝑖</m:t>
                            </m:r>
                          </m:sub>
                        </m:sSub>
                      </m:e>
                    </m:d>
                    <m:r>
                      <a:rPr lang="fr-FR" sz="2000" i="1">
                        <a:effectLst/>
                        <a:latin typeface="Cambria Math"/>
                        <a:ea typeface="Calibri"/>
                        <a:cs typeface="Times New Roman"/>
                      </a:rPr>
                      <m:t>−</m:t>
                    </m:r>
                    <m:func>
                      <m:funcPr>
                        <m:ctrlPr>
                          <a:rPr lang="fr-FR" sz="2000" i="1">
                            <a:effectLst/>
                            <a:latin typeface="Cambria Math"/>
                            <a:ea typeface="Calibri"/>
                            <a:cs typeface="Times New Roman"/>
                          </a:rPr>
                        </m:ctrlPr>
                      </m:funcPr>
                      <m:fName>
                        <m:limLow>
                          <m:limLowPr>
                            <m:ctrlPr>
                              <a:rPr lang="fr-FR" sz="2000" i="1">
                                <a:effectLst/>
                                <a:latin typeface="Cambria Math"/>
                                <a:ea typeface="Calibri"/>
                                <a:cs typeface="Times New Roman"/>
                              </a:rPr>
                            </m:ctrlPr>
                          </m:limLowPr>
                          <m:e>
                            <m:r>
                              <m:rPr>
                                <m:sty m:val="p"/>
                              </m:rPr>
                              <a:rPr lang="fr-FR" sz="2000">
                                <a:effectLst/>
                                <a:latin typeface="Cambria Math"/>
                                <a:ea typeface="Calibri"/>
                                <a:cs typeface="Times New Roman"/>
                              </a:rPr>
                              <m:t>max</m:t>
                            </m:r>
                          </m:e>
                          <m:lim>
                            <m:sSub>
                              <m:sSubPr>
                                <m:ctrlPr>
                                  <a:rPr lang="fr-FR" sz="2000" i="1">
                                    <a:effectLst/>
                                    <a:latin typeface="Cambria Math"/>
                                    <a:ea typeface="Calibri"/>
                                    <a:cs typeface="Times New Roman"/>
                                  </a:rPr>
                                </m:ctrlPr>
                              </m:sSubPr>
                              <m:e>
                                <m:r>
                                  <a:rPr lang="fr-FR" sz="2000" i="1">
                                    <a:effectLst/>
                                    <a:latin typeface="Cambria Math"/>
                                    <a:ea typeface="Calibri"/>
                                    <a:cs typeface="Times New Roman"/>
                                  </a:rPr>
                                  <m:t>𝑠</m:t>
                                </m:r>
                              </m:e>
                              <m:sub>
                                <m:r>
                                  <a:rPr lang="fr-FR" sz="2000" i="1">
                                    <a:effectLst/>
                                    <a:latin typeface="Cambria Math"/>
                                    <a:ea typeface="Calibri"/>
                                    <a:cs typeface="Times New Roman"/>
                                  </a:rPr>
                                  <m:t>𝑖</m:t>
                                </m:r>
                              </m:sub>
                            </m:sSub>
                            <m:r>
                              <a:rPr lang="fr-FR" sz="2000" i="1">
                                <a:effectLst/>
                                <a:latin typeface="Cambria Math"/>
                                <a:ea typeface="Calibri"/>
                                <a:cs typeface="Times New Roman"/>
                              </a:rPr>
                              <m:t>∈</m:t>
                            </m:r>
                            <m:sSub>
                              <m:sSubPr>
                                <m:ctrlPr>
                                  <a:rPr lang="fr-FR" sz="2000" i="1">
                                    <a:effectLst/>
                                    <a:latin typeface="Cambria Math"/>
                                    <a:ea typeface="Calibri"/>
                                    <a:cs typeface="Times New Roman"/>
                                  </a:rPr>
                                </m:ctrlPr>
                              </m:sSubPr>
                              <m:e>
                                <m:r>
                                  <a:rPr lang="fr-FR" sz="2000" i="1">
                                    <a:effectLst/>
                                    <a:latin typeface="Cambria Math"/>
                                    <a:ea typeface="Calibri"/>
                                    <a:cs typeface="Times New Roman"/>
                                  </a:rPr>
                                  <m:t>𝑆</m:t>
                                </m:r>
                              </m:e>
                              <m:sub>
                                <m:r>
                                  <a:rPr lang="fr-FR" sz="2000" i="1">
                                    <a:effectLst/>
                                    <a:latin typeface="Cambria Math"/>
                                    <a:ea typeface="Calibri"/>
                                    <a:cs typeface="Times New Roman"/>
                                  </a:rPr>
                                  <m:t>𝑖</m:t>
                                </m:r>
                              </m:sub>
                            </m:sSub>
                          </m:lim>
                        </m:limLow>
                      </m:fName>
                      <m:e>
                        <m:d>
                          <m:dPr>
                            <m:ctrlPr>
                              <a:rPr lang="fr-FR" sz="2000" i="1">
                                <a:effectLst/>
                                <a:latin typeface="Cambria Math"/>
                                <a:ea typeface="Calibri"/>
                                <a:cs typeface="Times New Roman"/>
                              </a:rPr>
                            </m:ctrlPr>
                          </m:dPr>
                          <m:e>
                            <m:sSub>
                              <m:sSubPr>
                                <m:ctrlPr>
                                  <a:rPr lang="fr-FR" sz="2000" i="1">
                                    <a:effectLst/>
                                    <a:latin typeface="Cambria Math"/>
                                    <a:ea typeface="Calibri"/>
                                    <a:cs typeface="Times New Roman"/>
                                  </a:rPr>
                                </m:ctrlPr>
                              </m:sSubPr>
                              <m:e>
                                <m:r>
                                  <a:rPr lang="fr-FR" sz="2000" i="1">
                                    <a:effectLst/>
                                    <a:latin typeface="Cambria Math"/>
                                    <a:ea typeface="Calibri"/>
                                    <a:cs typeface="Times New Roman"/>
                                  </a:rPr>
                                  <m:t>𝑢</m:t>
                                </m:r>
                              </m:e>
                              <m:sub>
                                <m:r>
                                  <a:rPr lang="fr-FR" sz="2000" i="1">
                                    <a:effectLst/>
                                    <a:latin typeface="Cambria Math"/>
                                    <a:ea typeface="Calibri"/>
                                    <a:cs typeface="Times New Roman"/>
                                  </a:rPr>
                                  <m:t>𝑖</m:t>
                                </m:r>
                              </m:sub>
                            </m:sSub>
                            <m:d>
                              <m:dPr>
                                <m:ctrlPr>
                                  <a:rPr lang="fr-FR" sz="2000" i="1">
                                    <a:effectLst/>
                                    <a:latin typeface="Cambria Math"/>
                                    <a:ea typeface="Calibri"/>
                                    <a:cs typeface="Times New Roman"/>
                                  </a:rPr>
                                </m:ctrlPr>
                              </m:dPr>
                              <m:e>
                                <m:sSub>
                                  <m:sSubPr>
                                    <m:ctrlPr>
                                      <a:rPr lang="fr-FR" sz="2000" i="1">
                                        <a:effectLst/>
                                        <a:latin typeface="Cambria Math"/>
                                        <a:ea typeface="Calibri"/>
                                        <a:cs typeface="Times New Roman"/>
                                      </a:rPr>
                                    </m:ctrlPr>
                                  </m:sSubPr>
                                  <m:e>
                                    <m:r>
                                      <a:rPr lang="fr-FR" sz="2000" i="1">
                                        <a:effectLst/>
                                        <a:latin typeface="Cambria Math"/>
                                        <a:ea typeface="Calibri"/>
                                        <a:cs typeface="Times New Roman"/>
                                      </a:rPr>
                                      <m:t>𝑠</m:t>
                                    </m:r>
                                  </m:e>
                                  <m:sub>
                                    <m:r>
                                      <a:rPr lang="fr-FR" sz="2000" i="1">
                                        <a:effectLst/>
                                        <a:latin typeface="Cambria Math"/>
                                        <a:ea typeface="Calibri"/>
                                        <a:cs typeface="Times New Roman"/>
                                      </a:rPr>
                                      <m:t>𝑖</m:t>
                                    </m:r>
                                  </m:sub>
                                </m:sSub>
                                <m:r>
                                  <a:rPr lang="fr-FR" sz="2000" i="1">
                                    <a:effectLst/>
                                    <a:latin typeface="Cambria Math"/>
                                    <a:ea typeface="Calibri"/>
                                    <a:cs typeface="Times New Roman"/>
                                  </a:rPr>
                                  <m:t>,</m:t>
                                </m:r>
                                <m:sSub>
                                  <m:sSubPr>
                                    <m:ctrlPr>
                                      <a:rPr lang="fr-FR" sz="2000" i="1">
                                        <a:effectLst/>
                                        <a:latin typeface="Cambria Math"/>
                                        <a:ea typeface="Calibri"/>
                                        <a:cs typeface="Times New Roman"/>
                                      </a:rPr>
                                    </m:ctrlPr>
                                  </m:sSubPr>
                                  <m:e>
                                    <m:r>
                                      <a:rPr lang="fr-FR" sz="2000" i="1">
                                        <a:effectLst/>
                                        <a:latin typeface="Cambria Math"/>
                                        <a:ea typeface="Calibri"/>
                                        <a:cs typeface="Times New Roman"/>
                                      </a:rPr>
                                      <m:t>𝜎</m:t>
                                    </m:r>
                                  </m:e>
                                  <m:sub>
                                    <m:r>
                                      <a:rPr lang="fr-FR" sz="2000" i="1">
                                        <a:effectLst/>
                                        <a:latin typeface="Cambria Math"/>
                                        <a:ea typeface="Calibri"/>
                                        <a:cs typeface="Times New Roman"/>
                                      </a:rPr>
                                      <m:t>−</m:t>
                                    </m:r>
                                    <m:r>
                                      <a:rPr lang="fr-FR" sz="2000" i="1">
                                        <a:effectLst/>
                                        <a:latin typeface="Cambria Math"/>
                                        <a:ea typeface="Calibri"/>
                                        <a:cs typeface="Times New Roman"/>
                                      </a:rPr>
                                      <m:t>𝑖</m:t>
                                    </m:r>
                                  </m:sub>
                                </m:sSub>
                              </m:e>
                            </m:d>
                          </m:e>
                        </m:d>
                        <m:r>
                          <a:rPr lang="fr-FR" sz="2000" i="1">
                            <a:effectLst/>
                            <a:latin typeface="Cambria Math"/>
                            <a:ea typeface="Calibri"/>
                            <a:cs typeface="Times New Roman"/>
                          </a:rPr>
                          <m:t>≤0</m:t>
                        </m:r>
                      </m:e>
                    </m:func>
                  </m:oMath>
                </a14:m>
                <a:r>
                  <a:rPr lang="fr-FR" sz="2000" dirty="0">
                    <a:ea typeface="Times New Roman"/>
                    <a:cs typeface="Times New Roman"/>
                  </a:rPr>
                  <a:t>   on en déduit alors que pour  </a:t>
                </a:r>
                <a14:m>
                  <m:oMath xmlns:m="http://schemas.openxmlformats.org/officeDocument/2006/math">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𝑠</m:t>
                        </m:r>
                      </m:e>
                      <m:sub>
                        <m:r>
                          <a:rPr lang="fr-FR" sz="2000" i="1">
                            <a:effectLst/>
                            <a:latin typeface="Cambria Math"/>
                            <a:ea typeface="Times New Roman"/>
                            <a:cs typeface="Times New Roman"/>
                          </a:rPr>
                          <m:t>𝑖</m:t>
                        </m:r>
                      </m:sub>
                    </m:sSub>
                    <m:r>
                      <a:rPr lang="fr-FR" sz="2000" i="1">
                        <a:effectLst/>
                        <a:latin typeface="Cambria Math"/>
                        <a:ea typeface="Times New Roman"/>
                        <a:cs typeface="Times New Roman"/>
                      </a:rPr>
                      <m:t>∈</m:t>
                    </m:r>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𝑆</m:t>
                        </m:r>
                      </m:e>
                      <m:sub>
                        <m:r>
                          <a:rPr lang="fr-FR" sz="2000" i="1">
                            <a:effectLst/>
                            <a:latin typeface="Cambria Math"/>
                            <a:ea typeface="Times New Roman"/>
                            <a:cs typeface="Times New Roman"/>
                          </a:rPr>
                          <m:t>𝑖</m:t>
                        </m:r>
                      </m:sub>
                    </m:sSub>
                    <m:r>
                      <a:rPr lang="fr-FR" sz="2000" i="1">
                        <a:effectLst/>
                        <a:latin typeface="Cambria Math"/>
                        <a:ea typeface="Times New Roman"/>
                        <a:cs typeface="Times New Roman"/>
                      </a:rPr>
                      <m:t>:</m:t>
                    </m:r>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𝜎</m:t>
                        </m:r>
                      </m:e>
                      <m:sub>
                        <m:r>
                          <a:rPr lang="fr-FR" sz="2000" i="1">
                            <a:effectLst/>
                            <a:latin typeface="Cambria Math"/>
                            <a:ea typeface="Times New Roman"/>
                            <a:cs typeface="Times New Roman"/>
                          </a:rPr>
                          <m:t>𝑖</m:t>
                        </m:r>
                      </m:sub>
                    </m:sSub>
                    <m:d>
                      <m:dPr>
                        <m:ctrlPr>
                          <a:rPr lang="fr-FR" sz="2000" i="1">
                            <a:effectLst/>
                            <a:latin typeface="Cambria Math"/>
                            <a:ea typeface="Times New Roman"/>
                            <a:cs typeface="Times New Roman"/>
                          </a:rPr>
                        </m:ctrlPr>
                      </m:dPr>
                      <m:e>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𝑠</m:t>
                            </m:r>
                          </m:e>
                          <m:sub>
                            <m:r>
                              <a:rPr lang="fr-FR" sz="2000" i="1">
                                <a:effectLst/>
                                <a:latin typeface="Cambria Math"/>
                                <a:ea typeface="Times New Roman"/>
                                <a:cs typeface="Times New Roman"/>
                              </a:rPr>
                              <m:t>𝑖</m:t>
                            </m:r>
                          </m:sub>
                        </m:sSub>
                      </m:e>
                    </m:d>
                    <m:r>
                      <a:rPr lang="fr-FR" sz="2000" i="1">
                        <a:effectLst/>
                        <a:latin typeface="Cambria Math"/>
                        <a:ea typeface="Times New Roman"/>
                        <a:cs typeface="Times New Roman"/>
                      </a:rPr>
                      <m:t>&gt;0</m:t>
                    </m:r>
                  </m:oMath>
                </a14:m>
                <a:r>
                  <a:rPr lang="fr-FR" sz="2000" dirty="0">
                    <a:ea typeface="Times New Roman"/>
                    <a:cs typeface="Times New Roman"/>
                  </a:rPr>
                  <a:t> c'est-à-dire </a:t>
                </a:r>
                <a14:m>
                  <m:oMath xmlns:m="http://schemas.openxmlformats.org/officeDocument/2006/math">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𝑠</m:t>
                        </m:r>
                      </m:e>
                      <m:sub>
                        <m:r>
                          <a:rPr lang="fr-FR" sz="2000" i="1">
                            <a:effectLst/>
                            <a:latin typeface="Cambria Math"/>
                            <a:ea typeface="Times New Roman"/>
                            <a:cs typeface="Times New Roman"/>
                          </a:rPr>
                          <m:t>𝑖</m:t>
                        </m:r>
                      </m:sub>
                    </m:sSub>
                    <m:r>
                      <a:rPr lang="fr-FR" sz="2000" i="1">
                        <a:effectLst/>
                        <a:latin typeface="Cambria Math"/>
                        <a:ea typeface="Times New Roman"/>
                        <a:cs typeface="Times New Roman"/>
                      </a:rPr>
                      <m:t>∈ </m:t>
                    </m:r>
                    <m:r>
                      <a:rPr lang="fr-FR" sz="2000" i="1">
                        <a:effectLst/>
                        <a:latin typeface="Cambria Math"/>
                        <a:ea typeface="Times New Roman"/>
                        <a:cs typeface="Times New Roman"/>
                      </a:rPr>
                      <m:t>𝑠𝑢𝑝𝑝</m:t>
                    </m:r>
                    <m:d>
                      <m:dPr>
                        <m:ctrlPr>
                          <a:rPr lang="fr-FR" sz="2000" i="1">
                            <a:effectLst/>
                            <a:latin typeface="Cambria Math"/>
                            <a:ea typeface="Times New Roman"/>
                            <a:cs typeface="Times New Roman"/>
                          </a:rPr>
                        </m:ctrlPr>
                      </m:dPr>
                      <m:e>
                        <m:sSub>
                          <m:sSubPr>
                            <m:ctrlPr>
                              <a:rPr lang="fr-FR" sz="2000" i="1">
                                <a:effectLst/>
                                <a:latin typeface="Cambria Math"/>
                                <a:ea typeface="Times New Roman"/>
                                <a:cs typeface="Times New Roman"/>
                              </a:rPr>
                            </m:ctrlPr>
                          </m:sSubPr>
                          <m:e>
                            <m:r>
                              <a:rPr lang="fr-FR" sz="2000" i="1">
                                <a:effectLst/>
                                <a:latin typeface="Cambria Math"/>
                                <a:ea typeface="Times New Roman"/>
                                <a:cs typeface="Times New Roman"/>
                              </a:rPr>
                              <m:t>𝜎</m:t>
                            </m:r>
                          </m:e>
                          <m:sub>
                            <m:r>
                              <a:rPr lang="fr-FR" sz="2000" i="1">
                                <a:effectLst/>
                                <a:latin typeface="Cambria Math"/>
                                <a:ea typeface="Times New Roman"/>
                                <a:cs typeface="Times New Roman"/>
                              </a:rPr>
                              <m:t>𝑖</m:t>
                            </m:r>
                          </m:sub>
                        </m:sSub>
                      </m:e>
                    </m:d>
                  </m:oMath>
                </a14:m>
                <a:r>
                  <a:rPr lang="fr-FR" sz="2000" dirty="0">
                    <a:ea typeface="Times New Roman"/>
                    <a:cs typeface="Times New Roman"/>
                  </a:rPr>
                  <a:t> nous avons</a:t>
                </a:r>
                <a14:m>
                  <m:oMath xmlns:m="http://schemas.openxmlformats.org/officeDocument/2006/math">
                    <m:sSub>
                      <m:sSubPr>
                        <m:ctrlPr>
                          <a:rPr lang="fr-FR" sz="2000" i="1">
                            <a:effectLst/>
                            <a:latin typeface="Cambria Math"/>
                            <a:ea typeface="Calibri"/>
                            <a:cs typeface="Times New Roman"/>
                          </a:rPr>
                        </m:ctrlPr>
                      </m:sSubPr>
                      <m:e>
                        <m:r>
                          <a:rPr lang="fr-FR" sz="2000" i="1">
                            <a:effectLst/>
                            <a:latin typeface="Cambria Math"/>
                            <a:ea typeface="Calibri"/>
                            <a:cs typeface="Times New Roman"/>
                          </a:rPr>
                          <m:t>  </m:t>
                        </m:r>
                        <m:r>
                          <a:rPr lang="fr-FR" sz="2000" i="1">
                            <a:effectLst/>
                            <a:latin typeface="Cambria Math"/>
                            <a:ea typeface="Calibri"/>
                            <a:cs typeface="Times New Roman"/>
                          </a:rPr>
                          <m:t>𝑢</m:t>
                        </m:r>
                      </m:e>
                      <m:sub>
                        <m:r>
                          <a:rPr lang="fr-FR" sz="2000" i="1">
                            <a:effectLst/>
                            <a:latin typeface="Cambria Math"/>
                            <a:ea typeface="Calibri"/>
                            <a:cs typeface="Times New Roman"/>
                          </a:rPr>
                          <m:t>𝑖</m:t>
                        </m:r>
                      </m:sub>
                    </m:sSub>
                    <m:d>
                      <m:dPr>
                        <m:ctrlPr>
                          <a:rPr lang="fr-FR" sz="2000" i="1">
                            <a:effectLst/>
                            <a:latin typeface="Cambria Math"/>
                            <a:ea typeface="Calibri"/>
                            <a:cs typeface="Times New Roman"/>
                          </a:rPr>
                        </m:ctrlPr>
                      </m:dPr>
                      <m:e>
                        <m:sSub>
                          <m:sSubPr>
                            <m:ctrlPr>
                              <a:rPr lang="fr-FR" sz="2000" i="1">
                                <a:effectLst/>
                                <a:latin typeface="Cambria Math"/>
                                <a:ea typeface="Calibri"/>
                                <a:cs typeface="Times New Roman"/>
                              </a:rPr>
                            </m:ctrlPr>
                          </m:sSubPr>
                          <m:e>
                            <m:r>
                              <a:rPr lang="fr-FR" sz="2000" i="1">
                                <a:effectLst/>
                                <a:latin typeface="Cambria Math"/>
                                <a:ea typeface="Calibri"/>
                                <a:cs typeface="Times New Roman"/>
                              </a:rPr>
                              <m:t>𝑠</m:t>
                            </m:r>
                          </m:e>
                          <m:sub>
                            <m:r>
                              <a:rPr lang="fr-FR" sz="2000" i="1">
                                <a:effectLst/>
                                <a:latin typeface="Cambria Math"/>
                                <a:ea typeface="Calibri"/>
                                <a:cs typeface="Times New Roman"/>
                              </a:rPr>
                              <m:t>𝑖</m:t>
                            </m:r>
                          </m:sub>
                        </m:sSub>
                        <m:r>
                          <a:rPr lang="fr-FR" sz="2000" i="1">
                            <a:effectLst/>
                            <a:latin typeface="Cambria Math"/>
                            <a:ea typeface="Calibri"/>
                            <a:cs typeface="Times New Roman"/>
                          </a:rPr>
                          <m:t>,</m:t>
                        </m:r>
                        <m:sSub>
                          <m:sSubPr>
                            <m:ctrlPr>
                              <a:rPr lang="fr-FR" sz="2000" i="1">
                                <a:effectLst/>
                                <a:latin typeface="Cambria Math"/>
                                <a:ea typeface="Calibri"/>
                                <a:cs typeface="Times New Roman"/>
                              </a:rPr>
                            </m:ctrlPr>
                          </m:sSubPr>
                          <m:e>
                            <m:r>
                              <a:rPr lang="fr-FR" sz="2000" i="1">
                                <a:effectLst/>
                                <a:latin typeface="Cambria Math"/>
                                <a:ea typeface="Calibri"/>
                                <a:cs typeface="Times New Roman"/>
                              </a:rPr>
                              <m:t>𝜎</m:t>
                            </m:r>
                          </m:e>
                          <m:sub>
                            <m:r>
                              <a:rPr lang="fr-FR" sz="2000" i="1">
                                <a:effectLst/>
                                <a:latin typeface="Cambria Math"/>
                                <a:ea typeface="Calibri"/>
                                <a:cs typeface="Times New Roman"/>
                              </a:rPr>
                              <m:t>−</m:t>
                            </m:r>
                            <m:r>
                              <a:rPr lang="fr-FR" sz="2000" i="1">
                                <a:effectLst/>
                                <a:latin typeface="Cambria Math"/>
                                <a:ea typeface="Calibri"/>
                                <a:cs typeface="Times New Roman"/>
                              </a:rPr>
                              <m:t>𝑖</m:t>
                            </m:r>
                          </m:sub>
                        </m:sSub>
                      </m:e>
                    </m:d>
                    <m:r>
                      <a:rPr lang="fr-FR" sz="2000" i="1">
                        <a:effectLst/>
                        <a:latin typeface="Cambria Math"/>
                        <a:ea typeface="Calibri"/>
                        <a:cs typeface="Times New Roman"/>
                      </a:rPr>
                      <m:t>=</m:t>
                    </m:r>
                    <m:func>
                      <m:funcPr>
                        <m:ctrlPr>
                          <a:rPr lang="fr-FR" sz="2000" i="1">
                            <a:effectLst/>
                            <a:latin typeface="Cambria Math"/>
                            <a:ea typeface="Calibri"/>
                            <a:cs typeface="Times New Roman"/>
                          </a:rPr>
                        </m:ctrlPr>
                      </m:funcPr>
                      <m:fName>
                        <m:limLow>
                          <m:limLowPr>
                            <m:ctrlPr>
                              <a:rPr lang="fr-FR" sz="2000" i="1">
                                <a:effectLst/>
                                <a:latin typeface="Cambria Math"/>
                                <a:ea typeface="Calibri"/>
                                <a:cs typeface="Times New Roman"/>
                              </a:rPr>
                            </m:ctrlPr>
                          </m:limLowPr>
                          <m:e>
                            <m:r>
                              <m:rPr>
                                <m:sty m:val="p"/>
                              </m:rPr>
                              <a:rPr lang="fr-FR" sz="2000">
                                <a:effectLst/>
                                <a:latin typeface="Cambria Math"/>
                                <a:ea typeface="Calibri"/>
                                <a:cs typeface="Times New Roman"/>
                              </a:rPr>
                              <m:t>max</m:t>
                            </m:r>
                          </m:e>
                          <m:lim>
                            <m:sSub>
                              <m:sSubPr>
                                <m:ctrlPr>
                                  <a:rPr lang="fr-FR" sz="2000" i="1">
                                    <a:effectLst/>
                                    <a:latin typeface="Cambria Math"/>
                                    <a:ea typeface="Calibri"/>
                                    <a:cs typeface="Times New Roman"/>
                                  </a:rPr>
                                </m:ctrlPr>
                              </m:sSubPr>
                              <m:e>
                                <m:r>
                                  <a:rPr lang="fr-FR" sz="2000" i="1">
                                    <a:effectLst/>
                                    <a:latin typeface="Cambria Math"/>
                                    <a:ea typeface="Calibri"/>
                                    <a:cs typeface="Times New Roman"/>
                                  </a:rPr>
                                  <m:t>𝑠</m:t>
                                </m:r>
                              </m:e>
                              <m:sub>
                                <m:r>
                                  <a:rPr lang="fr-FR" sz="2000" i="1">
                                    <a:effectLst/>
                                    <a:latin typeface="Cambria Math"/>
                                    <a:ea typeface="Calibri"/>
                                    <a:cs typeface="Times New Roman"/>
                                  </a:rPr>
                                  <m:t>𝑖</m:t>
                                </m:r>
                              </m:sub>
                            </m:sSub>
                            <m:r>
                              <a:rPr lang="fr-FR" sz="2000" i="1">
                                <a:effectLst/>
                                <a:latin typeface="Cambria Math"/>
                                <a:ea typeface="Calibri"/>
                                <a:cs typeface="Times New Roman"/>
                              </a:rPr>
                              <m:t>∈</m:t>
                            </m:r>
                            <m:sSub>
                              <m:sSubPr>
                                <m:ctrlPr>
                                  <a:rPr lang="fr-FR" sz="2000" i="1">
                                    <a:effectLst/>
                                    <a:latin typeface="Cambria Math"/>
                                    <a:ea typeface="Calibri"/>
                                    <a:cs typeface="Times New Roman"/>
                                  </a:rPr>
                                </m:ctrlPr>
                              </m:sSubPr>
                              <m:e>
                                <m:r>
                                  <a:rPr lang="fr-FR" sz="2000" i="1">
                                    <a:effectLst/>
                                    <a:latin typeface="Cambria Math"/>
                                    <a:ea typeface="Calibri"/>
                                    <a:cs typeface="Times New Roman"/>
                                  </a:rPr>
                                  <m:t>𝑆</m:t>
                                </m:r>
                              </m:e>
                              <m:sub>
                                <m:r>
                                  <a:rPr lang="fr-FR" sz="2000" i="1">
                                    <a:effectLst/>
                                    <a:latin typeface="Cambria Math"/>
                                    <a:ea typeface="Calibri"/>
                                    <a:cs typeface="Times New Roman"/>
                                  </a:rPr>
                                  <m:t>𝑖</m:t>
                                </m:r>
                              </m:sub>
                            </m:sSub>
                          </m:lim>
                        </m:limLow>
                      </m:fName>
                      <m:e>
                        <m:d>
                          <m:dPr>
                            <m:ctrlPr>
                              <a:rPr lang="fr-FR" sz="2000" i="1">
                                <a:effectLst/>
                                <a:latin typeface="Cambria Math"/>
                                <a:ea typeface="Calibri"/>
                                <a:cs typeface="Times New Roman"/>
                              </a:rPr>
                            </m:ctrlPr>
                          </m:dPr>
                          <m:e>
                            <m:sSub>
                              <m:sSubPr>
                                <m:ctrlPr>
                                  <a:rPr lang="fr-FR" sz="2000" i="1">
                                    <a:effectLst/>
                                    <a:latin typeface="Cambria Math"/>
                                    <a:ea typeface="Calibri"/>
                                    <a:cs typeface="Times New Roman"/>
                                  </a:rPr>
                                </m:ctrlPr>
                              </m:sSubPr>
                              <m:e>
                                <m:r>
                                  <a:rPr lang="fr-FR" sz="2000" i="1">
                                    <a:effectLst/>
                                    <a:latin typeface="Cambria Math"/>
                                    <a:ea typeface="Calibri"/>
                                    <a:cs typeface="Times New Roman"/>
                                  </a:rPr>
                                  <m:t>𝑢</m:t>
                                </m:r>
                              </m:e>
                              <m:sub>
                                <m:r>
                                  <a:rPr lang="fr-FR" sz="2000" i="1">
                                    <a:effectLst/>
                                    <a:latin typeface="Cambria Math"/>
                                    <a:ea typeface="Calibri"/>
                                    <a:cs typeface="Times New Roman"/>
                                  </a:rPr>
                                  <m:t>𝑖</m:t>
                                </m:r>
                              </m:sub>
                            </m:sSub>
                            <m:d>
                              <m:dPr>
                                <m:ctrlPr>
                                  <a:rPr lang="fr-FR" sz="2000" i="1">
                                    <a:effectLst/>
                                    <a:latin typeface="Cambria Math"/>
                                    <a:ea typeface="Calibri"/>
                                    <a:cs typeface="Times New Roman"/>
                                  </a:rPr>
                                </m:ctrlPr>
                              </m:dPr>
                              <m:e>
                                <m:sSub>
                                  <m:sSubPr>
                                    <m:ctrlPr>
                                      <a:rPr lang="fr-FR" sz="2000" i="1">
                                        <a:effectLst/>
                                        <a:latin typeface="Cambria Math"/>
                                        <a:ea typeface="Calibri"/>
                                        <a:cs typeface="Times New Roman"/>
                                      </a:rPr>
                                    </m:ctrlPr>
                                  </m:sSubPr>
                                  <m:e>
                                    <m:r>
                                      <a:rPr lang="fr-FR" sz="2000" i="1">
                                        <a:effectLst/>
                                        <a:latin typeface="Cambria Math"/>
                                        <a:ea typeface="Calibri"/>
                                        <a:cs typeface="Times New Roman"/>
                                      </a:rPr>
                                      <m:t>𝑠</m:t>
                                    </m:r>
                                  </m:e>
                                  <m:sub>
                                    <m:r>
                                      <a:rPr lang="fr-FR" sz="2000" i="1">
                                        <a:effectLst/>
                                        <a:latin typeface="Cambria Math"/>
                                        <a:ea typeface="Calibri"/>
                                        <a:cs typeface="Times New Roman"/>
                                      </a:rPr>
                                      <m:t>𝑖</m:t>
                                    </m:r>
                                  </m:sub>
                                </m:sSub>
                                <m:r>
                                  <a:rPr lang="fr-FR" sz="2000" i="1">
                                    <a:effectLst/>
                                    <a:latin typeface="Cambria Math"/>
                                    <a:ea typeface="Calibri"/>
                                    <a:cs typeface="Times New Roman"/>
                                  </a:rPr>
                                  <m:t>,</m:t>
                                </m:r>
                                <m:sSub>
                                  <m:sSubPr>
                                    <m:ctrlPr>
                                      <a:rPr lang="fr-FR" sz="2000" i="1">
                                        <a:effectLst/>
                                        <a:latin typeface="Cambria Math"/>
                                        <a:ea typeface="Calibri"/>
                                        <a:cs typeface="Times New Roman"/>
                                      </a:rPr>
                                    </m:ctrlPr>
                                  </m:sSubPr>
                                  <m:e>
                                    <m:r>
                                      <a:rPr lang="fr-FR" sz="2000" i="1">
                                        <a:effectLst/>
                                        <a:latin typeface="Cambria Math"/>
                                        <a:ea typeface="Calibri"/>
                                        <a:cs typeface="Times New Roman"/>
                                      </a:rPr>
                                      <m:t>𝜎</m:t>
                                    </m:r>
                                  </m:e>
                                  <m:sub>
                                    <m:r>
                                      <a:rPr lang="fr-FR" sz="2000" i="1">
                                        <a:effectLst/>
                                        <a:latin typeface="Cambria Math"/>
                                        <a:ea typeface="Calibri"/>
                                        <a:cs typeface="Times New Roman"/>
                                      </a:rPr>
                                      <m:t>−</m:t>
                                    </m:r>
                                    <m:r>
                                      <a:rPr lang="fr-FR" sz="2000" i="1">
                                        <a:effectLst/>
                                        <a:latin typeface="Cambria Math"/>
                                        <a:ea typeface="Calibri"/>
                                        <a:cs typeface="Times New Roman"/>
                                      </a:rPr>
                                      <m:t>𝑖</m:t>
                                    </m:r>
                                  </m:sub>
                                </m:sSub>
                              </m:e>
                            </m:d>
                          </m:e>
                        </m:d>
                      </m:e>
                    </m:func>
                  </m:oMath>
                </a14:m>
                <a:r>
                  <a:rPr lang="fr-FR" sz="2000" dirty="0">
                    <a:ea typeface="Times New Roman"/>
                    <a:cs typeface="Times New Roman"/>
                  </a:rPr>
                  <a:t>.</a:t>
                </a:r>
                <a:endParaRPr lang="fr-FR" sz="2000" dirty="0">
                  <a:ea typeface="Calibri"/>
                  <a:cs typeface="Times New Roman"/>
                </a:endParaRPr>
              </a:p>
              <a:p>
                <a:pPr marL="0" indent="0">
                  <a:lnSpc>
                    <a:spcPct val="115000"/>
                  </a:lnSpc>
                  <a:spcAft>
                    <a:spcPts val="1000"/>
                  </a:spcAft>
                  <a:buNone/>
                </a:pPr>
                <a:r>
                  <a:rPr lang="fr-FR" sz="2000" dirty="0">
                    <a:ea typeface="Times New Roman"/>
                    <a:cs typeface="Times New Roman"/>
                  </a:rPr>
                  <a:t>La déduction découle évidemment de l’égalité en supra.</a:t>
                </a:r>
                <a:endParaRPr lang="fr-FR" sz="2000" dirty="0">
                  <a:ea typeface="Calibri"/>
                  <a:cs typeface="Times New Roman"/>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741"/>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73</a:t>
            </a:fld>
            <a:endParaRPr lang="fr-FR"/>
          </a:p>
        </p:txBody>
      </p:sp>
    </p:spTree>
    <p:extLst>
      <p:ext uri="{BB962C8B-B14F-4D97-AF65-F5344CB8AC3E}">
        <p14:creationId xmlns:p14="http://schemas.microsoft.com/office/powerpoint/2010/main" val="22665206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p:sp>
        <p:nvSpPr>
          <p:cNvPr id="3" name="Espace réservé du contenu 2"/>
          <p:cNvSpPr>
            <a:spLocks noGrp="1"/>
          </p:cNvSpPr>
          <p:nvPr>
            <p:ph idx="1"/>
          </p:nvPr>
        </p:nvSpPr>
        <p:spPr/>
        <p:txBody>
          <a:bodyPr/>
          <a:lstStyle/>
          <a:p>
            <a:pPr marL="0" indent="0">
              <a:lnSpc>
                <a:spcPct val="115000"/>
              </a:lnSpc>
              <a:spcAft>
                <a:spcPts val="1000"/>
              </a:spcAft>
              <a:buNone/>
            </a:pPr>
            <a:r>
              <a:rPr lang="fr-FR" dirty="0">
                <a:ea typeface="Times New Roman"/>
                <a:cs typeface="Times New Roman"/>
              </a:rPr>
              <a:t>Cela suggère une procédure de recherche </a:t>
            </a:r>
            <a:r>
              <a:rPr lang="fr-FR" dirty="0" smtClean="0">
                <a:ea typeface="Times New Roman"/>
                <a:cs typeface="Times New Roman"/>
              </a:rPr>
              <a:t>d’équilibres mixtes</a:t>
            </a:r>
            <a:r>
              <a:rPr lang="fr-FR" dirty="0">
                <a:ea typeface="Times New Roman"/>
                <a:cs typeface="Times New Roman"/>
              </a:rPr>
              <a:t>  de Nash:</a:t>
            </a:r>
            <a:endParaRPr lang="fr-FR" sz="2800" dirty="0">
              <a:ea typeface="Calibri"/>
              <a:cs typeface="Times New Roman"/>
            </a:endParaRPr>
          </a:p>
          <a:p>
            <a:pPr lvl="0">
              <a:buFont typeface="+mj-lt"/>
              <a:buAutoNum type="arabicParenBoth"/>
            </a:pPr>
            <a:r>
              <a:rPr lang="fr-FR" dirty="0">
                <a:ea typeface="Times New Roman"/>
              </a:rPr>
              <a:t>Essayer tous les supports possibles. </a:t>
            </a:r>
            <a:endParaRPr lang="fr-FR" dirty="0"/>
          </a:p>
          <a:p>
            <a:pPr lvl="0">
              <a:buFont typeface="+mj-lt"/>
              <a:buAutoNum type="arabicParenBoth"/>
            </a:pPr>
            <a:r>
              <a:rPr lang="fr-FR" dirty="0">
                <a:ea typeface="Times New Roman"/>
              </a:rPr>
              <a:t>Résoudre les probabilités rendant chaque joueur indifférent sur son support.</a:t>
            </a:r>
            <a:endParaRPr lang="fr-FR" dirty="0"/>
          </a:p>
          <a:p>
            <a:pPr lvl="0">
              <a:buFont typeface="+mj-lt"/>
              <a:buAutoNum type="arabicParenBoth"/>
            </a:pPr>
            <a:r>
              <a:rPr lang="fr-FR" dirty="0">
                <a:ea typeface="Times New Roman"/>
              </a:rPr>
              <a:t>Vérifier que les stratégies hors support ne donnent pas un paiement supérieur.</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74</a:t>
            </a:fld>
            <a:endParaRPr lang="fr-FR"/>
          </a:p>
        </p:txBody>
      </p:sp>
    </p:spTree>
    <p:extLst>
      <p:ext uri="{BB962C8B-B14F-4D97-AF65-F5344CB8AC3E}">
        <p14:creationId xmlns:p14="http://schemas.microsoft.com/office/powerpoint/2010/main" val="6501910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lnSpcReduction="10000"/>
              </a:bodyPr>
              <a:lstStyle/>
              <a:p>
                <a:pPr marL="0" indent="0">
                  <a:buNone/>
                </a:pPr>
                <a:r>
                  <a:rPr lang="fr-FR" dirty="0" smtClean="0"/>
                  <a:t>Remarque ( récapitulative): </a:t>
                </a:r>
                <a:r>
                  <a:rPr lang="fr-FR" dirty="0">
                    <a:ea typeface="Times New Roman"/>
                    <a:cs typeface="Times New Roman"/>
                  </a:rPr>
                  <a:t>Ainsi, dans un équilibre de Nash </a:t>
                </a:r>
                <a14:m>
                  <m:oMath xmlns:m="http://schemas.openxmlformats.org/officeDocument/2006/math">
                    <m:r>
                      <a:rPr lang="fr-FR" i="1">
                        <a:effectLst/>
                        <a:latin typeface="Cambria Math"/>
                        <a:ea typeface="Times New Roman"/>
                        <a:cs typeface="Times New Roman"/>
                      </a:rPr>
                      <m:t>𝜎</m:t>
                    </m:r>
                  </m:oMath>
                </a14:m>
                <a:r>
                  <a:rPr lang="fr-FR" dirty="0">
                    <a:ea typeface="Times New Roman"/>
                    <a:cs typeface="Times New Roman"/>
                  </a:rPr>
                  <a:t>, seules les stratégies pures qui sont meilleures réponse aux stratégies des autres sont jouées avec une probabilité strictement positives et toutes ces stratégies donnent la même utilité </a:t>
                </a:r>
                <a:r>
                  <a:rPr lang="fr-FR" dirty="0" smtClean="0">
                    <a:ea typeface="Times New Roman"/>
                    <a:cs typeface="Times New Roman"/>
                  </a:rPr>
                  <a:t>espérée.</a:t>
                </a:r>
              </a:p>
              <a:p>
                <a:pPr marL="0" indent="0">
                  <a:buNone/>
                </a:pPr>
                <a:r>
                  <a:rPr lang="fr-FR" dirty="0" smtClean="0">
                    <a:cs typeface="Times New Roman"/>
                  </a:rPr>
                  <a:t>Ce  simple concept donnera naissance à des importants algorithmes de calcul de l’équilibre de Nash en mixtes.</a:t>
                </a: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852" t="-2830"/>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75</a:t>
            </a:fld>
            <a:endParaRPr lang="fr-FR"/>
          </a:p>
        </p:txBody>
      </p:sp>
    </p:spTree>
    <p:extLst>
      <p:ext uri="{BB962C8B-B14F-4D97-AF65-F5344CB8AC3E}">
        <p14:creationId xmlns:p14="http://schemas.microsoft.com/office/powerpoint/2010/main" val="35340335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p:sp>
        <p:nvSpPr>
          <p:cNvPr id="3" name="Espace réservé du contenu 2"/>
          <p:cNvSpPr>
            <a:spLocks noGrp="1"/>
          </p:cNvSpPr>
          <p:nvPr>
            <p:ph idx="1"/>
          </p:nvPr>
        </p:nvSpPr>
        <p:spPr>
          <a:xfrm>
            <a:off x="457200" y="1600200"/>
            <a:ext cx="8507288" cy="4565104"/>
          </a:xfrm>
        </p:spPr>
        <p:txBody>
          <a:bodyPr>
            <a:normAutofit/>
          </a:bodyPr>
          <a:lstStyle/>
          <a:p>
            <a:pPr marL="0" indent="0">
              <a:buNone/>
            </a:pPr>
            <a:r>
              <a:rPr lang="fr-FR" sz="2800" dirty="0" smtClean="0">
                <a:latin typeface="Times New Roman" panose="02020603050405020304" pitchFamily="18" charset="0"/>
                <a:cs typeface="Times New Roman" panose="02020603050405020304" pitchFamily="18" charset="0"/>
              </a:rPr>
              <a:t>Exemple  « bataille du couple » </a:t>
            </a:r>
          </a:p>
          <a:p>
            <a:pPr marL="0" indent="0">
              <a:buNone/>
            </a:pPr>
            <a:endParaRPr lang="fr-FR" sz="2800" dirty="0" smtClean="0">
              <a:latin typeface="Times New Roman" panose="02020603050405020304" pitchFamily="18" charset="0"/>
              <a:cs typeface="Times New Roman" panose="02020603050405020304" pitchFamily="18" charset="0"/>
            </a:endParaRPr>
          </a:p>
          <a:p>
            <a:pPr marL="0" indent="0">
              <a:buNone/>
            </a:pPr>
            <a:endParaRPr lang="fr-FR" sz="2800" dirty="0">
              <a:latin typeface="Times New Roman" panose="02020603050405020304" pitchFamily="18" charset="0"/>
              <a:cs typeface="Times New Roman" panose="02020603050405020304" pitchFamily="18" charset="0"/>
            </a:endParaRPr>
          </a:p>
          <a:p>
            <a:pPr marL="0" indent="0">
              <a:buNone/>
            </a:pPr>
            <a:endParaRPr lang="fr-FR" sz="2800" dirty="0" smtClean="0">
              <a:latin typeface="Times New Roman" panose="02020603050405020304" pitchFamily="18" charset="0"/>
              <a:cs typeface="Times New Roman" panose="02020603050405020304" pitchFamily="18" charset="0"/>
            </a:endParaRPr>
          </a:p>
          <a:p>
            <a:pPr marL="0" indent="0">
              <a:buNone/>
            </a:pPr>
            <a:endParaRPr lang="fr-FR" sz="2800" dirty="0">
              <a:latin typeface="Times New Roman" panose="02020603050405020304" pitchFamily="18" charset="0"/>
              <a:cs typeface="Times New Roman" panose="02020603050405020304" pitchFamily="18" charset="0"/>
            </a:endParaRPr>
          </a:p>
          <a:p>
            <a:pPr marL="0" indent="0">
              <a:buNone/>
            </a:pPr>
            <a:endParaRPr lang="fr-FR" sz="2800" dirty="0" smtClean="0">
              <a:latin typeface="Times New Roman" panose="02020603050405020304" pitchFamily="18" charset="0"/>
              <a:cs typeface="Times New Roman" panose="02020603050405020304" pitchFamily="18" charset="0"/>
            </a:endParaRPr>
          </a:p>
          <a:p>
            <a:pPr marL="0" indent="0">
              <a:buNone/>
            </a:pPr>
            <a:r>
              <a:rPr lang="fr-FR" sz="2800" i="1" dirty="0" smtClean="0">
                <a:latin typeface="Times New Roman" panose="02020603050405020304" pitchFamily="18" charset="0"/>
                <a:cs typeface="Times New Roman" panose="02020603050405020304" pitchFamily="18" charset="0"/>
              </a:rPr>
              <a:t>Il faut chercher les autres équilibres c’est-à-dire en mixtes</a:t>
            </a:r>
            <a:endParaRPr lang="fr-FR" sz="2800" i="1"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76</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3902408558"/>
              </p:ext>
            </p:extLst>
          </p:nvPr>
        </p:nvGraphicFramePr>
        <p:xfrm>
          <a:off x="611560" y="2420888"/>
          <a:ext cx="8229600" cy="946404"/>
        </p:xfrm>
        <a:graphic>
          <a:graphicData uri="http://schemas.openxmlformats.org/drawingml/2006/table">
            <a:tbl>
              <a:tblPr firstRow="1" firstCol="1" bandRow="1">
                <a:tableStyleId>{3C2FFA5D-87B4-456A-9821-1D502468CF0F}</a:tableStyleId>
              </a:tblPr>
              <a:tblGrid>
                <a:gridCol w="2743200"/>
                <a:gridCol w="2743200"/>
                <a:gridCol w="2743200"/>
              </a:tblGrid>
              <a:tr h="296926">
                <a:tc>
                  <a:txBody>
                    <a:bodyPr/>
                    <a:lstStyle/>
                    <a:p>
                      <a:pPr>
                        <a:lnSpc>
                          <a:spcPct val="115000"/>
                        </a:lnSpc>
                        <a:spcAft>
                          <a:spcPts val="0"/>
                        </a:spcAft>
                      </a:pPr>
                      <a:r>
                        <a:rPr lang="fr-FR" sz="1800" dirty="0">
                          <a:effectLst/>
                        </a:rPr>
                        <a:t>Femme/Homme</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Théâtre </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Foot</a:t>
                      </a:r>
                      <a:endParaRPr lang="fr-FR" sz="1800" dirty="0">
                        <a:effectLst/>
                        <a:latin typeface="Calibri"/>
                        <a:ea typeface="Calibri"/>
                        <a:cs typeface="Times New Roman"/>
                      </a:endParaRPr>
                    </a:p>
                  </a:txBody>
                  <a:tcPr marL="68580" marR="68580" marT="0" marB="0"/>
                </a:tc>
              </a:tr>
              <a:tr h="168275">
                <a:tc>
                  <a:txBody>
                    <a:bodyPr/>
                    <a:lstStyle/>
                    <a:p>
                      <a:pPr>
                        <a:lnSpc>
                          <a:spcPct val="115000"/>
                        </a:lnSpc>
                        <a:spcAft>
                          <a:spcPts val="0"/>
                        </a:spcAft>
                      </a:pPr>
                      <a:r>
                        <a:rPr lang="fr-FR" sz="1800">
                          <a:effectLst/>
                        </a:rPr>
                        <a:t>Théâtre </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(3 ,2)</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(1,1)</a:t>
                      </a:r>
                      <a:endParaRPr lang="fr-FR" sz="1800" dirty="0">
                        <a:effectLst/>
                        <a:latin typeface="Calibri"/>
                        <a:ea typeface="Calibri"/>
                        <a:cs typeface="Times New Roman"/>
                      </a:endParaRPr>
                    </a:p>
                  </a:txBody>
                  <a:tcPr marL="68580" marR="68580" marT="0" marB="0"/>
                </a:tc>
              </a:tr>
              <a:tr h="168275">
                <a:tc>
                  <a:txBody>
                    <a:bodyPr/>
                    <a:lstStyle/>
                    <a:p>
                      <a:pPr>
                        <a:lnSpc>
                          <a:spcPct val="115000"/>
                        </a:lnSpc>
                        <a:spcAft>
                          <a:spcPts val="0"/>
                        </a:spcAft>
                      </a:pPr>
                      <a:r>
                        <a:rPr lang="fr-FR" sz="1800" dirty="0">
                          <a:effectLst/>
                        </a:rPr>
                        <a:t>Foot </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(0,0)</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(2, 3)</a:t>
                      </a:r>
                      <a:endParaRPr lang="fr-FR" sz="1800" dirty="0">
                        <a:effectLst/>
                        <a:latin typeface="Calibri"/>
                        <a:ea typeface="Calibri"/>
                        <a:cs typeface="Times New Roman"/>
                      </a:endParaRPr>
                    </a:p>
                  </a:txBody>
                  <a:tcPr marL="68580" marR="68580" marT="0" marB="0"/>
                </a:tc>
              </a:tr>
            </a:tbl>
          </a:graphicData>
        </a:graphic>
      </p:graphicFrame>
      <p:sp>
        <p:nvSpPr>
          <p:cNvPr id="6" name="Rectangle 5"/>
          <p:cNvSpPr/>
          <p:nvPr/>
        </p:nvSpPr>
        <p:spPr>
          <a:xfrm>
            <a:off x="1403648" y="3645024"/>
            <a:ext cx="6408712" cy="369332"/>
          </a:xfrm>
          <a:prstGeom prst="rect">
            <a:avLst/>
          </a:prstGeom>
        </p:spPr>
        <p:txBody>
          <a:bodyPr wrap="square">
            <a:spAutoFit/>
          </a:bodyPr>
          <a:lstStyle/>
          <a:p>
            <a:r>
              <a:rPr lang="fr-FR" dirty="0">
                <a:ea typeface="Times New Roman"/>
                <a:cs typeface="Times New Roman"/>
              </a:rPr>
              <a:t> En stratégie pures il existe deux équilibres de Nash </a:t>
            </a:r>
            <a:r>
              <a:rPr lang="fr-FR" b="1" dirty="0">
                <a:ea typeface="Times New Roman"/>
                <a:cs typeface="Times New Roman"/>
              </a:rPr>
              <a:t>(T,T) </a:t>
            </a:r>
            <a:r>
              <a:rPr lang="fr-FR" dirty="0">
                <a:ea typeface="Times New Roman"/>
                <a:cs typeface="Times New Roman"/>
              </a:rPr>
              <a:t>et </a:t>
            </a:r>
            <a:r>
              <a:rPr lang="fr-FR" b="1" dirty="0">
                <a:ea typeface="Times New Roman"/>
                <a:cs typeface="Times New Roman"/>
              </a:rPr>
              <a:t>(F,F)</a:t>
            </a:r>
            <a:endParaRPr lang="fr-FR" b="1" dirty="0"/>
          </a:p>
        </p:txBody>
      </p:sp>
    </p:spTree>
    <p:extLst>
      <p:ext uri="{BB962C8B-B14F-4D97-AF65-F5344CB8AC3E}">
        <p14:creationId xmlns:p14="http://schemas.microsoft.com/office/powerpoint/2010/main" val="176534629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85000" lnSpcReduction="10000"/>
              </a:bodyPr>
              <a:lstStyle/>
              <a:p>
                <a:pPr marL="0" indent="0">
                  <a:lnSpc>
                    <a:spcPct val="115000"/>
                  </a:lnSpc>
                  <a:spcAft>
                    <a:spcPts val="1000"/>
                  </a:spcAft>
                  <a:buNone/>
                </a:pPr>
                <a:r>
                  <a:rPr lang="fr-FR" dirty="0" smtClean="0">
                    <a:ea typeface="Times New Roman"/>
                    <a:cs typeface="Times New Roman"/>
                  </a:rPr>
                  <a:t>supposons La probabilité </a:t>
                </a:r>
                <a14:m>
                  <m:oMath xmlns:m="http://schemas.openxmlformats.org/officeDocument/2006/math">
                    <m:r>
                      <a:rPr lang="fr-FR" i="1">
                        <a:effectLst/>
                        <a:latin typeface="Cambria Math"/>
                        <a:ea typeface="Times New Roman"/>
                        <a:cs typeface="Times New Roman"/>
                      </a:rPr>
                      <m:t>𝑥</m:t>
                    </m:r>
                  </m:oMath>
                </a14:m>
                <a:r>
                  <a:rPr lang="fr-FR" dirty="0">
                    <a:ea typeface="Times New Roman"/>
                    <a:cs typeface="Times New Roman"/>
                  </a:rPr>
                  <a:t> est associée à T et </a:t>
                </a:r>
                <a14:m>
                  <m:oMath xmlns:m="http://schemas.openxmlformats.org/officeDocument/2006/math">
                    <m:r>
                      <a:rPr lang="fr-FR" i="1">
                        <a:effectLst/>
                        <a:latin typeface="Cambria Math"/>
                        <a:ea typeface="Times New Roman"/>
                        <a:cs typeface="Times New Roman"/>
                      </a:rPr>
                      <m:t>1−</m:t>
                    </m:r>
                    <m:r>
                      <a:rPr lang="fr-FR" i="1">
                        <a:effectLst/>
                        <a:latin typeface="Cambria Math"/>
                        <a:ea typeface="Times New Roman"/>
                        <a:cs typeface="Times New Roman"/>
                      </a:rPr>
                      <m:t>𝑥</m:t>
                    </m:r>
                  </m:oMath>
                </a14:m>
                <a:r>
                  <a:rPr lang="fr-FR" dirty="0">
                    <a:ea typeface="Times New Roman"/>
                    <a:cs typeface="Times New Roman"/>
                  </a:rPr>
                  <a:t> à F par le joueur1  donc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1</m:t>
                        </m:r>
                      </m:sub>
                    </m:sSub>
                    <m:d>
                      <m:dPr>
                        <m:ctrlPr>
                          <a:rPr lang="fr-FR" i="1">
                            <a:effectLst/>
                            <a:latin typeface="Cambria Math"/>
                            <a:ea typeface="Times New Roman"/>
                            <a:cs typeface="Times New Roman"/>
                          </a:rPr>
                        </m:ctrlPr>
                      </m:dPr>
                      <m:e>
                        <m:r>
                          <a:rPr lang="fr-FR" i="1">
                            <a:effectLst/>
                            <a:latin typeface="Cambria Math"/>
                            <a:ea typeface="Times New Roman"/>
                            <a:cs typeface="Times New Roman"/>
                          </a:rPr>
                          <m:t>𝑥</m:t>
                        </m:r>
                        <m:r>
                          <a:rPr lang="fr-FR" i="1">
                            <a:effectLst/>
                            <a:latin typeface="Cambria Math"/>
                            <a:ea typeface="Times New Roman"/>
                            <a:cs typeface="Times New Roman"/>
                          </a:rPr>
                          <m:t>,1−</m:t>
                        </m:r>
                        <m:r>
                          <a:rPr lang="fr-FR" i="1">
                            <a:effectLst/>
                            <a:latin typeface="Cambria Math"/>
                            <a:ea typeface="Times New Roman"/>
                            <a:cs typeface="Times New Roman"/>
                          </a:rPr>
                          <m:t>𝑥</m:t>
                        </m:r>
                      </m:e>
                    </m:d>
                  </m:oMath>
                </a14:m>
                <a:endParaRPr lang="fr-FR" dirty="0" smtClean="0">
                  <a:effectLst/>
                  <a:ea typeface="Times New Roman"/>
                  <a:cs typeface="Times New Roman"/>
                </a:endParaRPr>
              </a:p>
              <a:p>
                <a:pPr marL="0" indent="0">
                  <a:lnSpc>
                    <a:spcPct val="115000"/>
                  </a:lnSpc>
                  <a:spcAft>
                    <a:spcPts val="1000"/>
                  </a:spcAft>
                  <a:buNone/>
                </a:pPr>
                <a:r>
                  <a:rPr lang="fr-FR" dirty="0" smtClean="0">
                    <a:ea typeface="Times New Roman"/>
                    <a:cs typeface="Times New Roman"/>
                  </a:rPr>
                  <a:t> </a:t>
                </a:r>
                <a:r>
                  <a:rPr lang="fr-FR" dirty="0">
                    <a:ea typeface="Times New Roman"/>
                    <a:cs typeface="Times New Roman"/>
                  </a:rPr>
                  <a:t>de même </a:t>
                </a:r>
                <a14:m>
                  <m:oMath xmlns:m="http://schemas.openxmlformats.org/officeDocument/2006/math">
                    <m:r>
                      <a:rPr lang="fr-FR" i="1">
                        <a:effectLst/>
                        <a:latin typeface="Cambria Math"/>
                        <a:ea typeface="Times New Roman"/>
                        <a:cs typeface="Times New Roman"/>
                      </a:rPr>
                      <m:t>𝑦</m:t>
                    </m:r>
                  </m:oMath>
                </a14:m>
                <a:r>
                  <a:rPr lang="fr-FR" dirty="0">
                    <a:ea typeface="Times New Roman"/>
                    <a:cs typeface="Times New Roman"/>
                  </a:rPr>
                  <a:t> pour T et </a:t>
                </a:r>
                <a14:m>
                  <m:oMath xmlns:m="http://schemas.openxmlformats.org/officeDocument/2006/math">
                    <m:r>
                      <a:rPr lang="fr-FR" i="1">
                        <a:effectLst/>
                        <a:latin typeface="Cambria Math"/>
                        <a:ea typeface="Times New Roman"/>
                        <a:cs typeface="Times New Roman"/>
                      </a:rPr>
                      <m:t>1−</m:t>
                    </m:r>
                    <m:r>
                      <a:rPr lang="fr-FR" i="1">
                        <a:effectLst/>
                        <a:latin typeface="Cambria Math"/>
                        <a:ea typeface="Times New Roman"/>
                        <a:cs typeface="Times New Roman"/>
                      </a:rPr>
                      <m:t>𝑦</m:t>
                    </m:r>
                  </m:oMath>
                </a14:m>
                <a:r>
                  <a:rPr lang="fr-FR" dirty="0">
                    <a:ea typeface="Times New Roman"/>
                    <a:cs typeface="Times New Roman"/>
                  </a:rPr>
                  <a:t> pour F pour le joueur2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b="0" i="1" smtClean="0">
                            <a:effectLst/>
                            <a:latin typeface="Cambria Math"/>
                            <a:ea typeface="Times New Roman"/>
                            <a:cs typeface="Times New Roman"/>
                          </a:rPr>
                          <m:t>2</m:t>
                        </m:r>
                      </m:sub>
                    </m:sSub>
                    <m:r>
                      <a:rPr lang="fr-FR" i="1">
                        <a:effectLst/>
                        <a:latin typeface="Cambria Math"/>
                        <a:ea typeface="Times New Roman"/>
                        <a:cs typeface="Times New Roman"/>
                      </a:rPr>
                      <m:t>(</m:t>
                    </m:r>
                    <m:r>
                      <a:rPr lang="fr-FR" i="1">
                        <a:effectLst/>
                        <a:latin typeface="Cambria Math"/>
                        <a:ea typeface="Times New Roman"/>
                        <a:cs typeface="Times New Roman"/>
                      </a:rPr>
                      <m:t>𝑦</m:t>
                    </m:r>
                    <m:r>
                      <a:rPr lang="fr-FR" i="1">
                        <a:effectLst/>
                        <a:latin typeface="Cambria Math"/>
                        <a:ea typeface="Times New Roman"/>
                        <a:cs typeface="Times New Roman"/>
                      </a:rPr>
                      <m:t>,1−</m:t>
                    </m:r>
                    <m:r>
                      <a:rPr lang="fr-FR" i="1">
                        <a:effectLst/>
                        <a:latin typeface="Cambria Math"/>
                        <a:ea typeface="Times New Roman"/>
                        <a:cs typeface="Times New Roman"/>
                      </a:rPr>
                      <m:t>𝑦</m:t>
                    </m:r>
                    <m:r>
                      <a:rPr lang="fr-FR" i="1">
                        <a:effectLst/>
                        <a:latin typeface="Cambria Math"/>
                        <a:ea typeface="Times New Roman"/>
                        <a:cs typeface="Times New Roman"/>
                      </a:rPr>
                      <m:t>)</m:t>
                    </m:r>
                  </m:oMath>
                </a14:m>
                <a:r>
                  <a:rPr lang="fr-FR" dirty="0">
                    <a:ea typeface="Times New Roman"/>
                    <a:cs typeface="Times New Roman"/>
                  </a:rPr>
                  <a:t>:</a:t>
                </a:r>
                <a:endParaRPr lang="fr-FR" dirty="0" smtClean="0">
                  <a:ea typeface="Times New Roman"/>
                  <a:cs typeface="Times New Roman"/>
                </a:endParaRPr>
              </a:p>
              <a:p>
                <a:pPr marL="0" indent="0">
                  <a:lnSpc>
                    <a:spcPct val="115000"/>
                  </a:lnSpc>
                  <a:spcAft>
                    <a:spcPts val="1000"/>
                  </a:spcAft>
                  <a:buNone/>
                </a:pPr>
                <a:r>
                  <a:rPr lang="fr-FR" sz="2800" b="1" dirty="0" smtClean="0">
                    <a:ea typeface="Calibri"/>
                    <a:cs typeface="Times New Roman"/>
                  </a:rPr>
                  <a:t>Par invariance de support </a:t>
                </a:r>
                <a:endParaRPr lang="fr-FR" sz="2800" b="1" dirty="0">
                  <a:ea typeface="Calibri"/>
                  <a:cs typeface="Times New Roman"/>
                </a:endParaRPr>
              </a:p>
              <a:p>
                <a:pPr>
                  <a:lnSpc>
                    <a:spcPct val="115000"/>
                  </a:lnSpc>
                  <a:spcAft>
                    <a:spcPts val="1000"/>
                  </a:spcAft>
                </a:pP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1</m:t>
                        </m:r>
                      </m:sub>
                    </m:sSub>
                  </m:oMath>
                </a14:m>
                <a:r>
                  <a:rPr lang="fr-FR" dirty="0">
                    <a:ea typeface="Times New Roman"/>
                    <a:cs typeface="Times New Roman"/>
                  </a:rPr>
                  <a:t>(T,</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2</m:t>
                        </m:r>
                      </m:sub>
                    </m:sSub>
                  </m:oMath>
                </a14:m>
                <a:r>
                  <a:rPr lang="fr-FR" dirty="0">
                    <a:ea typeface="Times New Roman"/>
                    <a:cs typeface="Times New Roman"/>
                  </a:rPr>
                  <a:t>)=</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1</m:t>
                        </m:r>
                      </m:sub>
                    </m:sSub>
                    <m:d>
                      <m:dPr>
                        <m:ctrlPr>
                          <a:rPr lang="fr-FR" i="1">
                            <a:effectLst/>
                            <a:latin typeface="Cambria Math"/>
                            <a:ea typeface="Times New Roman"/>
                            <a:cs typeface="Times New Roman"/>
                          </a:rPr>
                        </m:ctrlPr>
                      </m:dPr>
                      <m:e>
                        <m:r>
                          <a:rPr lang="fr-FR" i="1">
                            <a:effectLst/>
                            <a:latin typeface="Cambria Math"/>
                            <a:ea typeface="Times New Roman"/>
                            <a:cs typeface="Times New Roman"/>
                          </a:rPr>
                          <m:t>𝐹</m:t>
                        </m:r>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2</m:t>
                            </m:r>
                          </m:sub>
                        </m:sSub>
                      </m:e>
                    </m:d>
                    <m:r>
                      <a:rPr lang="fr-FR" i="1">
                        <a:effectLst/>
                        <a:latin typeface="Cambria Math"/>
                        <a:ea typeface="Times New Roman"/>
                        <a:cs typeface="Times New Roman"/>
                      </a:rPr>
                      <m:t>⇔</m:t>
                    </m:r>
                    <m:r>
                      <a:rPr lang="fr-FR" i="1">
                        <a:effectLst/>
                        <a:latin typeface="Cambria Math"/>
                        <a:ea typeface="Times New Roman"/>
                        <a:cs typeface="Times New Roman"/>
                      </a:rPr>
                      <m:t>𝑦</m:t>
                    </m:r>
                    <m:r>
                      <a:rPr lang="fr-FR" i="1">
                        <a:effectLst/>
                        <a:latin typeface="Cambria Math"/>
                        <a:ea typeface="Times New Roman"/>
                        <a:cs typeface="Times New Roman"/>
                      </a:rPr>
                      <m:t>=</m:t>
                    </m:r>
                    <m:f>
                      <m:fPr>
                        <m:ctrlPr>
                          <a:rPr lang="fr-FR" i="1">
                            <a:effectLst/>
                            <a:latin typeface="Cambria Math"/>
                            <a:ea typeface="Times New Roman"/>
                            <a:cs typeface="Times New Roman"/>
                          </a:rPr>
                        </m:ctrlPr>
                      </m:fPr>
                      <m:num>
                        <m:r>
                          <a:rPr lang="fr-FR" i="1">
                            <a:effectLst/>
                            <a:latin typeface="Cambria Math"/>
                            <a:ea typeface="Times New Roman"/>
                            <a:cs typeface="Times New Roman"/>
                          </a:rPr>
                          <m:t>1</m:t>
                        </m:r>
                      </m:num>
                      <m:den>
                        <m:r>
                          <a:rPr lang="fr-FR" i="1">
                            <a:effectLst/>
                            <a:latin typeface="Cambria Math"/>
                            <a:ea typeface="Times New Roman"/>
                            <a:cs typeface="Times New Roman"/>
                          </a:rPr>
                          <m:t>4</m:t>
                        </m:r>
                      </m:den>
                    </m:f>
                  </m:oMath>
                </a14:m>
                <a:r>
                  <a:rPr lang="fr-FR" dirty="0">
                    <a:ea typeface="Times New Roman"/>
                    <a:cs typeface="Times New Roman"/>
                  </a:rPr>
                  <a:t>   de même</a:t>
                </a:r>
                <a14:m>
                  <m:oMath xmlns:m="http://schemas.openxmlformats.org/officeDocument/2006/math">
                    <m:r>
                      <a:rPr lang="fr-FR" i="1">
                        <a:effectLst/>
                        <a:latin typeface="Cambria Math"/>
                        <a:ea typeface="Times New Roman"/>
                        <a:cs typeface="Times New Roman"/>
                      </a:rPr>
                      <m:t> </m:t>
                    </m:r>
                    <m:r>
                      <a:rPr lang="fr-FR" i="1">
                        <a:effectLst/>
                        <a:latin typeface="Cambria Math"/>
                        <a:ea typeface="Times New Roman"/>
                        <a:cs typeface="Times New Roman"/>
                      </a:rPr>
                      <m:t>𝑥</m:t>
                    </m:r>
                    <m:r>
                      <a:rPr lang="fr-FR" i="1">
                        <a:effectLst/>
                        <a:latin typeface="Cambria Math"/>
                        <a:ea typeface="Times New Roman"/>
                        <a:cs typeface="Times New Roman"/>
                      </a:rPr>
                      <m:t>=</m:t>
                    </m:r>
                    <m:f>
                      <m:fPr>
                        <m:ctrlPr>
                          <a:rPr lang="fr-FR" i="1">
                            <a:effectLst/>
                            <a:latin typeface="Cambria Math"/>
                            <a:ea typeface="Times New Roman"/>
                            <a:cs typeface="Times New Roman"/>
                          </a:rPr>
                        </m:ctrlPr>
                      </m:fPr>
                      <m:num>
                        <m:r>
                          <a:rPr lang="fr-FR" i="1">
                            <a:effectLst/>
                            <a:latin typeface="Cambria Math"/>
                            <a:ea typeface="Times New Roman"/>
                            <a:cs typeface="Times New Roman"/>
                          </a:rPr>
                          <m:t>3</m:t>
                        </m:r>
                      </m:num>
                      <m:den>
                        <m:r>
                          <a:rPr lang="fr-FR" i="1">
                            <a:effectLst/>
                            <a:latin typeface="Cambria Math"/>
                            <a:ea typeface="Times New Roman"/>
                            <a:cs typeface="Times New Roman"/>
                          </a:rPr>
                          <m:t>4</m:t>
                        </m:r>
                      </m:den>
                    </m:f>
                  </m:oMath>
                </a14:m>
                <a:r>
                  <a:rPr lang="fr-FR" dirty="0">
                    <a:ea typeface="Times New Roman"/>
                    <a:cs typeface="Times New Roman"/>
                  </a:rPr>
                  <a:t>. D’où l’équilibre de Nash en mixte : </a:t>
                </a:r>
                <a14:m>
                  <m:oMath xmlns:m="http://schemas.openxmlformats.org/officeDocument/2006/math">
                    <m:d>
                      <m:dPr>
                        <m:ctrlPr>
                          <a:rPr lang="fr-FR" i="1">
                            <a:effectLst/>
                            <a:latin typeface="Cambria Math"/>
                            <a:ea typeface="Times New Roman"/>
                            <a:cs typeface="Times New Roman"/>
                          </a:rPr>
                        </m:ctrlPr>
                      </m:dPr>
                      <m:e>
                        <m:r>
                          <a:rPr lang="fr-FR" i="1">
                            <a:effectLst/>
                            <a:latin typeface="Cambria Math"/>
                            <a:ea typeface="Times New Roman"/>
                            <a:cs typeface="Times New Roman"/>
                          </a:rPr>
                          <m:t>(</m:t>
                        </m:r>
                        <m:f>
                          <m:fPr>
                            <m:ctrlPr>
                              <a:rPr lang="fr-FR" i="1">
                                <a:effectLst/>
                                <a:latin typeface="Cambria Math"/>
                                <a:ea typeface="Times New Roman"/>
                                <a:cs typeface="Times New Roman"/>
                              </a:rPr>
                            </m:ctrlPr>
                          </m:fPr>
                          <m:num>
                            <m:r>
                              <a:rPr lang="fr-FR" i="1">
                                <a:effectLst/>
                                <a:latin typeface="Cambria Math"/>
                                <a:ea typeface="Times New Roman"/>
                                <a:cs typeface="Times New Roman"/>
                              </a:rPr>
                              <m:t>3</m:t>
                            </m:r>
                          </m:num>
                          <m:den>
                            <m:r>
                              <a:rPr lang="fr-FR" i="1">
                                <a:effectLst/>
                                <a:latin typeface="Cambria Math"/>
                                <a:ea typeface="Times New Roman"/>
                                <a:cs typeface="Times New Roman"/>
                              </a:rPr>
                              <m:t>4</m:t>
                            </m:r>
                          </m:den>
                        </m:f>
                        <m:r>
                          <a:rPr lang="fr-FR" i="1">
                            <a:effectLst/>
                            <a:latin typeface="Cambria Math"/>
                            <a:ea typeface="Times New Roman"/>
                            <a:cs typeface="Times New Roman"/>
                          </a:rPr>
                          <m:t>,</m:t>
                        </m:r>
                        <m:f>
                          <m:fPr>
                            <m:ctrlPr>
                              <a:rPr lang="fr-FR" i="1">
                                <a:effectLst/>
                                <a:latin typeface="Cambria Math"/>
                                <a:ea typeface="Times New Roman"/>
                                <a:cs typeface="Times New Roman"/>
                              </a:rPr>
                            </m:ctrlPr>
                          </m:fPr>
                          <m:num>
                            <m:r>
                              <a:rPr lang="fr-FR" i="1">
                                <a:effectLst/>
                                <a:latin typeface="Cambria Math"/>
                                <a:ea typeface="Times New Roman"/>
                                <a:cs typeface="Times New Roman"/>
                              </a:rPr>
                              <m:t>1</m:t>
                            </m:r>
                          </m:num>
                          <m:den>
                            <m:r>
                              <a:rPr lang="fr-FR" i="1">
                                <a:effectLst/>
                                <a:latin typeface="Cambria Math"/>
                                <a:ea typeface="Times New Roman"/>
                                <a:cs typeface="Times New Roman"/>
                              </a:rPr>
                              <m:t>4</m:t>
                            </m:r>
                          </m:den>
                        </m:f>
                      </m:e>
                    </m:d>
                    <m:r>
                      <a:rPr lang="fr-FR" i="1">
                        <a:effectLst/>
                        <a:latin typeface="Cambria Math"/>
                        <a:ea typeface="Times New Roman"/>
                        <a:cs typeface="Times New Roman"/>
                      </a:rPr>
                      <m:t>,(</m:t>
                    </m:r>
                    <m:f>
                      <m:fPr>
                        <m:ctrlPr>
                          <a:rPr lang="fr-FR" i="1">
                            <a:effectLst/>
                            <a:latin typeface="Cambria Math"/>
                            <a:ea typeface="Times New Roman"/>
                            <a:cs typeface="Times New Roman"/>
                          </a:rPr>
                        </m:ctrlPr>
                      </m:fPr>
                      <m:num>
                        <m:r>
                          <a:rPr lang="fr-FR" i="1">
                            <a:effectLst/>
                            <a:latin typeface="Cambria Math"/>
                            <a:ea typeface="Times New Roman"/>
                            <a:cs typeface="Times New Roman"/>
                          </a:rPr>
                          <m:t>3</m:t>
                        </m:r>
                      </m:num>
                      <m:den>
                        <m:r>
                          <a:rPr lang="fr-FR" i="1">
                            <a:effectLst/>
                            <a:latin typeface="Cambria Math"/>
                            <a:ea typeface="Times New Roman"/>
                            <a:cs typeface="Times New Roman"/>
                          </a:rPr>
                          <m:t>4</m:t>
                        </m:r>
                      </m:den>
                    </m:f>
                    <m:r>
                      <a:rPr lang="fr-FR" i="1">
                        <a:effectLst/>
                        <a:latin typeface="Cambria Math"/>
                        <a:ea typeface="Times New Roman"/>
                        <a:cs typeface="Times New Roman"/>
                      </a:rPr>
                      <m:t>,</m:t>
                    </m:r>
                    <m:f>
                      <m:fPr>
                        <m:ctrlPr>
                          <a:rPr lang="fr-FR" i="1">
                            <a:effectLst/>
                            <a:latin typeface="Cambria Math"/>
                            <a:ea typeface="Times New Roman"/>
                            <a:cs typeface="Times New Roman"/>
                          </a:rPr>
                        </m:ctrlPr>
                      </m:fPr>
                      <m:num>
                        <m:r>
                          <a:rPr lang="fr-FR" i="1">
                            <a:effectLst/>
                            <a:latin typeface="Cambria Math"/>
                            <a:ea typeface="Times New Roman"/>
                            <a:cs typeface="Times New Roman"/>
                          </a:rPr>
                          <m:t>1</m:t>
                        </m:r>
                      </m:num>
                      <m:den>
                        <m:r>
                          <a:rPr lang="fr-FR" i="1">
                            <a:effectLst/>
                            <a:latin typeface="Cambria Math"/>
                            <a:ea typeface="Times New Roman"/>
                            <a:cs typeface="Times New Roman"/>
                          </a:rPr>
                          <m:t>4</m:t>
                        </m:r>
                      </m:den>
                    </m:f>
                    <m:r>
                      <a:rPr lang="fr-FR" i="1">
                        <a:effectLst/>
                        <a:latin typeface="Cambria Math"/>
                        <a:ea typeface="Times New Roman"/>
                        <a:cs typeface="Times New Roman"/>
                      </a:rPr>
                      <m:t>))</m:t>
                    </m:r>
                  </m:oMath>
                </a14:m>
                <a:r>
                  <a:rPr lang="fr-FR" dirty="0">
                    <a:ea typeface="Times New Roman"/>
                    <a:cs typeface="Times New Roman"/>
                  </a:rPr>
                  <a:t>.</a:t>
                </a:r>
                <a:endParaRPr lang="fr-FR" sz="2800" dirty="0">
                  <a:ea typeface="Calibri"/>
                  <a:cs typeface="Times New Roman"/>
                </a:endParaRPr>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333" t="-1078"/>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77</a:t>
            </a:fld>
            <a:endParaRPr lang="fr-FR"/>
          </a:p>
        </p:txBody>
      </p:sp>
    </p:spTree>
    <p:extLst>
      <p:ext uri="{BB962C8B-B14F-4D97-AF65-F5344CB8AC3E}">
        <p14:creationId xmlns:p14="http://schemas.microsoft.com/office/powerpoint/2010/main" val="38619048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marL="0" indent="0">
                  <a:lnSpc>
                    <a:spcPct val="115000"/>
                  </a:lnSpc>
                  <a:spcAft>
                    <a:spcPts val="1000"/>
                  </a:spcAft>
                  <a:buNone/>
                </a:pPr>
                <a:r>
                  <a:rPr lang="fr-FR" b="1" dirty="0">
                    <a:ea typeface="Times New Roman"/>
                    <a:cs typeface="Times New Roman"/>
                  </a:rPr>
                  <a:t>Théorème </a:t>
                </a:r>
                <a:r>
                  <a:rPr lang="fr-FR" b="1" dirty="0" smtClean="0">
                    <a:ea typeface="Times New Roman"/>
                    <a:cs typeface="Times New Roman"/>
                  </a:rPr>
                  <a:t>(Nash </a:t>
                </a:r>
                <a:r>
                  <a:rPr lang="fr-FR" b="1" dirty="0">
                    <a:ea typeface="Times New Roman"/>
                    <a:cs typeface="Times New Roman"/>
                  </a:rPr>
                  <a:t>1951)</a:t>
                </a:r>
                <a:endParaRPr lang="fr-FR" sz="2800" dirty="0">
                  <a:ea typeface="Calibri"/>
                  <a:cs typeface="Times New Roman"/>
                </a:endParaRPr>
              </a:p>
              <a:p>
                <a:pPr marL="0" indent="0">
                  <a:lnSpc>
                    <a:spcPct val="115000"/>
                  </a:lnSpc>
                  <a:spcAft>
                    <a:spcPts val="1000"/>
                  </a:spcAft>
                  <a:buNone/>
                </a:pPr>
                <a:r>
                  <a:rPr lang="fr-FR" dirty="0">
                    <a:ea typeface="Times New Roman"/>
                    <a:cs typeface="Times New Roman"/>
                  </a:rPr>
                  <a:t>Soit </a:t>
                </a:r>
                <a14:m>
                  <m:oMath xmlns:m="http://schemas.openxmlformats.org/officeDocument/2006/math">
                    <m:r>
                      <a:rPr lang="fr-FR" i="1">
                        <a:effectLst/>
                        <a:latin typeface="Cambria Math"/>
                        <a:ea typeface="Times New Roman"/>
                        <a:cs typeface="Times New Roman"/>
                      </a:rPr>
                      <m:t>(</m:t>
                    </m:r>
                    <m:r>
                      <a:rPr lang="fr-FR" i="1">
                        <a:effectLst/>
                        <a:latin typeface="Cambria Math"/>
                        <a:ea typeface="Times New Roman"/>
                        <a:cs typeface="Times New Roman"/>
                      </a:rPr>
                      <m:t>𝐼</m:t>
                    </m:r>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𝑆</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m:t>
                            </m:r>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oMath>
                </a14:m>
                <a:r>
                  <a:rPr lang="fr-FR" dirty="0">
                    <a:ea typeface="Times New Roman"/>
                    <a:cs typeface="Times New Roman"/>
                  </a:rPr>
                  <a:t> un jeu sous forme stratégique alors son extension mixte  </a:t>
                </a:r>
                <a14:m>
                  <m:oMath xmlns:m="http://schemas.openxmlformats.org/officeDocument/2006/math">
                    <m:r>
                      <a:rPr lang="fr-FR" i="1">
                        <a:effectLst/>
                        <a:latin typeface="Cambria Math"/>
                        <a:ea typeface="Times New Roman"/>
                        <a:cs typeface="Times New Roman"/>
                      </a:rPr>
                      <m:t> (</m:t>
                    </m:r>
                    <m:r>
                      <a:rPr lang="fr-FR" i="1">
                        <a:effectLst/>
                        <a:latin typeface="Cambria Math"/>
                        <a:ea typeface="Times New Roman"/>
                        <a:cs typeface="Times New Roman"/>
                      </a:rPr>
                      <m:t>𝐼</m:t>
                    </m:r>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𝛴</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m:t>
                            </m:r>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oMath>
                </a14:m>
                <a:r>
                  <a:rPr lang="fr-FR" dirty="0">
                    <a:ea typeface="Times New Roman"/>
                    <a:cs typeface="Times New Roman"/>
                  </a:rPr>
                  <a:t> , admet un équilibre de Nash. Autrement dit tout jeu fini admet un équilibre en stratégies mixtes. </a:t>
                </a:r>
                <a:endParaRPr lang="fr-FR" sz="2800" dirty="0">
                  <a:ea typeface="Calibri"/>
                  <a:cs typeface="Times New Roman"/>
                </a:endParaRPr>
              </a:p>
              <a:p>
                <a:pPr marL="0" indent="0">
                  <a:buNone/>
                </a:pPr>
                <a:r>
                  <a:rPr lang="fr-FR" dirty="0" smtClean="0"/>
                  <a:t>(</a:t>
                </a:r>
                <a:r>
                  <a:rPr lang="fr-FR" b="1" i="1" dirty="0" smtClean="0"/>
                  <a:t>le fameux théorème de </a:t>
                </a:r>
                <a:r>
                  <a:rPr lang="fr-FR" b="1" i="1" dirty="0"/>
                  <a:t>N</a:t>
                </a:r>
                <a:r>
                  <a:rPr lang="fr-FR" b="1" i="1" dirty="0" smtClean="0"/>
                  <a:t>ash</a:t>
                </a:r>
                <a:r>
                  <a:rPr lang="fr-FR" dirty="0" smtClean="0"/>
                  <a:t>)</a:t>
                </a: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852" t="-809" r="-185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78</a:t>
            </a:fld>
            <a:endParaRPr lang="fr-FR"/>
          </a:p>
        </p:txBody>
      </p:sp>
    </p:spTree>
    <p:extLst>
      <p:ext uri="{BB962C8B-B14F-4D97-AF65-F5344CB8AC3E}">
        <p14:creationId xmlns:p14="http://schemas.microsoft.com/office/powerpoint/2010/main" val="8550219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p:sp>
        <p:nvSpPr>
          <p:cNvPr id="3" name="Espace réservé du contenu 2"/>
          <p:cNvSpPr>
            <a:spLocks noGrp="1"/>
          </p:cNvSpPr>
          <p:nvPr>
            <p:ph idx="1"/>
          </p:nvPr>
        </p:nvSpPr>
        <p:spPr/>
        <p:txBody>
          <a:bodyPr/>
          <a:lstStyle/>
          <a:p>
            <a:r>
              <a:rPr lang="fr-FR" dirty="0">
                <a:ea typeface="Times New Roman"/>
                <a:cs typeface="Times New Roman"/>
              </a:rPr>
              <a:t>C’est une conséquence du théorème </a:t>
            </a:r>
            <a:r>
              <a:rPr lang="fr-FR" dirty="0" smtClean="0">
                <a:ea typeface="Times New Roman"/>
                <a:cs typeface="Times New Roman"/>
              </a:rPr>
              <a:t>de </a:t>
            </a:r>
            <a:r>
              <a:rPr lang="fr-FR" b="1" dirty="0" smtClean="0">
                <a:ea typeface="Times New Roman"/>
                <a:cs typeface="Times New Roman"/>
              </a:rPr>
              <a:t>Kakutani1941 (</a:t>
            </a:r>
            <a:r>
              <a:rPr lang="fr-FR" dirty="0" err="1">
                <a:solidFill>
                  <a:srgbClr val="00A6A6"/>
                </a:solidFill>
                <a:latin typeface="Tahoma"/>
              </a:rPr>
              <a:t>Kakutani's</a:t>
            </a:r>
            <a:r>
              <a:rPr lang="fr-FR" dirty="0">
                <a:solidFill>
                  <a:srgbClr val="00A6A6"/>
                </a:solidFill>
                <a:latin typeface="Tahoma"/>
              </a:rPr>
              <a:t> </a:t>
            </a:r>
            <a:r>
              <a:rPr lang="fr-FR" dirty="0" err="1">
                <a:solidFill>
                  <a:srgbClr val="00A6A6"/>
                </a:solidFill>
                <a:latin typeface="Tahoma"/>
              </a:rPr>
              <a:t>Fixed</a:t>
            </a:r>
            <a:r>
              <a:rPr lang="fr-FR" dirty="0">
                <a:solidFill>
                  <a:srgbClr val="00A6A6"/>
                </a:solidFill>
                <a:latin typeface="Tahoma"/>
              </a:rPr>
              <a:t> Point </a:t>
            </a:r>
            <a:r>
              <a:rPr lang="fr-FR" dirty="0" err="1" smtClean="0">
                <a:solidFill>
                  <a:srgbClr val="00A6A6"/>
                </a:solidFill>
                <a:latin typeface="Tahoma"/>
              </a:rPr>
              <a:t>Theorem</a:t>
            </a:r>
            <a:r>
              <a:rPr lang="fr-FR" dirty="0">
                <a:solidFill>
                  <a:srgbClr val="00A6A6"/>
                </a:solidFill>
                <a:latin typeface="Tahoma"/>
              </a:rPr>
              <a:t>, </a:t>
            </a:r>
            <a:r>
              <a:rPr lang="fr-FR" dirty="0">
                <a:solidFill>
                  <a:srgbClr val="00A6A6"/>
                </a:solidFill>
                <a:latin typeface="Tahoma"/>
                <a:hlinkClick r:id="rId2"/>
              </a:rPr>
              <a:t>https://</a:t>
            </a:r>
            <a:r>
              <a:rPr lang="fr-FR" dirty="0" smtClean="0">
                <a:solidFill>
                  <a:srgbClr val="00A6A6"/>
                </a:solidFill>
                <a:latin typeface="Tahoma"/>
                <a:hlinkClick r:id="rId2"/>
              </a:rPr>
              <a:t>mathworld.wolfram.com/KakutanisFixedPointTheorem.html</a:t>
            </a:r>
            <a:r>
              <a:rPr lang="fr-FR" dirty="0" smtClean="0">
                <a:solidFill>
                  <a:srgbClr val="00A6A6"/>
                </a:solidFill>
                <a:latin typeface="Tahoma"/>
              </a:rPr>
              <a:t>) pour plus d’informations.</a:t>
            </a:r>
            <a:endParaRPr lang="fr-FR" dirty="0">
              <a:solidFill>
                <a:srgbClr val="00A6A6"/>
              </a:solidFill>
              <a:latin typeface="Tahoma"/>
            </a:endParaRPr>
          </a:p>
          <a:p>
            <a:pPr marL="0" indent="0">
              <a:buNone/>
            </a:pPr>
            <a:r>
              <a:rPr lang="fr-FR" dirty="0" smtClean="0">
                <a:ea typeface="Times New Roman"/>
                <a:cs typeface="Times New Roman"/>
              </a:rPr>
              <a:t> </a:t>
            </a:r>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79</a:t>
            </a:fld>
            <a:endParaRPr lang="fr-FR"/>
          </a:p>
        </p:txBody>
      </p:sp>
    </p:spTree>
    <p:extLst>
      <p:ext uri="{BB962C8B-B14F-4D97-AF65-F5344CB8AC3E}">
        <p14:creationId xmlns:p14="http://schemas.microsoft.com/office/powerpoint/2010/main" val="1515737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dirty="0">
                <a:solidFill>
                  <a:prstClr val="black"/>
                </a:solidFill>
              </a:rPr>
              <a:t>Equilibre de Nash en stratégies pures</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85000" lnSpcReduction="10000"/>
              </a:bodyPr>
              <a:lstStyle/>
              <a:p>
                <a:pPr marL="0" indent="0">
                  <a:lnSpc>
                    <a:spcPct val="115000"/>
                  </a:lnSpc>
                  <a:spcAft>
                    <a:spcPts val="1000"/>
                  </a:spcAft>
                  <a:buNone/>
                </a:pPr>
                <a:r>
                  <a:rPr lang="fr-FR" dirty="0" smtClean="0">
                    <a:effectLst/>
                    <a:latin typeface="Times New Roman"/>
                    <a:ea typeface="Times New Roman"/>
                    <a:cs typeface="Times New Roman"/>
                  </a:rPr>
                  <a:t> Comment déterminer les équilibres de Nash?</a:t>
                </a:r>
              </a:p>
              <a:p>
                <a:pPr lvl="0">
                  <a:lnSpc>
                    <a:spcPct val="115000"/>
                  </a:lnSpc>
                  <a:spcAft>
                    <a:spcPts val="1000"/>
                  </a:spcAft>
                  <a:buFont typeface="+mj-lt"/>
                  <a:buAutoNum type="alphaLcParenR"/>
                </a:pPr>
                <a:r>
                  <a:rPr lang="fr-FR" sz="2800" b="1" dirty="0" smtClean="0">
                    <a:effectLst/>
                    <a:latin typeface="Times New Roman"/>
                    <a:ea typeface="Times New Roman"/>
                    <a:cs typeface="Times New Roman"/>
                  </a:rPr>
                  <a:t>Fonction de meilleure réponse </a:t>
                </a:r>
                <a:endParaRPr lang="fr-FR" sz="2400" dirty="0">
                  <a:ea typeface="Calibri"/>
                  <a:cs typeface="Times New Roman"/>
                </a:endParaRPr>
              </a:p>
              <a:p>
                <a:pPr marL="0" indent="0">
                  <a:lnSpc>
                    <a:spcPct val="115000"/>
                  </a:lnSpc>
                  <a:spcAft>
                    <a:spcPts val="1000"/>
                  </a:spcAft>
                  <a:buNone/>
                </a:pPr>
                <a:r>
                  <a:rPr lang="fr-FR" sz="2800" b="1" dirty="0" smtClean="0">
                    <a:effectLst/>
                    <a:latin typeface="Times New Roman"/>
                    <a:ea typeface="Times New Roman"/>
                    <a:cs typeface="Times New Roman"/>
                  </a:rPr>
                  <a:t>Définition3.2 :</a:t>
                </a:r>
                <a:r>
                  <a:rPr lang="fr-FR" sz="2800" dirty="0">
                    <a:effectLst/>
                    <a:latin typeface="Times New Roman"/>
                    <a:ea typeface="Times New Roman"/>
                    <a:cs typeface="Times New Roman"/>
                  </a:rPr>
                  <a:t> la fonction de meilleure réponse  du joueur </a:t>
                </a:r>
                <a14:m>
                  <m:oMath xmlns:m="http://schemas.openxmlformats.org/officeDocument/2006/math">
                    <m:r>
                      <a:rPr lang="fr-FR" sz="2800" i="1">
                        <a:effectLst/>
                        <a:latin typeface="Cambria Math"/>
                        <a:ea typeface="Times New Roman"/>
                        <a:cs typeface="Times New Roman"/>
                      </a:rPr>
                      <m:t>𝑖</m:t>
                    </m:r>
                  </m:oMath>
                </a14:m>
                <a:r>
                  <a:rPr lang="fr-FR" sz="2800" b="1" dirty="0">
                    <a:effectLst/>
                    <a:latin typeface="Times New Roman"/>
                    <a:ea typeface="Times New Roman"/>
                    <a:cs typeface="Times New Roman"/>
                  </a:rPr>
                  <a:t> </a:t>
                </a:r>
                <a:r>
                  <a:rPr lang="fr-FR" sz="2800" dirty="0">
                    <a:effectLst/>
                    <a:latin typeface="Times New Roman"/>
                    <a:ea typeface="Times New Roman"/>
                    <a:cs typeface="Times New Roman"/>
                  </a:rPr>
                  <a:t>est la fonction </a:t>
                </a:r>
                <a14:m>
                  <m:oMath xmlns:m="http://schemas.openxmlformats.org/officeDocument/2006/math">
                    <m:sSub>
                      <m:sSubPr>
                        <m:ctrlPr>
                          <a:rPr lang="fr-FR" sz="2800" i="1">
                            <a:effectLst/>
                            <a:latin typeface="Cambria Math"/>
                            <a:ea typeface="Times New Roman"/>
                            <a:cs typeface="Times New Roman"/>
                          </a:rPr>
                        </m:ctrlPr>
                      </m:sSubPr>
                      <m:e>
                        <m:r>
                          <a:rPr lang="fr-FR" sz="2800" b="0" i="1" smtClean="0">
                            <a:effectLst/>
                            <a:latin typeface="Cambria Math"/>
                            <a:ea typeface="Times New Roman"/>
                            <a:cs typeface="Times New Roman"/>
                          </a:rPr>
                          <m:t>𝑅</m:t>
                        </m:r>
                      </m:e>
                      <m:sub>
                        <m:r>
                          <a:rPr lang="fr-FR" sz="2800" i="1">
                            <a:effectLst/>
                            <a:latin typeface="Cambria Math"/>
                            <a:ea typeface="Times New Roman"/>
                            <a:cs typeface="Times New Roman"/>
                          </a:rPr>
                          <m:t>𝑖</m:t>
                        </m:r>
                      </m:sub>
                    </m:sSub>
                  </m:oMath>
                </a14:m>
                <a:r>
                  <a:rPr lang="fr-FR" sz="2800" dirty="0">
                    <a:effectLst/>
                    <a:latin typeface="Times New Roman"/>
                    <a:ea typeface="Times New Roman"/>
                    <a:cs typeface="Times New Roman"/>
                  </a:rPr>
                  <a:t> qui associe  à chaque combinaison de stratégies des autres joueurs </a:t>
                </a:r>
                <a14:m>
                  <m:oMath xmlns:m="http://schemas.openxmlformats.org/officeDocument/2006/math">
                    <m:sSub>
                      <m:sSubPr>
                        <m:ctrlPr>
                          <a:rPr lang="fr-FR" sz="2800" i="1">
                            <a:effectLst/>
                            <a:latin typeface="Cambria Math"/>
                            <a:ea typeface="Times New Roman"/>
                            <a:cs typeface="Times New Roman"/>
                          </a:rPr>
                        </m:ctrlPr>
                      </m:sSubPr>
                      <m:e>
                        <m:r>
                          <a:rPr lang="fr-FR" sz="2800" i="1">
                            <a:effectLst/>
                            <a:latin typeface="Cambria Math"/>
                            <a:ea typeface="Times New Roman"/>
                            <a:cs typeface="Times New Roman"/>
                          </a:rPr>
                          <m:t>𝑠</m:t>
                        </m:r>
                      </m:e>
                      <m:sub>
                        <m:r>
                          <a:rPr lang="fr-FR" sz="2800" i="1">
                            <a:effectLst/>
                            <a:latin typeface="Cambria Math"/>
                            <a:ea typeface="Times New Roman"/>
                            <a:cs typeface="Times New Roman"/>
                          </a:rPr>
                          <m:t>−</m:t>
                        </m:r>
                        <m:r>
                          <a:rPr lang="fr-FR" sz="2800" i="1">
                            <a:effectLst/>
                            <a:latin typeface="Cambria Math"/>
                            <a:ea typeface="Times New Roman"/>
                            <a:cs typeface="Times New Roman"/>
                          </a:rPr>
                          <m:t>𝑖</m:t>
                        </m:r>
                      </m:sub>
                    </m:sSub>
                  </m:oMath>
                </a14:m>
                <a:r>
                  <a:rPr lang="fr-FR" sz="2800" dirty="0">
                    <a:effectLst/>
                    <a:latin typeface="Times New Roman"/>
                    <a:ea typeface="Times New Roman"/>
                    <a:cs typeface="Times New Roman"/>
                  </a:rPr>
                  <a:t>  les stratégies du joueur </a:t>
                </a:r>
                <a14:m>
                  <m:oMath xmlns:m="http://schemas.openxmlformats.org/officeDocument/2006/math">
                    <m:r>
                      <a:rPr lang="fr-FR" sz="2800" i="1">
                        <a:effectLst/>
                        <a:latin typeface="Cambria Math"/>
                        <a:ea typeface="Times New Roman"/>
                        <a:cs typeface="Times New Roman"/>
                      </a:rPr>
                      <m:t>𝑖</m:t>
                    </m:r>
                  </m:oMath>
                </a14:m>
                <a:r>
                  <a:rPr lang="fr-FR" sz="2800" dirty="0">
                    <a:effectLst/>
                    <a:latin typeface="Times New Roman"/>
                    <a:ea typeface="Times New Roman"/>
                    <a:cs typeface="Times New Roman"/>
                  </a:rPr>
                  <a:t> qui maximise son utilité. Elle peut être définie formellement par l’équation suivante :</a:t>
                </a:r>
                <a:endParaRPr lang="fr-FR" sz="2400" dirty="0">
                  <a:ea typeface="Calibri"/>
                  <a:cs typeface="Times New Roman"/>
                </a:endParaRPr>
              </a:p>
              <a:p>
                <a:pPr marL="0" indent="0">
                  <a:lnSpc>
                    <a:spcPct val="115000"/>
                  </a:lnSpc>
                  <a:spcAft>
                    <a:spcPts val="1000"/>
                  </a:spcAft>
                  <a:buNone/>
                </a:pPr>
                <a14:m>
                  <m:oMathPara xmlns:m="http://schemas.openxmlformats.org/officeDocument/2006/math">
                    <m:oMathParaPr>
                      <m:jc m:val="centerGroup"/>
                    </m:oMathParaPr>
                    <m:oMath xmlns:m="http://schemas.openxmlformats.org/officeDocument/2006/math">
                      <m:sSub>
                        <m:sSubPr>
                          <m:ctrlPr>
                            <a:rPr lang="fr-FR" sz="2800" i="1" smtClean="0">
                              <a:solidFill>
                                <a:srgbClr val="C00000"/>
                              </a:solidFill>
                              <a:effectLst/>
                              <a:latin typeface="Cambria Math"/>
                              <a:ea typeface="Times New Roman"/>
                              <a:cs typeface="Times New Roman"/>
                            </a:rPr>
                          </m:ctrlPr>
                        </m:sSubPr>
                        <m:e>
                          <m:r>
                            <a:rPr lang="fr-FR" sz="2800" b="0" i="1" smtClean="0">
                              <a:solidFill>
                                <a:srgbClr val="C00000"/>
                              </a:solidFill>
                              <a:effectLst/>
                              <a:latin typeface="Cambria Math"/>
                              <a:ea typeface="Times New Roman"/>
                              <a:cs typeface="Times New Roman"/>
                            </a:rPr>
                            <m:t>𝑅</m:t>
                          </m:r>
                        </m:e>
                        <m:sub>
                          <m:r>
                            <a:rPr lang="fr-FR" sz="2800" i="1">
                              <a:solidFill>
                                <a:srgbClr val="C00000"/>
                              </a:solidFill>
                              <a:effectLst/>
                              <a:latin typeface="Cambria Math"/>
                              <a:ea typeface="Times New Roman"/>
                              <a:cs typeface="Times New Roman"/>
                            </a:rPr>
                            <m:t>𝑖</m:t>
                          </m:r>
                        </m:sub>
                      </m:sSub>
                      <m:d>
                        <m:dPr>
                          <m:ctrlPr>
                            <a:rPr lang="fr-FR" sz="2800" i="1">
                              <a:solidFill>
                                <a:srgbClr val="C00000"/>
                              </a:solidFill>
                              <a:effectLst/>
                              <a:latin typeface="Cambria Math"/>
                              <a:ea typeface="Times New Roman"/>
                              <a:cs typeface="Times New Roman"/>
                            </a:rPr>
                          </m:ctrlPr>
                        </m:dPr>
                        <m:e>
                          <m:sSub>
                            <m:sSubPr>
                              <m:ctrlPr>
                                <a:rPr lang="fr-FR" sz="2800" i="1">
                                  <a:solidFill>
                                    <a:srgbClr val="C00000"/>
                                  </a:solidFill>
                                  <a:effectLst/>
                                  <a:latin typeface="Cambria Math"/>
                                  <a:ea typeface="Times New Roman"/>
                                  <a:cs typeface="Times New Roman"/>
                                </a:rPr>
                              </m:ctrlPr>
                            </m:sSubPr>
                            <m:e>
                              <m:r>
                                <a:rPr lang="fr-FR" sz="2800" i="1">
                                  <a:solidFill>
                                    <a:srgbClr val="C00000"/>
                                  </a:solidFill>
                                  <a:effectLst/>
                                  <a:latin typeface="Cambria Math"/>
                                  <a:ea typeface="Times New Roman"/>
                                  <a:cs typeface="Times New Roman"/>
                                </a:rPr>
                                <m:t>𝑠</m:t>
                              </m:r>
                            </m:e>
                            <m:sub>
                              <m:r>
                                <a:rPr lang="fr-FR" sz="2800" i="1">
                                  <a:solidFill>
                                    <a:srgbClr val="C00000"/>
                                  </a:solidFill>
                                  <a:effectLst/>
                                  <a:latin typeface="Cambria Math"/>
                                  <a:ea typeface="Times New Roman"/>
                                  <a:cs typeface="Times New Roman"/>
                                </a:rPr>
                                <m:t>−</m:t>
                              </m:r>
                              <m:r>
                                <a:rPr lang="fr-FR" sz="2800" i="1">
                                  <a:solidFill>
                                    <a:srgbClr val="C00000"/>
                                  </a:solidFill>
                                  <a:effectLst/>
                                  <a:latin typeface="Cambria Math"/>
                                  <a:ea typeface="Times New Roman"/>
                                  <a:cs typeface="Times New Roman"/>
                                </a:rPr>
                                <m:t>𝑖</m:t>
                              </m:r>
                            </m:sub>
                          </m:sSub>
                        </m:e>
                      </m:d>
                      <m:r>
                        <a:rPr lang="fr-FR" sz="2800" i="1">
                          <a:solidFill>
                            <a:srgbClr val="C00000"/>
                          </a:solidFill>
                          <a:effectLst/>
                          <a:latin typeface="Cambria Math"/>
                          <a:ea typeface="Times New Roman"/>
                          <a:cs typeface="Times New Roman"/>
                        </a:rPr>
                        <m:t>=</m:t>
                      </m:r>
                      <m:d>
                        <m:dPr>
                          <m:begChr m:val="{"/>
                          <m:endChr m:val="}"/>
                          <m:ctrlPr>
                            <a:rPr lang="fr-FR" sz="2800" i="1">
                              <a:solidFill>
                                <a:srgbClr val="C00000"/>
                              </a:solidFill>
                              <a:effectLst/>
                              <a:latin typeface="Cambria Math"/>
                              <a:ea typeface="Times New Roman"/>
                              <a:cs typeface="Times New Roman"/>
                            </a:rPr>
                          </m:ctrlPr>
                        </m:dPr>
                        <m:e>
                          <m:sSub>
                            <m:sSubPr>
                              <m:ctrlPr>
                                <a:rPr lang="fr-FR" sz="2800" i="1">
                                  <a:solidFill>
                                    <a:srgbClr val="C00000"/>
                                  </a:solidFill>
                                  <a:effectLst/>
                                  <a:latin typeface="Cambria Math"/>
                                  <a:ea typeface="Times New Roman"/>
                                  <a:cs typeface="Times New Roman"/>
                                </a:rPr>
                              </m:ctrlPr>
                            </m:sSubPr>
                            <m:e>
                              <m:r>
                                <a:rPr lang="fr-FR" sz="2800" i="1">
                                  <a:solidFill>
                                    <a:srgbClr val="C00000"/>
                                  </a:solidFill>
                                  <a:effectLst/>
                                  <a:latin typeface="Cambria Math"/>
                                  <a:ea typeface="Times New Roman"/>
                                  <a:cs typeface="Times New Roman"/>
                                </a:rPr>
                                <m:t>𝑠</m:t>
                              </m:r>
                            </m:e>
                            <m:sub>
                              <m:r>
                                <a:rPr lang="fr-FR" sz="2800" i="1">
                                  <a:solidFill>
                                    <a:srgbClr val="C00000"/>
                                  </a:solidFill>
                                  <a:effectLst/>
                                  <a:latin typeface="Cambria Math"/>
                                  <a:ea typeface="Times New Roman"/>
                                  <a:cs typeface="Times New Roman"/>
                                </a:rPr>
                                <m:t>𝑖</m:t>
                              </m:r>
                            </m:sub>
                          </m:sSub>
                          <m:r>
                            <a:rPr lang="fr-FR" sz="2800" i="1">
                              <a:solidFill>
                                <a:srgbClr val="C00000"/>
                              </a:solidFill>
                              <a:effectLst/>
                              <a:latin typeface="Cambria Math"/>
                              <a:ea typeface="Times New Roman"/>
                              <a:cs typeface="Times New Roman"/>
                            </a:rPr>
                            <m:t>∈</m:t>
                          </m:r>
                          <m:sSub>
                            <m:sSubPr>
                              <m:ctrlPr>
                                <a:rPr lang="fr-FR" sz="2800" i="1">
                                  <a:solidFill>
                                    <a:srgbClr val="C00000"/>
                                  </a:solidFill>
                                  <a:effectLst/>
                                  <a:latin typeface="Cambria Math"/>
                                  <a:ea typeface="Times New Roman"/>
                                  <a:cs typeface="Times New Roman"/>
                                </a:rPr>
                              </m:ctrlPr>
                            </m:sSubPr>
                            <m:e>
                              <m:r>
                                <a:rPr lang="fr-FR" sz="2800" i="1">
                                  <a:solidFill>
                                    <a:srgbClr val="C00000"/>
                                  </a:solidFill>
                                  <a:effectLst/>
                                  <a:latin typeface="Cambria Math"/>
                                  <a:ea typeface="Times New Roman"/>
                                  <a:cs typeface="Times New Roman"/>
                                </a:rPr>
                                <m:t>𝑆</m:t>
                              </m:r>
                            </m:e>
                            <m:sub>
                              <m:r>
                                <a:rPr lang="fr-FR" sz="2800" i="1">
                                  <a:solidFill>
                                    <a:srgbClr val="C00000"/>
                                  </a:solidFill>
                                  <a:effectLst/>
                                  <a:latin typeface="Cambria Math"/>
                                  <a:ea typeface="Times New Roman"/>
                                  <a:cs typeface="Times New Roman"/>
                                </a:rPr>
                                <m:t>𝑖</m:t>
                              </m:r>
                            </m:sub>
                          </m:sSub>
                          <m:r>
                            <a:rPr lang="fr-FR" sz="2800" i="1">
                              <a:solidFill>
                                <a:srgbClr val="C00000"/>
                              </a:solidFill>
                              <a:effectLst/>
                              <a:latin typeface="Cambria Math"/>
                              <a:ea typeface="Times New Roman"/>
                              <a:cs typeface="Times New Roman"/>
                            </a:rPr>
                            <m:t>:</m:t>
                          </m:r>
                          <m:sSub>
                            <m:sSubPr>
                              <m:ctrlPr>
                                <a:rPr lang="fr-FR" sz="2800" i="1">
                                  <a:solidFill>
                                    <a:srgbClr val="C00000"/>
                                  </a:solidFill>
                                  <a:effectLst/>
                                  <a:latin typeface="Cambria Math"/>
                                  <a:ea typeface="Times New Roman"/>
                                  <a:cs typeface="Times New Roman"/>
                                </a:rPr>
                              </m:ctrlPr>
                            </m:sSubPr>
                            <m:e>
                              <m:r>
                                <a:rPr lang="fr-FR" sz="2800" i="1">
                                  <a:solidFill>
                                    <a:srgbClr val="C00000"/>
                                  </a:solidFill>
                                  <a:effectLst/>
                                  <a:latin typeface="Cambria Math"/>
                                  <a:ea typeface="Times New Roman"/>
                                  <a:cs typeface="Times New Roman"/>
                                </a:rPr>
                                <m:t>𝑢</m:t>
                              </m:r>
                            </m:e>
                            <m:sub>
                              <m:r>
                                <a:rPr lang="fr-FR" sz="2800" i="1">
                                  <a:solidFill>
                                    <a:srgbClr val="C00000"/>
                                  </a:solidFill>
                                  <a:effectLst/>
                                  <a:latin typeface="Cambria Math"/>
                                  <a:ea typeface="Times New Roman"/>
                                  <a:cs typeface="Times New Roman"/>
                                </a:rPr>
                                <m:t>𝑖</m:t>
                              </m:r>
                            </m:sub>
                          </m:sSub>
                          <m:d>
                            <m:dPr>
                              <m:ctrlPr>
                                <a:rPr lang="fr-FR" sz="2800" i="1">
                                  <a:solidFill>
                                    <a:srgbClr val="C00000"/>
                                  </a:solidFill>
                                  <a:effectLst/>
                                  <a:latin typeface="Cambria Math"/>
                                  <a:ea typeface="Times New Roman"/>
                                  <a:cs typeface="Times New Roman"/>
                                </a:rPr>
                              </m:ctrlPr>
                            </m:dPr>
                            <m:e>
                              <m:sSub>
                                <m:sSubPr>
                                  <m:ctrlPr>
                                    <a:rPr lang="fr-FR" sz="2800" i="1">
                                      <a:solidFill>
                                        <a:srgbClr val="C00000"/>
                                      </a:solidFill>
                                      <a:effectLst/>
                                      <a:latin typeface="Cambria Math"/>
                                      <a:ea typeface="Times New Roman"/>
                                      <a:cs typeface="Times New Roman"/>
                                    </a:rPr>
                                  </m:ctrlPr>
                                </m:sSubPr>
                                <m:e>
                                  <m:r>
                                    <a:rPr lang="fr-FR" sz="2800" i="1">
                                      <a:solidFill>
                                        <a:srgbClr val="C00000"/>
                                      </a:solidFill>
                                      <a:effectLst/>
                                      <a:latin typeface="Cambria Math"/>
                                      <a:ea typeface="Times New Roman"/>
                                      <a:cs typeface="Times New Roman"/>
                                    </a:rPr>
                                    <m:t>𝑠</m:t>
                                  </m:r>
                                </m:e>
                                <m:sub>
                                  <m:r>
                                    <a:rPr lang="fr-FR" sz="2800" i="1">
                                      <a:solidFill>
                                        <a:srgbClr val="C00000"/>
                                      </a:solidFill>
                                      <a:effectLst/>
                                      <a:latin typeface="Cambria Math"/>
                                      <a:ea typeface="Times New Roman"/>
                                      <a:cs typeface="Times New Roman"/>
                                    </a:rPr>
                                    <m:t>𝑖</m:t>
                                  </m:r>
                                </m:sub>
                              </m:sSub>
                              <m:r>
                                <a:rPr lang="fr-FR" sz="2800" i="1">
                                  <a:solidFill>
                                    <a:srgbClr val="C00000"/>
                                  </a:solidFill>
                                  <a:effectLst/>
                                  <a:latin typeface="Cambria Math"/>
                                  <a:ea typeface="Times New Roman"/>
                                  <a:cs typeface="Times New Roman"/>
                                </a:rPr>
                                <m:t>,</m:t>
                              </m:r>
                              <m:sSub>
                                <m:sSubPr>
                                  <m:ctrlPr>
                                    <a:rPr lang="fr-FR" sz="2800" i="1">
                                      <a:solidFill>
                                        <a:srgbClr val="C00000"/>
                                      </a:solidFill>
                                      <a:effectLst/>
                                      <a:latin typeface="Cambria Math"/>
                                      <a:ea typeface="Times New Roman"/>
                                      <a:cs typeface="Times New Roman"/>
                                    </a:rPr>
                                  </m:ctrlPr>
                                </m:sSubPr>
                                <m:e>
                                  <m:r>
                                    <a:rPr lang="fr-FR" sz="2800" i="1">
                                      <a:solidFill>
                                        <a:srgbClr val="C00000"/>
                                      </a:solidFill>
                                      <a:effectLst/>
                                      <a:latin typeface="Cambria Math"/>
                                      <a:ea typeface="Times New Roman"/>
                                      <a:cs typeface="Times New Roman"/>
                                    </a:rPr>
                                    <m:t>𝑠</m:t>
                                  </m:r>
                                </m:e>
                                <m:sub>
                                  <m:r>
                                    <a:rPr lang="fr-FR" sz="2800" i="1">
                                      <a:solidFill>
                                        <a:srgbClr val="C00000"/>
                                      </a:solidFill>
                                      <a:effectLst/>
                                      <a:latin typeface="Cambria Math"/>
                                      <a:ea typeface="Times New Roman"/>
                                      <a:cs typeface="Times New Roman"/>
                                    </a:rPr>
                                    <m:t>−</m:t>
                                  </m:r>
                                  <m:r>
                                    <a:rPr lang="fr-FR" sz="2800" i="1">
                                      <a:solidFill>
                                        <a:srgbClr val="C00000"/>
                                      </a:solidFill>
                                      <a:effectLst/>
                                      <a:latin typeface="Cambria Math"/>
                                      <a:ea typeface="Times New Roman"/>
                                      <a:cs typeface="Times New Roman"/>
                                    </a:rPr>
                                    <m:t>𝑖</m:t>
                                  </m:r>
                                </m:sub>
                              </m:sSub>
                            </m:e>
                          </m:d>
                          <m:r>
                            <a:rPr lang="fr-FR" sz="2800" i="1">
                              <a:solidFill>
                                <a:srgbClr val="C00000"/>
                              </a:solidFill>
                              <a:effectLst/>
                              <a:latin typeface="Cambria Math"/>
                              <a:ea typeface="Times New Roman"/>
                              <a:cs typeface="Times New Roman"/>
                            </a:rPr>
                            <m:t>≥</m:t>
                          </m:r>
                          <m:sSub>
                            <m:sSubPr>
                              <m:ctrlPr>
                                <a:rPr lang="fr-FR" sz="2800" i="1">
                                  <a:solidFill>
                                    <a:srgbClr val="C00000"/>
                                  </a:solidFill>
                                  <a:effectLst/>
                                  <a:latin typeface="Cambria Math"/>
                                  <a:ea typeface="Times New Roman"/>
                                  <a:cs typeface="Times New Roman"/>
                                </a:rPr>
                              </m:ctrlPr>
                            </m:sSubPr>
                            <m:e>
                              <m:r>
                                <a:rPr lang="fr-FR" sz="2800" i="1">
                                  <a:solidFill>
                                    <a:srgbClr val="C00000"/>
                                  </a:solidFill>
                                  <a:effectLst/>
                                  <a:latin typeface="Cambria Math"/>
                                  <a:ea typeface="Times New Roman"/>
                                  <a:cs typeface="Times New Roman"/>
                                </a:rPr>
                                <m:t>𝑢</m:t>
                              </m:r>
                            </m:e>
                            <m:sub>
                              <m:r>
                                <a:rPr lang="fr-FR" sz="2800" i="1">
                                  <a:solidFill>
                                    <a:srgbClr val="C00000"/>
                                  </a:solidFill>
                                  <a:effectLst/>
                                  <a:latin typeface="Cambria Math"/>
                                  <a:ea typeface="Times New Roman"/>
                                  <a:cs typeface="Times New Roman"/>
                                </a:rPr>
                                <m:t>𝑖</m:t>
                              </m:r>
                            </m:sub>
                          </m:sSub>
                          <m:d>
                            <m:dPr>
                              <m:ctrlPr>
                                <a:rPr lang="fr-FR" sz="2800" i="1">
                                  <a:solidFill>
                                    <a:srgbClr val="C00000"/>
                                  </a:solidFill>
                                  <a:effectLst/>
                                  <a:latin typeface="Cambria Math"/>
                                  <a:ea typeface="Times New Roman"/>
                                  <a:cs typeface="Times New Roman"/>
                                </a:rPr>
                              </m:ctrlPr>
                            </m:dPr>
                            <m:e>
                              <m:sSub>
                                <m:sSubPr>
                                  <m:ctrlPr>
                                    <a:rPr lang="fr-FR" sz="2800" i="1">
                                      <a:solidFill>
                                        <a:srgbClr val="C00000"/>
                                      </a:solidFill>
                                      <a:effectLst/>
                                      <a:latin typeface="Cambria Math"/>
                                      <a:ea typeface="Times New Roman"/>
                                      <a:cs typeface="Times New Roman"/>
                                    </a:rPr>
                                  </m:ctrlPr>
                                </m:sSubPr>
                                <m:e>
                                  <m:sSup>
                                    <m:sSupPr>
                                      <m:ctrlPr>
                                        <a:rPr lang="fr-FR" sz="2800" i="1">
                                          <a:solidFill>
                                            <a:srgbClr val="C00000"/>
                                          </a:solidFill>
                                          <a:effectLst/>
                                          <a:latin typeface="Cambria Math"/>
                                          <a:ea typeface="Times New Roman"/>
                                          <a:cs typeface="Times New Roman"/>
                                        </a:rPr>
                                      </m:ctrlPr>
                                    </m:sSupPr>
                                    <m:e>
                                      <m:r>
                                        <a:rPr lang="fr-FR" sz="2800" i="1">
                                          <a:solidFill>
                                            <a:srgbClr val="C00000"/>
                                          </a:solidFill>
                                          <a:effectLst/>
                                          <a:latin typeface="Cambria Math"/>
                                          <a:ea typeface="Times New Roman"/>
                                          <a:cs typeface="Times New Roman"/>
                                        </a:rPr>
                                        <m:t>𝑠</m:t>
                                      </m:r>
                                    </m:e>
                                    <m:sup>
                                      <m:r>
                                        <a:rPr lang="fr-FR" sz="2800" i="1">
                                          <a:solidFill>
                                            <a:srgbClr val="C00000"/>
                                          </a:solidFill>
                                          <a:effectLst/>
                                          <a:latin typeface="Cambria Math"/>
                                          <a:ea typeface="Times New Roman"/>
                                          <a:cs typeface="Times New Roman"/>
                                        </a:rPr>
                                        <m:t>′</m:t>
                                      </m:r>
                                    </m:sup>
                                  </m:sSup>
                                </m:e>
                                <m:sub>
                                  <m:r>
                                    <a:rPr lang="fr-FR" sz="2800" i="1">
                                      <a:solidFill>
                                        <a:srgbClr val="C00000"/>
                                      </a:solidFill>
                                      <a:effectLst/>
                                      <a:latin typeface="Cambria Math"/>
                                      <a:ea typeface="Times New Roman"/>
                                      <a:cs typeface="Times New Roman"/>
                                    </a:rPr>
                                    <m:t>𝑖</m:t>
                                  </m:r>
                                </m:sub>
                              </m:sSub>
                              <m:r>
                                <a:rPr lang="fr-FR" sz="2800" i="1">
                                  <a:solidFill>
                                    <a:srgbClr val="C00000"/>
                                  </a:solidFill>
                                  <a:effectLst/>
                                  <a:latin typeface="Cambria Math"/>
                                  <a:ea typeface="Times New Roman"/>
                                  <a:cs typeface="Times New Roman"/>
                                </a:rPr>
                                <m:t>,</m:t>
                              </m:r>
                              <m:sSub>
                                <m:sSubPr>
                                  <m:ctrlPr>
                                    <a:rPr lang="fr-FR" sz="2800" i="1">
                                      <a:solidFill>
                                        <a:srgbClr val="C00000"/>
                                      </a:solidFill>
                                      <a:effectLst/>
                                      <a:latin typeface="Cambria Math"/>
                                      <a:ea typeface="Times New Roman"/>
                                      <a:cs typeface="Times New Roman"/>
                                    </a:rPr>
                                  </m:ctrlPr>
                                </m:sSubPr>
                                <m:e>
                                  <m:r>
                                    <a:rPr lang="fr-FR" sz="2800" i="1">
                                      <a:solidFill>
                                        <a:srgbClr val="C00000"/>
                                      </a:solidFill>
                                      <a:effectLst/>
                                      <a:latin typeface="Cambria Math"/>
                                      <a:ea typeface="Times New Roman"/>
                                      <a:cs typeface="Times New Roman"/>
                                    </a:rPr>
                                    <m:t>𝑠</m:t>
                                  </m:r>
                                </m:e>
                                <m:sub>
                                  <m:r>
                                    <a:rPr lang="fr-FR" sz="2800" i="1">
                                      <a:solidFill>
                                        <a:srgbClr val="C00000"/>
                                      </a:solidFill>
                                      <a:effectLst/>
                                      <a:latin typeface="Cambria Math"/>
                                      <a:ea typeface="Times New Roman"/>
                                      <a:cs typeface="Times New Roman"/>
                                    </a:rPr>
                                    <m:t>−</m:t>
                                  </m:r>
                                  <m:r>
                                    <a:rPr lang="fr-FR" sz="2800" i="1">
                                      <a:solidFill>
                                        <a:srgbClr val="C00000"/>
                                      </a:solidFill>
                                      <a:effectLst/>
                                      <a:latin typeface="Cambria Math"/>
                                      <a:ea typeface="Times New Roman"/>
                                      <a:cs typeface="Times New Roman"/>
                                    </a:rPr>
                                    <m:t>𝑖</m:t>
                                  </m:r>
                                </m:sub>
                              </m:sSub>
                            </m:e>
                          </m:d>
                          <m:r>
                            <a:rPr lang="fr-FR" sz="2800" i="1">
                              <a:solidFill>
                                <a:srgbClr val="C00000"/>
                              </a:solidFill>
                              <a:effectLst/>
                              <a:latin typeface="Cambria Math"/>
                              <a:ea typeface="Times New Roman"/>
                              <a:cs typeface="Times New Roman"/>
                            </a:rPr>
                            <m:t> ∀</m:t>
                          </m:r>
                          <m:sSub>
                            <m:sSubPr>
                              <m:ctrlPr>
                                <a:rPr lang="fr-FR" sz="2800" i="1">
                                  <a:solidFill>
                                    <a:srgbClr val="C00000"/>
                                  </a:solidFill>
                                  <a:effectLst/>
                                  <a:latin typeface="Cambria Math"/>
                                  <a:ea typeface="Times New Roman"/>
                                  <a:cs typeface="Times New Roman"/>
                                </a:rPr>
                              </m:ctrlPr>
                            </m:sSubPr>
                            <m:e>
                              <m:r>
                                <a:rPr lang="fr-FR" sz="2800" i="1">
                                  <a:solidFill>
                                    <a:srgbClr val="C00000"/>
                                  </a:solidFill>
                                  <a:effectLst/>
                                  <a:latin typeface="Cambria Math"/>
                                  <a:ea typeface="Times New Roman"/>
                                  <a:cs typeface="Times New Roman"/>
                                </a:rPr>
                                <m:t>𝑠</m:t>
                              </m:r>
                              <m:r>
                                <a:rPr lang="fr-FR" sz="2800" i="1">
                                  <a:solidFill>
                                    <a:srgbClr val="C00000"/>
                                  </a:solidFill>
                                  <a:effectLst/>
                                  <a:latin typeface="Cambria Math"/>
                                  <a:ea typeface="Times New Roman"/>
                                  <a:cs typeface="Times New Roman"/>
                                </a:rPr>
                                <m:t>′</m:t>
                              </m:r>
                            </m:e>
                            <m:sub>
                              <m:r>
                                <a:rPr lang="fr-FR" sz="2800" i="1">
                                  <a:solidFill>
                                    <a:srgbClr val="C00000"/>
                                  </a:solidFill>
                                  <a:effectLst/>
                                  <a:latin typeface="Cambria Math"/>
                                  <a:ea typeface="Times New Roman"/>
                                  <a:cs typeface="Times New Roman"/>
                                </a:rPr>
                                <m:t>𝑖</m:t>
                              </m:r>
                            </m:sub>
                          </m:sSub>
                          <m:r>
                            <a:rPr lang="fr-FR" sz="2800" i="1">
                              <a:solidFill>
                                <a:srgbClr val="C00000"/>
                              </a:solidFill>
                              <a:effectLst/>
                              <a:latin typeface="Cambria Math"/>
                              <a:ea typeface="Times New Roman"/>
                              <a:cs typeface="Times New Roman"/>
                            </a:rPr>
                            <m:t>∈</m:t>
                          </m:r>
                          <m:sSub>
                            <m:sSubPr>
                              <m:ctrlPr>
                                <a:rPr lang="fr-FR" sz="2800" i="1">
                                  <a:solidFill>
                                    <a:srgbClr val="C00000"/>
                                  </a:solidFill>
                                  <a:effectLst/>
                                  <a:latin typeface="Cambria Math"/>
                                  <a:ea typeface="Times New Roman"/>
                                  <a:cs typeface="Times New Roman"/>
                                </a:rPr>
                              </m:ctrlPr>
                            </m:sSubPr>
                            <m:e>
                              <m:r>
                                <a:rPr lang="fr-FR" sz="2800" i="1">
                                  <a:solidFill>
                                    <a:srgbClr val="C00000"/>
                                  </a:solidFill>
                                  <a:effectLst/>
                                  <a:latin typeface="Cambria Math"/>
                                  <a:ea typeface="Times New Roman"/>
                                  <a:cs typeface="Times New Roman"/>
                                </a:rPr>
                                <m:t>𝑆</m:t>
                              </m:r>
                            </m:e>
                            <m:sub>
                              <m:r>
                                <a:rPr lang="fr-FR" sz="2800" i="1">
                                  <a:solidFill>
                                    <a:srgbClr val="C00000"/>
                                  </a:solidFill>
                                  <a:effectLst/>
                                  <a:latin typeface="Cambria Math"/>
                                  <a:ea typeface="Times New Roman"/>
                                  <a:cs typeface="Times New Roman"/>
                                </a:rPr>
                                <m:t>𝑖</m:t>
                              </m:r>
                            </m:sub>
                          </m:sSub>
                          <m:r>
                            <a:rPr lang="fr-FR" sz="2800" i="1">
                              <a:solidFill>
                                <a:srgbClr val="C00000"/>
                              </a:solidFill>
                              <a:effectLst/>
                              <a:latin typeface="Cambria Math"/>
                              <a:ea typeface="Times New Roman"/>
                              <a:cs typeface="Times New Roman"/>
                            </a:rPr>
                            <m:t> </m:t>
                          </m:r>
                        </m:e>
                      </m:d>
                      <m:r>
                        <a:rPr lang="fr-FR" sz="2800" i="1">
                          <a:solidFill>
                            <a:srgbClr val="C00000"/>
                          </a:solidFill>
                          <a:effectLst/>
                          <a:latin typeface="Cambria Math"/>
                          <a:ea typeface="Times New Roman"/>
                          <a:cs typeface="Times New Roman"/>
                        </a:rPr>
                        <m:t>=</m:t>
                      </m:r>
                      <m:r>
                        <a:rPr lang="fr-FR" sz="2800" b="0" i="1" smtClean="0">
                          <a:solidFill>
                            <a:srgbClr val="C00000"/>
                          </a:solidFill>
                          <a:effectLst/>
                          <a:latin typeface="Cambria Math"/>
                          <a:ea typeface="Times New Roman"/>
                          <a:cs typeface="Times New Roman"/>
                        </a:rPr>
                        <m:t>𝑎𝑟𝑔</m:t>
                      </m:r>
                      <m:func>
                        <m:funcPr>
                          <m:ctrlPr>
                            <a:rPr lang="fr-FR" sz="2800" b="0" i="1" smtClean="0">
                              <a:solidFill>
                                <a:srgbClr val="C00000"/>
                              </a:solidFill>
                              <a:effectLst/>
                              <a:latin typeface="Cambria Math"/>
                              <a:ea typeface="Times New Roman"/>
                              <a:cs typeface="Times New Roman"/>
                            </a:rPr>
                          </m:ctrlPr>
                        </m:funcPr>
                        <m:fName>
                          <m:limLow>
                            <m:limLowPr>
                              <m:ctrlPr>
                                <a:rPr lang="fr-FR" sz="2800" b="0" i="1" smtClean="0">
                                  <a:solidFill>
                                    <a:srgbClr val="C00000"/>
                                  </a:solidFill>
                                  <a:effectLst/>
                                  <a:latin typeface="Cambria Math"/>
                                  <a:ea typeface="Times New Roman"/>
                                  <a:cs typeface="Times New Roman"/>
                                </a:rPr>
                              </m:ctrlPr>
                            </m:limLowPr>
                            <m:e>
                              <m:r>
                                <m:rPr>
                                  <m:sty m:val="p"/>
                                </m:rPr>
                                <a:rPr lang="fr-FR" sz="2800" b="0" i="0" smtClean="0">
                                  <a:solidFill>
                                    <a:srgbClr val="C00000"/>
                                  </a:solidFill>
                                  <a:effectLst/>
                                  <a:latin typeface="Cambria Math"/>
                                  <a:ea typeface="Times New Roman"/>
                                  <a:cs typeface="Times New Roman"/>
                                </a:rPr>
                                <m:t>max</m:t>
                              </m:r>
                            </m:e>
                            <m:lim>
                              <m:sSub>
                                <m:sSubPr>
                                  <m:ctrlPr>
                                    <a:rPr lang="fr-FR" sz="2800" b="0" i="1" smtClean="0">
                                      <a:solidFill>
                                        <a:srgbClr val="C00000"/>
                                      </a:solidFill>
                                      <a:effectLst/>
                                      <a:latin typeface="Cambria Math"/>
                                      <a:cs typeface="Times New Roman"/>
                                    </a:rPr>
                                  </m:ctrlPr>
                                </m:sSubPr>
                                <m:e>
                                  <m:r>
                                    <a:rPr lang="fr-FR" sz="2800" b="0" i="1" smtClean="0">
                                      <a:solidFill>
                                        <a:srgbClr val="C00000"/>
                                      </a:solidFill>
                                      <a:effectLst/>
                                      <a:latin typeface="Cambria Math"/>
                                      <a:cs typeface="Times New Roman"/>
                                    </a:rPr>
                                    <m:t>𝑠</m:t>
                                  </m:r>
                                </m:e>
                                <m:sub>
                                  <m:r>
                                    <a:rPr lang="fr-FR" sz="2800" b="0" i="1" smtClean="0">
                                      <a:solidFill>
                                        <a:srgbClr val="C00000"/>
                                      </a:solidFill>
                                      <a:effectLst/>
                                      <a:latin typeface="Cambria Math"/>
                                      <a:cs typeface="Times New Roman"/>
                                    </a:rPr>
                                    <m:t>𝑖</m:t>
                                  </m:r>
                                </m:sub>
                              </m:sSub>
                              <m:r>
                                <a:rPr lang="fr-FR" sz="2800" b="0" i="1" smtClean="0">
                                  <a:solidFill>
                                    <a:srgbClr val="C00000"/>
                                  </a:solidFill>
                                  <a:effectLst/>
                                  <a:latin typeface="Cambria Math"/>
                                  <a:ea typeface="Cambria Math"/>
                                  <a:cs typeface="Times New Roman"/>
                                </a:rPr>
                                <m:t>∈</m:t>
                              </m:r>
                              <m:sSub>
                                <m:sSubPr>
                                  <m:ctrlPr>
                                    <a:rPr lang="fr-FR" sz="2800" b="0" i="1" smtClean="0">
                                      <a:solidFill>
                                        <a:srgbClr val="C00000"/>
                                      </a:solidFill>
                                      <a:effectLst/>
                                      <a:latin typeface="Cambria Math"/>
                                      <a:ea typeface="Cambria Math"/>
                                      <a:cs typeface="Times New Roman"/>
                                    </a:rPr>
                                  </m:ctrlPr>
                                </m:sSubPr>
                                <m:e>
                                  <m:r>
                                    <a:rPr lang="fr-FR" sz="2800" b="0" i="1" smtClean="0">
                                      <a:solidFill>
                                        <a:srgbClr val="C00000"/>
                                      </a:solidFill>
                                      <a:effectLst/>
                                      <a:latin typeface="Cambria Math"/>
                                      <a:ea typeface="Cambria Math"/>
                                      <a:cs typeface="Times New Roman"/>
                                    </a:rPr>
                                    <m:t>𝑆</m:t>
                                  </m:r>
                                </m:e>
                                <m:sub>
                                  <m:r>
                                    <a:rPr lang="fr-FR" sz="2800" b="0" i="1" smtClean="0">
                                      <a:solidFill>
                                        <a:srgbClr val="C00000"/>
                                      </a:solidFill>
                                      <a:effectLst/>
                                      <a:latin typeface="Cambria Math"/>
                                      <a:ea typeface="Cambria Math"/>
                                      <a:cs typeface="Times New Roman"/>
                                    </a:rPr>
                                    <m:t>𝑖</m:t>
                                  </m:r>
                                </m:sub>
                              </m:sSub>
                            </m:lim>
                          </m:limLow>
                        </m:fName>
                        <m:e>
                          <m:sSub>
                            <m:sSubPr>
                              <m:ctrlPr>
                                <a:rPr lang="fr-FR" sz="2800" i="1">
                                  <a:solidFill>
                                    <a:srgbClr val="C00000"/>
                                  </a:solidFill>
                                  <a:latin typeface="Cambria Math"/>
                                  <a:ea typeface="Times New Roman"/>
                                  <a:cs typeface="Times New Roman"/>
                                </a:rPr>
                              </m:ctrlPr>
                            </m:sSubPr>
                            <m:e>
                              <m:r>
                                <a:rPr lang="fr-FR" sz="2800" i="1">
                                  <a:solidFill>
                                    <a:srgbClr val="C00000"/>
                                  </a:solidFill>
                                  <a:latin typeface="Cambria Math"/>
                                  <a:ea typeface="Times New Roman"/>
                                  <a:cs typeface="Times New Roman"/>
                                </a:rPr>
                                <m:t>𝑢</m:t>
                              </m:r>
                            </m:e>
                            <m:sub>
                              <m:r>
                                <a:rPr lang="fr-FR" sz="2800" i="1">
                                  <a:solidFill>
                                    <a:srgbClr val="C00000"/>
                                  </a:solidFill>
                                  <a:latin typeface="Cambria Math"/>
                                  <a:ea typeface="Times New Roman"/>
                                  <a:cs typeface="Times New Roman"/>
                                </a:rPr>
                                <m:t>𝑖</m:t>
                              </m:r>
                            </m:sub>
                          </m:sSub>
                          <m:d>
                            <m:dPr>
                              <m:ctrlPr>
                                <a:rPr lang="fr-FR" sz="2800" i="1">
                                  <a:solidFill>
                                    <a:srgbClr val="C00000"/>
                                  </a:solidFill>
                                  <a:latin typeface="Cambria Math"/>
                                  <a:ea typeface="Times New Roman"/>
                                  <a:cs typeface="Times New Roman"/>
                                </a:rPr>
                              </m:ctrlPr>
                            </m:dPr>
                            <m:e>
                              <m:sSub>
                                <m:sSubPr>
                                  <m:ctrlPr>
                                    <a:rPr lang="fr-FR" sz="2800" i="1">
                                      <a:solidFill>
                                        <a:srgbClr val="C00000"/>
                                      </a:solidFill>
                                      <a:latin typeface="Cambria Math"/>
                                      <a:ea typeface="Times New Roman"/>
                                      <a:cs typeface="Times New Roman"/>
                                    </a:rPr>
                                  </m:ctrlPr>
                                </m:sSubPr>
                                <m:e>
                                  <m:r>
                                    <a:rPr lang="fr-FR" sz="2800" i="1">
                                      <a:solidFill>
                                        <a:srgbClr val="C00000"/>
                                      </a:solidFill>
                                      <a:latin typeface="Cambria Math"/>
                                      <a:ea typeface="Times New Roman"/>
                                      <a:cs typeface="Times New Roman"/>
                                    </a:rPr>
                                    <m:t>𝑠</m:t>
                                  </m:r>
                                </m:e>
                                <m:sub>
                                  <m:r>
                                    <a:rPr lang="fr-FR" sz="2800" i="1">
                                      <a:solidFill>
                                        <a:srgbClr val="C00000"/>
                                      </a:solidFill>
                                      <a:latin typeface="Cambria Math"/>
                                      <a:ea typeface="Times New Roman"/>
                                      <a:cs typeface="Times New Roman"/>
                                    </a:rPr>
                                    <m:t>𝑖</m:t>
                                  </m:r>
                                </m:sub>
                              </m:sSub>
                              <m:r>
                                <a:rPr lang="fr-FR" sz="2800" i="1">
                                  <a:solidFill>
                                    <a:srgbClr val="C00000"/>
                                  </a:solidFill>
                                  <a:latin typeface="Cambria Math"/>
                                  <a:ea typeface="Times New Roman"/>
                                  <a:cs typeface="Times New Roman"/>
                                </a:rPr>
                                <m:t>,</m:t>
                              </m:r>
                              <m:sSub>
                                <m:sSubPr>
                                  <m:ctrlPr>
                                    <a:rPr lang="fr-FR" sz="2800" i="1">
                                      <a:solidFill>
                                        <a:srgbClr val="C00000"/>
                                      </a:solidFill>
                                      <a:latin typeface="Cambria Math"/>
                                      <a:ea typeface="Times New Roman"/>
                                      <a:cs typeface="Times New Roman"/>
                                    </a:rPr>
                                  </m:ctrlPr>
                                </m:sSubPr>
                                <m:e>
                                  <m:r>
                                    <a:rPr lang="fr-FR" sz="2800" i="1">
                                      <a:solidFill>
                                        <a:srgbClr val="C00000"/>
                                      </a:solidFill>
                                      <a:latin typeface="Cambria Math"/>
                                      <a:ea typeface="Times New Roman"/>
                                      <a:cs typeface="Times New Roman"/>
                                    </a:rPr>
                                    <m:t>𝑠</m:t>
                                  </m:r>
                                </m:e>
                                <m:sub>
                                  <m:r>
                                    <a:rPr lang="fr-FR" sz="2800" i="1">
                                      <a:solidFill>
                                        <a:srgbClr val="C00000"/>
                                      </a:solidFill>
                                      <a:latin typeface="Cambria Math"/>
                                      <a:ea typeface="Times New Roman"/>
                                      <a:cs typeface="Times New Roman"/>
                                    </a:rPr>
                                    <m:t>−</m:t>
                                  </m:r>
                                  <m:r>
                                    <a:rPr lang="fr-FR" sz="2800" i="1">
                                      <a:solidFill>
                                        <a:srgbClr val="C00000"/>
                                      </a:solidFill>
                                      <a:latin typeface="Cambria Math"/>
                                      <a:ea typeface="Times New Roman"/>
                                      <a:cs typeface="Times New Roman"/>
                                    </a:rPr>
                                    <m:t>𝑖</m:t>
                                  </m:r>
                                </m:sub>
                              </m:sSub>
                            </m:e>
                          </m:d>
                        </m:e>
                      </m:func>
                    </m:oMath>
                  </m:oMathPara>
                </a14:m>
                <a:endParaRPr lang="fr-FR" sz="2400" dirty="0">
                  <a:solidFill>
                    <a:srgbClr val="C00000"/>
                  </a:solidFill>
                  <a:ea typeface="Calibri"/>
                  <a:cs typeface="Times New Roman"/>
                </a:endParaRPr>
              </a:p>
              <a:p>
                <a:pPr marL="0" indent="0">
                  <a:lnSpc>
                    <a:spcPct val="115000"/>
                  </a:lnSpc>
                  <a:spcAft>
                    <a:spcPts val="1000"/>
                  </a:spcAft>
                  <a:buNone/>
                </a:pPr>
                <a:endParaRPr lang="fr-FR" sz="2800" dirty="0">
                  <a:ea typeface="Calibri"/>
                  <a:cs typeface="Times New Roman"/>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111" t="-1348" r="-1778"/>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8</a:t>
            </a:fld>
            <a:endParaRPr lang="fr-FR"/>
          </a:p>
        </p:txBody>
      </p:sp>
    </p:spTree>
    <p:extLst>
      <p:ext uri="{BB962C8B-B14F-4D97-AF65-F5344CB8AC3E}">
        <p14:creationId xmlns:p14="http://schemas.microsoft.com/office/powerpoint/2010/main" val="36481417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70000" lnSpcReduction="20000"/>
              </a:bodyPr>
              <a:lstStyle/>
              <a:p>
                <a:pPr marL="0" indent="0">
                  <a:lnSpc>
                    <a:spcPct val="115000"/>
                  </a:lnSpc>
                  <a:spcAft>
                    <a:spcPts val="1000"/>
                  </a:spcAft>
                  <a:buNone/>
                </a:pPr>
                <a:r>
                  <a:rPr lang="fr-FR" b="1" dirty="0" smtClean="0">
                    <a:ea typeface="Times New Roman"/>
                    <a:cs typeface="Times New Roman"/>
                  </a:rPr>
                  <a:t>Théorème3.5.2  (Kakutani,1941)(généralisation </a:t>
                </a:r>
                <a:r>
                  <a:rPr lang="fr-FR" b="1" dirty="0">
                    <a:ea typeface="Times New Roman"/>
                    <a:cs typeface="Times New Roman"/>
                  </a:rPr>
                  <a:t>du théorème du point fixe de </a:t>
                </a:r>
                <a:r>
                  <a:rPr lang="fr-FR" b="1" dirty="0" smtClean="0">
                    <a:ea typeface="Times New Roman"/>
                    <a:cs typeface="Times New Roman"/>
                  </a:rPr>
                  <a:t>Brouwer,1912)</a:t>
                </a:r>
                <a:endParaRPr lang="fr-FR" sz="2800" dirty="0">
                  <a:ea typeface="Calibri"/>
                  <a:cs typeface="Times New Roman"/>
                </a:endParaRPr>
              </a:p>
              <a:p>
                <a:pPr marL="0" indent="0">
                  <a:lnSpc>
                    <a:spcPct val="115000"/>
                  </a:lnSpc>
                  <a:spcAft>
                    <a:spcPts val="1000"/>
                  </a:spcAft>
                  <a:buNone/>
                </a:pPr>
                <a:r>
                  <a:rPr lang="fr-FR" dirty="0">
                    <a:ea typeface="Times New Roman"/>
                    <a:cs typeface="Times New Roman"/>
                  </a:rPr>
                  <a:t>Soit </a:t>
                </a:r>
                <a14:m>
                  <m:oMath xmlns:m="http://schemas.openxmlformats.org/officeDocument/2006/math">
                    <m:r>
                      <a:rPr lang="fr-FR" i="1">
                        <a:effectLst/>
                        <a:latin typeface="Cambria Math"/>
                        <a:ea typeface="Times New Roman"/>
                        <a:cs typeface="Times New Roman"/>
                      </a:rPr>
                      <m:t>𝑋</m:t>
                    </m:r>
                  </m:oMath>
                </a14:m>
                <a:r>
                  <a:rPr lang="fr-FR" dirty="0">
                    <a:ea typeface="Times New Roman"/>
                    <a:cs typeface="Times New Roman"/>
                  </a:rPr>
                  <a:t>un ensemble compact et convexe de </a:t>
                </a:r>
                <a14:m>
                  <m:oMath xmlns:m="http://schemas.openxmlformats.org/officeDocument/2006/math">
                    <m:sSup>
                      <m:sSupPr>
                        <m:ctrlPr>
                          <a:rPr lang="fr-FR" i="1">
                            <a:effectLst/>
                            <a:latin typeface="Cambria Math"/>
                            <a:ea typeface="Times New Roman"/>
                            <a:cs typeface="Times New Roman"/>
                          </a:rPr>
                        </m:ctrlPr>
                      </m:sSupPr>
                      <m:e>
                        <m:r>
                          <a:rPr lang="fr-FR" i="1">
                            <a:effectLst/>
                            <a:latin typeface="Cambria Math"/>
                            <a:ea typeface="Times New Roman"/>
                            <a:cs typeface="Times New Roman"/>
                          </a:rPr>
                          <m:t>ℝ</m:t>
                        </m:r>
                      </m:e>
                      <m:sup>
                        <m:r>
                          <a:rPr lang="fr-FR" i="1">
                            <a:effectLst/>
                            <a:latin typeface="Cambria Math"/>
                            <a:ea typeface="Times New Roman"/>
                            <a:cs typeface="Times New Roman"/>
                          </a:rPr>
                          <m:t>𝑛</m:t>
                        </m:r>
                      </m:sup>
                    </m:sSup>
                  </m:oMath>
                </a14:m>
                <a:r>
                  <a:rPr lang="fr-FR" dirty="0">
                    <a:ea typeface="Times New Roman"/>
                    <a:cs typeface="Times New Roman"/>
                  </a:rPr>
                  <a:t> et soit f une correspondance de </a:t>
                </a:r>
                <a14:m>
                  <m:oMath xmlns:m="http://schemas.openxmlformats.org/officeDocument/2006/math">
                    <m:r>
                      <a:rPr lang="fr-FR" i="1">
                        <a:effectLst/>
                        <a:latin typeface="Cambria Math"/>
                        <a:ea typeface="Times New Roman"/>
                        <a:cs typeface="Times New Roman"/>
                      </a:rPr>
                      <m:t>𝑋</m:t>
                    </m:r>
                  </m:oMath>
                </a14:m>
                <a:r>
                  <a:rPr lang="fr-FR" dirty="0">
                    <a:ea typeface="Times New Roman"/>
                    <a:cs typeface="Times New Roman"/>
                  </a:rPr>
                  <a:t> dans </a:t>
                </a:r>
                <a14:m>
                  <m:oMath xmlns:m="http://schemas.openxmlformats.org/officeDocument/2006/math">
                    <m:r>
                      <a:rPr lang="fr-FR" i="1">
                        <a:effectLst/>
                        <a:latin typeface="Cambria Math"/>
                        <a:ea typeface="Times New Roman"/>
                        <a:cs typeface="Times New Roman"/>
                      </a:rPr>
                      <m:t>𝑋</m:t>
                    </m:r>
                  </m:oMath>
                </a14:m>
                <a:r>
                  <a:rPr lang="fr-FR" dirty="0">
                    <a:ea typeface="Times New Roman"/>
                    <a:cs typeface="Times New Roman"/>
                  </a:rPr>
                  <a:t> (</a:t>
                </a:r>
                <a14:m>
                  <m:oMath xmlns:m="http://schemas.openxmlformats.org/officeDocument/2006/math">
                    <m:r>
                      <a:rPr lang="fr-FR" i="1">
                        <a:effectLst/>
                        <a:latin typeface="Cambria Math"/>
                        <a:ea typeface="Times New Roman"/>
                        <a:cs typeface="Times New Roman"/>
                      </a:rPr>
                      <m:t>∀ </m:t>
                    </m:r>
                    <m:r>
                      <a:rPr lang="fr-FR" i="1">
                        <a:effectLst/>
                        <a:latin typeface="Cambria Math"/>
                        <a:ea typeface="Times New Roman"/>
                        <a:cs typeface="Times New Roman"/>
                      </a:rPr>
                      <m:t>𝑥</m:t>
                    </m:r>
                    <m:r>
                      <a:rPr lang="fr-FR" i="1">
                        <a:effectLst/>
                        <a:latin typeface="Cambria Math"/>
                        <a:ea typeface="Times New Roman"/>
                        <a:cs typeface="Times New Roman"/>
                      </a:rPr>
                      <m:t>∈</m:t>
                    </m:r>
                    <m:r>
                      <a:rPr lang="fr-FR" i="1">
                        <a:effectLst/>
                        <a:latin typeface="Cambria Math"/>
                        <a:ea typeface="Times New Roman"/>
                        <a:cs typeface="Times New Roman"/>
                      </a:rPr>
                      <m:t>𝑋</m:t>
                    </m:r>
                    <m:r>
                      <a:rPr lang="fr-FR" i="1">
                        <a:effectLst/>
                        <a:latin typeface="Cambria Math"/>
                        <a:ea typeface="Times New Roman"/>
                        <a:cs typeface="Times New Roman"/>
                      </a:rPr>
                      <m:t>, </m:t>
                    </m:r>
                    <m:r>
                      <a:rPr lang="fr-FR" i="1">
                        <a:effectLst/>
                        <a:latin typeface="Cambria Math"/>
                        <a:ea typeface="Times New Roman"/>
                        <a:cs typeface="Times New Roman"/>
                      </a:rPr>
                      <m:t>𝑓</m:t>
                    </m:r>
                    <m:d>
                      <m:dPr>
                        <m:ctrlPr>
                          <a:rPr lang="fr-FR" i="1">
                            <a:effectLst/>
                            <a:latin typeface="Cambria Math"/>
                            <a:ea typeface="Times New Roman"/>
                            <a:cs typeface="Times New Roman"/>
                          </a:rPr>
                        </m:ctrlPr>
                      </m:dPr>
                      <m:e>
                        <m:r>
                          <a:rPr lang="fr-FR" i="1">
                            <a:effectLst/>
                            <a:latin typeface="Cambria Math"/>
                            <a:ea typeface="Times New Roman"/>
                            <a:cs typeface="Times New Roman"/>
                          </a:rPr>
                          <m:t>𝑥</m:t>
                        </m:r>
                      </m:e>
                    </m:d>
                    <m:r>
                      <a:rPr lang="fr-FR" i="1">
                        <a:effectLst/>
                        <a:latin typeface="Cambria Math"/>
                        <a:ea typeface="Times New Roman"/>
                        <a:cs typeface="Times New Roman"/>
                      </a:rPr>
                      <m:t>⊂</m:t>
                    </m:r>
                    <m:r>
                      <a:rPr lang="fr-FR" i="1">
                        <a:effectLst/>
                        <a:latin typeface="Cambria Math"/>
                        <a:ea typeface="Times New Roman"/>
                        <a:cs typeface="Times New Roman"/>
                      </a:rPr>
                      <m:t>𝑋</m:t>
                    </m:r>
                  </m:oMath>
                </a14:m>
                <a:r>
                  <a:rPr lang="fr-FR" dirty="0" smtClean="0">
                    <a:ea typeface="Times New Roman"/>
                    <a:cs typeface="Times New Roman"/>
                  </a:rPr>
                  <a:t>),</a:t>
                </a:r>
              </a:p>
              <a:p>
                <a:pPr marL="0" indent="0">
                  <a:lnSpc>
                    <a:spcPct val="115000"/>
                  </a:lnSpc>
                  <a:spcAft>
                    <a:spcPts val="1000"/>
                  </a:spcAft>
                  <a:buNone/>
                </a:pPr>
                <a:r>
                  <a:rPr lang="fr-FR" dirty="0" smtClean="0">
                    <a:ea typeface="Times New Roman"/>
                    <a:cs typeface="Times New Roman"/>
                  </a:rPr>
                  <a:t>Si:</a:t>
                </a:r>
                <a:endParaRPr lang="fr-FR" sz="2800" dirty="0">
                  <a:ea typeface="Calibri"/>
                  <a:cs typeface="Times New Roman"/>
                </a:endParaRPr>
              </a:p>
              <a:p>
                <a:pPr lvl="0">
                  <a:buFont typeface="+mj-lt"/>
                  <a:buAutoNum type="romanLcPeriod"/>
                </a:pPr>
                <a14:m>
                  <m:oMath xmlns:m="http://schemas.openxmlformats.org/officeDocument/2006/math">
                    <m:r>
                      <a:rPr lang="fr-FR" b="0" i="1" smtClean="0">
                        <a:effectLst/>
                        <a:latin typeface="Cambria Math"/>
                        <a:ea typeface="Times New Roman"/>
                      </a:rPr>
                      <m:t> </m:t>
                    </m:r>
                    <m:r>
                      <a:rPr lang="fr-FR" i="1">
                        <a:effectLst/>
                        <a:latin typeface="Cambria Math"/>
                        <a:ea typeface="Times New Roman"/>
                      </a:rPr>
                      <m:t>∀ </m:t>
                    </m:r>
                    <m:r>
                      <a:rPr lang="fr-FR" i="1">
                        <a:effectLst/>
                        <a:latin typeface="Cambria Math"/>
                        <a:ea typeface="Times New Roman"/>
                      </a:rPr>
                      <m:t>𝑥</m:t>
                    </m:r>
                    <m:r>
                      <a:rPr lang="fr-FR" i="1">
                        <a:effectLst/>
                        <a:latin typeface="Cambria Math"/>
                        <a:ea typeface="Times New Roman"/>
                      </a:rPr>
                      <m:t>∈</m:t>
                    </m:r>
                    <m:r>
                      <a:rPr lang="fr-FR" i="1">
                        <a:effectLst/>
                        <a:latin typeface="Cambria Math"/>
                        <a:ea typeface="Times New Roman"/>
                      </a:rPr>
                      <m:t>𝑋</m:t>
                    </m:r>
                    <m:r>
                      <a:rPr lang="fr-FR" i="1">
                        <a:effectLst/>
                        <a:latin typeface="Cambria Math"/>
                        <a:ea typeface="Times New Roman"/>
                      </a:rPr>
                      <m:t> </m:t>
                    </m:r>
                    <m:r>
                      <a:rPr lang="fr-FR" i="1">
                        <a:effectLst/>
                        <a:latin typeface="Cambria Math"/>
                        <a:ea typeface="Times New Roman"/>
                      </a:rPr>
                      <m:t>𝑓</m:t>
                    </m:r>
                    <m:d>
                      <m:dPr>
                        <m:ctrlPr>
                          <a:rPr lang="fr-FR" i="1">
                            <a:effectLst/>
                            <a:latin typeface="Cambria Math"/>
                            <a:ea typeface="Times New Roman"/>
                          </a:rPr>
                        </m:ctrlPr>
                      </m:dPr>
                      <m:e>
                        <m:r>
                          <a:rPr lang="fr-FR" i="1">
                            <a:effectLst/>
                            <a:latin typeface="Cambria Math"/>
                            <a:ea typeface="Times New Roman"/>
                          </a:rPr>
                          <m:t>𝑥</m:t>
                        </m:r>
                      </m:e>
                    </m:d>
                    <m:r>
                      <a:rPr lang="fr-FR" i="1">
                        <a:effectLst/>
                        <a:latin typeface="Cambria Math"/>
                        <a:ea typeface="Times New Roman"/>
                      </a:rPr>
                      <m:t>𝑒𝑠𝑡</m:t>
                    </m:r>
                    <m:r>
                      <a:rPr lang="fr-FR" i="1">
                        <a:effectLst/>
                        <a:latin typeface="Cambria Math"/>
                        <a:ea typeface="Times New Roman"/>
                      </a:rPr>
                      <m:t> </m:t>
                    </m:r>
                    <m:r>
                      <a:rPr lang="fr-FR" i="1">
                        <a:effectLst/>
                        <a:latin typeface="Cambria Math"/>
                        <a:ea typeface="Times New Roman"/>
                      </a:rPr>
                      <m:t>𝑐𝑜𝑛𝑣𝑒𝑥𝑒</m:t>
                    </m:r>
                    <m:r>
                      <a:rPr lang="fr-FR" i="1">
                        <a:effectLst/>
                        <a:latin typeface="Cambria Math"/>
                        <a:ea typeface="Times New Roman"/>
                      </a:rPr>
                      <m:t> </m:t>
                    </m:r>
                    <m:r>
                      <a:rPr lang="fr-FR" i="1">
                        <a:effectLst/>
                        <a:latin typeface="Cambria Math"/>
                        <a:ea typeface="Times New Roman"/>
                      </a:rPr>
                      <m:t>𝑛𝑜𝑛</m:t>
                    </m:r>
                    <m:r>
                      <a:rPr lang="fr-FR" i="1">
                        <a:effectLst/>
                        <a:latin typeface="Cambria Math"/>
                        <a:ea typeface="Times New Roman"/>
                      </a:rPr>
                      <m:t> </m:t>
                    </m:r>
                    <m:r>
                      <a:rPr lang="fr-FR" i="1">
                        <a:effectLst/>
                        <a:latin typeface="Cambria Math"/>
                        <a:ea typeface="Times New Roman"/>
                      </a:rPr>
                      <m:t>𝑣𝑖𝑑𝑒</m:t>
                    </m:r>
                    <m:r>
                      <a:rPr lang="fr-FR" i="1">
                        <a:effectLst/>
                        <a:latin typeface="Cambria Math"/>
                        <a:ea typeface="Times New Roman"/>
                      </a:rPr>
                      <m:t>.</m:t>
                    </m:r>
                  </m:oMath>
                </a14:m>
                <a:endParaRPr lang="fr-FR" dirty="0">
                  <a:effectLst/>
                </a:endParaRPr>
              </a:p>
              <a:p>
                <a:pPr marL="571500" lvl="0" indent="-571500">
                  <a:buFont typeface="+mj-lt"/>
                  <a:buAutoNum type="romanLcPeriod"/>
                </a:pPr>
                <a:r>
                  <a:rPr lang="fr-FR" i="1" dirty="0" smtClean="0">
                    <a:effectLst/>
                    <a:ea typeface="Times New Roman"/>
                  </a:rPr>
                  <a:t> Le </a:t>
                </a:r>
                <a:r>
                  <a:rPr lang="fr-FR" i="1" dirty="0">
                    <a:effectLst/>
                    <a:ea typeface="Times New Roman"/>
                  </a:rPr>
                  <a:t>graphe de </a:t>
                </a:r>
                <a14:m>
                  <m:oMath xmlns:m="http://schemas.openxmlformats.org/officeDocument/2006/math">
                    <m:r>
                      <a:rPr lang="fr-FR" i="1">
                        <a:effectLst/>
                        <a:latin typeface="Cambria Math"/>
                        <a:ea typeface="Times New Roman"/>
                      </a:rPr>
                      <m:t>𝑓</m:t>
                    </m:r>
                  </m:oMath>
                </a14:m>
                <a:r>
                  <a:rPr lang="fr-FR" i="1" dirty="0">
                    <a:effectLst/>
                    <a:ea typeface="Times New Roman"/>
                  </a:rPr>
                  <a:t>  est fermé (i.e.  </a:t>
                </a:r>
                <a14:m>
                  <m:oMath xmlns:m="http://schemas.openxmlformats.org/officeDocument/2006/math">
                    <m:sSub>
                      <m:sSubPr>
                        <m:ctrlPr>
                          <a:rPr lang="fr-FR" i="1">
                            <a:effectLst/>
                            <a:latin typeface="Cambria Math"/>
                            <a:ea typeface="Times New Roman"/>
                          </a:rPr>
                        </m:ctrlPr>
                      </m:sSubPr>
                      <m:e>
                        <m:r>
                          <a:rPr lang="fr-FR" i="1">
                            <a:effectLst/>
                            <a:latin typeface="Cambria Math"/>
                            <a:ea typeface="Times New Roman"/>
                          </a:rPr>
                          <m:t>𝑥</m:t>
                        </m:r>
                      </m:e>
                      <m:sub>
                        <m:r>
                          <a:rPr lang="fr-FR" i="1">
                            <a:effectLst/>
                            <a:latin typeface="Cambria Math"/>
                            <a:ea typeface="Times New Roman"/>
                          </a:rPr>
                          <m:t>𝑛</m:t>
                        </m:r>
                      </m:sub>
                    </m:sSub>
                    <m:r>
                      <a:rPr lang="fr-FR" i="1">
                        <a:effectLst/>
                        <a:latin typeface="Cambria Math"/>
                        <a:ea typeface="Times New Roman"/>
                      </a:rPr>
                      <m:t>→</m:t>
                    </m:r>
                    <m:r>
                      <a:rPr lang="fr-FR" i="1">
                        <a:effectLst/>
                        <a:latin typeface="Cambria Math"/>
                        <a:ea typeface="Times New Roman"/>
                      </a:rPr>
                      <m:t>𝑥</m:t>
                    </m:r>
                  </m:oMath>
                </a14:m>
                <a:r>
                  <a:rPr lang="fr-FR" i="1" dirty="0">
                    <a:effectLst/>
                    <a:ea typeface="Times New Roman"/>
                  </a:rPr>
                  <a:t> et </a:t>
                </a:r>
                <a14:m>
                  <m:oMath xmlns:m="http://schemas.openxmlformats.org/officeDocument/2006/math">
                    <m:sSub>
                      <m:sSubPr>
                        <m:ctrlPr>
                          <a:rPr lang="fr-FR" i="1">
                            <a:effectLst/>
                            <a:latin typeface="Cambria Math"/>
                            <a:ea typeface="Times New Roman"/>
                          </a:rPr>
                        </m:ctrlPr>
                      </m:sSubPr>
                      <m:e>
                        <m:r>
                          <a:rPr lang="fr-FR" i="1">
                            <a:effectLst/>
                            <a:latin typeface="Cambria Math"/>
                            <a:ea typeface="Times New Roman"/>
                          </a:rPr>
                          <m:t>𝑦</m:t>
                        </m:r>
                      </m:e>
                      <m:sub>
                        <m:r>
                          <a:rPr lang="fr-FR" i="1">
                            <a:effectLst/>
                            <a:latin typeface="Cambria Math"/>
                            <a:ea typeface="Times New Roman"/>
                          </a:rPr>
                          <m:t>𝑛</m:t>
                        </m:r>
                      </m:sub>
                    </m:sSub>
                    <m:r>
                      <a:rPr lang="fr-FR" i="1">
                        <a:effectLst/>
                        <a:latin typeface="Cambria Math"/>
                        <a:ea typeface="Times New Roman"/>
                      </a:rPr>
                      <m:t>→</m:t>
                    </m:r>
                    <m:r>
                      <a:rPr lang="fr-FR" i="1">
                        <a:effectLst/>
                        <a:latin typeface="Cambria Math"/>
                        <a:ea typeface="Times New Roman"/>
                      </a:rPr>
                      <m:t>𝑦</m:t>
                    </m:r>
                  </m:oMath>
                </a14:m>
                <a:r>
                  <a:rPr lang="fr-FR" i="1" dirty="0">
                    <a:effectLst/>
                    <a:ea typeface="Times New Roman"/>
                  </a:rPr>
                  <a:t> et </a:t>
                </a:r>
                <a14:m>
                  <m:oMath xmlns:m="http://schemas.openxmlformats.org/officeDocument/2006/math">
                    <m:sSub>
                      <m:sSubPr>
                        <m:ctrlPr>
                          <a:rPr lang="fr-FR" i="1">
                            <a:effectLst/>
                            <a:latin typeface="Cambria Math"/>
                            <a:ea typeface="Times New Roman"/>
                          </a:rPr>
                        </m:ctrlPr>
                      </m:sSubPr>
                      <m:e>
                        <m:r>
                          <a:rPr lang="fr-FR" i="1">
                            <a:effectLst/>
                            <a:latin typeface="Cambria Math"/>
                            <a:ea typeface="Times New Roman"/>
                          </a:rPr>
                          <m:t>𝑦</m:t>
                        </m:r>
                      </m:e>
                      <m:sub>
                        <m:r>
                          <a:rPr lang="fr-FR" i="1">
                            <a:effectLst/>
                            <a:latin typeface="Cambria Math"/>
                            <a:ea typeface="Times New Roman"/>
                          </a:rPr>
                          <m:t>𝑛</m:t>
                        </m:r>
                      </m:sub>
                    </m:sSub>
                    <m:r>
                      <a:rPr lang="fr-FR" i="1">
                        <a:effectLst/>
                        <a:latin typeface="Cambria Math"/>
                        <a:ea typeface="Times New Roman"/>
                      </a:rPr>
                      <m:t>∈</m:t>
                    </m:r>
                    <m:r>
                      <a:rPr lang="fr-FR" i="1">
                        <a:effectLst/>
                        <a:latin typeface="Cambria Math"/>
                        <a:ea typeface="Times New Roman"/>
                      </a:rPr>
                      <m:t>𝑓</m:t>
                    </m:r>
                    <m:d>
                      <m:dPr>
                        <m:ctrlPr>
                          <a:rPr lang="fr-FR" i="1">
                            <a:effectLst/>
                            <a:latin typeface="Cambria Math"/>
                            <a:ea typeface="Times New Roman"/>
                          </a:rPr>
                        </m:ctrlPr>
                      </m:dPr>
                      <m:e>
                        <m:sSub>
                          <m:sSubPr>
                            <m:ctrlPr>
                              <a:rPr lang="fr-FR" i="1">
                                <a:effectLst/>
                                <a:latin typeface="Cambria Math"/>
                                <a:ea typeface="Times New Roman"/>
                              </a:rPr>
                            </m:ctrlPr>
                          </m:sSubPr>
                          <m:e>
                            <m:r>
                              <a:rPr lang="fr-FR" i="1">
                                <a:effectLst/>
                                <a:latin typeface="Cambria Math"/>
                                <a:ea typeface="Times New Roman"/>
                              </a:rPr>
                              <m:t>𝑥</m:t>
                            </m:r>
                          </m:e>
                          <m:sub>
                            <m:r>
                              <a:rPr lang="fr-FR" i="1">
                                <a:effectLst/>
                                <a:latin typeface="Cambria Math"/>
                                <a:ea typeface="Times New Roman"/>
                              </a:rPr>
                              <m:t>𝑛</m:t>
                            </m:r>
                          </m:sub>
                        </m:sSub>
                      </m:e>
                    </m:d>
                    <m:r>
                      <a:rPr lang="fr-FR" i="1">
                        <a:effectLst/>
                        <a:latin typeface="Cambria Math"/>
                        <a:ea typeface="Times New Roman"/>
                      </a:rPr>
                      <m:t>   </m:t>
                    </m:r>
                    <m:r>
                      <a:rPr lang="fr-FR" i="1">
                        <a:effectLst/>
                        <a:latin typeface="Cambria Math"/>
                        <a:ea typeface="Times New Roman"/>
                      </a:rPr>
                      <m:t>𝑎𝑙𝑜𝑟𝑠</m:t>
                    </m:r>
                    <m:r>
                      <a:rPr lang="fr-FR" i="1">
                        <a:effectLst/>
                        <a:latin typeface="Cambria Math"/>
                        <a:ea typeface="Times New Roman"/>
                      </a:rPr>
                      <m:t>  </m:t>
                    </m:r>
                    <m:r>
                      <a:rPr lang="fr-FR" i="1">
                        <a:effectLst/>
                        <a:latin typeface="Cambria Math"/>
                        <a:ea typeface="Times New Roman"/>
                      </a:rPr>
                      <m:t>𝑦</m:t>
                    </m:r>
                    <m:r>
                      <a:rPr lang="fr-FR" i="1">
                        <a:effectLst/>
                        <a:latin typeface="Cambria Math"/>
                        <a:ea typeface="Times New Roman"/>
                      </a:rPr>
                      <m:t>∈</m:t>
                    </m:r>
                    <m:r>
                      <a:rPr lang="fr-FR" i="1">
                        <a:effectLst/>
                        <a:latin typeface="Cambria Math"/>
                        <a:ea typeface="Times New Roman"/>
                      </a:rPr>
                      <m:t>𝑓</m:t>
                    </m:r>
                    <m:d>
                      <m:dPr>
                        <m:ctrlPr>
                          <a:rPr lang="fr-FR" i="1">
                            <a:effectLst/>
                            <a:latin typeface="Cambria Math"/>
                            <a:ea typeface="Times New Roman"/>
                          </a:rPr>
                        </m:ctrlPr>
                      </m:dPr>
                      <m:e>
                        <m:r>
                          <a:rPr lang="fr-FR" i="1">
                            <a:effectLst/>
                            <a:latin typeface="Cambria Math"/>
                            <a:ea typeface="Times New Roman"/>
                          </a:rPr>
                          <m:t>𝑥</m:t>
                        </m:r>
                      </m:e>
                    </m:d>
                    <m:r>
                      <a:rPr lang="fr-FR" i="1">
                        <a:effectLst/>
                        <a:latin typeface="Cambria Math"/>
                        <a:ea typeface="Times New Roman"/>
                      </a:rPr>
                      <m:t>.)</m:t>
                    </m:r>
                  </m:oMath>
                </a14:m>
                <a:r>
                  <a:rPr lang="fr-FR" i="1" dirty="0">
                    <a:effectLst/>
                    <a:ea typeface="Times New Roman"/>
                  </a:rPr>
                  <a:t> </a:t>
                </a:r>
                <a:endParaRPr lang="fr-FR" i="1" dirty="0">
                  <a:effectLst/>
                </a:endParaRPr>
              </a:p>
              <a:p>
                <a:pPr marL="0" indent="0">
                  <a:lnSpc>
                    <a:spcPct val="115000"/>
                  </a:lnSpc>
                  <a:spcAft>
                    <a:spcPts val="1000"/>
                  </a:spcAft>
                  <a:buNone/>
                </a:pPr>
                <a:r>
                  <a:rPr lang="fr-FR" dirty="0" smtClean="0">
                    <a:ea typeface="Times New Roman"/>
                    <a:cs typeface="Times New Roman"/>
                  </a:rPr>
                  <a:t>Alors:</a:t>
                </a:r>
              </a:p>
              <a:p>
                <a:pPr marL="0" indent="0">
                  <a:lnSpc>
                    <a:spcPct val="115000"/>
                  </a:lnSpc>
                  <a:spcAft>
                    <a:spcPts val="1000"/>
                  </a:spcAft>
                  <a:buNone/>
                </a:pPr>
                <a:r>
                  <a:rPr lang="fr-FR" dirty="0" smtClean="0">
                    <a:ea typeface="Times New Roman"/>
                    <a:cs typeface="Times New Roman"/>
                  </a:rPr>
                  <a:t> </a:t>
                </a:r>
                <a14:m>
                  <m:oMath xmlns:m="http://schemas.openxmlformats.org/officeDocument/2006/math">
                    <m:r>
                      <a:rPr lang="fr-FR" b="1" i="1">
                        <a:effectLst/>
                        <a:latin typeface="Cambria Math"/>
                        <a:ea typeface="Times New Roman"/>
                        <a:cs typeface="Times New Roman"/>
                      </a:rPr>
                      <m:t>∃</m:t>
                    </m:r>
                    <m:sSup>
                      <m:sSupPr>
                        <m:ctrlPr>
                          <a:rPr lang="fr-FR" b="1" i="1">
                            <a:effectLst/>
                            <a:latin typeface="Cambria Math"/>
                            <a:ea typeface="Times New Roman"/>
                            <a:cs typeface="Times New Roman"/>
                          </a:rPr>
                        </m:ctrlPr>
                      </m:sSupPr>
                      <m:e>
                        <m:r>
                          <a:rPr lang="fr-FR" b="1" i="1">
                            <a:effectLst/>
                            <a:latin typeface="Cambria Math"/>
                            <a:ea typeface="Times New Roman"/>
                            <a:cs typeface="Times New Roman"/>
                          </a:rPr>
                          <m:t>𝒙</m:t>
                        </m:r>
                      </m:e>
                      <m:sup>
                        <m:r>
                          <a:rPr lang="fr-FR" b="1" i="1">
                            <a:effectLst/>
                            <a:latin typeface="Cambria Math"/>
                            <a:ea typeface="Times New Roman"/>
                            <a:cs typeface="Times New Roman"/>
                          </a:rPr>
                          <m:t>∗</m:t>
                        </m:r>
                      </m:sup>
                    </m:sSup>
                    <m:r>
                      <a:rPr lang="fr-FR" b="1" i="1">
                        <a:effectLst/>
                        <a:latin typeface="Cambria Math"/>
                        <a:ea typeface="Times New Roman"/>
                        <a:cs typeface="Times New Roman"/>
                      </a:rPr>
                      <m:t>∈</m:t>
                    </m:r>
                    <m:r>
                      <a:rPr lang="fr-FR" b="1" i="1">
                        <a:effectLst/>
                        <a:latin typeface="Cambria Math"/>
                        <a:ea typeface="Times New Roman"/>
                        <a:cs typeface="Times New Roman"/>
                      </a:rPr>
                      <m:t>𝑿</m:t>
                    </m:r>
                    <m:r>
                      <a:rPr lang="fr-FR" b="1" i="1">
                        <a:effectLst/>
                        <a:latin typeface="Cambria Math"/>
                        <a:ea typeface="Times New Roman"/>
                        <a:cs typeface="Times New Roman"/>
                      </a:rPr>
                      <m:t> </m:t>
                    </m:r>
                    <m:r>
                      <a:rPr lang="fr-FR" b="1" i="1">
                        <a:effectLst/>
                        <a:latin typeface="Cambria Math"/>
                        <a:ea typeface="Times New Roman"/>
                        <a:cs typeface="Times New Roman"/>
                      </a:rPr>
                      <m:t>𝒕𝒆𝒍</m:t>
                    </m:r>
                    <m:r>
                      <a:rPr lang="fr-FR" b="1" i="1">
                        <a:effectLst/>
                        <a:latin typeface="Cambria Math"/>
                        <a:ea typeface="Times New Roman"/>
                        <a:cs typeface="Times New Roman"/>
                      </a:rPr>
                      <m:t> </m:t>
                    </m:r>
                    <m:r>
                      <a:rPr lang="fr-FR" b="1" i="1">
                        <a:effectLst/>
                        <a:latin typeface="Cambria Math"/>
                        <a:ea typeface="Times New Roman"/>
                        <a:cs typeface="Times New Roman"/>
                      </a:rPr>
                      <m:t>𝒒𝒖𝒆</m:t>
                    </m:r>
                    <m:r>
                      <a:rPr lang="fr-FR" b="1" i="1">
                        <a:effectLst/>
                        <a:latin typeface="Cambria Math"/>
                        <a:ea typeface="Times New Roman"/>
                        <a:cs typeface="Times New Roman"/>
                      </a:rPr>
                      <m:t> </m:t>
                    </m:r>
                    <m:sSup>
                      <m:sSupPr>
                        <m:ctrlPr>
                          <a:rPr lang="fr-FR" b="1" i="1">
                            <a:effectLst/>
                            <a:latin typeface="Cambria Math"/>
                            <a:ea typeface="Times New Roman"/>
                            <a:cs typeface="Times New Roman"/>
                          </a:rPr>
                        </m:ctrlPr>
                      </m:sSupPr>
                      <m:e>
                        <m:r>
                          <a:rPr lang="fr-FR" b="1" i="1">
                            <a:effectLst/>
                            <a:latin typeface="Cambria Math"/>
                            <a:ea typeface="Times New Roman"/>
                            <a:cs typeface="Times New Roman"/>
                          </a:rPr>
                          <m:t>𝒙</m:t>
                        </m:r>
                      </m:e>
                      <m:sup>
                        <m:r>
                          <a:rPr lang="fr-FR" b="1" i="1">
                            <a:effectLst/>
                            <a:latin typeface="Cambria Math"/>
                            <a:ea typeface="Times New Roman"/>
                            <a:cs typeface="Times New Roman"/>
                          </a:rPr>
                          <m:t>∗</m:t>
                        </m:r>
                      </m:sup>
                    </m:sSup>
                    <m:r>
                      <a:rPr lang="fr-FR" b="1" i="1">
                        <a:effectLst/>
                        <a:latin typeface="Cambria Math"/>
                        <a:ea typeface="Times New Roman"/>
                        <a:cs typeface="Times New Roman"/>
                      </a:rPr>
                      <m:t>∈</m:t>
                    </m:r>
                    <m:r>
                      <a:rPr lang="fr-FR" b="1" i="1">
                        <a:effectLst/>
                        <a:latin typeface="Cambria Math"/>
                        <a:ea typeface="Times New Roman"/>
                        <a:cs typeface="Times New Roman"/>
                      </a:rPr>
                      <m:t>𝒇</m:t>
                    </m:r>
                    <m:d>
                      <m:dPr>
                        <m:ctrlPr>
                          <a:rPr lang="fr-FR" b="1" i="1">
                            <a:effectLst/>
                            <a:latin typeface="Cambria Math"/>
                            <a:ea typeface="Times New Roman"/>
                            <a:cs typeface="Times New Roman"/>
                          </a:rPr>
                        </m:ctrlPr>
                      </m:dPr>
                      <m:e>
                        <m:sSup>
                          <m:sSupPr>
                            <m:ctrlPr>
                              <a:rPr lang="fr-FR" b="1" i="1">
                                <a:effectLst/>
                                <a:latin typeface="Cambria Math"/>
                                <a:ea typeface="Times New Roman"/>
                                <a:cs typeface="Times New Roman"/>
                              </a:rPr>
                            </m:ctrlPr>
                          </m:sSupPr>
                          <m:e>
                            <m:r>
                              <a:rPr lang="fr-FR" b="1" i="1">
                                <a:effectLst/>
                                <a:latin typeface="Cambria Math"/>
                                <a:ea typeface="Times New Roman"/>
                                <a:cs typeface="Times New Roman"/>
                              </a:rPr>
                              <m:t>𝒙</m:t>
                            </m:r>
                          </m:e>
                          <m:sup>
                            <m:r>
                              <a:rPr lang="fr-FR" b="1" i="1">
                                <a:effectLst/>
                                <a:latin typeface="Cambria Math"/>
                                <a:ea typeface="Times New Roman"/>
                                <a:cs typeface="Times New Roman"/>
                              </a:rPr>
                              <m:t>∗</m:t>
                            </m:r>
                          </m:sup>
                        </m:sSup>
                      </m:e>
                    </m:d>
                  </m:oMath>
                </a14:m>
                <a:r>
                  <a:rPr lang="fr-FR" dirty="0">
                    <a:ea typeface="Times New Roman"/>
                    <a:cs typeface="Times New Roman"/>
                  </a:rPr>
                  <a:t>.</a:t>
                </a:r>
                <a:endParaRPr lang="fr-FR" sz="2800" dirty="0">
                  <a:ea typeface="Calibri"/>
                  <a:cs typeface="Times New Roman"/>
                </a:endParaRPr>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963" t="-1213"/>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80</a:t>
            </a:fld>
            <a:endParaRPr lang="fr-FR"/>
          </a:p>
        </p:txBody>
      </p:sp>
    </p:spTree>
    <p:extLst>
      <p:ext uri="{BB962C8B-B14F-4D97-AF65-F5344CB8AC3E}">
        <p14:creationId xmlns:p14="http://schemas.microsoft.com/office/powerpoint/2010/main" val="36116640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55000" lnSpcReduction="20000"/>
              </a:bodyPr>
              <a:lstStyle/>
              <a:p>
                <a:pPr marL="0" indent="0">
                  <a:lnSpc>
                    <a:spcPct val="115000"/>
                  </a:lnSpc>
                  <a:spcAft>
                    <a:spcPts val="1000"/>
                  </a:spcAft>
                  <a:buNone/>
                </a:pPr>
                <a:r>
                  <a:rPr lang="fr-FR" b="1" dirty="0">
                    <a:ea typeface="Times New Roman"/>
                    <a:cs typeface="Times New Roman"/>
                  </a:rPr>
                  <a:t>Principe de la Preuve du </a:t>
                </a:r>
                <a:r>
                  <a:rPr lang="fr-FR" b="1" dirty="0" smtClean="0">
                    <a:ea typeface="Times New Roman"/>
                    <a:cs typeface="Times New Roman"/>
                  </a:rPr>
                  <a:t>théorème (Nash,1951)</a:t>
                </a:r>
                <a:endParaRPr lang="fr-FR" sz="2800" dirty="0">
                  <a:ea typeface="Calibri"/>
                  <a:cs typeface="Times New Roman"/>
                </a:endParaRPr>
              </a:p>
              <a:p>
                <a:pPr marL="0" indent="0">
                  <a:lnSpc>
                    <a:spcPct val="115000"/>
                  </a:lnSpc>
                  <a:spcAft>
                    <a:spcPts val="1000"/>
                  </a:spcAft>
                  <a:buNone/>
                </a:pPr>
                <a:r>
                  <a:rPr lang="fr-FR" dirty="0">
                    <a:ea typeface="Times New Roman"/>
                    <a:cs typeface="Times New Roman"/>
                  </a:rPr>
                  <a:t>Soit </a:t>
                </a:r>
                <a14:m>
                  <m:oMath xmlns:m="http://schemas.openxmlformats.org/officeDocument/2006/math">
                    <m:r>
                      <a:rPr lang="fr-FR" i="1">
                        <a:effectLst/>
                        <a:latin typeface="Cambria Math"/>
                        <a:ea typeface="Times New Roman"/>
                        <a:cs typeface="Times New Roman"/>
                      </a:rPr>
                      <m:t>𝑋</m:t>
                    </m:r>
                    <m:r>
                      <a:rPr lang="fr-FR" i="1">
                        <a:effectLst/>
                        <a:latin typeface="Cambria Math"/>
                        <a:ea typeface="Times New Roman"/>
                        <a:cs typeface="Times New Roman"/>
                      </a:rPr>
                      <m:t>=</m:t>
                    </m:r>
                    <m:r>
                      <a:rPr lang="fr-FR" b="1" i="1">
                        <a:effectLst/>
                        <a:latin typeface="Cambria Math"/>
                        <a:ea typeface="Times New Roman"/>
                        <a:cs typeface="Times New Roman"/>
                      </a:rPr>
                      <m:t> </m:t>
                    </m:r>
                    <m:r>
                      <a:rPr lang="fr-FR" b="1" i="1">
                        <a:effectLst/>
                        <a:latin typeface="Cambria Math"/>
                        <a:ea typeface="Times New Roman"/>
                        <a:cs typeface="Times New Roman"/>
                      </a:rPr>
                      <m:t>𝜮</m:t>
                    </m:r>
                    <m:r>
                      <a:rPr lang="fr-FR" b="1" i="1">
                        <a:effectLst/>
                        <a:latin typeface="Cambria Math"/>
                        <a:ea typeface="Times New Roman"/>
                        <a:cs typeface="Times New Roman"/>
                      </a:rPr>
                      <m:t>=</m:t>
                    </m:r>
                    <m:nary>
                      <m:naryPr>
                        <m:chr m:val="∏"/>
                        <m:limLoc m:val="undOvr"/>
                        <m:supHide m:val="on"/>
                        <m:ctrlPr>
                          <a:rPr lang="fr-FR" i="1">
                            <a:effectLst/>
                            <a:latin typeface="Cambria Math"/>
                            <a:ea typeface="Times New Roman"/>
                            <a:cs typeface="Times New Roman"/>
                          </a:rPr>
                        </m:ctrlPr>
                      </m:naryPr>
                      <m:sub>
                        <m:r>
                          <a:rPr lang="fr-FR" i="1">
                            <a:effectLst/>
                            <a:latin typeface="Cambria Math"/>
                            <a:ea typeface="Times New Roman"/>
                            <a:cs typeface="Times New Roman"/>
                          </a:rPr>
                          <m:t>𝑖</m:t>
                        </m:r>
                      </m:sub>
                      <m:sup/>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𝛴</m:t>
                            </m:r>
                          </m:e>
                          <m:sub>
                            <m:r>
                              <a:rPr lang="fr-FR" i="1">
                                <a:effectLst/>
                                <a:latin typeface="Cambria Math"/>
                                <a:ea typeface="Times New Roman"/>
                                <a:cs typeface="Times New Roman"/>
                              </a:rPr>
                              <m:t>𝑖</m:t>
                            </m:r>
                          </m:sub>
                        </m:sSub>
                      </m:e>
                    </m:nary>
                  </m:oMath>
                </a14:m>
                <a:r>
                  <a:rPr lang="fr-FR" dirty="0">
                    <a:ea typeface="Times New Roman"/>
                    <a:cs typeface="Times New Roman"/>
                  </a:rPr>
                  <a:t> c’est un ensemble convexe et compact ; et soit </a:t>
                </a:r>
                <a14:m>
                  <m:oMath xmlns:m="http://schemas.openxmlformats.org/officeDocument/2006/math">
                    <m:r>
                      <a:rPr lang="fr-FR" i="1">
                        <a:effectLst/>
                        <a:latin typeface="Cambria Math"/>
                        <a:ea typeface="Times New Roman"/>
                        <a:cs typeface="Times New Roman"/>
                      </a:rPr>
                      <m:t>𝑓</m:t>
                    </m:r>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𝑓</m:t>
                        </m:r>
                      </m:e>
                      <m:sub>
                        <m:r>
                          <a:rPr lang="fr-FR" i="1">
                            <a:effectLst/>
                            <a:latin typeface="Cambria Math"/>
                            <a:ea typeface="Times New Roman"/>
                            <a:cs typeface="Times New Roman"/>
                          </a:rPr>
                          <m:t>1</m:t>
                        </m:r>
                      </m:sub>
                    </m:sSub>
                    <m:r>
                      <a:rPr lang="fr-FR" i="1">
                        <a:effectLst/>
                        <a:latin typeface="Cambria Math"/>
                        <a:ea typeface="Times New Roman"/>
                        <a:cs typeface="Times New Roman"/>
                      </a:rPr>
                      <m:t> ,…,</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𝑓</m:t>
                        </m:r>
                      </m:e>
                      <m:sub>
                        <m:r>
                          <a:rPr lang="fr-FR" i="1">
                            <a:effectLst/>
                            <a:latin typeface="Cambria Math"/>
                            <a:ea typeface="Times New Roman"/>
                            <a:cs typeface="Times New Roman"/>
                          </a:rPr>
                          <m:t>𝑛</m:t>
                        </m:r>
                      </m:sub>
                    </m:sSub>
                    <m:r>
                      <a:rPr lang="fr-FR" i="1">
                        <a:effectLst/>
                        <a:latin typeface="Cambria Math"/>
                        <a:ea typeface="Times New Roman"/>
                        <a:cs typeface="Times New Roman"/>
                      </a:rPr>
                      <m:t>)</m:t>
                    </m:r>
                  </m:oMath>
                </a14:m>
                <a:r>
                  <a:rPr lang="fr-FR" dirty="0">
                    <a:ea typeface="Times New Roman"/>
                    <a:cs typeface="Times New Roman"/>
                  </a:rPr>
                  <a:t> définie par</a:t>
                </a:r>
                <a:endParaRPr lang="fr-FR" sz="2800" dirty="0">
                  <a:ea typeface="Calibri"/>
                  <a:cs typeface="Times New Roman"/>
                </a:endParaRPr>
              </a:p>
              <a:p>
                <a:pPr marL="0" indent="0">
                  <a:lnSpc>
                    <a:spcPct val="115000"/>
                  </a:lnSpc>
                  <a:spcAft>
                    <a:spcPts val="1000"/>
                  </a:spcAft>
                  <a:buNone/>
                </a:pP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𝑓</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2</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𝑛</m:t>
                        </m:r>
                      </m:sub>
                    </m:sSub>
                  </m:oMath>
                </a14:m>
                <a:r>
                  <a:rPr lang="fr-FR" dirty="0">
                    <a:ea typeface="Times New Roman"/>
                    <a:cs typeface="Times New Roman"/>
                  </a:rPr>
                  <a:t>)= </a:t>
                </a:r>
                <a14:m>
                  <m:oMath xmlns:m="http://schemas.openxmlformats.org/officeDocument/2006/math">
                    <m:func>
                      <m:funcPr>
                        <m:ctrlPr>
                          <a:rPr lang="fr-FR" i="1">
                            <a:effectLst/>
                            <a:latin typeface="Cambria Math"/>
                            <a:ea typeface="Times New Roman"/>
                            <a:cs typeface="Times New Roman"/>
                          </a:rPr>
                        </m:ctrlPr>
                      </m:funcPr>
                      <m:fName>
                        <m:r>
                          <m:rPr>
                            <m:sty m:val="p"/>
                          </m:rPr>
                          <a:rPr lang="fr-FR">
                            <a:effectLst/>
                            <a:latin typeface="Cambria Math"/>
                            <a:ea typeface="Times New Roman"/>
                            <a:cs typeface="Times New Roman"/>
                          </a:rPr>
                          <m:t>arg</m:t>
                        </m:r>
                      </m:fName>
                      <m:e>
                        <m:func>
                          <m:funcPr>
                            <m:ctrlPr>
                              <a:rPr lang="fr-FR" i="1">
                                <a:effectLst/>
                                <a:latin typeface="Cambria Math"/>
                                <a:ea typeface="Times New Roman"/>
                                <a:cs typeface="Times New Roman"/>
                              </a:rPr>
                            </m:ctrlPr>
                          </m:funcPr>
                          <m:fName>
                            <m:limLow>
                              <m:limLowPr>
                                <m:ctrlPr>
                                  <a:rPr lang="fr-FR" i="1">
                                    <a:effectLst/>
                                    <a:latin typeface="Cambria Math"/>
                                    <a:ea typeface="Times New Roman"/>
                                    <a:cs typeface="Times New Roman"/>
                                  </a:rPr>
                                </m:ctrlPr>
                              </m:limLowPr>
                              <m:e>
                                <m:r>
                                  <m:rPr>
                                    <m:sty m:val="p"/>
                                  </m:rPr>
                                  <a:rPr lang="fr-FR">
                                    <a:effectLst/>
                                    <a:latin typeface="Cambria Math"/>
                                    <a:ea typeface="Calibri"/>
                                    <a:cs typeface="Times New Roman"/>
                                  </a:rPr>
                                  <m:t>max</m:t>
                                </m:r>
                              </m:e>
                              <m:lim>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𝛴</m:t>
                                    </m:r>
                                  </m:e>
                                  <m:sub>
                                    <m:r>
                                      <a:rPr lang="fr-FR" i="1">
                                        <a:effectLst/>
                                        <a:latin typeface="Cambria Math"/>
                                        <a:ea typeface="Times New Roman"/>
                                        <a:cs typeface="Times New Roman"/>
                                      </a:rPr>
                                      <m:t>𝑖</m:t>
                                    </m:r>
                                  </m:sub>
                                </m:sSub>
                              </m:lim>
                            </m:limLow>
                          </m:fName>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e>
                        </m:func>
                      </m:e>
                    </m:func>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𝑖</m:t>
                        </m:r>
                        <m:r>
                          <a:rPr lang="fr-FR" i="1">
                            <a:effectLst/>
                            <a:latin typeface="Cambria Math"/>
                            <a:ea typeface="Times New Roman"/>
                            <a:cs typeface="Times New Roman"/>
                          </a:rPr>
                          <m:t>−1</m:t>
                        </m:r>
                      </m:sub>
                    </m:sSub>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𝑖</m:t>
                        </m:r>
                        <m:r>
                          <a:rPr lang="fr-FR" i="1">
                            <a:effectLst/>
                            <a:latin typeface="Cambria Math"/>
                            <a:ea typeface="Times New Roman"/>
                            <a:cs typeface="Times New Roman"/>
                          </a:rPr>
                          <m:t>+1</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𝑛</m:t>
                        </m:r>
                      </m:sub>
                    </m:sSub>
                    <m:r>
                      <a:rPr lang="fr-FR" i="1">
                        <a:effectLst/>
                        <a:latin typeface="Cambria Math"/>
                        <a:ea typeface="Times New Roman"/>
                        <a:cs typeface="Times New Roman"/>
                      </a:rPr>
                      <m:t>)</m:t>
                    </m:r>
                  </m:oMath>
                </a14:m>
                <a:r>
                  <a:rPr lang="fr-FR" dirty="0">
                    <a:ea typeface="Times New Roman"/>
                    <a:cs typeface="Times New Roman"/>
                  </a:rPr>
                  <a:t>.</a:t>
                </a:r>
                <a:endParaRPr lang="fr-FR" sz="2800" dirty="0">
                  <a:ea typeface="Calibri"/>
                  <a:cs typeface="Times New Roman"/>
                </a:endParaRPr>
              </a:p>
              <a:p>
                <a:pPr marL="0" indent="0">
                  <a:lnSpc>
                    <a:spcPct val="115000"/>
                  </a:lnSpc>
                  <a:spcAft>
                    <a:spcPts val="1000"/>
                  </a:spcAft>
                  <a:buNone/>
                </a:pPr>
                <a:r>
                  <a:rPr lang="fr-FR" dirty="0">
                    <a:ea typeface="Calibri"/>
                    <a:cs typeface="Times New Roman"/>
                  </a:rPr>
                  <a:t>Comme chaque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𝛴</m:t>
                        </m:r>
                      </m:e>
                      <m:sub>
                        <m:r>
                          <a:rPr lang="fr-FR" i="1">
                            <a:effectLst/>
                            <a:latin typeface="Cambria Math"/>
                            <a:ea typeface="Times New Roman"/>
                            <a:cs typeface="Times New Roman"/>
                          </a:rPr>
                          <m:t>𝑖</m:t>
                        </m:r>
                      </m:sub>
                    </m:sSub>
                  </m:oMath>
                </a14:m>
                <a:r>
                  <a:rPr lang="fr-FR" dirty="0">
                    <a:ea typeface="Times New Roman"/>
                    <a:cs typeface="Times New Roman"/>
                  </a:rPr>
                  <a:t>  est convexe et compact et comme on sait que la fonction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𝑖</m:t>
                        </m:r>
                        <m:r>
                          <a:rPr lang="fr-FR" i="1">
                            <a:effectLst/>
                            <a:latin typeface="Cambria Math"/>
                            <a:ea typeface="Times New Roman"/>
                            <a:cs typeface="Times New Roman"/>
                          </a:rPr>
                          <m:t>−1</m:t>
                        </m:r>
                      </m:sub>
                    </m:sSub>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𝑖</m:t>
                        </m:r>
                        <m:r>
                          <a:rPr lang="fr-FR" i="1">
                            <a:effectLst/>
                            <a:latin typeface="Cambria Math"/>
                            <a:ea typeface="Times New Roman"/>
                            <a:cs typeface="Times New Roman"/>
                          </a:rPr>
                          <m:t>+1</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𝑛</m:t>
                        </m:r>
                      </m:sub>
                    </m:sSub>
                    <m:r>
                      <a:rPr lang="fr-FR" i="1">
                        <a:effectLst/>
                        <a:latin typeface="Cambria Math"/>
                        <a:ea typeface="Times New Roman"/>
                        <a:cs typeface="Times New Roman"/>
                      </a:rPr>
                      <m:t>)</m:t>
                    </m:r>
                  </m:oMath>
                </a14:m>
                <a:r>
                  <a:rPr lang="fr-FR" dirty="0">
                    <a:ea typeface="Times New Roman"/>
                    <a:cs typeface="Times New Roman"/>
                  </a:rPr>
                  <a:t> est linéaire (vue plus haut) donc en particulier concave alors </a:t>
                </a:r>
                <a14:m>
                  <m:oMath xmlns:m="http://schemas.openxmlformats.org/officeDocument/2006/math">
                    <m:func>
                      <m:funcPr>
                        <m:ctrlPr>
                          <a:rPr lang="fr-FR" i="1">
                            <a:effectLst/>
                            <a:latin typeface="Cambria Math"/>
                            <a:ea typeface="Times New Roman"/>
                            <a:cs typeface="Times New Roman"/>
                          </a:rPr>
                        </m:ctrlPr>
                      </m:funcPr>
                      <m:fName>
                        <m:r>
                          <m:rPr>
                            <m:sty m:val="p"/>
                          </m:rPr>
                          <a:rPr lang="fr-FR">
                            <a:effectLst/>
                            <a:latin typeface="Cambria Math"/>
                            <a:ea typeface="Times New Roman"/>
                            <a:cs typeface="Times New Roman"/>
                          </a:rPr>
                          <m:t>arg</m:t>
                        </m:r>
                      </m:fName>
                      <m:e>
                        <m:func>
                          <m:funcPr>
                            <m:ctrlPr>
                              <a:rPr lang="fr-FR" i="1">
                                <a:effectLst/>
                                <a:latin typeface="Cambria Math"/>
                                <a:ea typeface="Times New Roman"/>
                                <a:cs typeface="Times New Roman"/>
                              </a:rPr>
                            </m:ctrlPr>
                          </m:funcPr>
                          <m:fName>
                            <m:limLow>
                              <m:limLowPr>
                                <m:ctrlPr>
                                  <a:rPr lang="fr-FR" i="1">
                                    <a:effectLst/>
                                    <a:latin typeface="Cambria Math"/>
                                    <a:ea typeface="Times New Roman"/>
                                    <a:cs typeface="Times New Roman"/>
                                  </a:rPr>
                                </m:ctrlPr>
                              </m:limLowPr>
                              <m:e>
                                <m:r>
                                  <m:rPr>
                                    <m:sty m:val="p"/>
                                  </m:rPr>
                                  <a:rPr lang="fr-FR">
                                    <a:effectLst/>
                                    <a:latin typeface="Cambria Math"/>
                                    <a:ea typeface="Calibri"/>
                                    <a:cs typeface="Times New Roman"/>
                                  </a:rPr>
                                  <m:t>max</m:t>
                                </m:r>
                              </m:e>
                              <m:lim>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𝛴</m:t>
                                    </m:r>
                                  </m:e>
                                  <m:sub>
                                    <m:r>
                                      <a:rPr lang="fr-FR" i="1">
                                        <a:effectLst/>
                                        <a:latin typeface="Cambria Math"/>
                                        <a:ea typeface="Times New Roman"/>
                                        <a:cs typeface="Times New Roman"/>
                                      </a:rPr>
                                      <m:t>𝑖</m:t>
                                    </m:r>
                                  </m:sub>
                                </m:sSub>
                              </m:lim>
                            </m:limLow>
                          </m:fName>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e>
                        </m:func>
                      </m:e>
                    </m:func>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𝑖</m:t>
                        </m:r>
                        <m:r>
                          <a:rPr lang="fr-FR" i="1">
                            <a:effectLst/>
                            <a:latin typeface="Cambria Math"/>
                            <a:ea typeface="Times New Roman"/>
                            <a:cs typeface="Times New Roman"/>
                          </a:rPr>
                          <m:t>−1</m:t>
                        </m:r>
                      </m:sub>
                    </m:sSub>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𝑖</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𝑖</m:t>
                        </m:r>
                        <m:r>
                          <a:rPr lang="fr-FR" i="1">
                            <a:effectLst/>
                            <a:latin typeface="Cambria Math"/>
                            <a:ea typeface="Times New Roman"/>
                            <a:cs typeface="Times New Roman"/>
                          </a:rPr>
                          <m:t>+1</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𝑥</m:t>
                        </m:r>
                      </m:e>
                      <m:sub>
                        <m:r>
                          <a:rPr lang="fr-FR" i="1">
                            <a:effectLst/>
                            <a:latin typeface="Cambria Math"/>
                            <a:ea typeface="Times New Roman"/>
                            <a:cs typeface="Times New Roman"/>
                          </a:rPr>
                          <m:t>𝑛</m:t>
                        </m:r>
                      </m:sub>
                    </m:sSub>
                    <m:r>
                      <a:rPr lang="fr-FR" i="1">
                        <a:effectLst/>
                        <a:latin typeface="Cambria Math"/>
                        <a:ea typeface="Times New Roman"/>
                        <a:cs typeface="Times New Roman"/>
                      </a:rPr>
                      <m:t>)</m:t>
                    </m:r>
                  </m:oMath>
                </a14:m>
                <a:r>
                  <a:rPr lang="fr-FR" dirty="0">
                    <a:ea typeface="Times New Roman"/>
                    <a:cs typeface="Times New Roman"/>
                  </a:rPr>
                  <a:t> est non vide et convexe  donc le point (i) est vérifié </a:t>
                </a:r>
                <a:endParaRPr lang="fr-FR" dirty="0" smtClean="0">
                  <a:ea typeface="Times New Roman"/>
                  <a:cs typeface="Times New Roman"/>
                </a:endParaRPr>
              </a:p>
              <a:p>
                <a:pPr marL="0" indent="0">
                  <a:lnSpc>
                    <a:spcPct val="115000"/>
                  </a:lnSpc>
                  <a:spcAft>
                    <a:spcPts val="1000"/>
                  </a:spcAft>
                  <a:buNone/>
                </a:pPr>
                <a:r>
                  <a:rPr lang="fr-FR" dirty="0" smtClean="0">
                    <a:ea typeface="Times New Roman"/>
                    <a:cs typeface="Times New Roman"/>
                  </a:rPr>
                  <a:t>la </a:t>
                </a:r>
                <a:r>
                  <a:rPr lang="fr-FR" dirty="0">
                    <a:ea typeface="Times New Roman"/>
                    <a:cs typeface="Times New Roman"/>
                  </a:rPr>
                  <a:t>fonction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oMath>
                </a14:m>
                <a:r>
                  <a:rPr lang="fr-FR" dirty="0">
                    <a:ea typeface="Times New Roman"/>
                    <a:cs typeface="Times New Roman"/>
                  </a:rPr>
                  <a:t> est multilinéaire  en dimension finie d’où la continuité  de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oMath>
                </a14:m>
                <a:r>
                  <a:rPr lang="fr-FR" dirty="0">
                    <a:ea typeface="Times New Roman"/>
                    <a:cs typeface="Times New Roman"/>
                  </a:rPr>
                  <a:t> et donc la fermeture de   </a:t>
                </a:r>
                <a14:m>
                  <m:oMath xmlns:m="http://schemas.openxmlformats.org/officeDocument/2006/math">
                    <m:r>
                      <a:rPr lang="fr-FR" i="1">
                        <a:effectLst/>
                        <a:latin typeface="Cambria Math"/>
                        <a:ea typeface="Times New Roman"/>
                        <a:cs typeface="Times New Roman"/>
                      </a:rPr>
                      <m:t>𝑓</m:t>
                    </m:r>
                  </m:oMath>
                </a14:m>
                <a:r>
                  <a:rPr lang="fr-FR" dirty="0" smtClean="0">
                    <a:ea typeface="Times New Roman"/>
                    <a:cs typeface="Times New Roman"/>
                  </a:rPr>
                  <a:t>. (ii) vérifiée aussi</a:t>
                </a:r>
              </a:p>
              <a:p>
                <a:pPr marL="0" indent="0">
                  <a:lnSpc>
                    <a:spcPct val="115000"/>
                  </a:lnSpc>
                  <a:spcAft>
                    <a:spcPts val="1000"/>
                  </a:spcAft>
                  <a:buNone/>
                </a:pPr>
                <a:r>
                  <a:rPr lang="fr-FR" b="1" dirty="0" smtClean="0">
                    <a:ea typeface="Calibri"/>
                    <a:cs typeface="Times New Roman"/>
                  </a:rPr>
                  <a:t>D’où l’existence d’un point fixe c’est-à-dire un équilibre de Nash en  </a:t>
                </a:r>
                <a:r>
                  <a:rPr lang="fr-FR" b="1" dirty="0" err="1" smtClean="0">
                    <a:ea typeface="Calibri"/>
                    <a:cs typeface="Times New Roman"/>
                  </a:rPr>
                  <a:t>starétgies</a:t>
                </a:r>
                <a:r>
                  <a:rPr lang="fr-FR" b="1" smtClean="0">
                    <a:ea typeface="Calibri"/>
                    <a:cs typeface="Times New Roman"/>
                  </a:rPr>
                  <a:t> mixtes</a:t>
                </a:r>
                <a:r>
                  <a:rPr lang="fr-FR" sz="2800" dirty="0" smtClean="0">
                    <a:ea typeface="Calibri"/>
                    <a:cs typeface="Times New Roman"/>
                  </a:rPr>
                  <a:t>.</a:t>
                </a:r>
                <a:endParaRPr lang="fr-FR" sz="2800" dirty="0">
                  <a:ea typeface="Calibri"/>
                  <a:cs typeface="Times New Roman"/>
                </a:endParaRPr>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593" t="-943" r="-148"/>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81</a:t>
            </a:fld>
            <a:endParaRPr lang="fr-FR"/>
          </a:p>
        </p:txBody>
      </p:sp>
    </p:spTree>
    <p:extLst>
      <p:ext uri="{BB962C8B-B14F-4D97-AF65-F5344CB8AC3E}">
        <p14:creationId xmlns:p14="http://schemas.microsoft.com/office/powerpoint/2010/main" val="338266545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p:sp>
        <p:nvSpPr>
          <p:cNvPr id="3" name="Espace réservé du contenu 2"/>
          <p:cNvSpPr>
            <a:spLocks noGrp="1"/>
          </p:cNvSpPr>
          <p:nvPr>
            <p:ph idx="1"/>
          </p:nvPr>
        </p:nvSpPr>
        <p:spPr/>
        <p:txBody>
          <a:bodyPr>
            <a:normAutofit fontScale="92500"/>
          </a:bodyPr>
          <a:lstStyle/>
          <a:p>
            <a:pPr marL="0" lvl="0" indent="0">
              <a:lnSpc>
                <a:spcPct val="115000"/>
              </a:lnSpc>
              <a:spcAft>
                <a:spcPts val="1000"/>
              </a:spcAft>
              <a:buNone/>
            </a:pPr>
            <a:r>
              <a:rPr lang="fr-FR" b="1" dirty="0">
                <a:ea typeface="Times New Roman"/>
                <a:cs typeface="Times New Roman"/>
              </a:rPr>
              <a:t>Détermination de l’équilibre de Nash en Stratégie </a:t>
            </a:r>
            <a:r>
              <a:rPr lang="fr-FR" b="1" dirty="0" smtClean="0">
                <a:ea typeface="Times New Roman"/>
                <a:cs typeface="Times New Roman"/>
              </a:rPr>
              <a:t>mixte:</a:t>
            </a:r>
          </a:p>
          <a:p>
            <a:pPr marL="0" indent="0">
              <a:lnSpc>
                <a:spcPct val="115000"/>
              </a:lnSpc>
              <a:spcAft>
                <a:spcPts val="1000"/>
              </a:spcAft>
              <a:buNone/>
            </a:pPr>
            <a:r>
              <a:rPr lang="fr-FR" sz="2800" b="1" dirty="0" smtClean="0">
                <a:ea typeface="Calibri"/>
                <a:cs typeface="Times New Roman"/>
              </a:rPr>
              <a:t>Exemple :</a:t>
            </a:r>
            <a:r>
              <a:rPr lang="fr-FR" sz="2800" b="1" dirty="0" smtClean="0">
                <a:ea typeface="Times New Roman"/>
                <a:cs typeface="Times New Roman"/>
              </a:rPr>
              <a:t> </a:t>
            </a:r>
            <a:r>
              <a:rPr lang="fr-FR" sz="2600" b="1" dirty="0">
                <a:ea typeface="Times New Roman"/>
                <a:cs typeface="Times New Roman"/>
              </a:rPr>
              <a:t>(Apparier les sous</a:t>
            </a:r>
            <a:r>
              <a:rPr lang="fr-FR" sz="2600" b="1" dirty="0" smtClean="0">
                <a:ea typeface="Times New Roman"/>
                <a:cs typeface="Times New Roman"/>
              </a:rPr>
              <a:t>) ( </a:t>
            </a:r>
            <a:r>
              <a:rPr lang="fr-FR" sz="2600" b="1" dirty="0" err="1" smtClean="0">
                <a:ea typeface="Times New Roman"/>
                <a:cs typeface="Times New Roman"/>
              </a:rPr>
              <a:t>Matching</a:t>
            </a:r>
            <a:r>
              <a:rPr lang="fr-FR" sz="2600" b="1" dirty="0" smtClean="0">
                <a:ea typeface="Times New Roman"/>
                <a:cs typeface="Times New Roman"/>
              </a:rPr>
              <a:t> </a:t>
            </a:r>
            <a:r>
              <a:rPr lang="fr-FR" sz="2600" b="1" dirty="0">
                <a:ea typeface="Times New Roman"/>
                <a:cs typeface="Times New Roman"/>
              </a:rPr>
              <a:t>pennies) </a:t>
            </a:r>
            <a:r>
              <a:rPr lang="fr-FR" sz="2600" dirty="0">
                <a:ea typeface="Times New Roman"/>
                <a:cs typeface="Times New Roman"/>
              </a:rPr>
              <a:t>est un exemple célèbre  qui ne possède pas d’équilibre de Nash </a:t>
            </a:r>
            <a:r>
              <a:rPr lang="fr-FR" sz="2600" dirty="0" smtClean="0">
                <a:ea typeface="Times New Roman"/>
                <a:cs typeface="Times New Roman"/>
              </a:rPr>
              <a:t>((semblable </a:t>
            </a:r>
            <a:r>
              <a:rPr lang="fr-FR" sz="2600" dirty="0">
                <a:ea typeface="Times New Roman"/>
                <a:cs typeface="Times New Roman"/>
              </a:rPr>
              <a:t>au jeu de penalty) ce jeu consiste aux deux joueurs d’annoncer simultanément « pile » ou « face » si les deux joueurs font une annonce identique ( respectivement différente)  le joueur 1 reçoit 1 ( respectivement  -1) et le joueur2 reçoit  -1( respectivement 1). La matrice du jeu est donc :</a:t>
            </a:r>
            <a:endParaRPr lang="fr-FR" sz="2600" dirty="0">
              <a:ea typeface="Calibri"/>
              <a:cs typeface="Times New Roman"/>
            </a:endParaRPr>
          </a:p>
          <a:p>
            <a:pPr marL="0" lvl="0" indent="0">
              <a:lnSpc>
                <a:spcPct val="115000"/>
              </a:lnSpc>
              <a:spcAft>
                <a:spcPts val="1000"/>
              </a:spcAft>
              <a:buNone/>
            </a:pPr>
            <a:endParaRPr lang="fr-FR" sz="2800" dirty="0">
              <a:ea typeface="Calibri"/>
              <a:cs typeface="Times New Roman"/>
            </a:endParaRPr>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82</a:t>
            </a:fld>
            <a:endParaRPr lang="fr-FR"/>
          </a:p>
        </p:txBody>
      </p:sp>
    </p:spTree>
    <p:extLst>
      <p:ext uri="{BB962C8B-B14F-4D97-AF65-F5344CB8AC3E}">
        <p14:creationId xmlns:p14="http://schemas.microsoft.com/office/powerpoint/2010/main" val="25471777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Équilibre MIXTE DE NASH</a:t>
            </a:r>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3155888538"/>
              </p:ext>
            </p:extLst>
          </p:nvPr>
        </p:nvGraphicFramePr>
        <p:xfrm>
          <a:off x="1835696" y="1844824"/>
          <a:ext cx="5472606" cy="1051560"/>
        </p:xfrm>
        <a:graphic>
          <a:graphicData uri="http://schemas.openxmlformats.org/drawingml/2006/table">
            <a:tbl>
              <a:tblPr firstRow="1" firstCol="1" bandRow="1">
                <a:tableStyleId>{3C2FFA5D-87B4-456A-9821-1D502468CF0F}</a:tableStyleId>
              </a:tblPr>
              <a:tblGrid>
                <a:gridCol w="1824202"/>
                <a:gridCol w="1824202"/>
                <a:gridCol w="1824202"/>
              </a:tblGrid>
              <a:tr h="0">
                <a:tc>
                  <a:txBody>
                    <a:bodyPr/>
                    <a:lstStyle/>
                    <a:p>
                      <a:pPr algn="l">
                        <a:lnSpc>
                          <a:spcPct val="115000"/>
                        </a:lnSpc>
                        <a:spcAft>
                          <a:spcPts val="0"/>
                        </a:spcAft>
                      </a:pPr>
                      <a:r>
                        <a:rPr lang="fr-FR" sz="2000" dirty="0">
                          <a:effectLst/>
                        </a:rPr>
                        <a:t>1/2</a:t>
                      </a:r>
                      <a:endParaRPr lang="fr-FR" sz="2000" dirty="0">
                        <a:effectLst/>
                        <a:latin typeface="Calibri"/>
                        <a:ea typeface="Calibri"/>
                        <a:cs typeface="Times New Roman"/>
                      </a:endParaRPr>
                    </a:p>
                  </a:txBody>
                  <a:tcPr marL="68580" marR="68580" marT="0" marB="0"/>
                </a:tc>
                <a:tc>
                  <a:txBody>
                    <a:bodyPr/>
                    <a:lstStyle/>
                    <a:p>
                      <a:pPr algn="l">
                        <a:lnSpc>
                          <a:spcPct val="115000"/>
                        </a:lnSpc>
                        <a:spcAft>
                          <a:spcPts val="0"/>
                        </a:spcAft>
                      </a:pPr>
                      <a:r>
                        <a:rPr lang="fr-FR" sz="2000">
                          <a:effectLst/>
                        </a:rPr>
                        <a:t>Pile</a:t>
                      </a:r>
                      <a:endParaRPr lang="fr-FR" sz="2000">
                        <a:effectLst/>
                        <a:latin typeface="Calibri"/>
                        <a:ea typeface="Calibri"/>
                        <a:cs typeface="Times New Roman"/>
                      </a:endParaRPr>
                    </a:p>
                  </a:txBody>
                  <a:tcPr marL="68580" marR="68580" marT="0" marB="0"/>
                </a:tc>
                <a:tc>
                  <a:txBody>
                    <a:bodyPr/>
                    <a:lstStyle/>
                    <a:p>
                      <a:pPr algn="l">
                        <a:lnSpc>
                          <a:spcPct val="115000"/>
                        </a:lnSpc>
                        <a:spcAft>
                          <a:spcPts val="0"/>
                        </a:spcAft>
                      </a:pPr>
                      <a:r>
                        <a:rPr lang="fr-FR" sz="2000">
                          <a:effectLst/>
                        </a:rPr>
                        <a:t>Face</a:t>
                      </a:r>
                      <a:endParaRPr lang="fr-FR" sz="2000">
                        <a:effectLst/>
                        <a:latin typeface="Calibri"/>
                        <a:ea typeface="Calibri"/>
                        <a:cs typeface="Times New Roman"/>
                      </a:endParaRPr>
                    </a:p>
                  </a:txBody>
                  <a:tcPr marL="68580" marR="68580" marT="0" marB="0"/>
                </a:tc>
              </a:tr>
              <a:tr h="216024">
                <a:tc>
                  <a:txBody>
                    <a:bodyPr/>
                    <a:lstStyle/>
                    <a:p>
                      <a:pPr algn="l">
                        <a:lnSpc>
                          <a:spcPct val="115000"/>
                        </a:lnSpc>
                        <a:spcAft>
                          <a:spcPts val="0"/>
                        </a:spcAft>
                      </a:pPr>
                      <a:r>
                        <a:rPr lang="fr-FR" sz="2000" dirty="0">
                          <a:effectLst/>
                        </a:rPr>
                        <a:t>Pile</a:t>
                      </a:r>
                      <a:endParaRPr lang="fr-FR" sz="2000" dirty="0">
                        <a:effectLst/>
                        <a:latin typeface="Calibri"/>
                        <a:ea typeface="Calibri"/>
                        <a:cs typeface="Times New Roman"/>
                      </a:endParaRPr>
                    </a:p>
                  </a:txBody>
                  <a:tcPr marL="68580" marR="68580" marT="0" marB="0"/>
                </a:tc>
                <a:tc>
                  <a:txBody>
                    <a:bodyPr/>
                    <a:lstStyle/>
                    <a:p>
                      <a:pPr algn="l">
                        <a:lnSpc>
                          <a:spcPct val="115000"/>
                        </a:lnSpc>
                        <a:spcAft>
                          <a:spcPts val="0"/>
                        </a:spcAft>
                      </a:pPr>
                      <a:r>
                        <a:rPr lang="fr-FR" sz="2000" dirty="0">
                          <a:effectLst/>
                        </a:rPr>
                        <a:t>(1,-1)</a:t>
                      </a:r>
                      <a:endParaRPr lang="fr-FR" sz="2000" dirty="0">
                        <a:effectLst/>
                        <a:latin typeface="Calibri"/>
                        <a:ea typeface="Calibri"/>
                        <a:cs typeface="Times New Roman"/>
                      </a:endParaRPr>
                    </a:p>
                  </a:txBody>
                  <a:tcPr marL="68580" marR="68580" marT="0" marB="0"/>
                </a:tc>
                <a:tc>
                  <a:txBody>
                    <a:bodyPr/>
                    <a:lstStyle/>
                    <a:p>
                      <a:pPr algn="l">
                        <a:lnSpc>
                          <a:spcPct val="115000"/>
                        </a:lnSpc>
                        <a:spcAft>
                          <a:spcPts val="0"/>
                        </a:spcAft>
                      </a:pPr>
                      <a:r>
                        <a:rPr lang="fr-FR" sz="2000" dirty="0">
                          <a:effectLst/>
                        </a:rPr>
                        <a:t>(-1,1)</a:t>
                      </a:r>
                      <a:endParaRPr lang="fr-FR" sz="2000" dirty="0">
                        <a:effectLst/>
                        <a:latin typeface="Calibri"/>
                        <a:ea typeface="Calibri"/>
                        <a:cs typeface="Times New Roman"/>
                      </a:endParaRPr>
                    </a:p>
                  </a:txBody>
                  <a:tcPr marL="68580" marR="68580" marT="0" marB="0"/>
                </a:tc>
              </a:tr>
              <a:tr h="216024">
                <a:tc>
                  <a:txBody>
                    <a:bodyPr/>
                    <a:lstStyle/>
                    <a:p>
                      <a:pPr algn="l">
                        <a:lnSpc>
                          <a:spcPct val="115000"/>
                        </a:lnSpc>
                        <a:spcAft>
                          <a:spcPts val="0"/>
                        </a:spcAft>
                      </a:pPr>
                      <a:r>
                        <a:rPr lang="fr-FR" sz="2000">
                          <a:effectLst/>
                        </a:rPr>
                        <a:t>Face</a:t>
                      </a:r>
                      <a:endParaRPr lang="fr-FR" sz="2000">
                        <a:effectLst/>
                        <a:latin typeface="Calibri"/>
                        <a:ea typeface="Calibri"/>
                        <a:cs typeface="Times New Roman"/>
                      </a:endParaRPr>
                    </a:p>
                  </a:txBody>
                  <a:tcPr marL="68580" marR="68580" marT="0" marB="0"/>
                </a:tc>
                <a:tc>
                  <a:txBody>
                    <a:bodyPr/>
                    <a:lstStyle/>
                    <a:p>
                      <a:pPr algn="l">
                        <a:lnSpc>
                          <a:spcPct val="115000"/>
                        </a:lnSpc>
                        <a:spcAft>
                          <a:spcPts val="0"/>
                        </a:spcAft>
                      </a:pPr>
                      <a:r>
                        <a:rPr lang="fr-FR" sz="2000">
                          <a:effectLst/>
                        </a:rPr>
                        <a:t>(-1,1)</a:t>
                      </a:r>
                      <a:endParaRPr lang="fr-FR" sz="2000">
                        <a:effectLst/>
                        <a:latin typeface="Calibri"/>
                        <a:ea typeface="Calibri"/>
                        <a:cs typeface="Times New Roman"/>
                      </a:endParaRPr>
                    </a:p>
                  </a:txBody>
                  <a:tcPr marL="68580" marR="68580" marT="0" marB="0"/>
                </a:tc>
                <a:tc>
                  <a:txBody>
                    <a:bodyPr/>
                    <a:lstStyle/>
                    <a:p>
                      <a:pPr algn="l">
                        <a:lnSpc>
                          <a:spcPct val="115000"/>
                        </a:lnSpc>
                        <a:spcAft>
                          <a:spcPts val="0"/>
                        </a:spcAft>
                      </a:pPr>
                      <a:r>
                        <a:rPr lang="fr-FR" sz="2000" dirty="0">
                          <a:effectLst/>
                        </a:rPr>
                        <a:t>(1,-1)</a:t>
                      </a:r>
                      <a:endParaRPr lang="fr-FR" sz="2000" dirty="0">
                        <a:effectLst/>
                        <a:latin typeface="Calibri"/>
                        <a:ea typeface="Calibri"/>
                        <a:cs typeface="Times New Roman"/>
                      </a:endParaRPr>
                    </a:p>
                  </a:txBody>
                  <a:tcPr marL="68580" marR="68580" marT="0" marB="0"/>
                </a:tc>
              </a:tr>
            </a:tbl>
          </a:graphicData>
        </a:graphic>
      </p:graphicFrame>
      <p:sp>
        <p:nvSpPr>
          <p:cNvPr id="4" name="Espace réservé du numéro de diapositive 3"/>
          <p:cNvSpPr>
            <a:spLocks noGrp="1"/>
          </p:cNvSpPr>
          <p:nvPr>
            <p:ph type="sldNum" sz="quarter" idx="12"/>
          </p:nvPr>
        </p:nvSpPr>
        <p:spPr/>
        <p:txBody>
          <a:bodyPr/>
          <a:lstStyle/>
          <a:p>
            <a:fld id="{6674608D-C7AF-4096-AD67-5AA4A371CABC}" type="slidenum">
              <a:rPr lang="fr-FR" smtClean="0"/>
              <a:t>83</a:t>
            </a:fld>
            <a:endParaRPr lang="fr-FR"/>
          </a:p>
        </p:txBody>
      </p:sp>
      <mc:AlternateContent xmlns:mc="http://schemas.openxmlformats.org/markup-compatibility/2006" xmlns:a14="http://schemas.microsoft.com/office/drawing/2010/main">
        <mc:Choice Requires="a14">
          <p:sp>
            <p:nvSpPr>
              <p:cNvPr id="6" name="Rectangle 5"/>
              <p:cNvSpPr/>
              <p:nvPr/>
            </p:nvSpPr>
            <p:spPr>
              <a:xfrm>
                <a:off x="1115616" y="3212976"/>
                <a:ext cx="7704856" cy="2110771"/>
              </a:xfrm>
              <a:prstGeom prst="rect">
                <a:avLst/>
              </a:prstGeom>
            </p:spPr>
            <p:txBody>
              <a:bodyPr wrap="square">
                <a:spAutoFit/>
              </a:bodyPr>
              <a:lstStyle/>
              <a:p>
                <a:pPr>
                  <a:lnSpc>
                    <a:spcPct val="115000"/>
                  </a:lnSpc>
                  <a:spcAft>
                    <a:spcPts val="1000"/>
                  </a:spcAft>
                </a:pPr>
                <a:r>
                  <a:rPr lang="fr-FR" dirty="0" smtClean="0">
                    <a:ea typeface="Times New Roman"/>
                    <a:cs typeface="Times New Roman"/>
                  </a:rPr>
                  <a:t>Commençons par déterminer </a:t>
                </a:r>
                <a14:m>
                  <m:oMath xmlns:m="http://schemas.openxmlformats.org/officeDocument/2006/math">
                    <m:r>
                      <a:rPr lang="fr-FR" i="1">
                        <a:effectLst/>
                        <a:latin typeface="Cambria Math"/>
                        <a:ea typeface="Times New Roman"/>
                        <a:cs typeface="Times New Roman"/>
                      </a:rPr>
                      <m:t>𝑟</m:t>
                    </m:r>
                    <m:r>
                      <a:rPr lang="fr-FR" i="1">
                        <a:effectLst/>
                        <a:latin typeface="Cambria Math"/>
                        <a:ea typeface="Times New Roman"/>
                        <a:cs typeface="Times New Roman"/>
                      </a:rPr>
                      <m:t>(</m:t>
                    </m:r>
                    <m:r>
                      <a:rPr lang="fr-FR" i="1">
                        <a:effectLst/>
                        <a:latin typeface="Cambria Math"/>
                        <a:ea typeface="Times New Roman"/>
                        <a:cs typeface="Times New Roman"/>
                      </a:rPr>
                      <m:t>𝑞</m:t>
                    </m:r>
                    <m:r>
                      <a:rPr lang="fr-FR" i="1">
                        <a:effectLst/>
                        <a:latin typeface="Cambria Math"/>
                        <a:ea typeface="Times New Roman"/>
                        <a:cs typeface="Times New Roman"/>
                      </a:rPr>
                      <m:t>)</m:t>
                    </m:r>
                  </m:oMath>
                </a14:m>
                <a:r>
                  <a:rPr lang="fr-FR" dirty="0">
                    <a:ea typeface="Times New Roman"/>
                    <a:cs typeface="Times New Roman"/>
                  </a:rPr>
                  <a:t> du joueur 1 pour que sa stratégie mixte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r>
                      <a:rPr lang="fr-FR" i="1">
                        <a:effectLst/>
                        <a:latin typeface="Cambria Math"/>
                        <a:ea typeface="Times New Roman"/>
                        <a:cs typeface="Times New Roman"/>
                      </a:rPr>
                      <m:t>𝑟</m:t>
                    </m:r>
                    <m:r>
                      <a:rPr lang="fr-FR" i="1">
                        <a:effectLst/>
                        <a:latin typeface="Cambria Math"/>
                        <a:ea typeface="Times New Roman"/>
                        <a:cs typeface="Times New Roman"/>
                      </a:rPr>
                      <m:t>,1−</m:t>
                    </m:r>
                    <m:r>
                      <a:rPr lang="fr-FR" i="1">
                        <a:effectLst/>
                        <a:latin typeface="Cambria Math"/>
                        <a:ea typeface="Times New Roman"/>
                        <a:cs typeface="Times New Roman"/>
                      </a:rPr>
                      <m:t>𝑟</m:t>
                    </m:r>
                    <m:r>
                      <a:rPr lang="fr-FR" i="1">
                        <a:effectLst/>
                        <a:latin typeface="Cambria Math"/>
                        <a:ea typeface="Times New Roman"/>
                        <a:cs typeface="Times New Roman"/>
                      </a:rPr>
                      <m:t>)</m:t>
                    </m:r>
                  </m:oMath>
                </a14:m>
                <a:r>
                  <a:rPr lang="fr-FR" dirty="0">
                    <a:ea typeface="Times New Roman"/>
                    <a:cs typeface="Times New Roman"/>
                  </a:rPr>
                  <a:t>  la meilleure réponse à la stratégie du joueur 2</a:t>
                </a:r>
                <a:endParaRPr lang="fr-FR" i="1" dirty="0" smtClean="0">
                  <a:effectLst/>
                  <a:latin typeface="Cambria Math"/>
                  <a:ea typeface="Times New Roman"/>
                  <a:cs typeface="Times New Roman"/>
                </a:endParaRPr>
              </a:p>
              <a:p>
                <a:pPr>
                  <a:lnSpc>
                    <a:spcPct val="115000"/>
                  </a:lnSpc>
                  <a:spcAft>
                    <a:spcPts val="1000"/>
                  </a:spcAft>
                </a:pPr>
                <a14:m>
                  <m:oMath xmlns:m="http://schemas.openxmlformats.org/officeDocument/2006/math">
                    <m:r>
                      <a:rPr lang="fr-FR" i="1">
                        <a:effectLst/>
                        <a:latin typeface="Cambria Math"/>
                        <a:ea typeface="Times New Roman"/>
                        <a:cs typeface="Times New Roman"/>
                      </a:rPr>
                      <m:t> </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2</m:t>
                        </m:r>
                      </m:sub>
                    </m:sSub>
                    <m:r>
                      <a:rPr lang="fr-FR" i="1">
                        <a:effectLst/>
                        <a:latin typeface="Cambria Math"/>
                        <a:ea typeface="Times New Roman"/>
                        <a:cs typeface="Times New Roman"/>
                      </a:rPr>
                      <m:t>=(</m:t>
                    </m:r>
                    <m:r>
                      <a:rPr lang="fr-FR" i="1">
                        <a:effectLst/>
                        <a:latin typeface="Cambria Math"/>
                        <a:ea typeface="Times New Roman"/>
                        <a:cs typeface="Times New Roman"/>
                      </a:rPr>
                      <m:t>𝑞</m:t>
                    </m:r>
                    <m:r>
                      <a:rPr lang="fr-FR" i="1">
                        <a:effectLst/>
                        <a:latin typeface="Cambria Math"/>
                        <a:ea typeface="Times New Roman"/>
                        <a:cs typeface="Times New Roman"/>
                      </a:rPr>
                      <m:t>,1−</m:t>
                    </m:r>
                    <m:r>
                      <a:rPr lang="fr-FR" i="1">
                        <a:effectLst/>
                        <a:latin typeface="Cambria Math"/>
                        <a:ea typeface="Times New Roman"/>
                        <a:cs typeface="Times New Roman"/>
                      </a:rPr>
                      <m:t>𝑞</m:t>
                    </m:r>
                    <m:r>
                      <a:rPr lang="fr-FR" i="1">
                        <a:effectLst/>
                        <a:latin typeface="Cambria Math"/>
                        <a:ea typeface="Times New Roman"/>
                        <a:cs typeface="Times New Roman"/>
                      </a:rPr>
                      <m:t>)</m:t>
                    </m:r>
                  </m:oMath>
                </a14:m>
                <a:r>
                  <a:rPr lang="fr-FR" dirty="0">
                    <a:ea typeface="Times New Roman"/>
                    <a:cs typeface="Times New Roman"/>
                  </a:rPr>
                  <a:t>.</a:t>
                </a:r>
                <a:endParaRPr lang="fr-FR" sz="1600" dirty="0">
                  <a:ea typeface="Calibri"/>
                  <a:cs typeface="Times New Roman"/>
                </a:endParaRPr>
              </a:p>
              <a:p>
                <a:pPr>
                  <a:lnSpc>
                    <a:spcPct val="115000"/>
                  </a:lnSpc>
                  <a:spcAft>
                    <a:spcPts val="1000"/>
                  </a:spcAft>
                </a:pPr>
                <a14:m>
                  <m:oMathPara xmlns:m="http://schemas.openxmlformats.org/officeDocument/2006/math">
                    <m:oMathParaPr>
                      <m:jc m:val="centerGroup"/>
                    </m:oMathParaPr>
                    <m:oMath xmlns:m="http://schemas.openxmlformats.org/officeDocument/2006/math">
                      <m:sSub>
                        <m:sSubPr>
                          <m:ctrlPr>
                            <a:rPr lang="fr-FR" b="1" i="1">
                              <a:effectLst/>
                              <a:latin typeface="Cambria Math"/>
                              <a:ea typeface="Times New Roman"/>
                              <a:cs typeface="Times New Roman"/>
                            </a:rPr>
                          </m:ctrlPr>
                        </m:sSubPr>
                        <m:e>
                          <m:r>
                            <a:rPr lang="fr-FR" b="1" i="1">
                              <a:effectLst/>
                              <a:latin typeface="Cambria Math"/>
                              <a:ea typeface="Times New Roman"/>
                              <a:cs typeface="Times New Roman"/>
                            </a:rPr>
                            <m:t>𝒖</m:t>
                          </m:r>
                        </m:e>
                        <m:sub>
                          <m:r>
                            <a:rPr lang="fr-FR" b="1" i="1">
                              <a:effectLst/>
                              <a:latin typeface="Cambria Math"/>
                              <a:ea typeface="Times New Roman"/>
                              <a:cs typeface="Times New Roman"/>
                            </a:rPr>
                            <m:t>𝟏</m:t>
                          </m:r>
                        </m:sub>
                      </m:sSub>
                      <m:d>
                        <m:dPr>
                          <m:ctrlPr>
                            <a:rPr lang="fr-FR" b="1" i="1">
                              <a:effectLst/>
                              <a:latin typeface="Cambria Math"/>
                              <a:ea typeface="Times New Roman"/>
                              <a:cs typeface="Times New Roman"/>
                            </a:rPr>
                          </m:ctrlPr>
                        </m:dPr>
                        <m:e>
                          <m:sSub>
                            <m:sSubPr>
                              <m:ctrlPr>
                                <a:rPr lang="fr-FR" b="1" i="1">
                                  <a:effectLst/>
                                  <a:latin typeface="Cambria Math"/>
                                  <a:ea typeface="Times New Roman"/>
                                  <a:cs typeface="Times New Roman"/>
                                </a:rPr>
                              </m:ctrlPr>
                            </m:sSubPr>
                            <m:e>
                              <m:r>
                                <a:rPr lang="fr-FR" b="1" i="1">
                                  <a:effectLst/>
                                  <a:latin typeface="Cambria Math"/>
                                  <a:ea typeface="Times New Roman"/>
                                  <a:cs typeface="Times New Roman"/>
                                </a:rPr>
                                <m:t>𝝈</m:t>
                              </m:r>
                            </m:e>
                            <m:sub>
                              <m:r>
                                <a:rPr lang="fr-FR" b="1" i="1">
                                  <a:effectLst/>
                                  <a:latin typeface="Cambria Math"/>
                                  <a:ea typeface="Times New Roman"/>
                                  <a:cs typeface="Times New Roman"/>
                                </a:rPr>
                                <m:t>𝟏</m:t>
                              </m:r>
                            </m:sub>
                          </m:sSub>
                          <m:r>
                            <a:rPr lang="fr-FR" b="1" i="1">
                              <a:effectLst/>
                              <a:latin typeface="Cambria Math"/>
                              <a:ea typeface="Times New Roman"/>
                              <a:cs typeface="Times New Roman"/>
                            </a:rPr>
                            <m:t>,</m:t>
                          </m:r>
                          <m:sSub>
                            <m:sSubPr>
                              <m:ctrlPr>
                                <a:rPr lang="fr-FR" b="1" i="1">
                                  <a:effectLst/>
                                  <a:latin typeface="Cambria Math"/>
                                  <a:ea typeface="Times New Roman"/>
                                  <a:cs typeface="Times New Roman"/>
                                </a:rPr>
                              </m:ctrlPr>
                            </m:sSubPr>
                            <m:e>
                              <m:r>
                                <a:rPr lang="fr-FR" b="1" i="1">
                                  <a:effectLst/>
                                  <a:latin typeface="Cambria Math"/>
                                  <a:ea typeface="Times New Roman"/>
                                  <a:cs typeface="Times New Roman"/>
                                </a:rPr>
                                <m:t>𝝈</m:t>
                              </m:r>
                            </m:e>
                            <m:sub>
                              <m:r>
                                <a:rPr lang="fr-FR" b="1" i="1">
                                  <a:effectLst/>
                                  <a:latin typeface="Cambria Math"/>
                                  <a:ea typeface="Times New Roman"/>
                                  <a:cs typeface="Times New Roman"/>
                                </a:rPr>
                                <m:t>𝟐</m:t>
                              </m:r>
                            </m:sub>
                          </m:sSub>
                        </m:e>
                      </m:d>
                      <m:r>
                        <a:rPr lang="fr-FR" b="1" i="1">
                          <a:effectLst/>
                          <a:latin typeface="Cambria Math"/>
                          <a:ea typeface="Times New Roman"/>
                          <a:cs typeface="Times New Roman"/>
                        </a:rPr>
                        <m:t>=</m:t>
                      </m:r>
                      <m:r>
                        <a:rPr lang="fr-FR" b="1" i="1" smtClean="0">
                          <a:effectLst/>
                          <a:latin typeface="Cambria Math"/>
                          <a:ea typeface="Times New Roman"/>
                          <a:cs typeface="Times New Roman"/>
                        </a:rPr>
                        <m:t>𝒓</m:t>
                      </m:r>
                      <m:d>
                        <m:dPr>
                          <m:ctrlPr>
                            <a:rPr lang="fr-FR" b="1" i="1" smtClean="0">
                              <a:effectLst/>
                              <a:latin typeface="Cambria Math"/>
                              <a:ea typeface="Times New Roman"/>
                              <a:cs typeface="Times New Roman"/>
                            </a:rPr>
                          </m:ctrlPr>
                        </m:dPr>
                        <m:e>
                          <m:r>
                            <a:rPr lang="fr-FR" b="1" i="1" smtClean="0">
                              <a:effectLst/>
                              <a:latin typeface="Cambria Math"/>
                              <a:ea typeface="Times New Roman"/>
                              <a:cs typeface="Times New Roman"/>
                            </a:rPr>
                            <m:t>𝒒</m:t>
                          </m:r>
                          <m:r>
                            <a:rPr lang="fr-FR" b="1" i="1" smtClean="0">
                              <a:effectLst/>
                              <a:latin typeface="Cambria Math"/>
                              <a:ea typeface="Times New Roman"/>
                              <a:cs typeface="Times New Roman"/>
                            </a:rPr>
                            <m:t>+</m:t>
                          </m:r>
                          <m:d>
                            <m:dPr>
                              <m:ctrlPr>
                                <a:rPr lang="fr-FR" b="1" i="1" smtClean="0">
                                  <a:effectLst/>
                                  <a:latin typeface="Cambria Math"/>
                                  <a:ea typeface="Times New Roman"/>
                                  <a:cs typeface="Times New Roman"/>
                                </a:rPr>
                              </m:ctrlPr>
                            </m:dPr>
                            <m:e>
                              <m:r>
                                <a:rPr lang="fr-FR" b="1" i="1" smtClean="0">
                                  <a:effectLst/>
                                  <a:latin typeface="Cambria Math"/>
                                  <a:ea typeface="Times New Roman"/>
                                  <a:cs typeface="Times New Roman"/>
                                </a:rPr>
                                <m:t>𝟏</m:t>
                              </m:r>
                              <m:r>
                                <a:rPr lang="fr-FR" b="1" i="1" smtClean="0">
                                  <a:effectLst/>
                                  <a:latin typeface="Cambria Math"/>
                                  <a:ea typeface="Times New Roman"/>
                                  <a:cs typeface="Times New Roman"/>
                                </a:rPr>
                                <m:t>−</m:t>
                              </m:r>
                              <m:r>
                                <a:rPr lang="fr-FR" b="1" i="1" smtClean="0">
                                  <a:effectLst/>
                                  <a:latin typeface="Cambria Math"/>
                                  <a:ea typeface="Times New Roman"/>
                                  <a:cs typeface="Times New Roman"/>
                                </a:rPr>
                                <m:t>𝒒</m:t>
                              </m:r>
                            </m:e>
                          </m:d>
                          <m:d>
                            <m:dPr>
                              <m:ctrlPr>
                                <a:rPr lang="fr-FR" b="1" i="1" smtClean="0">
                                  <a:effectLst/>
                                  <a:latin typeface="Cambria Math"/>
                                  <a:ea typeface="Times New Roman"/>
                                  <a:cs typeface="Times New Roman"/>
                                </a:rPr>
                              </m:ctrlPr>
                            </m:dPr>
                            <m:e>
                              <m:r>
                                <a:rPr lang="fr-FR" b="1" i="1" smtClean="0">
                                  <a:effectLst/>
                                  <a:latin typeface="Cambria Math"/>
                                  <a:ea typeface="Times New Roman"/>
                                  <a:cs typeface="Times New Roman"/>
                                </a:rPr>
                                <m:t>−</m:t>
                              </m:r>
                              <m:r>
                                <a:rPr lang="fr-FR" b="1" i="1" smtClean="0">
                                  <a:effectLst/>
                                  <a:latin typeface="Cambria Math"/>
                                  <a:ea typeface="Times New Roman"/>
                                  <a:cs typeface="Times New Roman"/>
                                </a:rPr>
                                <m:t>𝟏</m:t>
                              </m:r>
                            </m:e>
                          </m:d>
                        </m:e>
                      </m:d>
                      <m:r>
                        <a:rPr lang="fr-FR" b="1" i="1" smtClean="0">
                          <a:effectLst/>
                          <a:latin typeface="Cambria Math"/>
                          <a:ea typeface="Times New Roman"/>
                          <a:cs typeface="Times New Roman"/>
                        </a:rPr>
                        <m:t>+(</m:t>
                      </m:r>
                      <m:r>
                        <a:rPr lang="fr-FR" b="1" i="1" smtClean="0">
                          <a:effectLst/>
                          <a:latin typeface="Cambria Math"/>
                          <a:ea typeface="Times New Roman"/>
                          <a:cs typeface="Times New Roman"/>
                        </a:rPr>
                        <m:t>𝟏</m:t>
                      </m:r>
                      <m:r>
                        <a:rPr lang="fr-FR" b="1" i="1" smtClean="0">
                          <a:effectLst/>
                          <a:latin typeface="Cambria Math"/>
                          <a:ea typeface="Times New Roman"/>
                          <a:cs typeface="Times New Roman"/>
                        </a:rPr>
                        <m:t>−</m:t>
                      </m:r>
                      <m:r>
                        <a:rPr lang="fr-FR" b="1" i="1" smtClean="0">
                          <a:effectLst/>
                          <a:latin typeface="Cambria Math"/>
                          <a:ea typeface="Times New Roman"/>
                          <a:cs typeface="Times New Roman"/>
                        </a:rPr>
                        <m:t>𝒓</m:t>
                      </m:r>
                      <m:r>
                        <a:rPr lang="fr-FR" b="1" i="1" smtClean="0">
                          <a:effectLst/>
                          <a:latin typeface="Cambria Math"/>
                          <a:ea typeface="Times New Roman"/>
                          <a:cs typeface="Times New Roman"/>
                        </a:rPr>
                        <m:t>)(</m:t>
                      </m:r>
                      <m:d>
                        <m:dPr>
                          <m:ctrlPr>
                            <a:rPr lang="fr-FR" b="1" i="1" smtClean="0">
                              <a:effectLst/>
                              <a:latin typeface="Cambria Math"/>
                              <a:ea typeface="Times New Roman"/>
                              <a:cs typeface="Times New Roman"/>
                            </a:rPr>
                          </m:ctrlPr>
                        </m:dPr>
                        <m:e>
                          <m:r>
                            <a:rPr lang="fr-FR" b="1" i="1" smtClean="0">
                              <a:effectLst/>
                              <a:latin typeface="Cambria Math"/>
                              <a:ea typeface="Times New Roman"/>
                              <a:cs typeface="Times New Roman"/>
                            </a:rPr>
                            <m:t>−</m:t>
                          </m:r>
                          <m:r>
                            <a:rPr lang="fr-FR" b="1" i="1" smtClean="0">
                              <a:effectLst/>
                              <a:latin typeface="Cambria Math"/>
                              <a:ea typeface="Times New Roman"/>
                              <a:cs typeface="Times New Roman"/>
                            </a:rPr>
                            <m:t>𝟏</m:t>
                          </m:r>
                        </m:e>
                      </m:d>
                      <m:r>
                        <a:rPr lang="fr-FR" b="1" i="1" smtClean="0">
                          <a:effectLst/>
                          <a:latin typeface="Cambria Math"/>
                          <a:ea typeface="Times New Roman"/>
                          <a:cs typeface="Times New Roman"/>
                        </a:rPr>
                        <m:t>𝒒</m:t>
                      </m:r>
                    </m:oMath>
                  </m:oMathPara>
                </a14:m>
                <a:endParaRPr lang="fr-FR" b="1" i="1" dirty="0" smtClean="0">
                  <a:effectLst/>
                  <a:latin typeface="Cambria Math"/>
                  <a:ea typeface="Times New Roman"/>
                  <a:cs typeface="Times New Roman"/>
                </a:endParaRPr>
              </a:p>
              <a:p>
                <a:pPr>
                  <a:lnSpc>
                    <a:spcPct val="115000"/>
                  </a:lnSpc>
                  <a:spcAft>
                    <a:spcPts val="1000"/>
                  </a:spcAft>
                </a:pPr>
                <a:r>
                  <a:rPr lang="fr-FR" b="1" dirty="0" smtClean="0">
                    <a:effectLst/>
                    <a:ea typeface="Times New Roman"/>
                    <a:cs typeface="Times New Roman"/>
                  </a:rPr>
                  <a:t>+(1-q))=</a:t>
                </a:r>
                <a14:m>
                  <m:oMath xmlns:m="http://schemas.openxmlformats.org/officeDocument/2006/math">
                    <m:d>
                      <m:dPr>
                        <m:ctrlPr>
                          <a:rPr lang="fr-FR" b="1" i="1">
                            <a:effectLst/>
                            <a:latin typeface="Cambria Math"/>
                            <a:ea typeface="Times New Roman"/>
                            <a:cs typeface="Times New Roman"/>
                          </a:rPr>
                        </m:ctrlPr>
                      </m:dPr>
                      <m:e>
                        <m:r>
                          <a:rPr lang="fr-FR" b="1" i="1">
                            <a:effectLst/>
                            <a:latin typeface="Cambria Math"/>
                            <a:ea typeface="Times New Roman"/>
                            <a:cs typeface="Times New Roman"/>
                          </a:rPr>
                          <m:t>𝟏</m:t>
                        </m:r>
                        <m:r>
                          <a:rPr lang="fr-FR" b="1" i="1">
                            <a:effectLst/>
                            <a:latin typeface="Cambria Math"/>
                            <a:ea typeface="Times New Roman"/>
                            <a:cs typeface="Times New Roman"/>
                          </a:rPr>
                          <m:t>−</m:t>
                        </m:r>
                        <m:r>
                          <a:rPr lang="fr-FR" b="1" i="1">
                            <a:effectLst/>
                            <a:latin typeface="Cambria Math"/>
                            <a:ea typeface="Times New Roman"/>
                            <a:cs typeface="Times New Roman"/>
                          </a:rPr>
                          <m:t>𝟐</m:t>
                        </m:r>
                        <m:r>
                          <a:rPr lang="fr-FR" b="1" i="1">
                            <a:effectLst/>
                            <a:latin typeface="Cambria Math"/>
                            <a:ea typeface="Times New Roman"/>
                            <a:cs typeface="Times New Roman"/>
                          </a:rPr>
                          <m:t>𝒒</m:t>
                        </m:r>
                      </m:e>
                    </m:d>
                    <m:r>
                      <a:rPr lang="fr-FR" b="1" i="1">
                        <a:effectLst/>
                        <a:latin typeface="Cambria Math"/>
                        <a:ea typeface="Times New Roman"/>
                        <a:cs typeface="Times New Roman"/>
                      </a:rPr>
                      <m:t>+</m:t>
                    </m:r>
                    <m:r>
                      <a:rPr lang="fr-FR" b="1" i="1">
                        <a:effectLst/>
                        <a:latin typeface="Cambria Math"/>
                        <a:ea typeface="Times New Roman"/>
                        <a:cs typeface="Times New Roman"/>
                      </a:rPr>
                      <m:t>𝒓</m:t>
                    </m:r>
                    <m:r>
                      <a:rPr lang="fr-FR" b="1" i="1">
                        <a:effectLst/>
                        <a:latin typeface="Cambria Math"/>
                        <a:ea typeface="Times New Roman"/>
                        <a:cs typeface="Times New Roman"/>
                      </a:rPr>
                      <m:t>(</m:t>
                    </m:r>
                    <m:r>
                      <a:rPr lang="fr-FR" b="1" i="1">
                        <a:effectLst/>
                        <a:latin typeface="Cambria Math"/>
                        <a:ea typeface="Times New Roman"/>
                        <a:cs typeface="Times New Roman"/>
                      </a:rPr>
                      <m:t>𝟒</m:t>
                    </m:r>
                    <m:r>
                      <a:rPr lang="fr-FR" b="1" i="1">
                        <a:effectLst/>
                        <a:latin typeface="Cambria Math"/>
                        <a:ea typeface="Times New Roman"/>
                        <a:cs typeface="Times New Roman"/>
                      </a:rPr>
                      <m:t>𝒒</m:t>
                    </m:r>
                    <m:r>
                      <a:rPr lang="fr-FR" b="1" i="1">
                        <a:effectLst/>
                        <a:latin typeface="Cambria Math"/>
                        <a:ea typeface="Times New Roman"/>
                        <a:cs typeface="Times New Roman"/>
                      </a:rPr>
                      <m:t>−</m:t>
                    </m:r>
                    <m:r>
                      <a:rPr lang="fr-FR" b="1" i="1">
                        <a:effectLst/>
                        <a:latin typeface="Cambria Math"/>
                        <a:ea typeface="Times New Roman"/>
                        <a:cs typeface="Times New Roman"/>
                      </a:rPr>
                      <m:t>𝟐</m:t>
                    </m:r>
                    <m:r>
                      <a:rPr lang="fr-FR" b="1" i="1">
                        <a:effectLst/>
                        <a:latin typeface="Cambria Math"/>
                        <a:ea typeface="Times New Roman"/>
                        <a:cs typeface="Times New Roman"/>
                      </a:rPr>
                      <m:t>)</m:t>
                    </m:r>
                  </m:oMath>
                </a14:m>
                <a:endParaRPr lang="fr-FR" sz="1600" b="1" dirty="0">
                  <a:ea typeface="Calibri"/>
                  <a:cs typeface="Times New Roman"/>
                </a:endParaRPr>
              </a:p>
            </p:txBody>
          </p:sp>
        </mc:Choice>
        <mc:Fallback xmlns="">
          <p:sp>
            <p:nvSpPr>
              <p:cNvPr id="6" name="Rectangle 5"/>
              <p:cNvSpPr>
                <a:spLocks noRot="1" noChangeAspect="1" noMove="1" noResize="1" noEditPoints="1" noAdjustHandles="1" noChangeArrowheads="1" noChangeShapeType="1" noTextEdit="1"/>
              </p:cNvSpPr>
              <p:nvPr/>
            </p:nvSpPr>
            <p:spPr>
              <a:xfrm>
                <a:off x="1115616" y="3212976"/>
                <a:ext cx="7704856" cy="2110771"/>
              </a:xfrm>
              <a:prstGeom prst="rect">
                <a:avLst/>
              </a:prstGeom>
              <a:blipFill rotWithShape="1">
                <a:blip r:embed="rId2"/>
                <a:stretch>
                  <a:fillRect l="-633" t="-289" b="-2890"/>
                </a:stretch>
              </a:blipFill>
            </p:spPr>
            <p:txBody>
              <a:bodyPr/>
              <a:lstStyle/>
              <a:p>
                <a:r>
                  <a:rPr lang="fr-FR">
                    <a:noFill/>
                  </a:rPr>
                  <a:t> </a:t>
                </a:r>
              </a:p>
            </p:txBody>
          </p:sp>
        </mc:Fallback>
      </mc:AlternateContent>
    </p:spTree>
    <p:extLst>
      <p:ext uri="{BB962C8B-B14F-4D97-AF65-F5344CB8AC3E}">
        <p14:creationId xmlns:p14="http://schemas.microsoft.com/office/powerpoint/2010/main" val="71605066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marL="0" indent="0">
                  <a:lnSpc>
                    <a:spcPct val="115000"/>
                  </a:lnSpc>
                  <a:spcAft>
                    <a:spcPts val="1000"/>
                  </a:spcAft>
                  <a:buNone/>
                </a:pPr>
                <a:r>
                  <a:rPr lang="fr-FR" sz="2800" dirty="0" smtClean="0">
                    <a:ea typeface="Calibri"/>
                    <a:cs typeface="Times New Roman"/>
                  </a:rPr>
                  <a:t>Donc la fonction meilleure réponse peut être représentée comme suit:</a:t>
                </a:r>
                <a:endParaRPr lang="fr-FR" sz="2800" dirty="0">
                  <a:ea typeface="Calibri"/>
                  <a:cs typeface="Times New Roman"/>
                </a:endParaRPr>
              </a:p>
              <a:p>
                <a:pPr marL="0" indent="0">
                  <a:buNone/>
                </a:pPr>
                <a:r>
                  <a:rPr lang="fr-FR" dirty="0" smtClean="0">
                    <a:ea typeface="Times New Roman"/>
                  </a:rPr>
                  <a:t>r</a:t>
                </a:r>
                <a14:m>
                  <m:oMath xmlns:m="http://schemas.openxmlformats.org/officeDocument/2006/math">
                    <m:d>
                      <m:dPr>
                        <m:ctrlPr>
                          <a:rPr lang="fr-FR" i="1">
                            <a:latin typeface="Cambria Math"/>
                            <a:ea typeface="Times New Roman"/>
                          </a:rPr>
                        </m:ctrlPr>
                      </m:dPr>
                      <m:e>
                        <m:r>
                          <a:rPr lang="fr-FR" i="1">
                            <a:effectLst/>
                            <a:latin typeface="Cambria Math"/>
                            <a:ea typeface="Times New Roman"/>
                            <a:cs typeface="Times New Roman"/>
                          </a:rPr>
                          <m:t>𝑞</m:t>
                        </m:r>
                      </m:e>
                    </m:d>
                    <m:r>
                      <a:rPr lang="fr-FR" i="1">
                        <a:effectLst/>
                        <a:latin typeface="Cambria Math"/>
                        <a:ea typeface="Times New Roman"/>
                        <a:cs typeface="Times New Roman"/>
                      </a:rPr>
                      <m:t>=</m:t>
                    </m:r>
                    <m:d>
                      <m:dPr>
                        <m:begChr m:val="{"/>
                        <m:endChr m:val=""/>
                        <m:ctrlPr>
                          <a:rPr lang="fr-FR" i="1">
                            <a:effectLst/>
                            <a:latin typeface="Cambria Math"/>
                            <a:ea typeface="Times New Roman"/>
                          </a:rPr>
                        </m:ctrlPr>
                      </m:dPr>
                      <m:e>
                        <m:eqArr>
                          <m:eqArrPr>
                            <m:ctrlPr>
                              <a:rPr lang="fr-FR" i="1">
                                <a:effectLst/>
                                <a:latin typeface="Cambria Math"/>
                                <a:ea typeface="Times New Roman"/>
                              </a:rPr>
                            </m:ctrlPr>
                          </m:eqArrPr>
                          <m:e>
                            <m:r>
                              <a:rPr lang="fr-FR" i="1">
                                <a:effectLst/>
                                <a:latin typeface="Cambria Math"/>
                                <a:ea typeface="Times New Roman"/>
                                <a:cs typeface="Times New Roman"/>
                              </a:rPr>
                              <m:t>1 </m:t>
                            </m:r>
                            <m:r>
                              <a:rPr lang="fr-FR" i="1">
                                <a:effectLst/>
                                <a:latin typeface="Cambria Math"/>
                                <a:ea typeface="Times New Roman"/>
                                <a:cs typeface="Times New Roman"/>
                              </a:rPr>
                              <m:t>𝑠𝑖</m:t>
                            </m:r>
                            <m:r>
                              <a:rPr lang="fr-FR" i="1">
                                <a:effectLst/>
                                <a:latin typeface="Cambria Math"/>
                                <a:ea typeface="Times New Roman"/>
                                <a:cs typeface="Times New Roman"/>
                              </a:rPr>
                              <m:t> 4</m:t>
                            </m:r>
                            <m:r>
                              <a:rPr lang="fr-FR" i="1">
                                <a:effectLst/>
                                <a:latin typeface="Cambria Math"/>
                                <a:ea typeface="Times New Roman"/>
                                <a:cs typeface="Times New Roman"/>
                              </a:rPr>
                              <m:t>𝑞</m:t>
                            </m:r>
                            <m:r>
                              <a:rPr lang="fr-FR" i="1">
                                <a:effectLst/>
                                <a:latin typeface="Cambria Math"/>
                                <a:ea typeface="Times New Roman"/>
                                <a:cs typeface="Times New Roman"/>
                              </a:rPr>
                              <m:t>−2&gt;0⇔</m:t>
                            </m:r>
                            <m:r>
                              <a:rPr lang="fr-FR" i="1">
                                <a:effectLst/>
                                <a:latin typeface="Cambria Math"/>
                                <a:ea typeface="Times New Roman"/>
                                <a:cs typeface="Times New Roman"/>
                              </a:rPr>
                              <m:t>𝑞</m:t>
                            </m:r>
                            <m:r>
                              <a:rPr lang="fr-FR" i="1">
                                <a:effectLst/>
                                <a:latin typeface="Cambria Math"/>
                                <a:ea typeface="Times New Roman"/>
                                <a:cs typeface="Times New Roman"/>
                              </a:rPr>
                              <m:t>&gt;</m:t>
                            </m:r>
                            <m:f>
                              <m:fPr>
                                <m:ctrlPr>
                                  <a:rPr lang="fr-FR" i="1">
                                    <a:effectLst/>
                                    <a:latin typeface="Cambria Math"/>
                                    <a:ea typeface="Times New Roman"/>
                                  </a:rPr>
                                </m:ctrlPr>
                              </m:fPr>
                              <m:num>
                                <m:r>
                                  <a:rPr lang="fr-FR" i="1">
                                    <a:effectLst/>
                                    <a:latin typeface="Cambria Math"/>
                                    <a:ea typeface="Times New Roman"/>
                                    <a:cs typeface="Times New Roman"/>
                                  </a:rPr>
                                  <m:t>1</m:t>
                                </m:r>
                              </m:num>
                              <m:den>
                                <m:r>
                                  <a:rPr lang="fr-FR" i="1">
                                    <a:effectLst/>
                                    <a:latin typeface="Cambria Math"/>
                                    <a:ea typeface="Times New Roman"/>
                                    <a:cs typeface="Times New Roman"/>
                                  </a:rPr>
                                  <m:t>2</m:t>
                                </m:r>
                              </m:den>
                            </m:f>
                          </m:e>
                          <m:e>
                            <m:r>
                              <a:rPr lang="fr-FR" i="1">
                                <a:effectLst/>
                                <a:latin typeface="Cambria Math"/>
                                <a:ea typeface="Times New Roman"/>
                                <a:cs typeface="Times New Roman"/>
                              </a:rPr>
                              <m:t>𝑟</m:t>
                            </m:r>
                            <m:r>
                              <a:rPr lang="fr-FR" i="1">
                                <a:effectLst/>
                                <a:latin typeface="Cambria Math"/>
                                <a:ea typeface="Times New Roman"/>
                                <a:cs typeface="Times New Roman"/>
                              </a:rPr>
                              <m:t> ∈</m:t>
                            </m:r>
                            <m:d>
                              <m:dPr>
                                <m:begChr m:val="["/>
                                <m:endChr m:val="]"/>
                                <m:ctrlPr>
                                  <a:rPr lang="fr-FR" i="1">
                                    <a:effectLst/>
                                    <a:latin typeface="Cambria Math"/>
                                    <a:ea typeface="Times New Roman"/>
                                  </a:rPr>
                                </m:ctrlPr>
                              </m:dPr>
                              <m:e>
                                <m:r>
                                  <a:rPr lang="fr-FR" i="1">
                                    <a:effectLst/>
                                    <a:latin typeface="Cambria Math"/>
                                    <a:ea typeface="Times New Roman"/>
                                    <a:cs typeface="Times New Roman"/>
                                  </a:rPr>
                                  <m:t>0,1</m:t>
                                </m:r>
                              </m:e>
                            </m:d>
                            <m:r>
                              <a:rPr lang="fr-FR" i="1">
                                <a:effectLst/>
                                <a:latin typeface="Cambria Math"/>
                                <a:ea typeface="Times New Roman"/>
                                <a:cs typeface="Times New Roman"/>
                              </a:rPr>
                              <m:t> </m:t>
                            </m:r>
                            <m:r>
                              <a:rPr lang="fr-FR" i="1">
                                <a:effectLst/>
                                <a:latin typeface="Cambria Math"/>
                                <a:ea typeface="Times New Roman"/>
                                <a:cs typeface="Times New Roman"/>
                              </a:rPr>
                              <m:t>𝑠𝑖</m:t>
                            </m:r>
                            <m:r>
                              <a:rPr lang="fr-FR" i="1">
                                <a:effectLst/>
                                <a:latin typeface="Cambria Math"/>
                                <a:ea typeface="Times New Roman"/>
                                <a:cs typeface="Times New Roman"/>
                              </a:rPr>
                              <m:t> </m:t>
                            </m:r>
                            <m:r>
                              <a:rPr lang="fr-FR" i="1">
                                <a:effectLst/>
                                <a:latin typeface="Cambria Math"/>
                                <a:ea typeface="Times New Roman"/>
                                <a:cs typeface="Times New Roman"/>
                              </a:rPr>
                              <m:t>𝑞</m:t>
                            </m:r>
                            <m:r>
                              <a:rPr lang="fr-FR" i="1">
                                <a:effectLst/>
                                <a:latin typeface="Cambria Math"/>
                                <a:ea typeface="Times New Roman"/>
                                <a:cs typeface="Times New Roman"/>
                              </a:rPr>
                              <m:t>=</m:t>
                            </m:r>
                            <m:f>
                              <m:fPr>
                                <m:ctrlPr>
                                  <a:rPr lang="fr-FR" i="1">
                                    <a:effectLst/>
                                    <a:latin typeface="Cambria Math"/>
                                    <a:ea typeface="Times New Roman"/>
                                  </a:rPr>
                                </m:ctrlPr>
                              </m:fPr>
                              <m:num>
                                <m:r>
                                  <a:rPr lang="fr-FR" i="1">
                                    <a:effectLst/>
                                    <a:latin typeface="Cambria Math"/>
                                    <a:ea typeface="Times New Roman"/>
                                    <a:cs typeface="Times New Roman"/>
                                  </a:rPr>
                                  <m:t>1</m:t>
                                </m:r>
                              </m:num>
                              <m:den>
                                <m:r>
                                  <a:rPr lang="fr-FR" i="1">
                                    <a:effectLst/>
                                    <a:latin typeface="Cambria Math"/>
                                    <a:ea typeface="Times New Roman"/>
                                    <a:cs typeface="Times New Roman"/>
                                  </a:rPr>
                                  <m:t>2</m:t>
                                </m:r>
                              </m:den>
                            </m:f>
                          </m:e>
                          <m:e>
                            <m:r>
                              <a:rPr lang="fr-FR" i="1">
                                <a:effectLst/>
                                <a:latin typeface="Cambria Math"/>
                                <a:ea typeface="Times New Roman"/>
                                <a:cs typeface="Times New Roman"/>
                              </a:rPr>
                              <m:t>0 </m:t>
                            </m:r>
                            <m:r>
                              <a:rPr lang="fr-FR" i="1">
                                <a:effectLst/>
                                <a:latin typeface="Cambria Math"/>
                                <a:ea typeface="Times New Roman"/>
                                <a:cs typeface="Times New Roman"/>
                              </a:rPr>
                              <m:t>𝑠𝑖</m:t>
                            </m:r>
                            <m:r>
                              <a:rPr lang="fr-FR" i="1">
                                <a:effectLst/>
                                <a:latin typeface="Cambria Math"/>
                                <a:ea typeface="Times New Roman"/>
                                <a:cs typeface="Times New Roman"/>
                              </a:rPr>
                              <m:t> </m:t>
                            </m:r>
                            <m:r>
                              <a:rPr lang="fr-FR" i="1">
                                <a:effectLst/>
                                <a:latin typeface="Cambria Math"/>
                                <a:ea typeface="Times New Roman"/>
                                <a:cs typeface="Times New Roman"/>
                              </a:rPr>
                              <m:t>𝑞</m:t>
                            </m:r>
                            <m:r>
                              <a:rPr lang="fr-FR" i="1">
                                <a:effectLst/>
                                <a:latin typeface="Cambria Math"/>
                                <a:ea typeface="Times New Roman"/>
                                <a:cs typeface="Times New Roman"/>
                              </a:rPr>
                              <m:t>&lt;</m:t>
                            </m:r>
                            <m:f>
                              <m:fPr>
                                <m:ctrlPr>
                                  <a:rPr lang="fr-FR" i="1">
                                    <a:effectLst/>
                                    <a:latin typeface="Cambria Math"/>
                                    <a:ea typeface="Times New Roman"/>
                                  </a:rPr>
                                </m:ctrlPr>
                              </m:fPr>
                              <m:num>
                                <m:r>
                                  <a:rPr lang="fr-FR" i="1">
                                    <a:effectLst/>
                                    <a:latin typeface="Cambria Math"/>
                                    <a:ea typeface="Times New Roman"/>
                                    <a:cs typeface="Times New Roman"/>
                                  </a:rPr>
                                  <m:t>1</m:t>
                                </m:r>
                              </m:num>
                              <m:den>
                                <m:r>
                                  <a:rPr lang="fr-FR" i="1">
                                    <a:effectLst/>
                                    <a:latin typeface="Cambria Math"/>
                                    <a:ea typeface="Times New Roman"/>
                                    <a:cs typeface="Times New Roman"/>
                                  </a:rPr>
                                  <m:t>2</m:t>
                                </m:r>
                              </m:den>
                            </m:f>
                          </m:e>
                        </m:eqArr>
                      </m:e>
                    </m:d>
                  </m:oMath>
                </a14:m>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852" t="-539"/>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84</a:t>
            </a:fld>
            <a:endParaRPr lang="fr-FR"/>
          </a:p>
        </p:txBody>
      </p:sp>
    </p:spTree>
    <p:extLst>
      <p:ext uri="{BB962C8B-B14F-4D97-AF65-F5344CB8AC3E}">
        <p14:creationId xmlns:p14="http://schemas.microsoft.com/office/powerpoint/2010/main" val="299925168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457200" y="1600200"/>
                <a:ext cx="8435280" cy="4925144"/>
              </a:xfrm>
            </p:spPr>
            <p:txBody>
              <a:bodyPr>
                <a:normAutofit fontScale="85000" lnSpcReduction="10000"/>
              </a:bodyPr>
              <a:lstStyle/>
              <a:p>
                <a:pPr marL="0" indent="0">
                  <a:lnSpc>
                    <a:spcPct val="115000"/>
                  </a:lnSpc>
                  <a:spcAft>
                    <a:spcPts val="1000"/>
                  </a:spcAft>
                  <a:buNone/>
                </a:pPr>
                <a:r>
                  <a:rPr lang="fr-FR" dirty="0" smtClean="0">
                    <a:latin typeface="Cambria Math"/>
                    <a:ea typeface="Times New Roman"/>
                    <a:cs typeface="Times New Roman"/>
                  </a:rPr>
                  <a:t>de même pour le second joueur:</a:t>
                </a:r>
              </a:p>
              <a:p>
                <a:pPr marL="0" indent="0">
                  <a:lnSpc>
                    <a:spcPct val="115000"/>
                  </a:lnSpc>
                  <a:spcAft>
                    <a:spcPts val="1000"/>
                  </a:spcAft>
                  <a:buNone/>
                </a:pPr>
                <a14:m>
                  <m:oMathPara xmlns:m="http://schemas.openxmlformats.org/officeDocument/2006/math">
                    <m:oMathParaPr>
                      <m:jc m:val="centerGroup"/>
                    </m:oMathParaPr>
                    <m:oMath xmlns:m="http://schemas.openxmlformats.org/officeDocument/2006/math">
                      <m:sSub>
                        <m:sSubPr>
                          <m:ctrlPr>
                            <a:rPr lang="fr-FR" i="1">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2</m:t>
                          </m:r>
                        </m:sub>
                      </m:sSub>
                      <m:d>
                        <m:dPr>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2</m:t>
                              </m:r>
                            </m:sub>
                          </m:sSub>
                        </m:e>
                      </m:d>
                      <m:r>
                        <a:rPr lang="fr-FR" i="1">
                          <a:effectLst/>
                          <a:latin typeface="Cambria Math"/>
                          <a:ea typeface="Times New Roman"/>
                          <a:cs typeface="Times New Roman"/>
                        </a:rPr>
                        <m:t>=</m:t>
                      </m:r>
                      <m:d>
                        <m:dPr>
                          <m:ctrlPr>
                            <a:rPr lang="fr-FR" i="1">
                              <a:effectLst/>
                              <a:latin typeface="Cambria Math"/>
                              <a:ea typeface="Times New Roman"/>
                              <a:cs typeface="Times New Roman"/>
                            </a:rPr>
                          </m:ctrlPr>
                        </m:dPr>
                        <m:e>
                          <m:r>
                            <a:rPr lang="fr-FR" i="1">
                              <a:effectLst/>
                              <a:latin typeface="Cambria Math"/>
                              <a:ea typeface="Times New Roman"/>
                              <a:cs typeface="Times New Roman"/>
                            </a:rPr>
                            <m:t>2</m:t>
                          </m:r>
                          <m:r>
                            <a:rPr lang="fr-FR" i="1">
                              <a:effectLst/>
                              <a:latin typeface="Cambria Math"/>
                              <a:ea typeface="Times New Roman"/>
                              <a:cs typeface="Times New Roman"/>
                            </a:rPr>
                            <m:t>𝑟</m:t>
                          </m:r>
                          <m:r>
                            <a:rPr lang="fr-FR" i="1">
                              <a:effectLst/>
                              <a:latin typeface="Cambria Math"/>
                              <a:ea typeface="Times New Roman"/>
                              <a:cs typeface="Times New Roman"/>
                            </a:rPr>
                            <m:t>−1</m:t>
                          </m:r>
                        </m:e>
                      </m:d>
                      <m:r>
                        <a:rPr lang="fr-FR" i="1">
                          <a:effectLst/>
                          <a:latin typeface="Cambria Math"/>
                          <a:ea typeface="Times New Roman"/>
                          <a:cs typeface="Times New Roman"/>
                        </a:rPr>
                        <m:t>+</m:t>
                      </m:r>
                      <m:r>
                        <a:rPr lang="fr-FR" i="1">
                          <a:effectLst/>
                          <a:latin typeface="Cambria Math"/>
                          <a:ea typeface="Times New Roman"/>
                          <a:cs typeface="Times New Roman"/>
                        </a:rPr>
                        <m:t>𝑞</m:t>
                      </m:r>
                      <m:r>
                        <a:rPr lang="fr-FR" i="1">
                          <a:effectLst/>
                          <a:latin typeface="Cambria Math"/>
                          <a:ea typeface="Times New Roman"/>
                          <a:cs typeface="Times New Roman"/>
                        </a:rPr>
                        <m:t>(2−4</m:t>
                      </m:r>
                      <m:r>
                        <a:rPr lang="fr-FR" i="1">
                          <a:effectLst/>
                          <a:latin typeface="Cambria Math"/>
                          <a:ea typeface="Times New Roman"/>
                          <a:cs typeface="Times New Roman"/>
                        </a:rPr>
                        <m:t>𝑟</m:t>
                      </m:r>
                      <m:r>
                        <a:rPr lang="fr-FR" i="1">
                          <a:effectLst/>
                          <a:latin typeface="Cambria Math"/>
                          <a:ea typeface="Times New Roman"/>
                          <a:cs typeface="Times New Roman"/>
                        </a:rPr>
                        <m:t>)</m:t>
                      </m:r>
                    </m:oMath>
                  </m:oMathPara>
                </a14:m>
                <a:endParaRPr lang="fr-FR" sz="2800" dirty="0">
                  <a:ea typeface="Calibri"/>
                  <a:cs typeface="Times New Roman"/>
                </a:endParaRPr>
              </a:p>
              <a:p>
                <a:pPr marL="0" indent="0">
                  <a:buNone/>
                </a:pPr>
                <a:r>
                  <a:rPr lang="fr-FR" dirty="0" smtClean="0"/>
                  <a:t>La fonction meilleur réponse associée:</a:t>
                </a:r>
              </a:p>
              <a:p>
                <a:pPr marL="0" indent="0">
                  <a:lnSpc>
                    <a:spcPct val="115000"/>
                  </a:lnSpc>
                  <a:spcAft>
                    <a:spcPts val="1000"/>
                  </a:spcAft>
                  <a:buNone/>
                </a:pPr>
                <a14:m>
                  <m:oMathPara xmlns:m="http://schemas.openxmlformats.org/officeDocument/2006/math">
                    <m:oMathParaPr>
                      <m:jc m:val="centerGroup"/>
                    </m:oMathParaPr>
                    <m:oMath xmlns:m="http://schemas.openxmlformats.org/officeDocument/2006/math">
                      <m:r>
                        <a:rPr lang="fr-FR" i="1">
                          <a:latin typeface="Cambria Math"/>
                          <a:ea typeface="Times New Roman"/>
                          <a:cs typeface="Times New Roman"/>
                        </a:rPr>
                        <m:t>𝑞</m:t>
                      </m:r>
                      <m:d>
                        <m:dPr>
                          <m:ctrlPr>
                            <a:rPr lang="fr-FR" i="1">
                              <a:effectLst/>
                              <a:latin typeface="Cambria Math"/>
                              <a:ea typeface="Times New Roman"/>
                              <a:cs typeface="Times New Roman"/>
                            </a:rPr>
                          </m:ctrlPr>
                        </m:dPr>
                        <m:e>
                          <m:r>
                            <a:rPr lang="fr-FR" i="1">
                              <a:effectLst/>
                              <a:latin typeface="Cambria Math"/>
                              <a:ea typeface="Times New Roman"/>
                              <a:cs typeface="Times New Roman"/>
                            </a:rPr>
                            <m:t>𝑟</m:t>
                          </m:r>
                        </m:e>
                      </m:d>
                      <m:r>
                        <a:rPr lang="fr-FR" i="1">
                          <a:effectLst/>
                          <a:latin typeface="Cambria Math"/>
                          <a:ea typeface="Times New Roman"/>
                          <a:cs typeface="Times New Roman"/>
                        </a:rPr>
                        <m:t>=</m:t>
                      </m:r>
                      <m:d>
                        <m:dPr>
                          <m:begChr m:val="{"/>
                          <m:endChr m:val=""/>
                          <m:ctrlPr>
                            <a:rPr lang="fr-FR" i="1">
                              <a:effectLst/>
                              <a:latin typeface="Cambria Math"/>
                              <a:ea typeface="Times New Roman"/>
                              <a:cs typeface="Times New Roman"/>
                            </a:rPr>
                          </m:ctrlPr>
                        </m:dPr>
                        <m:e>
                          <m:eqArr>
                            <m:eqArrPr>
                              <m:ctrlPr>
                                <a:rPr lang="fr-FR" i="1">
                                  <a:effectLst/>
                                  <a:latin typeface="Cambria Math"/>
                                  <a:ea typeface="Times New Roman"/>
                                  <a:cs typeface="Times New Roman"/>
                                </a:rPr>
                              </m:ctrlPr>
                            </m:eqArrPr>
                            <m:e>
                              <m:r>
                                <a:rPr lang="fr-FR" i="1">
                                  <a:effectLst/>
                                  <a:latin typeface="Cambria Math"/>
                                  <a:ea typeface="Times New Roman"/>
                                  <a:cs typeface="Times New Roman"/>
                                </a:rPr>
                                <m:t>1 </m:t>
                              </m:r>
                              <m:r>
                                <a:rPr lang="fr-FR" i="1">
                                  <a:effectLst/>
                                  <a:latin typeface="Cambria Math"/>
                                  <a:ea typeface="Times New Roman"/>
                                  <a:cs typeface="Times New Roman"/>
                                </a:rPr>
                                <m:t>𝑠𝑖</m:t>
                              </m:r>
                              <m:r>
                                <a:rPr lang="fr-FR" i="1">
                                  <a:effectLst/>
                                  <a:latin typeface="Cambria Math"/>
                                  <a:ea typeface="Times New Roman"/>
                                  <a:cs typeface="Times New Roman"/>
                                </a:rPr>
                                <m:t> </m:t>
                              </m:r>
                              <m:r>
                                <a:rPr lang="fr-FR" i="1">
                                  <a:effectLst/>
                                  <a:latin typeface="Cambria Math"/>
                                  <a:ea typeface="Times New Roman"/>
                                  <a:cs typeface="Times New Roman"/>
                                </a:rPr>
                                <m:t>𝑟</m:t>
                              </m:r>
                              <m:r>
                                <a:rPr lang="fr-FR" i="1">
                                  <a:effectLst/>
                                  <a:latin typeface="Cambria Math"/>
                                  <a:ea typeface="Times New Roman"/>
                                  <a:cs typeface="Times New Roman"/>
                                </a:rPr>
                                <m:t>&lt;</m:t>
                              </m:r>
                              <m:f>
                                <m:fPr>
                                  <m:ctrlPr>
                                    <a:rPr lang="fr-FR" i="1">
                                      <a:effectLst/>
                                      <a:latin typeface="Cambria Math"/>
                                      <a:ea typeface="Times New Roman"/>
                                      <a:cs typeface="Times New Roman"/>
                                    </a:rPr>
                                  </m:ctrlPr>
                                </m:fPr>
                                <m:num>
                                  <m:r>
                                    <a:rPr lang="fr-FR" i="1">
                                      <a:effectLst/>
                                      <a:latin typeface="Cambria Math"/>
                                      <a:ea typeface="Times New Roman"/>
                                      <a:cs typeface="Times New Roman"/>
                                    </a:rPr>
                                    <m:t>1</m:t>
                                  </m:r>
                                </m:num>
                                <m:den>
                                  <m:r>
                                    <a:rPr lang="fr-FR" i="1">
                                      <a:effectLst/>
                                      <a:latin typeface="Cambria Math"/>
                                      <a:ea typeface="Times New Roman"/>
                                      <a:cs typeface="Times New Roman"/>
                                    </a:rPr>
                                    <m:t>2</m:t>
                                  </m:r>
                                </m:den>
                              </m:f>
                            </m:e>
                            <m:e>
                              <m:r>
                                <a:rPr lang="fr-FR" i="1">
                                  <a:effectLst/>
                                  <a:latin typeface="Cambria Math"/>
                                  <a:ea typeface="Times New Roman"/>
                                  <a:cs typeface="Times New Roman"/>
                                </a:rPr>
                                <m:t>𝑞</m:t>
                              </m:r>
                              <m:r>
                                <a:rPr lang="fr-FR" i="1">
                                  <a:effectLst/>
                                  <a:latin typeface="Cambria Math"/>
                                  <a:ea typeface="Times New Roman"/>
                                  <a:cs typeface="Times New Roman"/>
                                </a:rPr>
                                <m:t>∈</m:t>
                              </m:r>
                              <m:d>
                                <m:dPr>
                                  <m:begChr m:val="["/>
                                  <m:endChr m:val="]"/>
                                  <m:ctrlPr>
                                    <a:rPr lang="fr-FR" i="1">
                                      <a:effectLst/>
                                      <a:latin typeface="Cambria Math"/>
                                      <a:ea typeface="Times New Roman"/>
                                      <a:cs typeface="Times New Roman"/>
                                    </a:rPr>
                                  </m:ctrlPr>
                                </m:dPr>
                                <m:e>
                                  <m:r>
                                    <a:rPr lang="fr-FR" i="1">
                                      <a:effectLst/>
                                      <a:latin typeface="Cambria Math"/>
                                      <a:ea typeface="Times New Roman"/>
                                      <a:cs typeface="Times New Roman"/>
                                    </a:rPr>
                                    <m:t>0,1</m:t>
                                  </m:r>
                                </m:e>
                              </m:d>
                              <m:r>
                                <a:rPr lang="fr-FR" i="1">
                                  <a:effectLst/>
                                  <a:latin typeface="Cambria Math"/>
                                  <a:ea typeface="Times New Roman"/>
                                  <a:cs typeface="Times New Roman"/>
                                </a:rPr>
                                <m:t>𝑠𝑖</m:t>
                              </m:r>
                              <m:r>
                                <a:rPr lang="fr-FR" i="1">
                                  <a:effectLst/>
                                  <a:latin typeface="Cambria Math"/>
                                  <a:ea typeface="Times New Roman"/>
                                  <a:cs typeface="Times New Roman"/>
                                </a:rPr>
                                <m:t> </m:t>
                              </m:r>
                              <m:r>
                                <a:rPr lang="fr-FR" i="1">
                                  <a:effectLst/>
                                  <a:latin typeface="Cambria Math"/>
                                  <a:ea typeface="Times New Roman"/>
                                  <a:cs typeface="Times New Roman"/>
                                </a:rPr>
                                <m:t>𝑟</m:t>
                              </m:r>
                              <m:r>
                                <a:rPr lang="fr-FR" i="1">
                                  <a:effectLst/>
                                  <a:latin typeface="Cambria Math"/>
                                  <a:ea typeface="Times New Roman"/>
                                  <a:cs typeface="Times New Roman"/>
                                </a:rPr>
                                <m:t>=</m:t>
                              </m:r>
                              <m:f>
                                <m:fPr>
                                  <m:ctrlPr>
                                    <a:rPr lang="fr-FR" i="1">
                                      <a:effectLst/>
                                      <a:latin typeface="Cambria Math"/>
                                      <a:ea typeface="Times New Roman"/>
                                      <a:cs typeface="Times New Roman"/>
                                    </a:rPr>
                                  </m:ctrlPr>
                                </m:fPr>
                                <m:num>
                                  <m:r>
                                    <a:rPr lang="fr-FR" i="1">
                                      <a:effectLst/>
                                      <a:latin typeface="Cambria Math"/>
                                      <a:ea typeface="Times New Roman"/>
                                      <a:cs typeface="Times New Roman"/>
                                    </a:rPr>
                                    <m:t>1</m:t>
                                  </m:r>
                                </m:num>
                                <m:den>
                                  <m:r>
                                    <a:rPr lang="fr-FR" i="1">
                                      <a:effectLst/>
                                      <a:latin typeface="Cambria Math"/>
                                      <a:ea typeface="Times New Roman"/>
                                      <a:cs typeface="Times New Roman"/>
                                    </a:rPr>
                                    <m:t>2</m:t>
                                  </m:r>
                                </m:den>
                              </m:f>
                            </m:e>
                            <m:e>
                              <m:r>
                                <a:rPr lang="fr-FR" i="1">
                                  <a:effectLst/>
                                  <a:latin typeface="Cambria Math"/>
                                  <a:ea typeface="Times New Roman"/>
                                  <a:cs typeface="Times New Roman"/>
                                </a:rPr>
                                <m:t>0 </m:t>
                              </m:r>
                              <m:r>
                                <a:rPr lang="fr-FR" i="1">
                                  <a:effectLst/>
                                  <a:latin typeface="Cambria Math"/>
                                  <a:ea typeface="Times New Roman"/>
                                  <a:cs typeface="Times New Roman"/>
                                </a:rPr>
                                <m:t>𝑠𝑖</m:t>
                              </m:r>
                              <m:r>
                                <a:rPr lang="fr-FR" i="1">
                                  <a:effectLst/>
                                  <a:latin typeface="Cambria Math"/>
                                  <a:ea typeface="Times New Roman"/>
                                  <a:cs typeface="Times New Roman"/>
                                </a:rPr>
                                <m:t> </m:t>
                              </m:r>
                              <m:r>
                                <a:rPr lang="fr-FR" i="1">
                                  <a:effectLst/>
                                  <a:latin typeface="Cambria Math"/>
                                  <a:ea typeface="Times New Roman"/>
                                  <a:cs typeface="Times New Roman"/>
                                </a:rPr>
                                <m:t>𝑟</m:t>
                              </m:r>
                              <m:r>
                                <a:rPr lang="fr-FR" i="1">
                                  <a:effectLst/>
                                  <a:latin typeface="Cambria Math"/>
                                  <a:ea typeface="Times New Roman"/>
                                  <a:cs typeface="Times New Roman"/>
                                </a:rPr>
                                <m:t>&gt;</m:t>
                              </m:r>
                              <m:f>
                                <m:fPr>
                                  <m:ctrlPr>
                                    <a:rPr lang="fr-FR" i="1">
                                      <a:effectLst/>
                                      <a:latin typeface="Cambria Math"/>
                                      <a:ea typeface="Times New Roman"/>
                                      <a:cs typeface="Times New Roman"/>
                                    </a:rPr>
                                  </m:ctrlPr>
                                </m:fPr>
                                <m:num>
                                  <m:r>
                                    <a:rPr lang="fr-FR" i="1">
                                      <a:effectLst/>
                                      <a:latin typeface="Cambria Math"/>
                                      <a:ea typeface="Times New Roman"/>
                                      <a:cs typeface="Times New Roman"/>
                                    </a:rPr>
                                    <m:t>1</m:t>
                                  </m:r>
                                </m:num>
                                <m:den>
                                  <m:r>
                                    <a:rPr lang="fr-FR" i="1">
                                      <a:effectLst/>
                                      <a:latin typeface="Cambria Math"/>
                                      <a:ea typeface="Times New Roman"/>
                                      <a:cs typeface="Times New Roman"/>
                                    </a:rPr>
                                    <m:t>2</m:t>
                                  </m:r>
                                </m:den>
                              </m:f>
                            </m:e>
                          </m:eqArr>
                        </m:e>
                      </m:d>
                    </m:oMath>
                  </m:oMathPara>
                </a14:m>
                <a:endParaRPr lang="fr-FR" sz="2800" dirty="0">
                  <a:ea typeface="Calibri"/>
                  <a:cs typeface="Times New Roman"/>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457200" y="1600200"/>
                <a:ext cx="8435280" cy="4925144"/>
              </a:xfrm>
              <a:blipFill rotWithShape="1">
                <a:blip r:embed="rId2"/>
                <a:stretch>
                  <a:fillRect l="-1301" t="-1363"/>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85</a:t>
            </a:fld>
            <a:endParaRPr lang="fr-FR"/>
          </a:p>
        </p:txBody>
      </p:sp>
    </p:spTree>
    <p:extLst>
      <p:ext uri="{BB962C8B-B14F-4D97-AF65-F5344CB8AC3E}">
        <p14:creationId xmlns:p14="http://schemas.microsoft.com/office/powerpoint/2010/main" val="277520696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marL="0" indent="0">
                  <a:buNone/>
                </a:pPr>
                <a:r>
                  <a:rPr lang="fr-FR" dirty="0">
                    <a:ea typeface="Times New Roman"/>
                    <a:cs typeface="Times New Roman"/>
                  </a:rPr>
                  <a:t>En dessinant les deux courbes l’équilibre de Nash est  </a:t>
                </a:r>
                <a14:m>
                  <m:oMath xmlns:m="http://schemas.openxmlformats.org/officeDocument/2006/math">
                    <m:r>
                      <a:rPr lang="fr-FR" i="1">
                        <a:effectLst/>
                        <a:latin typeface="Cambria Math"/>
                        <a:ea typeface="Times New Roman"/>
                        <a:cs typeface="Times New Roman"/>
                      </a:rPr>
                      <m:t>(</m:t>
                    </m:r>
                    <m:sSub>
                      <m:sSubPr>
                        <m:ctrlPr>
                          <a:rPr lang="fr-FR" i="1">
                            <a:effectLst/>
                            <a:latin typeface="Cambria Math"/>
                            <a:ea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sSub>
                      <m:sSubPr>
                        <m:ctrlPr>
                          <a:rPr lang="fr-FR" i="1">
                            <a:effectLst/>
                            <a:latin typeface="Cambria Math"/>
                            <a:ea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2</m:t>
                        </m:r>
                      </m:sub>
                    </m:sSub>
                    <m:r>
                      <a:rPr lang="fr-FR" i="1">
                        <a:effectLst/>
                        <a:latin typeface="Cambria Math"/>
                        <a:ea typeface="Times New Roman"/>
                        <a:cs typeface="Times New Roman"/>
                      </a:rPr>
                      <m:t>)</m:t>
                    </m:r>
                  </m:oMath>
                </a14:m>
                <a:r>
                  <a:rPr lang="fr-FR" dirty="0">
                    <a:ea typeface="Times New Roman"/>
                    <a:cs typeface="Times New Roman"/>
                  </a:rPr>
                  <a:t>  avec </a:t>
                </a:r>
                <a14:m>
                  <m:oMath xmlns:m="http://schemas.openxmlformats.org/officeDocument/2006/math">
                    <m:sSub>
                      <m:sSubPr>
                        <m:ctrlPr>
                          <a:rPr lang="fr-FR" i="1">
                            <a:effectLst/>
                            <a:latin typeface="Cambria Math"/>
                            <a:ea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f>
                      <m:fPr>
                        <m:ctrlPr>
                          <a:rPr lang="fr-FR" i="1">
                            <a:effectLst/>
                            <a:latin typeface="Cambria Math"/>
                            <a:ea typeface="Times New Roman"/>
                          </a:rPr>
                        </m:ctrlPr>
                      </m:fPr>
                      <m:num>
                        <m:r>
                          <a:rPr lang="fr-FR" i="1">
                            <a:effectLst/>
                            <a:latin typeface="Cambria Math"/>
                            <a:ea typeface="Times New Roman"/>
                            <a:cs typeface="Times New Roman"/>
                          </a:rPr>
                          <m:t>1</m:t>
                        </m:r>
                      </m:num>
                      <m:den>
                        <m:r>
                          <a:rPr lang="fr-FR" i="1">
                            <a:effectLst/>
                            <a:latin typeface="Cambria Math"/>
                            <a:ea typeface="Times New Roman"/>
                            <a:cs typeface="Times New Roman"/>
                          </a:rPr>
                          <m:t>2</m:t>
                        </m:r>
                      </m:den>
                    </m:f>
                    <m:r>
                      <a:rPr lang="fr-FR" i="1">
                        <a:effectLst/>
                        <a:latin typeface="Cambria Math"/>
                        <a:ea typeface="Times New Roman"/>
                        <a:cs typeface="Times New Roman"/>
                      </a:rPr>
                      <m:t>,</m:t>
                    </m:r>
                    <m:f>
                      <m:fPr>
                        <m:ctrlPr>
                          <a:rPr lang="fr-FR" i="1">
                            <a:effectLst/>
                            <a:latin typeface="Cambria Math"/>
                            <a:ea typeface="Times New Roman"/>
                          </a:rPr>
                        </m:ctrlPr>
                      </m:fPr>
                      <m:num>
                        <m:r>
                          <a:rPr lang="fr-FR" i="1">
                            <a:effectLst/>
                            <a:latin typeface="Cambria Math"/>
                            <a:ea typeface="Times New Roman"/>
                            <a:cs typeface="Times New Roman"/>
                          </a:rPr>
                          <m:t>1</m:t>
                        </m:r>
                      </m:num>
                      <m:den>
                        <m:r>
                          <a:rPr lang="fr-FR" i="1">
                            <a:effectLst/>
                            <a:latin typeface="Cambria Math"/>
                            <a:ea typeface="Times New Roman"/>
                            <a:cs typeface="Times New Roman"/>
                          </a:rPr>
                          <m:t>2</m:t>
                        </m:r>
                      </m:den>
                    </m:f>
                    <m:r>
                      <a:rPr lang="fr-FR" i="1">
                        <a:effectLst/>
                        <a:latin typeface="Cambria Math"/>
                        <a:ea typeface="Times New Roman"/>
                        <a:cs typeface="Times New Roman"/>
                      </a:rPr>
                      <m:t>)</m:t>
                    </m:r>
                  </m:oMath>
                </a14:m>
                <a:r>
                  <a:rPr lang="fr-FR" dirty="0">
                    <a:ea typeface="Times New Roman"/>
                    <a:cs typeface="Times New Roman"/>
                  </a:rPr>
                  <a:t> et </a:t>
                </a:r>
                <a14:m>
                  <m:oMath xmlns:m="http://schemas.openxmlformats.org/officeDocument/2006/math">
                    <m:sSub>
                      <m:sSubPr>
                        <m:ctrlPr>
                          <a:rPr lang="fr-FR" i="1">
                            <a:effectLst/>
                            <a:latin typeface="Cambria Math"/>
                            <a:ea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2</m:t>
                        </m:r>
                      </m:sub>
                    </m:sSub>
                    <m:r>
                      <a:rPr lang="fr-FR" i="1">
                        <a:effectLst/>
                        <a:latin typeface="Cambria Math"/>
                        <a:ea typeface="Times New Roman"/>
                        <a:cs typeface="Times New Roman"/>
                      </a:rPr>
                      <m:t>=(</m:t>
                    </m:r>
                    <m:f>
                      <m:fPr>
                        <m:ctrlPr>
                          <a:rPr lang="fr-FR" i="1">
                            <a:effectLst/>
                            <a:latin typeface="Cambria Math"/>
                            <a:ea typeface="Times New Roman"/>
                          </a:rPr>
                        </m:ctrlPr>
                      </m:fPr>
                      <m:num>
                        <m:r>
                          <a:rPr lang="fr-FR" i="1">
                            <a:effectLst/>
                            <a:latin typeface="Cambria Math"/>
                            <a:ea typeface="Times New Roman"/>
                            <a:cs typeface="Times New Roman"/>
                          </a:rPr>
                          <m:t>1</m:t>
                        </m:r>
                      </m:num>
                      <m:den>
                        <m:r>
                          <a:rPr lang="fr-FR" i="1">
                            <a:effectLst/>
                            <a:latin typeface="Cambria Math"/>
                            <a:ea typeface="Times New Roman"/>
                            <a:cs typeface="Times New Roman"/>
                          </a:rPr>
                          <m:t>2</m:t>
                        </m:r>
                      </m:den>
                    </m:f>
                    <m:r>
                      <a:rPr lang="fr-FR" i="1">
                        <a:effectLst/>
                        <a:latin typeface="Cambria Math"/>
                        <a:ea typeface="Times New Roman"/>
                        <a:cs typeface="Times New Roman"/>
                      </a:rPr>
                      <m:t>,</m:t>
                    </m:r>
                    <m:f>
                      <m:fPr>
                        <m:ctrlPr>
                          <a:rPr lang="fr-FR" i="1">
                            <a:effectLst/>
                            <a:latin typeface="Cambria Math"/>
                            <a:ea typeface="Times New Roman"/>
                          </a:rPr>
                        </m:ctrlPr>
                      </m:fPr>
                      <m:num>
                        <m:r>
                          <a:rPr lang="fr-FR" i="1">
                            <a:effectLst/>
                            <a:latin typeface="Cambria Math"/>
                            <a:ea typeface="Times New Roman"/>
                            <a:cs typeface="Times New Roman"/>
                          </a:rPr>
                          <m:t>1</m:t>
                        </m:r>
                      </m:num>
                      <m:den>
                        <m:r>
                          <a:rPr lang="fr-FR" i="1">
                            <a:effectLst/>
                            <a:latin typeface="Cambria Math"/>
                            <a:ea typeface="Times New Roman"/>
                            <a:cs typeface="Times New Roman"/>
                          </a:rPr>
                          <m:t>2</m:t>
                        </m:r>
                      </m:den>
                    </m:f>
                    <m:r>
                      <a:rPr lang="fr-FR" i="1">
                        <a:effectLst/>
                        <a:latin typeface="Cambria Math"/>
                        <a:ea typeface="Times New Roman"/>
                        <a:cs typeface="Times New Roman"/>
                      </a:rPr>
                      <m:t>)</m:t>
                    </m:r>
                  </m:oMath>
                </a14:m>
                <a:r>
                  <a:rPr lang="fr-FR" dirty="0">
                    <a:ea typeface="Times New Roman"/>
                    <a:cs typeface="Times New Roman"/>
                  </a:rPr>
                  <a:t> et il vérifie  la propriété l’indifférence au support</a:t>
                </a: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852" t="-1752" r="-2889"/>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86</a:t>
            </a:fld>
            <a:endParaRPr lang="fr-FR"/>
          </a:p>
        </p:txBody>
      </p:sp>
    </p:spTree>
    <p:extLst>
      <p:ext uri="{BB962C8B-B14F-4D97-AF65-F5344CB8AC3E}">
        <p14:creationId xmlns:p14="http://schemas.microsoft.com/office/powerpoint/2010/main" val="23951855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87</a:t>
            </a:fld>
            <a:endParaRPr lang="fr-F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1340768"/>
            <a:ext cx="4890658" cy="4822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82299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marL="0" lvl="0" indent="0">
                  <a:lnSpc>
                    <a:spcPct val="115000"/>
                  </a:lnSpc>
                  <a:spcAft>
                    <a:spcPts val="1000"/>
                  </a:spcAft>
                  <a:buNone/>
                </a:pPr>
                <a:r>
                  <a:rPr lang="fr-FR" b="1" dirty="0">
                    <a:ea typeface="Times New Roman"/>
                    <a:cs typeface="Times New Roman"/>
                  </a:rPr>
                  <a:t>Stratégies mixtes et dominées</a:t>
                </a:r>
                <a:endParaRPr lang="fr-FR" sz="2800" dirty="0">
                  <a:ea typeface="Calibri"/>
                  <a:cs typeface="Times New Roman"/>
                </a:endParaRPr>
              </a:p>
              <a:p>
                <a:pPr marL="0" indent="0">
                  <a:lnSpc>
                    <a:spcPct val="115000"/>
                  </a:lnSpc>
                  <a:spcAft>
                    <a:spcPts val="1000"/>
                  </a:spcAft>
                  <a:buNone/>
                </a:pPr>
                <a:r>
                  <a:rPr lang="fr-FR" sz="2400" dirty="0" smtClean="0">
                    <a:ea typeface="Times New Roman"/>
                    <a:cs typeface="Times New Roman"/>
                  </a:rPr>
                  <a:t>Nous pourrons étendre la notion de  domination stricte aux stratégies mixtes:</a:t>
                </a:r>
              </a:p>
              <a:p>
                <a:pPr marL="0" indent="0">
                  <a:lnSpc>
                    <a:spcPct val="115000"/>
                  </a:lnSpc>
                  <a:spcAft>
                    <a:spcPts val="1000"/>
                  </a:spcAft>
                  <a:buNone/>
                </a:pPr>
                <a:r>
                  <a:rPr lang="fr-FR" sz="2400" b="1" dirty="0" smtClean="0">
                    <a:ea typeface="Times New Roman"/>
                    <a:cs typeface="Times New Roman"/>
                  </a:rPr>
                  <a:t>Définition:</a:t>
                </a:r>
              </a:p>
              <a:p>
                <a:pPr marL="0" indent="0">
                  <a:lnSpc>
                    <a:spcPct val="115000"/>
                  </a:lnSpc>
                  <a:spcAft>
                    <a:spcPts val="1000"/>
                  </a:spcAft>
                  <a:buNone/>
                </a:pPr>
                <a:r>
                  <a:rPr lang="fr-FR" sz="2400" dirty="0">
                    <a:ea typeface="Times New Roman"/>
                    <a:cs typeface="Times New Roman"/>
                  </a:rPr>
                  <a:t>On dit que </a:t>
                </a:r>
                <a14:m>
                  <m:oMath xmlns:m="http://schemas.openxmlformats.org/officeDocument/2006/math">
                    <m:sSub>
                      <m:sSubPr>
                        <m:ctrlPr>
                          <a:rPr lang="fr-FR" sz="2400" i="1">
                            <a:effectLst/>
                            <a:latin typeface="Cambria Math"/>
                            <a:ea typeface="Times New Roman"/>
                            <a:cs typeface="Times New Roman"/>
                          </a:rPr>
                        </m:ctrlPr>
                      </m:sSubPr>
                      <m:e>
                        <m:r>
                          <a:rPr lang="fr-FR" sz="2400" i="1">
                            <a:effectLst/>
                            <a:latin typeface="Cambria Math"/>
                            <a:ea typeface="Times New Roman"/>
                            <a:cs typeface="Times New Roman"/>
                          </a:rPr>
                          <m:t>𝜎</m:t>
                        </m:r>
                      </m:e>
                      <m:sub>
                        <m:r>
                          <a:rPr lang="fr-FR" sz="2400" i="1">
                            <a:effectLst/>
                            <a:latin typeface="Cambria Math"/>
                            <a:ea typeface="Times New Roman"/>
                            <a:cs typeface="Times New Roman"/>
                          </a:rPr>
                          <m:t>𝑖</m:t>
                        </m:r>
                      </m:sub>
                    </m:sSub>
                  </m:oMath>
                </a14:m>
                <a:r>
                  <a:rPr lang="fr-FR" sz="2400" dirty="0">
                    <a:ea typeface="Times New Roman"/>
                    <a:cs typeface="Times New Roman"/>
                  </a:rPr>
                  <a:t> domine strictement  </a:t>
                </a:r>
                <a14:m>
                  <m:oMath xmlns:m="http://schemas.openxmlformats.org/officeDocument/2006/math">
                    <m:sSub>
                      <m:sSubPr>
                        <m:ctrlPr>
                          <a:rPr lang="fr-FR" sz="2400" i="1">
                            <a:effectLst/>
                            <a:latin typeface="Cambria Math"/>
                            <a:ea typeface="Times New Roman"/>
                            <a:cs typeface="Times New Roman"/>
                          </a:rPr>
                        </m:ctrlPr>
                      </m:sSubPr>
                      <m:e>
                        <m:r>
                          <a:rPr lang="fr-FR" sz="2400" i="1">
                            <a:effectLst/>
                            <a:latin typeface="Cambria Math"/>
                            <a:ea typeface="Times New Roman"/>
                            <a:cs typeface="Times New Roman"/>
                          </a:rPr>
                          <m:t>𝜎</m:t>
                        </m:r>
                      </m:e>
                      <m:sub>
                        <m:r>
                          <a:rPr lang="fr-FR" sz="2400" i="1">
                            <a:effectLst/>
                            <a:latin typeface="Cambria Math"/>
                            <a:ea typeface="Times New Roman"/>
                            <a:cs typeface="Times New Roman"/>
                          </a:rPr>
                          <m:t>𝑖</m:t>
                        </m:r>
                      </m:sub>
                    </m:sSub>
                    <m:r>
                      <a:rPr lang="fr-FR" sz="2400" i="1">
                        <a:effectLst/>
                        <a:latin typeface="Cambria Math"/>
                        <a:ea typeface="Times New Roman"/>
                        <a:cs typeface="Times New Roman"/>
                      </a:rPr>
                      <m:t>′</m:t>
                    </m:r>
                  </m:oMath>
                </a14:m>
                <a:r>
                  <a:rPr lang="fr-FR" sz="2400" dirty="0">
                    <a:ea typeface="Times New Roman"/>
                    <a:cs typeface="Times New Roman"/>
                  </a:rPr>
                  <a:t> lorsque pour tout </a:t>
                </a:r>
                <a14:m>
                  <m:oMath xmlns:m="http://schemas.openxmlformats.org/officeDocument/2006/math">
                    <m:sSub>
                      <m:sSubPr>
                        <m:ctrlPr>
                          <a:rPr lang="fr-FR" sz="2400" i="1">
                            <a:effectLst/>
                            <a:latin typeface="Cambria Math"/>
                            <a:ea typeface="Times New Roman"/>
                            <a:cs typeface="Times New Roman"/>
                          </a:rPr>
                        </m:ctrlPr>
                      </m:sSubPr>
                      <m:e>
                        <m:r>
                          <a:rPr lang="fr-FR" sz="2400" i="1">
                            <a:effectLst/>
                            <a:latin typeface="Cambria Math"/>
                            <a:ea typeface="Times New Roman"/>
                            <a:cs typeface="Times New Roman"/>
                          </a:rPr>
                          <m:t>𝜎</m:t>
                        </m:r>
                      </m:e>
                      <m:sub>
                        <m:r>
                          <a:rPr lang="fr-FR" sz="2400" i="1">
                            <a:effectLst/>
                            <a:latin typeface="Cambria Math"/>
                            <a:ea typeface="Times New Roman"/>
                            <a:cs typeface="Times New Roman"/>
                          </a:rPr>
                          <m:t>−</m:t>
                        </m:r>
                        <m:r>
                          <a:rPr lang="fr-FR" sz="2400" i="1">
                            <a:effectLst/>
                            <a:latin typeface="Cambria Math"/>
                            <a:ea typeface="Times New Roman"/>
                            <a:cs typeface="Times New Roman"/>
                          </a:rPr>
                          <m:t>𝑖</m:t>
                        </m:r>
                      </m:sub>
                    </m:sSub>
                  </m:oMath>
                </a14:m>
                <a:r>
                  <a:rPr lang="fr-FR" sz="2400" dirty="0">
                    <a:ea typeface="Times New Roman"/>
                    <a:cs typeface="Times New Roman"/>
                  </a:rPr>
                  <a:t> ,</a:t>
                </a:r>
                <a:endParaRPr lang="fr-FR" sz="2000" dirty="0">
                  <a:ea typeface="Calibri"/>
                  <a:cs typeface="Times New Roman"/>
                </a:endParaRPr>
              </a:p>
              <a:p>
                <a:pPr marL="0" indent="0" algn="ctr">
                  <a:lnSpc>
                    <a:spcPct val="115000"/>
                  </a:lnSpc>
                  <a:spcAft>
                    <a:spcPts val="1000"/>
                  </a:spcAft>
                  <a:buNone/>
                </a:pPr>
                <a14:m>
                  <m:oMathPara xmlns:m="http://schemas.openxmlformats.org/officeDocument/2006/math">
                    <m:oMathParaPr>
                      <m:jc m:val="centerGroup"/>
                    </m:oMathParaPr>
                    <m:oMath xmlns:m="http://schemas.openxmlformats.org/officeDocument/2006/math">
                      <m:sSub>
                        <m:sSubPr>
                          <m:ctrlPr>
                            <a:rPr lang="fr-FR" sz="2400" i="1" smtClean="0">
                              <a:solidFill>
                                <a:srgbClr val="FF0000"/>
                              </a:solidFill>
                              <a:effectLst/>
                              <a:latin typeface="Cambria Math"/>
                              <a:ea typeface="Times New Roman"/>
                              <a:cs typeface="Times New Roman"/>
                            </a:rPr>
                          </m:ctrlPr>
                        </m:sSubPr>
                        <m:e>
                          <m:r>
                            <a:rPr lang="fr-FR" sz="2400" i="1">
                              <a:solidFill>
                                <a:srgbClr val="FF0000"/>
                              </a:solidFill>
                              <a:effectLst/>
                              <a:latin typeface="Cambria Math"/>
                              <a:ea typeface="Times New Roman"/>
                              <a:cs typeface="Times New Roman"/>
                            </a:rPr>
                            <m:t> </m:t>
                          </m:r>
                          <m:r>
                            <a:rPr lang="fr-FR" sz="2400" i="1">
                              <a:solidFill>
                                <a:srgbClr val="FF0000"/>
                              </a:solidFill>
                              <a:effectLst/>
                              <a:latin typeface="Cambria Math"/>
                              <a:ea typeface="Times New Roman"/>
                              <a:cs typeface="Times New Roman"/>
                            </a:rPr>
                            <m:t>𝑢</m:t>
                          </m:r>
                        </m:e>
                        <m:sub>
                          <m:r>
                            <a:rPr lang="fr-FR" sz="2400" i="1">
                              <a:solidFill>
                                <a:srgbClr val="FF0000"/>
                              </a:solidFill>
                              <a:effectLst/>
                              <a:latin typeface="Cambria Math"/>
                              <a:ea typeface="Times New Roman"/>
                              <a:cs typeface="Times New Roman"/>
                            </a:rPr>
                            <m:t>𝑖</m:t>
                          </m:r>
                        </m:sub>
                      </m:sSub>
                      <m:d>
                        <m:dPr>
                          <m:ctrlPr>
                            <a:rPr lang="fr-FR" sz="2400" i="1">
                              <a:solidFill>
                                <a:srgbClr val="FF0000"/>
                              </a:solidFill>
                              <a:effectLst/>
                              <a:latin typeface="Cambria Math"/>
                              <a:ea typeface="Times New Roman"/>
                              <a:cs typeface="Times New Roman"/>
                            </a:rPr>
                          </m:ctrlPr>
                        </m:dPr>
                        <m:e>
                          <m:sSub>
                            <m:sSubPr>
                              <m:ctrlPr>
                                <a:rPr lang="fr-FR" sz="2400" i="1">
                                  <a:solidFill>
                                    <a:srgbClr val="FF0000"/>
                                  </a:solidFill>
                                  <a:effectLst/>
                                  <a:latin typeface="Cambria Math"/>
                                  <a:ea typeface="Times New Roman"/>
                                  <a:cs typeface="Times New Roman"/>
                                </a:rPr>
                              </m:ctrlPr>
                            </m:sSubPr>
                            <m:e>
                              <m:r>
                                <a:rPr lang="fr-FR" sz="2400" i="1">
                                  <a:solidFill>
                                    <a:srgbClr val="FF0000"/>
                                  </a:solidFill>
                                  <a:effectLst/>
                                  <a:latin typeface="Cambria Math"/>
                                  <a:ea typeface="Times New Roman"/>
                                  <a:cs typeface="Times New Roman"/>
                                </a:rPr>
                                <m:t>𝜎</m:t>
                              </m:r>
                            </m:e>
                            <m:sub>
                              <m:r>
                                <a:rPr lang="fr-FR" sz="2400" i="1">
                                  <a:solidFill>
                                    <a:srgbClr val="FF0000"/>
                                  </a:solidFill>
                                  <a:effectLst/>
                                  <a:latin typeface="Cambria Math"/>
                                  <a:ea typeface="Times New Roman"/>
                                  <a:cs typeface="Times New Roman"/>
                                </a:rPr>
                                <m:t>𝑖</m:t>
                              </m:r>
                            </m:sub>
                          </m:sSub>
                          <m:r>
                            <a:rPr lang="fr-FR" sz="2400" i="1">
                              <a:solidFill>
                                <a:srgbClr val="FF0000"/>
                              </a:solidFill>
                              <a:effectLst/>
                              <a:latin typeface="Cambria Math"/>
                              <a:ea typeface="Times New Roman"/>
                              <a:cs typeface="Times New Roman"/>
                            </a:rPr>
                            <m:t>,</m:t>
                          </m:r>
                          <m:sSub>
                            <m:sSubPr>
                              <m:ctrlPr>
                                <a:rPr lang="fr-FR" sz="2400" i="1">
                                  <a:solidFill>
                                    <a:srgbClr val="FF0000"/>
                                  </a:solidFill>
                                  <a:effectLst/>
                                  <a:latin typeface="Cambria Math"/>
                                  <a:ea typeface="Times New Roman"/>
                                  <a:cs typeface="Times New Roman"/>
                                </a:rPr>
                              </m:ctrlPr>
                            </m:sSubPr>
                            <m:e>
                              <m:r>
                                <a:rPr lang="fr-FR" sz="2400" i="1">
                                  <a:solidFill>
                                    <a:srgbClr val="FF0000"/>
                                  </a:solidFill>
                                  <a:effectLst/>
                                  <a:latin typeface="Cambria Math"/>
                                  <a:ea typeface="Times New Roman"/>
                                  <a:cs typeface="Times New Roman"/>
                                </a:rPr>
                                <m:t>𝜎</m:t>
                              </m:r>
                            </m:e>
                            <m:sub>
                              <m:r>
                                <a:rPr lang="fr-FR" sz="2400" i="1">
                                  <a:solidFill>
                                    <a:srgbClr val="FF0000"/>
                                  </a:solidFill>
                                  <a:effectLst/>
                                  <a:latin typeface="Cambria Math"/>
                                  <a:ea typeface="Times New Roman"/>
                                  <a:cs typeface="Times New Roman"/>
                                </a:rPr>
                                <m:t>−</m:t>
                              </m:r>
                              <m:r>
                                <a:rPr lang="fr-FR" sz="2400" i="1">
                                  <a:solidFill>
                                    <a:srgbClr val="FF0000"/>
                                  </a:solidFill>
                                  <a:effectLst/>
                                  <a:latin typeface="Cambria Math"/>
                                  <a:ea typeface="Times New Roman"/>
                                  <a:cs typeface="Times New Roman"/>
                                </a:rPr>
                                <m:t>𝑖</m:t>
                              </m:r>
                            </m:sub>
                          </m:sSub>
                        </m:e>
                      </m:d>
                      <m:r>
                        <a:rPr lang="fr-FR" sz="2400" i="1">
                          <a:solidFill>
                            <a:srgbClr val="FF0000"/>
                          </a:solidFill>
                          <a:effectLst/>
                          <a:latin typeface="Cambria Math"/>
                          <a:ea typeface="Times New Roman"/>
                          <a:cs typeface="Times New Roman"/>
                        </a:rPr>
                        <m:t>&gt;</m:t>
                      </m:r>
                      <m:sSub>
                        <m:sSubPr>
                          <m:ctrlPr>
                            <a:rPr lang="fr-FR" sz="2400" i="1">
                              <a:solidFill>
                                <a:srgbClr val="FF0000"/>
                              </a:solidFill>
                              <a:effectLst/>
                              <a:latin typeface="Cambria Math"/>
                              <a:ea typeface="Times New Roman"/>
                              <a:cs typeface="Times New Roman"/>
                            </a:rPr>
                          </m:ctrlPr>
                        </m:sSubPr>
                        <m:e>
                          <m:r>
                            <a:rPr lang="fr-FR" sz="2400" i="1">
                              <a:solidFill>
                                <a:srgbClr val="FF0000"/>
                              </a:solidFill>
                              <a:effectLst/>
                              <a:latin typeface="Cambria Math"/>
                              <a:ea typeface="Times New Roman"/>
                              <a:cs typeface="Times New Roman"/>
                            </a:rPr>
                            <m:t>𝑢</m:t>
                          </m:r>
                        </m:e>
                        <m:sub>
                          <m:r>
                            <a:rPr lang="fr-FR" sz="2400" i="1">
                              <a:solidFill>
                                <a:srgbClr val="FF0000"/>
                              </a:solidFill>
                              <a:effectLst/>
                              <a:latin typeface="Cambria Math"/>
                              <a:ea typeface="Times New Roman"/>
                              <a:cs typeface="Times New Roman"/>
                            </a:rPr>
                            <m:t>𝑖</m:t>
                          </m:r>
                        </m:sub>
                      </m:sSub>
                      <m:r>
                        <a:rPr lang="fr-FR" sz="2400" i="1">
                          <a:solidFill>
                            <a:srgbClr val="FF0000"/>
                          </a:solidFill>
                          <a:effectLst/>
                          <a:latin typeface="Cambria Math"/>
                          <a:ea typeface="Times New Roman"/>
                          <a:cs typeface="Times New Roman"/>
                        </a:rPr>
                        <m:t>(</m:t>
                      </m:r>
                      <m:sSubSup>
                        <m:sSubSupPr>
                          <m:ctrlPr>
                            <a:rPr lang="fr-FR" sz="2400" i="1">
                              <a:solidFill>
                                <a:srgbClr val="FF0000"/>
                              </a:solidFill>
                              <a:effectLst/>
                              <a:latin typeface="Cambria Math"/>
                              <a:ea typeface="Times New Roman"/>
                              <a:cs typeface="Times New Roman"/>
                            </a:rPr>
                          </m:ctrlPr>
                        </m:sSubSupPr>
                        <m:e>
                          <m:r>
                            <a:rPr lang="fr-FR" sz="2400" i="1">
                              <a:solidFill>
                                <a:srgbClr val="FF0000"/>
                              </a:solidFill>
                              <a:effectLst/>
                              <a:latin typeface="Cambria Math"/>
                              <a:ea typeface="Times New Roman"/>
                              <a:cs typeface="Times New Roman"/>
                            </a:rPr>
                            <m:t>𝜎</m:t>
                          </m:r>
                        </m:e>
                        <m:sub>
                          <m:r>
                            <a:rPr lang="fr-FR" sz="2400" i="1">
                              <a:solidFill>
                                <a:srgbClr val="FF0000"/>
                              </a:solidFill>
                              <a:effectLst/>
                              <a:latin typeface="Cambria Math"/>
                              <a:ea typeface="Times New Roman"/>
                              <a:cs typeface="Times New Roman"/>
                            </a:rPr>
                            <m:t>𝑖</m:t>
                          </m:r>
                        </m:sub>
                        <m:sup>
                          <m:r>
                            <a:rPr lang="fr-FR" sz="2400" i="1">
                              <a:solidFill>
                                <a:srgbClr val="FF0000"/>
                              </a:solidFill>
                              <a:effectLst/>
                              <a:latin typeface="Cambria Math"/>
                              <a:ea typeface="Times New Roman"/>
                              <a:cs typeface="Times New Roman"/>
                            </a:rPr>
                            <m:t>′</m:t>
                          </m:r>
                        </m:sup>
                      </m:sSubSup>
                      <m:r>
                        <a:rPr lang="fr-FR" sz="2400" i="1">
                          <a:solidFill>
                            <a:srgbClr val="FF0000"/>
                          </a:solidFill>
                          <a:effectLst/>
                          <a:latin typeface="Cambria Math"/>
                          <a:ea typeface="Times New Roman"/>
                          <a:cs typeface="Times New Roman"/>
                        </a:rPr>
                        <m:t>,</m:t>
                      </m:r>
                      <m:sSub>
                        <m:sSubPr>
                          <m:ctrlPr>
                            <a:rPr lang="fr-FR" sz="2400" i="1">
                              <a:solidFill>
                                <a:srgbClr val="FF0000"/>
                              </a:solidFill>
                              <a:effectLst/>
                              <a:latin typeface="Cambria Math"/>
                              <a:ea typeface="Times New Roman"/>
                              <a:cs typeface="Times New Roman"/>
                            </a:rPr>
                          </m:ctrlPr>
                        </m:sSubPr>
                        <m:e>
                          <m:r>
                            <a:rPr lang="fr-FR" sz="2400" i="1">
                              <a:solidFill>
                                <a:srgbClr val="FF0000"/>
                              </a:solidFill>
                              <a:effectLst/>
                              <a:latin typeface="Cambria Math"/>
                              <a:ea typeface="Times New Roman"/>
                              <a:cs typeface="Times New Roman"/>
                            </a:rPr>
                            <m:t>𝜎</m:t>
                          </m:r>
                        </m:e>
                        <m:sub>
                          <m:r>
                            <a:rPr lang="fr-FR" sz="2400" i="1">
                              <a:solidFill>
                                <a:srgbClr val="FF0000"/>
                              </a:solidFill>
                              <a:effectLst/>
                              <a:latin typeface="Cambria Math"/>
                              <a:ea typeface="Times New Roman"/>
                              <a:cs typeface="Times New Roman"/>
                            </a:rPr>
                            <m:t>−</m:t>
                          </m:r>
                          <m:r>
                            <a:rPr lang="fr-FR" sz="2400" i="1">
                              <a:solidFill>
                                <a:srgbClr val="FF0000"/>
                              </a:solidFill>
                              <a:effectLst/>
                              <a:latin typeface="Cambria Math"/>
                              <a:ea typeface="Times New Roman"/>
                              <a:cs typeface="Times New Roman"/>
                            </a:rPr>
                            <m:t>𝑖</m:t>
                          </m:r>
                        </m:sub>
                      </m:sSub>
                      <m:r>
                        <a:rPr lang="fr-FR" sz="2400" i="1">
                          <a:solidFill>
                            <a:srgbClr val="FF0000"/>
                          </a:solidFill>
                          <a:effectLst/>
                          <a:latin typeface="Cambria Math"/>
                          <a:ea typeface="Times New Roman"/>
                          <a:cs typeface="Times New Roman"/>
                        </a:rPr>
                        <m:t>)</m:t>
                      </m:r>
                    </m:oMath>
                  </m:oMathPara>
                </a14:m>
                <a:endParaRPr lang="fr-FR" sz="2000" dirty="0">
                  <a:solidFill>
                    <a:srgbClr val="FF0000"/>
                  </a:solidFill>
                  <a:ea typeface="Calibri"/>
                  <a:cs typeface="Times New Roman"/>
                </a:endParaRPr>
              </a:p>
              <a:p>
                <a:pPr marL="0" indent="0">
                  <a:lnSpc>
                    <a:spcPct val="115000"/>
                  </a:lnSpc>
                  <a:spcAft>
                    <a:spcPts val="1000"/>
                  </a:spcAft>
                  <a:buNone/>
                </a:pPr>
                <a:endParaRPr lang="fr-FR" sz="2400" dirty="0" smtClean="0">
                  <a:ea typeface="Calibri"/>
                  <a:cs typeface="Times New Roman"/>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852" t="-809"/>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88</a:t>
            </a:fld>
            <a:endParaRPr lang="fr-FR"/>
          </a:p>
        </p:txBody>
      </p:sp>
    </p:spTree>
    <p:extLst>
      <p:ext uri="{BB962C8B-B14F-4D97-AF65-F5344CB8AC3E}">
        <p14:creationId xmlns:p14="http://schemas.microsoft.com/office/powerpoint/2010/main" val="273629246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92500" lnSpcReduction="20000"/>
              </a:bodyPr>
              <a:lstStyle/>
              <a:p>
                <a:pPr marL="0" indent="0">
                  <a:lnSpc>
                    <a:spcPct val="115000"/>
                  </a:lnSpc>
                  <a:spcAft>
                    <a:spcPts val="1000"/>
                  </a:spcAft>
                  <a:buNone/>
                </a:pPr>
                <a:r>
                  <a:rPr lang="fr-FR" dirty="0" smtClean="0">
                    <a:ea typeface="Times New Roman"/>
                    <a:cs typeface="Times New Roman"/>
                  </a:rPr>
                  <a:t>Pour vérifier qu’une stratégie domine une autre, il suffit de le vérifier face à tout profil en stratégie pure. En effet:</a:t>
                </a:r>
              </a:p>
              <a:p>
                <a:pPr marL="0" indent="0">
                  <a:lnSpc>
                    <a:spcPct val="115000"/>
                  </a:lnSpc>
                  <a:spcAft>
                    <a:spcPts val="1000"/>
                  </a:spcAft>
                  <a:buNone/>
                </a:pPr>
                <a:r>
                  <a:rPr lang="fr-FR" sz="2800" b="1" dirty="0" smtClean="0">
                    <a:ea typeface="Times New Roman"/>
                    <a:cs typeface="Times New Roman"/>
                  </a:rPr>
                  <a:t>Proposition:</a:t>
                </a:r>
                <a14:m>
                  <m:oMath xmlns:m="http://schemas.openxmlformats.org/officeDocument/2006/math">
                    <m:sSub>
                      <m:sSubPr>
                        <m:ctrlPr>
                          <a:rPr lang="fr-FR" sz="2800" i="1">
                            <a:latin typeface="Cambria Math"/>
                            <a:ea typeface="Times New Roman"/>
                            <a:cs typeface="Times New Roman"/>
                          </a:rPr>
                        </m:ctrlPr>
                      </m:sSubPr>
                      <m:e>
                        <m:r>
                          <a:rPr lang="fr-FR" sz="2800" b="0" i="1" smtClean="0">
                            <a:latin typeface="Cambria Math"/>
                            <a:ea typeface="Times New Roman"/>
                            <a:cs typeface="Times New Roman"/>
                          </a:rPr>
                          <m:t> </m:t>
                        </m:r>
                        <m:r>
                          <a:rPr lang="fr-FR" sz="2800" i="1">
                            <a:effectLst/>
                            <a:latin typeface="Cambria Math"/>
                            <a:ea typeface="Times New Roman"/>
                            <a:cs typeface="Times New Roman"/>
                          </a:rPr>
                          <m:t>𝜎</m:t>
                        </m:r>
                      </m:e>
                      <m:sub>
                        <m:r>
                          <a:rPr lang="fr-FR" sz="2800" i="1">
                            <a:effectLst/>
                            <a:latin typeface="Cambria Math"/>
                            <a:ea typeface="Times New Roman"/>
                            <a:cs typeface="Times New Roman"/>
                          </a:rPr>
                          <m:t>𝑖</m:t>
                        </m:r>
                      </m:sub>
                    </m:sSub>
                  </m:oMath>
                </a14:m>
                <a:r>
                  <a:rPr lang="fr-FR" sz="2800" dirty="0">
                    <a:ea typeface="Times New Roman"/>
                    <a:cs typeface="Times New Roman"/>
                  </a:rPr>
                  <a:t> domine strictement  </a:t>
                </a:r>
                <a14:m>
                  <m:oMath xmlns:m="http://schemas.openxmlformats.org/officeDocument/2006/math">
                    <m:sSub>
                      <m:sSubPr>
                        <m:ctrlPr>
                          <a:rPr lang="fr-FR" sz="2800" i="1">
                            <a:effectLst/>
                            <a:latin typeface="Cambria Math"/>
                            <a:ea typeface="Times New Roman"/>
                            <a:cs typeface="Times New Roman"/>
                          </a:rPr>
                        </m:ctrlPr>
                      </m:sSubPr>
                      <m:e>
                        <m:r>
                          <a:rPr lang="fr-FR" sz="2800" i="1">
                            <a:effectLst/>
                            <a:latin typeface="Cambria Math"/>
                            <a:ea typeface="Times New Roman"/>
                            <a:cs typeface="Times New Roman"/>
                          </a:rPr>
                          <m:t>𝜎</m:t>
                        </m:r>
                      </m:e>
                      <m:sub>
                        <m:r>
                          <a:rPr lang="fr-FR" sz="2800" i="1">
                            <a:effectLst/>
                            <a:latin typeface="Cambria Math"/>
                            <a:ea typeface="Times New Roman"/>
                            <a:cs typeface="Times New Roman"/>
                          </a:rPr>
                          <m:t>𝑖</m:t>
                        </m:r>
                      </m:sub>
                    </m:sSub>
                    <m:r>
                      <a:rPr lang="fr-FR" sz="2800" i="1">
                        <a:effectLst/>
                        <a:latin typeface="Cambria Math"/>
                        <a:ea typeface="Times New Roman"/>
                        <a:cs typeface="Times New Roman"/>
                      </a:rPr>
                      <m:t>′</m:t>
                    </m:r>
                  </m:oMath>
                </a14:m>
                <a:r>
                  <a:rPr lang="fr-FR" sz="2800" dirty="0">
                    <a:ea typeface="Times New Roman"/>
                    <a:cs typeface="Times New Roman"/>
                  </a:rPr>
                  <a:t> si et seulement si </a:t>
                </a:r>
                <a14:m>
                  <m:oMath xmlns:m="http://schemas.openxmlformats.org/officeDocument/2006/math">
                    <m:sSub>
                      <m:sSubPr>
                        <m:ctrlPr>
                          <a:rPr lang="fr-FR" sz="2800" i="1">
                            <a:effectLst/>
                            <a:latin typeface="Cambria Math"/>
                            <a:ea typeface="Times New Roman"/>
                            <a:cs typeface="Times New Roman"/>
                          </a:rPr>
                        </m:ctrlPr>
                      </m:sSubPr>
                      <m:e>
                        <m:r>
                          <a:rPr lang="fr-FR" sz="2800" i="1">
                            <a:effectLst/>
                            <a:latin typeface="Cambria Math"/>
                            <a:ea typeface="Times New Roman"/>
                            <a:cs typeface="Times New Roman"/>
                          </a:rPr>
                          <m:t> </m:t>
                        </m:r>
                        <m:r>
                          <a:rPr lang="fr-FR" sz="2800" i="1">
                            <a:effectLst/>
                            <a:latin typeface="Cambria Math"/>
                            <a:ea typeface="Times New Roman"/>
                            <a:cs typeface="Times New Roman"/>
                          </a:rPr>
                          <m:t>𝑢</m:t>
                        </m:r>
                      </m:e>
                      <m:sub>
                        <m:r>
                          <a:rPr lang="fr-FR" sz="2800" i="1">
                            <a:effectLst/>
                            <a:latin typeface="Cambria Math"/>
                            <a:ea typeface="Times New Roman"/>
                            <a:cs typeface="Times New Roman"/>
                          </a:rPr>
                          <m:t>𝑖</m:t>
                        </m:r>
                      </m:sub>
                    </m:sSub>
                    <m:d>
                      <m:dPr>
                        <m:ctrlPr>
                          <a:rPr lang="fr-FR" sz="2800" i="1">
                            <a:effectLst/>
                            <a:latin typeface="Cambria Math"/>
                            <a:ea typeface="Times New Roman"/>
                            <a:cs typeface="Times New Roman"/>
                          </a:rPr>
                        </m:ctrlPr>
                      </m:dPr>
                      <m:e>
                        <m:sSub>
                          <m:sSubPr>
                            <m:ctrlPr>
                              <a:rPr lang="fr-FR" sz="2800" i="1">
                                <a:effectLst/>
                                <a:latin typeface="Cambria Math"/>
                                <a:ea typeface="Times New Roman"/>
                                <a:cs typeface="Times New Roman"/>
                              </a:rPr>
                            </m:ctrlPr>
                          </m:sSubPr>
                          <m:e>
                            <m:r>
                              <a:rPr lang="fr-FR" sz="2800" i="1">
                                <a:effectLst/>
                                <a:latin typeface="Cambria Math"/>
                                <a:ea typeface="Times New Roman"/>
                                <a:cs typeface="Times New Roman"/>
                              </a:rPr>
                              <m:t>𝜎</m:t>
                            </m:r>
                          </m:e>
                          <m:sub>
                            <m:r>
                              <a:rPr lang="fr-FR" sz="2800" i="1">
                                <a:effectLst/>
                                <a:latin typeface="Cambria Math"/>
                                <a:ea typeface="Times New Roman"/>
                                <a:cs typeface="Times New Roman"/>
                              </a:rPr>
                              <m:t>𝑖</m:t>
                            </m:r>
                          </m:sub>
                        </m:sSub>
                        <m:r>
                          <a:rPr lang="fr-FR" sz="2800" i="1">
                            <a:effectLst/>
                            <a:latin typeface="Cambria Math"/>
                            <a:ea typeface="Times New Roman"/>
                            <a:cs typeface="Times New Roman"/>
                          </a:rPr>
                          <m:t>,</m:t>
                        </m:r>
                        <m:sSub>
                          <m:sSubPr>
                            <m:ctrlPr>
                              <a:rPr lang="fr-FR" sz="2800" i="1">
                                <a:effectLst/>
                                <a:latin typeface="Cambria Math"/>
                                <a:ea typeface="Times New Roman"/>
                                <a:cs typeface="Times New Roman"/>
                              </a:rPr>
                            </m:ctrlPr>
                          </m:sSubPr>
                          <m:e>
                            <m:r>
                              <a:rPr lang="fr-FR" sz="2800" i="1">
                                <a:effectLst/>
                                <a:latin typeface="Cambria Math"/>
                                <a:ea typeface="Times New Roman"/>
                                <a:cs typeface="Times New Roman"/>
                              </a:rPr>
                              <m:t>𝑠</m:t>
                            </m:r>
                          </m:e>
                          <m:sub>
                            <m:r>
                              <a:rPr lang="fr-FR" sz="2800" i="1">
                                <a:effectLst/>
                                <a:latin typeface="Cambria Math"/>
                                <a:ea typeface="Times New Roman"/>
                                <a:cs typeface="Times New Roman"/>
                              </a:rPr>
                              <m:t>−</m:t>
                            </m:r>
                            <m:r>
                              <a:rPr lang="fr-FR" sz="2800" i="1">
                                <a:effectLst/>
                                <a:latin typeface="Cambria Math"/>
                                <a:ea typeface="Times New Roman"/>
                                <a:cs typeface="Times New Roman"/>
                              </a:rPr>
                              <m:t>𝑖</m:t>
                            </m:r>
                          </m:sub>
                        </m:sSub>
                      </m:e>
                    </m:d>
                    <m:r>
                      <a:rPr lang="fr-FR" sz="2800" i="1">
                        <a:effectLst/>
                        <a:latin typeface="Cambria Math"/>
                        <a:ea typeface="Times New Roman"/>
                        <a:cs typeface="Times New Roman"/>
                      </a:rPr>
                      <m:t>&gt;</m:t>
                    </m:r>
                    <m:sSub>
                      <m:sSubPr>
                        <m:ctrlPr>
                          <a:rPr lang="fr-FR" sz="2800" i="1">
                            <a:effectLst/>
                            <a:latin typeface="Cambria Math"/>
                            <a:ea typeface="Times New Roman"/>
                            <a:cs typeface="Times New Roman"/>
                          </a:rPr>
                        </m:ctrlPr>
                      </m:sSubPr>
                      <m:e>
                        <m:r>
                          <a:rPr lang="fr-FR" sz="2800" i="1">
                            <a:effectLst/>
                            <a:latin typeface="Cambria Math"/>
                            <a:ea typeface="Times New Roman"/>
                            <a:cs typeface="Times New Roman"/>
                          </a:rPr>
                          <m:t>𝑢</m:t>
                        </m:r>
                      </m:e>
                      <m:sub>
                        <m:r>
                          <a:rPr lang="fr-FR" sz="2800" i="1">
                            <a:effectLst/>
                            <a:latin typeface="Cambria Math"/>
                            <a:ea typeface="Times New Roman"/>
                            <a:cs typeface="Times New Roman"/>
                          </a:rPr>
                          <m:t>𝑖</m:t>
                        </m:r>
                      </m:sub>
                    </m:sSub>
                    <m:d>
                      <m:dPr>
                        <m:ctrlPr>
                          <a:rPr lang="fr-FR" sz="2800" i="1">
                            <a:effectLst/>
                            <a:latin typeface="Cambria Math"/>
                            <a:ea typeface="Times New Roman"/>
                            <a:cs typeface="Times New Roman"/>
                          </a:rPr>
                        </m:ctrlPr>
                      </m:dPr>
                      <m:e>
                        <m:sSubSup>
                          <m:sSubSupPr>
                            <m:ctrlPr>
                              <a:rPr lang="fr-FR" sz="2800" i="1">
                                <a:effectLst/>
                                <a:latin typeface="Cambria Math"/>
                                <a:ea typeface="Times New Roman"/>
                                <a:cs typeface="Times New Roman"/>
                              </a:rPr>
                            </m:ctrlPr>
                          </m:sSubSupPr>
                          <m:e>
                            <m:r>
                              <a:rPr lang="fr-FR" sz="2800" i="1">
                                <a:effectLst/>
                                <a:latin typeface="Cambria Math"/>
                                <a:ea typeface="Times New Roman"/>
                                <a:cs typeface="Times New Roman"/>
                              </a:rPr>
                              <m:t>𝜎</m:t>
                            </m:r>
                          </m:e>
                          <m:sub>
                            <m:r>
                              <a:rPr lang="fr-FR" sz="2800" i="1">
                                <a:effectLst/>
                                <a:latin typeface="Cambria Math"/>
                                <a:ea typeface="Times New Roman"/>
                                <a:cs typeface="Times New Roman"/>
                              </a:rPr>
                              <m:t>𝑖</m:t>
                            </m:r>
                          </m:sub>
                          <m:sup>
                            <m:r>
                              <a:rPr lang="fr-FR" sz="2800" i="1">
                                <a:effectLst/>
                                <a:latin typeface="Cambria Math"/>
                                <a:ea typeface="Times New Roman"/>
                                <a:cs typeface="Times New Roman"/>
                              </a:rPr>
                              <m:t>′</m:t>
                            </m:r>
                          </m:sup>
                        </m:sSubSup>
                        <m:r>
                          <a:rPr lang="fr-FR" sz="2800" i="1">
                            <a:effectLst/>
                            <a:latin typeface="Cambria Math"/>
                            <a:ea typeface="Times New Roman"/>
                            <a:cs typeface="Times New Roman"/>
                          </a:rPr>
                          <m:t>,</m:t>
                        </m:r>
                        <m:sSub>
                          <m:sSubPr>
                            <m:ctrlPr>
                              <a:rPr lang="fr-FR" sz="2800" i="1">
                                <a:effectLst/>
                                <a:latin typeface="Cambria Math"/>
                                <a:ea typeface="Times New Roman"/>
                                <a:cs typeface="Times New Roman"/>
                              </a:rPr>
                            </m:ctrlPr>
                          </m:sSubPr>
                          <m:e>
                            <m:r>
                              <a:rPr lang="fr-FR" sz="2800" i="1">
                                <a:effectLst/>
                                <a:latin typeface="Cambria Math"/>
                                <a:ea typeface="Times New Roman"/>
                                <a:cs typeface="Times New Roman"/>
                              </a:rPr>
                              <m:t>𝑠</m:t>
                            </m:r>
                          </m:e>
                          <m:sub>
                            <m:r>
                              <a:rPr lang="fr-FR" sz="2800" i="1">
                                <a:effectLst/>
                                <a:latin typeface="Cambria Math"/>
                                <a:ea typeface="Times New Roman"/>
                                <a:cs typeface="Times New Roman"/>
                              </a:rPr>
                              <m:t>−</m:t>
                            </m:r>
                            <m:r>
                              <a:rPr lang="fr-FR" sz="2800" i="1">
                                <a:effectLst/>
                                <a:latin typeface="Cambria Math"/>
                                <a:ea typeface="Times New Roman"/>
                                <a:cs typeface="Times New Roman"/>
                              </a:rPr>
                              <m:t>𝑖</m:t>
                            </m:r>
                          </m:sub>
                        </m:sSub>
                      </m:e>
                    </m:d>
                    <m:r>
                      <a:rPr lang="fr-FR" sz="2800" b="0" i="0" smtClean="0">
                        <a:effectLst/>
                        <a:latin typeface="Cambria Math"/>
                        <a:ea typeface="Times New Roman"/>
                        <a:cs typeface="Times New Roman"/>
                      </a:rPr>
                      <m:t>.</m:t>
                    </m:r>
                  </m:oMath>
                </a14:m>
                <a:endParaRPr lang="fr-FR" sz="2400" dirty="0">
                  <a:ea typeface="Calibri"/>
                  <a:cs typeface="Times New Roman"/>
                </a:endParaRPr>
              </a:p>
              <a:p>
                <a:pPr marL="0" indent="0">
                  <a:lnSpc>
                    <a:spcPct val="115000"/>
                  </a:lnSpc>
                  <a:spcAft>
                    <a:spcPts val="1000"/>
                  </a:spcAft>
                  <a:buNone/>
                </a:pPr>
                <a:r>
                  <a:rPr lang="fr-FR" sz="2800" b="1" dirty="0" smtClean="0">
                    <a:ea typeface="Calibri"/>
                    <a:cs typeface="Times New Roman"/>
                  </a:rPr>
                  <a:t>Preuve: </a:t>
                </a:r>
                <a:r>
                  <a:rPr lang="fr-FR" sz="2800" dirty="0" smtClean="0">
                    <a:ea typeface="Times New Roman"/>
                    <a:cs typeface="Times New Roman"/>
                  </a:rPr>
                  <a:t>La </a:t>
                </a:r>
                <a:r>
                  <a:rPr lang="fr-FR" sz="2800" dirty="0">
                    <a:ea typeface="Times New Roman"/>
                    <a:cs typeface="Times New Roman"/>
                  </a:rPr>
                  <a:t>condition nécessaire est évidente, la suffisante se déduit par linéarité.</a:t>
                </a:r>
                <a:endParaRPr lang="fr-FR" sz="2400" dirty="0">
                  <a:ea typeface="Calibri"/>
                  <a:cs typeface="Times New Roman"/>
                </a:endParaRPr>
              </a:p>
              <a:p>
                <a:pPr marL="0" indent="0">
                  <a:lnSpc>
                    <a:spcPct val="115000"/>
                  </a:lnSpc>
                  <a:spcAft>
                    <a:spcPts val="1000"/>
                  </a:spcAft>
                  <a:buNone/>
                </a:pPr>
                <a:r>
                  <a:rPr lang="fr-FR" sz="2800" b="1" dirty="0" smtClean="0">
                    <a:ea typeface="Times New Roman"/>
                    <a:cs typeface="Times New Roman"/>
                  </a:rPr>
                  <a:t>Remarque </a:t>
                </a:r>
                <a:r>
                  <a:rPr lang="fr-FR" sz="2800" dirty="0" smtClean="0">
                    <a:ea typeface="Times New Roman"/>
                    <a:cs typeface="Times New Roman"/>
                  </a:rPr>
                  <a:t>:</a:t>
                </a:r>
                <a:r>
                  <a:rPr lang="fr-FR" sz="2800" i="1" dirty="0" smtClean="0">
                    <a:ea typeface="Times New Roman"/>
                    <a:cs typeface="Times New Roman"/>
                  </a:rPr>
                  <a:t>Une </a:t>
                </a:r>
                <a:r>
                  <a:rPr lang="fr-FR" sz="2800" i="1" dirty="0">
                    <a:ea typeface="Times New Roman"/>
                    <a:cs typeface="Times New Roman"/>
                  </a:rPr>
                  <a:t>stratégie non dominée par aucune stratégie pure peut l’être par une stratégie mixte.</a:t>
                </a:r>
                <a:endParaRPr lang="fr-FR" sz="2400" i="1" dirty="0">
                  <a:ea typeface="Calibri"/>
                  <a:cs typeface="Times New Roman"/>
                </a:endParaRPr>
              </a:p>
              <a:p>
                <a:pPr marL="0" indent="0">
                  <a:lnSpc>
                    <a:spcPct val="115000"/>
                  </a:lnSpc>
                  <a:spcAft>
                    <a:spcPts val="1000"/>
                  </a:spcAft>
                  <a:buNone/>
                </a:pPr>
                <a:endParaRPr lang="fr-FR" sz="2800" b="1" dirty="0">
                  <a:ea typeface="Calibri"/>
                  <a:cs typeface="Times New Roman"/>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704" t="-2156" r="-2148"/>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89</a:t>
            </a:fld>
            <a:endParaRPr lang="fr-FR"/>
          </a:p>
        </p:txBody>
      </p:sp>
    </p:spTree>
    <p:extLst>
      <p:ext uri="{BB962C8B-B14F-4D97-AF65-F5344CB8AC3E}">
        <p14:creationId xmlns:p14="http://schemas.microsoft.com/office/powerpoint/2010/main" val="2169458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Equilibre de Nash en stratégies pures</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marL="0" indent="0">
                  <a:buNone/>
                </a:pPr>
                <a:r>
                  <a:rPr lang="fr-FR" b="1" dirty="0" smtClean="0"/>
                  <a:t>Remarque</a:t>
                </a:r>
                <a:r>
                  <a:rPr lang="fr-FR" dirty="0" smtClean="0"/>
                  <a:t> </a:t>
                </a:r>
              </a:p>
              <a:p>
                <a:pPr marL="0" indent="0">
                  <a:buNone/>
                </a:pPr>
                <a14:m>
                  <m:oMath xmlns:m="http://schemas.openxmlformats.org/officeDocument/2006/math">
                    <m:func>
                      <m:funcPr>
                        <m:ctrlPr>
                          <a:rPr lang="fr-FR" b="1" i="1" smtClean="0">
                            <a:effectLst/>
                            <a:latin typeface="Cambria Math"/>
                            <a:ea typeface="Times New Roman"/>
                            <a:cs typeface="Times New Roman"/>
                          </a:rPr>
                        </m:ctrlPr>
                      </m:funcPr>
                      <m:fName>
                        <m:sSub>
                          <m:sSubPr>
                            <m:ctrlPr>
                              <a:rPr lang="fr-FR" b="1" i="1">
                                <a:effectLst/>
                                <a:latin typeface="Cambria Math"/>
                                <a:ea typeface="Times New Roman"/>
                                <a:cs typeface="Times New Roman"/>
                              </a:rPr>
                            </m:ctrlPr>
                          </m:sSubPr>
                          <m:e>
                            <m:r>
                              <a:rPr lang="fr-FR" b="1" i="1" smtClean="0">
                                <a:effectLst/>
                                <a:latin typeface="Cambria Math"/>
                                <a:ea typeface="Times New Roman"/>
                                <a:cs typeface="Times New Roman"/>
                              </a:rPr>
                              <m:t>𝑹</m:t>
                            </m:r>
                          </m:e>
                          <m:sub>
                            <m:r>
                              <a:rPr lang="fr-FR" b="1" i="1">
                                <a:effectLst/>
                                <a:latin typeface="Cambria Math"/>
                                <a:ea typeface="Times New Roman"/>
                                <a:cs typeface="Times New Roman"/>
                              </a:rPr>
                              <m:t>𝒊</m:t>
                            </m:r>
                          </m:sub>
                        </m:sSub>
                        <m:d>
                          <m:dPr>
                            <m:ctrlPr>
                              <a:rPr lang="fr-FR" b="1" i="1">
                                <a:effectLst/>
                                <a:latin typeface="Cambria Math"/>
                                <a:ea typeface="Times New Roman"/>
                                <a:cs typeface="Times New Roman"/>
                              </a:rPr>
                            </m:ctrlPr>
                          </m:dPr>
                          <m:e>
                            <m:sSub>
                              <m:sSubPr>
                                <m:ctrlPr>
                                  <a:rPr lang="fr-FR" b="1" i="1">
                                    <a:effectLst/>
                                    <a:latin typeface="Cambria Math"/>
                                    <a:ea typeface="Times New Roman"/>
                                    <a:cs typeface="Times New Roman"/>
                                  </a:rPr>
                                </m:ctrlPr>
                              </m:sSubPr>
                              <m:e>
                                <m:r>
                                  <a:rPr lang="fr-FR" b="1" i="1">
                                    <a:effectLst/>
                                    <a:latin typeface="Cambria Math"/>
                                    <a:ea typeface="Times New Roman"/>
                                    <a:cs typeface="Times New Roman"/>
                                  </a:rPr>
                                  <m:t>𝒔</m:t>
                                </m:r>
                              </m:e>
                              <m:sub>
                                <m:r>
                                  <a:rPr lang="fr-FR" b="1" i="1">
                                    <a:effectLst/>
                                    <a:latin typeface="Cambria Math"/>
                                    <a:ea typeface="Times New Roman"/>
                                    <a:cs typeface="Times New Roman"/>
                                  </a:rPr>
                                  <m:t>−</m:t>
                                </m:r>
                                <m:r>
                                  <a:rPr lang="fr-FR" b="1" i="1">
                                    <a:effectLst/>
                                    <a:latin typeface="Cambria Math"/>
                                    <a:ea typeface="Times New Roman"/>
                                    <a:cs typeface="Times New Roman"/>
                                  </a:rPr>
                                  <m:t>𝒊</m:t>
                                </m:r>
                              </m:sub>
                            </m:sSub>
                          </m:e>
                        </m:d>
                        <m:r>
                          <a:rPr lang="fr-FR" b="1">
                            <a:effectLst/>
                            <a:latin typeface="Cambria Math"/>
                            <a:ea typeface="Times New Roman"/>
                            <a:cs typeface="Times New Roman"/>
                          </a:rPr>
                          <m:t>=</m:t>
                        </m:r>
                        <m:r>
                          <a:rPr lang="fr-FR" b="1" i="1">
                            <a:effectLst/>
                            <a:latin typeface="Cambria Math"/>
                            <a:ea typeface="Times New Roman"/>
                            <a:cs typeface="Times New Roman"/>
                          </a:rPr>
                          <m:t>𝐚𝐫𝐠</m:t>
                        </m:r>
                      </m:fName>
                      <m:e>
                        <m:func>
                          <m:funcPr>
                            <m:ctrlPr>
                              <a:rPr lang="fr-FR" b="1" i="1">
                                <a:effectLst/>
                                <a:latin typeface="Cambria Math"/>
                                <a:ea typeface="Times New Roman"/>
                                <a:cs typeface="Times New Roman"/>
                              </a:rPr>
                            </m:ctrlPr>
                          </m:funcPr>
                          <m:fName>
                            <m:r>
                              <a:rPr lang="fr-FR" b="1" i="1">
                                <a:effectLst/>
                                <a:latin typeface="Cambria Math"/>
                                <a:ea typeface="Times New Roman"/>
                                <a:cs typeface="Times New Roman"/>
                              </a:rPr>
                              <m:t>𝐦𝐚𝐱</m:t>
                            </m:r>
                          </m:fName>
                          <m:e>
                            <m:sSub>
                              <m:sSubPr>
                                <m:ctrlPr>
                                  <a:rPr lang="fr-FR" b="1" i="1">
                                    <a:effectLst/>
                                    <a:latin typeface="Cambria Math"/>
                                    <a:ea typeface="Times New Roman"/>
                                    <a:cs typeface="Times New Roman"/>
                                  </a:rPr>
                                </m:ctrlPr>
                              </m:sSubPr>
                              <m:e>
                                <m:r>
                                  <a:rPr lang="fr-FR" b="1" i="1">
                                    <a:effectLst/>
                                    <a:latin typeface="Cambria Math"/>
                                    <a:ea typeface="Times New Roman"/>
                                    <a:cs typeface="Times New Roman"/>
                                  </a:rPr>
                                  <m:t>𝒖</m:t>
                                </m:r>
                              </m:e>
                              <m:sub>
                                <m:r>
                                  <a:rPr lang="fr-FR" b="1" i="1">
                                    <a:effectLst/>
                                    <a:latin typeface="Cambria Math"/>
                                    <a:ea typeface="Times New Roman"/>
                                    <a:cs typeface="Times New Roman"/>
                                  </a:rPr>
                                  <m:t>𝒊</m:t>
                                </m:r>
                              </m:sub>
                            </m:sSub>
                          </m:e>
                        </m:func>
                      </m:e>
                    </m:func>
                    <m:r>
                      <a:rPr lang="fr-FR" b="1" i="1">
                        <a:effectLst/>
                        <a:latin typeface="Cambria Math"/>
                        <a:ea typeface="Times New Roman"/>
                        <a:cs typeface="Times New Roman"/>
                      </a:rPr>
                      <m:t>(</m:t>
                    </m:r>
                    <m:sSub>
                      <m:sSubPr>
                        <m:ctrlPr>
                          <a:rPr lang="fr-FR" b="1" i="1">
                            <a:effectLst/>
                            <a:latin typeface="Cambria Math"/>
                            <a:ea typeface="Times New Roman"/>
                            <a:cs typeface="Times New Roman"/>
                          </a:rPr>
                        </m:ctrlPr>
                      </m:sSubPr>
                      <m:e>
                        <m:r>
                          <a:rPr lang="fr-FR" b="1" i="1">
                            <a:effectLst/>
                            <a:latin typeface="Cambria Math"/>
                            <a:ea typeface="Times New Roman"/>
                            <a:cs typeface="Times New Roman"/>
                          </a:rPr>
                          <m:t>𝒔</m:t>
                        </m:r>
                      </m:e>
                      <m:sub>
                        <m:r>
                          <a:rPr lang="fr-FR" b="1" i="1">
                            <a:effectLst/>
                            <a:latin typeface="Cambria Math"/>
                            <a:ea typeface="Times New Roman"/>
                            <a:cs typeface="Times New Roman"/>
                          </a:rPr>
                          <m:t>𝒊</m:t>
                        </m:r>
                      </m:sub>
                    </m:sSub>
                    <m:r>
                      <a:rPr lang="fr-FR" b="1" i="1">
                        <a:effectLst/>
                        <a:latin typeface="Cambria Math"/>
                        <a:ea typeface="Times New Roman"/>
                        <a:cs typeface="Times New Roman"/>
                      </a:rPr>
                      <m:t>,</m:t>
                    </m:r>
                    <m:sSub>
                      <m:sSubPr>
                        <m:ctrlPr>
                          <a:rPr lang="fr-FR" b="1" i="1">
                            <a:effectLst/>
                            <a:latin typeface="Cambria Math"/>
                            <a:ea typeface="Times New Roman"/>
                            <a:cs typeface="Times New Roman"/>
                          </a:rPr>
                        </m:ctrlPr>
                      </m:sSubPr>
                      <m:e>
                        <m:r>
                          <a:rPr lang="fr-FR" b="1" i="1">
                            <a:effectLst/>
                            <a:latin typeface="Cambria Math"/>
                            <a:ea typeface="Times New Roman"/>
                            <a:cs typeface="Times New Roman"/>
                          </a:rPr>
                          <m:t>𝒔</m:t>
                        </m:r>
                      </m:e>
                      <m:sub>
                        <m:r>
                          <a:rPr lang="fr-FR" b="1" i="1">
                            <a:effectLst/>
                            <a:latin typeface="Cambria Math"/>
                            <a:ea typeface="Times New Roman"/>
                            <a:cs typeface="Times New Roman"/>
                          </a:rPr>
                          <m:t>−</m:t>
                        </m:r>
                        <m:r>
                          <a:rPr lang="fr-FR" b="1" i="1">
                            <a:effectLst/>
                            <a:latin typeface="Cambria Math"/>
                            <a:ea typeface="Times New Roman"/>
                            <a:cs typeface="Times New Roman"/>
                          </a:rPr>
                          <m:t>𝒊</m:t>
                        </m:r>
                      </m:sub>
                    </m:sSub>
                    <m:r>
                      <a:rPr lang="fr-FR" b="1" i="1">
                        <a:effectLst/>
                        <a:latin typeface="Cambria Math"/>
                        <a:ea typeface="Times New Roman"/>
                        <a:cs typeface="Times New Roman"/>
                      </a:rPr>
                      <m:t>)</m:t>
                    </m:r>
                  </m:oMath>
                </a14:m>
                <a:r>
                  <a:rPr lang="fr-FR" b="1" dirty="0">
                    <a:effectLst/>
                    <a:latin typeface="Times New Roman"/>
                    <a:ea typeface="Times New Roman"/>
                  </a:rPr>
                  <a:t> </a:t>
                </a:r>
                <a:r>
                  <a:rPr lang="fr-FR" dirty="0">
                    <a:effectLst/>
                    <a:latin typeface="Times New Roman"/>
                    <a:ea typeface="Times New Roman"/>
                  </a:rPr>
                  <a:t> peut-être une application ou une correspondance cela dépendra de l’ensemble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𝑆</m:t>
                        </m:r>
                      </m:e>
                      <m:sub>
                        <m:r>
                          <a:rPr lang="fr-FR" i="1">
                            <a:effectLst/>
                            <a:latin typeface="Cambria Math"/>
                            <a:ea typeface="Times New Roman"/>
                            <a:cs typeface="Times New Roman"/>
                          </a:rPr>
                          <m:t>𝑖</m:t>
                        </m:r>
                      </m:sub>
                    </m:sSub>
                  </m:oMath>
                </a14:m>
                <a:r>
                  <a:rPr lang="fr-FR" dirty="0">
                    <a:effectLst/>
                    <a:latin typeface="Times New Roman"/>
                    <a:ea typeface="Times New Roman"/>
                  </a:rPr>
                  <a:t> l’ensemble des stratégies du joueur </a:t>
                </a:r>
                <a14:m>
                  <m:oMath xmlns:m="http://schemas.openxmlformats.org/officeDocument/2006/math">
                    <m:r>
                      <a:rPr lang="fr-FR" i="1">
                        <a:effectLst/>
                        <a:latin typeface="Cambria Math"/>
                        <a:ea typeface="Times New Roman"/>
                        <a:cs typeface="Times New Roman"/>
                      </a:rPr>
                      <m:t>𝑖</m:t>
                    </m:r>
                  </m:oMath>
                </a14:m>
                <a:r>
                  <a:rPr lang="fr-FR" dirty="0">
                    <a:effectLst/>
                    <a:latin typeface="Times New Roman"/>
                    <a:ea typeface="Times New Roman"/>
                  </a:rPr>
                  <a:t> et aussi de la fonction gain</a:t>
                </a:r>
                <a14:m>
                  <m:oMath xmlns:m="http://schemas.openxmlformats.org/officeDocument/2006/math">
                    <m:r>
                      <a:rPr lang="fr-FR" i="1">
                        <a:effectLst/>
                        <a:latin typeface="Cambria Math"/>
                        <a:ea typeface="Times New Roman"/>
                        <a:cs typeface="Times New Roman"/>
                      </a:rPr>
                      <m:t> </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𝑖</m:t>
                        </m:r>
                      </m:sub>
                    </m:sSub>
                    <m:r>
                      <a:rPr lang="fr-FR" b="0" i="0" smtClean="0">
                        <a:effectLst/>
                        <a:latin typeface="Cambria Math"/>
                        <a:ea typeface="Times New Roman"/>
                        <a:cs typeface="Times New Roman"/>
                      </a:rPr>
                      <m:t>.</m:t>
                    </m:r>
                  </m:oMath>
                </a14:m>
                <a:endParaRPr lang="fr-FR" b="0" dirty="0" smtClean="0">
                  <a:effectLst/>
                  <a:latin typeface="Times New Roman"/>
                  <a:ea typeface="Times New Roman"/>
                  <a:cs typeface="Times New Roman"/>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852" t="-1752" r="-2593"/>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9</a:t>
            </a:fld>
            <a:endParaRPr lang="fr-FR"/>
          </a:p>
        </p:txBody>
      </p:sp>
    </p:spTree>
    <p:extLst>
      <p:ext uri="{BB962C8B-B14F-4D97-AF65-F5344CB8AC3E}">
        <p14:creationId xmlns:p14="http://schemas.microsoft.com/office/powerpoint/2010/main" val="310174583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p:sp>
        <p:nvSpPr>
          <p:cNvPr id="3" name="Espace réservé du contenu 2"/>
          <p:cNvSpPr>
            <a:spLocks noGrp="1"/>
          </p:cNvSpPr>
          <p:nvPr>
            <p:ph idx="1"/>
          </p:nvPr>
        </p:nvSpPr>
        <p:spPr>
          <a:xfrm>
            <a:off x="457200" y="1600201"/>
            <a:ext cx="8579296" cy="4493096"/>
          </a:xfrm>
        </p:spPr>
        <p:txBody>
          <a:bodyPr/>
          <a:lstStyle/>
          <a:p>
            <a:pPr marL="0" indent="0">
              <a:buNone/>
            </a:pPr>
            <a:r>
              <a:rPr lang="fr-FR" b="1" dirty="0" smtClean="0"/>
              <a:t>Exemple: </a:t>
            </a:r>
            <a:r>
              <a:rPr lang="fr-FR" dirty="0" smtClean="0"/>
              <a:t>Le jeu sous forme normale:</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90</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1390747290"/>
              </p:ext>
            </p:extLst>
          </p:nvPr>
        </p:nvGraphicFramePr>
        <p:xfrm>
          <a:off x="683568" y="2492896"/>
          <a:ext cx="8229600" cy="1402080"/>
        </p:xfrm>
        <a:graphic>
          <a:graphicData uri="http://schemas.openxmlformats.org/drawingml/2006/table">
            <a:tbl>
              <a:tblPr firstRow="1" firstCol="1" bandRow="1">
                <a:tableStyleId>{3C2FFA5D-87B4-456A-9821-1D502468CF0F}</a:tableStyleId>
              </a:tblPr>
              <a:tblGrid>
                <a:gridCol w="2057400"/>
                <a:gridCol w="2057400"/>
                <a:gridCol w="2057400"/>
                <a:gridCol w="2057400"/>
              </a:tblGrid>
              <a:tr h="293370">
                <a:tc>
                  <a:txBody>
                    <a:bodyPr/>
                    <a:lstStyle/>
                    <a:p>
                      <a:pPr>
                        <a:lnSpc>
                          <a:spcPct val="115000"/>
                        </a:lnSpc>
                        <a:spcAft>
                          <a:spcPts val="0"/>
                        </a:spcAft>
                      </a:pPr>
                      <a:r>
                        <a:rPr lang="fr-FR" sz="2000" dirty="0">
                          <a:effectLst/>
                        </a:rPr>
                        <a:t>1/2</a:t>
                      </a:r>
                      <a:endParaRPr lang="fr-FR" sz="2000" b="1" dirty="0">
                        <a:effectLst/>
                        <a:latin typeface="Calibri"/>
                        <a:ea typeface="Calibri"/>
                        <a:cs typeface="Times New Roman"/>
                      </a:endParaRPr>
                    </a:p>
                  </a:txBody>
                  <a:tcPr marL="68580" marR="68580" marT="0" marB="0"/>
                </a:tc>
                <a:tc>
                  <a:txBody>
                    <a:bodyPr/>
                    <a:lstStyle/>
                    <a:p>
                      <a:pPr>
                        <a:lnSpc>
                          <a:spcPct val="115000"/>
                        </a:lnSpc>
                        <a:spcAft>
                          <a:spcPts val="0"/>
                        </a:spcAft>
                      </a:pPr>
                      <a:r>
                        <a:rPr lang="fr-FR" sz="2000" dirty="0">
                          <a:effectLst/>
                        </a:rPr>
                        <a:t>G</a:t>
                      </a:r>
                      <a:endParaRPr lang="fr-FR" sz="2000" b="1" dirty="0">
                        <a:effectLst/>
                        <a:latin typeface="Calibri"/>
                        <a:ea typeface="Calibri"/>
                        <a:cs typeface="Times New Roman"/>
                      </a:endParaRPr>
                    </a:p>
                  </a:txBody>
                  <a:tcPr marL="68580" marR="68580" marT="0" marB="0"/>
                </a:tc>
                <a:tc>
                  <a:txBody>
                    <a:bodyPr/>
                    <a:lstStyle/>
                    <a:p>
                      <a:pPr>
                        <a:lnSpc>
                          <a:spcPct val="115000"/>
                        </a:lnSpc>
                        <a:spcAft>
                          <a:spcPts val="0"/>
                        </a:spcAft>
                      </a:pPr>
                      <a:r>
                        <a:rPr lang="fr-FR" sz="2000">
                          <a:effectLst/>
                        </a:rPr>
                        <a:t>M</a:t>
                      </a:r>
                      <a:endParaRPr lang="fr-FR" sz="2000" b="1">
                        <a:effectLst/>
                        <a:latin typeface="Calibri"/>
                        <a:ea typeface="Calibri"/>
                        <a:cs typeface="Times New Roman"/>
                      </a:endParaRPr>
                    </a:p>
                  </a:txBody>
                  <a:tcPr marL="68580" marR="68580" marT="0" marB="0"/>
                </a:tc>
                <a:tc>
                  <a:txBody>
                    <a:bodyPr/>
                    <a:lstStyle/>
                    <a:p>
                      <a:pPr>
                        <a:lnSpc>
                          <a:spcPct val="115000"/>
                        </a:lnSpc>
                        <a:spcAft>
                          <a:spcPts val="0"/>
                        </a:spcAft>
                      </a:pPr>
                      <a:r>
                        <a:rPr lang="fr-FR" sz="2000">
                          <a:effectLst/>
                        </a:rPr>
                        <a:t>D</a:t>
                      </a:r>
                      <a:endParaRPr lang="fr-FR" sz="2000" b="1">
                        <a:effectLst/>
                        <a:latin typeface="Calibri"/>
                        <a:ea typeface="Calibri"/>
                        <a:cs typeface="Times New Roman"/>
                      </a:endParaRPr>
                    </a:p>
                  </a:txBody>
                  <a:tcPr marL="68580" marR="68580" marT="0" marB="0"/>
                </a:tc>
              </a:tr>
              <a:tr h="151130">
                <a:tc>
                  <a:txBody>
                    <a:bodyPr/>
                    <a:lstStyle/>
                    <a:p>
                      <a:pPr>
                        <a:lnSpc>
                          <a:spcPct val="115000"/>
                        </a:lnSpc>
                        <a:spcAft>
                          <a:spcPts val="0"/>
                        </a:spcAft>
                      </a:pPr>
                      <a:r>
                        <a:rPr lang="fr-FR" sz="2000">
                          <a:effectLst/>
                        </a:rPr>
                        <a:t>H</a:t>
                      </a:r>
                      <a:endParaRPr lang="fr-FR" sz="2000" b="1">
                        <a:effectLst/>
                        <a:latin typeface="Calibri"/>
                        <a:ea typeface="Calibri"/>
                        <a:cs typeface="Times New Roman"/>
                      </a:endParaRPr>
                    </a:p>
                  </a:txBody>
                  <a:tcPr marL="68580" marR="68580" marT="0" marB="0"/>
                </a:tc>
                <a:tc>
                  <a:txBody>
                    <a:bodyPr/>
                    <a:lstStyle/>
                    <a:p>
                      <a:pPr>
                        <a:lnSpc>
                          <a:spcPct val="115000"/>
                        </a:lnSpc>
                        <a:spcAft>
                          <a:spcPts val="0"/>
                        </a:spcAft>
                      </a:pPr>
                      <a:r>
                        <a:rPr lang="fr-FR" sz="2000" dirty="0">
                          <a:effectLst/>
                        </a:rPr>
                        <a:t>(1,1)</a:t>
                      </a:r>
                      <a:endParaRPr lang="fr-FR" sz="2000" b="1" dirty="0">
                        <a:effectLst/>
                        <a:latin typeface="Calibri"/>
                        <a:ea typeface="Calibri"/>
                        <a:cs typeface="Times New Roman"/>
                      </a:endParaRPr>
                    </a:p>
                  </a:txBody>
                  <a:tcPr marL="68580" marR="68580" marT="0" marB="0"/>
                </a:tc>
                <a:tc>
                  <a:txBody>
                    <a:bodyPr/>
                    <a:lstStyle/>
                    <a:p>
                      <a:pPr>
                        <a:lnSpc>
                          <a:spcPct val="115000"/>
                        </a:lnSpc>
                        <a:spcAft>
                          <a:spcPts val="0"/>
                        </a:spcAft>
                      </a:pPr>
                      <a:r>
                        <a:rPr lang="fr-FR" sz="2000" dirty="0">
                          <a:effectLst/>
                        </a:rPr>
                        <a:t>(0,2)</a:t>
                      </a:r>
                      <a:endParaRPr lang="fr-FR" sz="2000" b="1" dirty="0">
                        <a:effectLst/>
                        <a:latin typeface="Calibri"/>
                        <a:ea typeface="Calibri"/>
                        <a:cs typeface="Times New Roman"/>
                      </a:endParaRPr>
                    </a:p>
                  </a:txBody>
                  <a:tcPr marL="68580" marR="68580" marT="0" marB="0"/>
                </a:tc>
                <a:tc>
                  <a:txBody>
                    <a:bodyPr/>
                    <a:lstStyle/>
                    <a:p>
                      <a:pPr>
                        <a:lnSpc>
                          <a:spcPct val="115000"/>
                        </a:lnSpc>
                        <a:spcAft>
                          <a:spcPts val="0"/>
                        </a:spcAft>
                      </a:pPr>
                      <a:r>
                        <a:rPr lang="fr-FR" sz="2000" dirty="0">
                          <a:effectLst/>
                        </a:rPr>
                        <a:t>(0,4)</a:t>
                      </a:r>
                      <a:endParaRPr lang="fr-FR" sz="2000" b="1" dirty="0">
                        <a:effectLst/>
                        <a:latin typeface="Calibri"/>
                        <a:ea typeface="Calibri"/>
                        <a:cs typeface="Times New Roman"/>
                      </a:endParaRPr>
                    </a:p>
                  </a:txBody>
                  <a:tcPr marL="68580" marR="68580" marT="0" marB="0"/>
                </a:tc>
              </a:tr>
              <a:tr h="142875">
                <a:tc>
                  <a:txBody>
                    <a:bodyPr/>
                    <a:lstStyle/>
                    <a:p>
                      <a:pPr>
                        <a:lnSpc>
                          <a:spcPct val="115000"/>
                        </a:lnSpc>
                        <a:spcAft>
                          <a:spcPts val="0"/>
                        </a:spcAft>
                      </a:pPr>
                      <a:r>
                        <a:rPr lang="fr-FR" sz="2000">
                          <a:effectLst/>
                        </a:rPr>
                        <a:t>M</a:t>
                      </a:r>
                      <a:endParaRPr lang="fr-FR" sz="2000" b="1">
                        <a:effectLst/>
                        <a:latin typeface="Calibri"/>
                        <a:ea typeface="Calibri"/>
                        <a:cs typeface="Times New Roman"/>
                      </a:endParaRPr>
                    </a:p>
                  </a:txBody>
                  <a:tcPr marL="68580" marR="68580" marT="0" marB="0"/>
                </a:tc>
                <a:tc>
                  <a:txBody>
                    <a:bodyPr/>
                    <a:lstStyle/>
                    <a:p>
                      <a:pPr>
                        <a:lnSpc>
                          <a:spcPct val="115000"/>
                        </a:lnSpc>
                        <a:spcAft>
                          <a:spcPts val="0"/>
                        </a:spcAft>
                      </a:pPr>
                      <a:r>
                        <a:rPr lang="fr-FR" sz="2000">
                          <a:effectLst/>
                        </a:rPr>
                        <a:t>(0,2)</a:t>
                      </a:r>
                      <a:endParaRPr lang="fr-FR" sz="2000" b="1">
                        <a:effectLst/>
                        <a:latin typeface="Calibri"/>
                        <a:ea typeface="Calibri"/>
                        <a:cs typeface="Times New Roman"/>
                      </a:endParaRPr>
                    </a:p>
                  </a:txBody>
                  <a:tcPr marL="68580" marR="68580" marT="0" marB="0"/>
                </a:tc>
                <a:tc>
                  <a:txBody>
                    <a:bodyPr/>
                    <a:lstStyle/>
                    <a:p>
                      <a:pPr>
                        <a:lnSpc>
                          <a:spcPct val="115000"/>
                        </a:lnSpc>
                        <a:spcAft>
                          <a:spcPts val="0"/>
                        </a:spcAft>
                      </a:pPr>
                      <a:r>
                        <a:rPr lang="fr-FR" sz="2000">
                          <a:effectLst/>
                        </a:rPr>
                        <a:t>(5,0)</a:t>
                      </a:r>
                      <a:endParaRPr lang="fr-FR" sz="2000" b="1">
                        <a:effectLst/>
                        <a:latin typeface="Calibri"/>
                        <a:ea typeface="Calibri"/>
                        <a:cs typeface="Times New Roman"/>
                      </a:endParaRPr>
                    </a:p>
                  </a:txBody>
                  <a:tcPr marL="68580" marR="68580" marT="0" marB="0"/>
                </a:tc>
                <a:tc>
                  <a:txBody>
                    <a:bodyPr/>
                    <a:lstStyle/>
                    <a:p>
                      <a:pPr>
                        <a:lnSpc>
                          <a:spcPct val="115000"/>
                        </a:lnSpc>
                        <a:spcAft>
                          <a:spcPts val="0"/>
                        </a:spcAft>
                      </a:pPr>
                      <a:r>
                        <a:rPr lang="fr-FR" sz="2000" dirty="0">
                          <a:effectLst/>
                        </a:rPr>
                        <a:t>(1,6)</a:t>
                      </a:r>
                      <a:endParaRPr lang="fr-FR" sz="2000" b="1" dirty="0">
                        <a:effectLst/>
                        <a:latin typeface="Calibri"/>
                        <a:ea typeface="Calibri"/>
                        <a:cs typeface="Times New Roman"/>
                      </a:endParaRPr>
                    </a:p>
                  </a:txBody>
                  <a:tcPr marL="68580" marR="68580" marT="0" marB="0"/>
                </a:tc>
              </a:tr>
              <a:tr h="159385">
                <a:tc>
                  <a:txBody>
                    <a:bodyPr/>
                    <a:lstStyle/>
                    <a:p>
                      <a:pPr>
                        <a:lnSpc>
                          <a:spcPct val="115000"/>
                        </a:lnSpc>
                        <a:spcAft>
                          <a:spcPts val="0"/>
                        </a:spcAft>
                      </a:pPr>
                      <a:r>
                        <a:rPr lang="fr-FR" sz="2000">
                          <a:effectLst/>
                        </a:rPr>
                        <a:t>B</a:t>
                      </a:r>
                      <a:endParaRPr lang="fr-FR" sz="2000" b="1">
                        <a:effectLst/>
                        <a:latin typeface="Calibri"/>
                        <a:ea typeface="Calibri"/>
                        <a:cs typeface="Times New Roman"/>
                      </a:endParaRPr>
                    </a:p>
                  </a:txBody>
                  <a:tcPr marL="68580" marR="68580" marT="0" marB="0"/>
                </a:tc>
                <a:tc>
                  <a:txBody>
                    <a:bodyPr/>
                    <a:lstStyle/>
                    <a:p>
                      <a:pPr>
                        <a:lnSpc>
                          <a:spcPct val="115000"/>
                        </a:lnSpc>
                        <a:spcAft>
                          <a:spcPts val="0"/>
                        </a:spcAft>
                      </a:pPr>
                      <a:r>
                        <a:rPr lang="fr-FR" sz="2000">
                          <a:effectLst/>
                        </a:rPr>
                        <a:t>(0,2)</a:t>
                      </a:r>
                      <a:endParaRPr lang="fr-FR" sz="2000" b="1">
                        <a:effectLst/>
                        <a:latin typeface="Calibri"/>
                        <a:ea typeface="Calibri"/>
                        <a:cs typeface="Times New Roman"/>
                      </a:endParaRPr>
                    </a:p>
                  </a:txBody>
                  <a:tcPr marL="68580" marR="68580" marT="0" marB="0"/>
                </a:tc>
                <a:tc>
                  <a:txBody>
                    <a:bodyPr/>
                    <a:lstStyle/>
                    <a:p>
                      <a:pPr>
                        <a:lnSpc>
                          <a:spcPct val="115000"/>
                        </a:lnSpc>
                        <a:spcAft>
                          <a:spcPts val="0"/>
                        </a:spcAft>
                      </a:pPr>
                      <a:r>
                        <a:rPr lang="fr-FR" sz="2000">
                          <a:effectLst/>
                        </a:rPr>
                        <a:t>(1,1)</a:t>
                      </a:r>
                      <a:endParaRPr lang="fr-FR" sz="2000" b="1">
                        <a:effectLst/>
                        <a:latin typeface="Calibri"/>
                        <a:ea typeface="Calibri"/>
                        <a:cs typeface="Times New Roman"/>
                      </a:endParaRPr>
                    </a:p>
                  </a:txBody>
                  <a:tcPr marL="68580" marR="68580" marT="0" marB="0"/>
                </a:tc>
                <a:tc>
                  <a:txBody>
                    <a:bodyPr/>
                    <a:lstStyle/>
                    <a:p>
                      <a:pPr>
                        <a:lnSpc>
                          <a:spcPct val="115000"/>
                        </a:lnSpc>
                        <a:spcAft>
                          <a:spcPts val="0"/>
                        </a:spcAft>
                      </a:pPr>
                      <a:r>
                        <a:rPr lang="fr-FR" sz="2000" dirty="0">
                          <a:effectLst/>
                        </a:rPr>
                        <a:t>(2,1)</a:t>
                      </a:r>
                      <a:endParaRPr lang="fr-FR" sz="2000" b="1" dirty="0">
                        <a:effectLst/>
                        <a:latin typeface="Calibri"/>
                        <a:ea typeface="Calibri"/>
                        <a:cs typeface="Times New Roman"/>
                      </a:endParaRPr>
                    </a:p>
                  </a:txBody>
                  <a:tcPr marL="68580" marR="68580" marT="0" marB="0"/>
                </a:tc>
              </a:tr>
            </a:tbl>
          </a:graphicData>
        </a:graphic>
      </p:graphicFrame>
      <p:sp>
        <p:nvSpPr>
          <p:cNvPr id="6" name="Rectangle 5"/>
          <p:cNvSpPr/>
          <p:nvPr/>
        </p:nvSpPr>
        <p:spPr>
          <a:xfrm>
            <a:off x="1547664" y="4149080"/>
            <a:ext cx="6984776" cy="1200329"/>
          </a:xfrm>
          <a:prstGeom prst="rect">
            <a:avLst/>
          </a:prstGeom>
        </p:spPr>
        <p:txBody>
          <a:bodyPr wrap="square">
            <a:spAutoFit/>
          </a:bodyPr>
          <a:lstStyle/>
          <a:p>
            <a:r>
              <a:rPr lang="fr-FR" dirty="0"/>
              <a:t>M non strictement dominée en pure elle l’est en mixte par la stratégie 1/2 G+1/2 D.</a:t>
            </a:r>
          </a:p>
          <a:p>
            <a:r>
              <a:rPr lang="fr-FR" dirty="0"/>
              <a:t>On peut alors redéfinir  la procédure d’élimination  itérée des stratégies dominées en prenant en compte les stratégies dominées par les mixtes.</a:t>
            </a:r>
          </a:p>
        </p:txBody>
      </p:sp>
    </p:spTree>
    <p:extLst>
      <p:ext uri="{BB962C8B-B14F-4D97-AF65-F5344CB8AC3E}">
        <p14:creationId xmlns:p14="http://schemas.microsoft.com/office/powerpoint/2010/main" val="18143644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p:sp>
        <p:nvSpPr>
          <p:cNvPr id="3" name="Espace réservé du contenu 2"/>
          <p:cNvSpPr>
            <a:spLocks noGrp="1"/>
          </p:cNvSpPr>
          <p:nvPr>
            <p:ph idx="1"/>
          </p:nvPr>
        </p:nvSpPr>
        <p:spPr/>
        <p:txBody>
          <a:bodyPr>
            <a:normAutofit fontScale="70000" lnSpcReduction="20000"/>
          </a:bodyPr>
          <a:lstStyle/>
          <a:p>
            <a:pPr marL="0" indent="0">
              <a:lnSpc>
                <a:spcPct val="115000"/>
              </a:lnSpc>
              <a:spcAft>
                <a:spcPts val="1000"/>
              </a:spcAft>
              <a:buNone/>
            </a:pPr>
            <a:r>
              <a:rPr lang="fr-FR" b="1" u="sng" dirty="0">
                <a:latin typeface="Times New Roman"/>
                <a:ea typeface="Times New Roman"/>
                <a:cs typeface="Times New Roman"/>
              </a:rPr>
              <a:t>Exemple </a:t>
            </a:r>
            <a:r>
              <a:rPr lang="fr-FR" b="1" u="sng" dirty="0" smtClean="0">
                <a:latin typeface="Times New Roman"/>
                <a:ea typeface="Times New Roman"/>
                <a:cs typeface="Times New Roman"/>
              </a:rPr>
              <a:t>«</a:t>
            </a:r>
            <a:r>
              <a:rPr lang="fr-FR" b="1" u="sng" dirty="0">
                <a:latin typeface="Times New Roman"/>
                <a:ea typeface="Times New Roman"/>
                <a:cs typeface="Times New Roman"/>
              </a:rPr>
              <a:t> le jeu de l’inspection</a:t>
            </a:r>
            <a:r>
              <a:rPr lang="fr-FR" b="1" i="1" u="sng" dirty="0">
                <a:latin typeface="Times New Roman"/>
                <a:ea typeface="Times New Roman"/>
                <a:cs typeface="Times New Roman"/>
              </a:rPr>
              <a:t> »</a:t>
            </a:r>
            <a:endParaRPr lang="fr-FR" b="1" dirty="0">
              <a:ea typeface="Calibri"/>
              <a:cs typeface="Times New Roman"/>
            </a:endParaRPr>
          </a:p>
          <a:p>
            <a:pPr marL="0" lvl="0" indent="0">
              <a:lnSpc>
                <a:spcPct val="115000"/>
              </a:lnSpc>
              <a:spcAft>
                <a:spcPts val="1000"/>
              </a:spcAft>
              <a:buNone/>
            </a:pPr>
            <a:r>
              <a:rPr lang="fr-FR" dirty="0">
                <a:latin typeface="Times New Roman"/>
                <a:ea typeface="Times New Roman"/>
                <a:cs typeface="Times New Roman"/>
              </a:rPr>
              <a:t>Le jeu de l’inspection fait intervenir un agent (par exemple un travailleur joueur 1) et un principal par exemple joueur 2. Le joueur 1 a le choix entre travailler (T) ou tricher (NT). En travaillant le joueur 1 produit la valeur v mais supporte un coup d’effort g. le principal peut décider soit inspecter (I) soit ne pas inspecter (NI). L’inspection a un coup h  et permet au principal  de savoir si l’agent a travaillé ou triché.  Le travailleur reçoit un salaire w sauf s’il existe une preuve (suite à une inspection qu’il a triché). Dans ce dernier cas il obtient 0. Les deux joueurs choisissent leur jeu de manière simultanée et les données du jeu sont en informations commune. On a de </a:t>
            </a:r>
            <a:r>
              <a:rPr lang="fr-FR" dirty="0" smtClean="0">
                <a:latin typeface="Times New Roman"/>
                <a:ea typeface="Times New Roman"/>
                <a:cs typeface="Times New Roman"/>
              </a:rPr>
              <a:t>plus: </a:t>
            </a:r>
            <a:r>
              <a:rPr lang="fr-FR" sz="3100" b="1" dirty="0">
                <a:solidFill>
                  <a:prstClr val="black"/>
                </a:solidFill>
                <a:latin typeface="Times New Roman"/>
                <a:ea typeface="Times New Roman"/>
                <a:cs typeface="Times New Roman"/>
              </a:rPr>
              <a:t>v&gt;w&gt;g&gt;h&gt;0.</a:t>
            </a:r>
            <a:endParaRPr lang="fr-FR" sz="3100" b="1" dirty="0">
              <a:solidFill>
                <a:prstClr val="black"/>
              </a:solidFill>
              <a:ea typeface="Calibri"/>
              <a:cs typeface="Times New Roman"/>
            </a:endParaRPr>
          </a:p>
          <a:p>
            <a:pPr marL="0" indent="0">
              <a:lnSpc>
                <a:spcPct val="115000"/>
              </a:lnSpc>
              <a:spcAft>
                <a:spcPts val="1000"/>
              </a:spcAft>
              <a:buNone/>
            </a:pPr>
            <a:endParaRPr lang="fr-FR" dirty="0">
              <a:ea typeface="Calibri"/>
              <a:cs typeface="Times New Roman"/>
            </a:endParaRPr>
          </a:p>
          <a:p>
            <a:pPr marL="0" indent="0">
              <a:lnSpc>
                <a:spcPct val="115000"/>
              </a:lnSpc>
              <a:spcAft>
                <a:spcPts val="1000"/>
              </a:spcAft>
              <a:buNone/>
            </a:pPr>
            <a:endParaRPr lang="fr-FR" dirty="0">
              <a:ea typeface="Calibri"/>
              <a:cs typeface="Times New Roman"/>
            </a:endParaRP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91</a:t>
            </a:fld>
            <a:endParaRPr lang="fr-FR"/>
          </a:p>
        </p:txBody>
      </p:sp>
    </p:spTree>
    <p:extLst>
      <p:ext uri="{BB962C8B-B14F-4D97-AF65-F5344CB8AC3E}">
        <p14:creationId xmlns:p14="http://schemas.microsoft.com/office/powerpoint/2010/main" val="134901344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p:sp>
        <p:nvSpPr>
          <p:cNvPr id="3" name="Espace réservé du contenu 2"/>
          <p:cNvSpPr>
            <a:spLocks noGrp="1"/>
          </p:cNvSpPr>
          <p:nvPr>
            <p:ph idx="1"/>
          </p:nvPr>
        </p:nvSpPr>
        <p:spPr/>
        <p:txBody>
          <a:bodyPr/>
          <a:lstStyle/>
          <a:p>
            <a:pPr lvl="0">
              <a:lnSpc>
                <a:spcPct val="115000"/>
              </a:lnSpc>
              <a:buFont typeface="+mj-lt"/>
              <a:buAutoNum type="arabicParenR"/>
            </a:pPr>
            <a:r>
              <a:rPr lang="fr-FR" dirty="0">
                <a:latin typeface="Times New Roman"/>
                <a:ea typeface="Times New Roman"/>
                <a:cs typeface="Times New Roman"/>
              </a:rPr>
              <a:t>Donner la matrice de paiement de ce jeu.</a:t>
            </a:r>
            <a:endParaRPr lang="fr-FR" dirty="0">
              <a:ea typeface="Calibri"/>
              <a:cs typeface="Times New Roman"/>
            </a:endParaRPr>
          </a:p>
          <a:p>
            <a:pPr lvl="0">
              <a:lnSpc>
                <a:spcPct val="115000"/>
              </a:lnSpc>
              <a:buFont typeface="+mj-lt"/>
              <a:buAutoNum type="arabicParenR"/>
            </a:pPr>
            <a:r>
              <a:rPr lang="fr-FR" dirty="0">
                <a:latin typeface="Times New Roman"/>
                <a:ea typeface="Times New Roman"/>
                <a:cs typeface="Times New Roman"/>
              </a:rPr>
              <a:t>Existent-ils  des équilibres de Nash en stratégies pures.</a:t>
            </a:r>
            <a:endParaRPr lang="fr-FR" dirty="0">
              <a:ea typeface="Calibri"/>
              <a:cs typeface="Times New Roman"/>
            </a:endParaRPr>
          </a:p>
          <a:p>
            <a:pPr lvl="0">
              <a:lnSpc>
                <a:spcPct val="115000"/>
              </a:lnSpc>
              <a:spcAft>
                <a:spcPts val="1000"/>
              </a:spcAft>
              <a:buFont typeface="+mj-lt"/>
              <a:buAutoNum type="arabicParenR"/>
            </a:pPr>
            <a:r>
              <a:rPr lang="fr-FR" dirty="0">
                <a:latin typeface="Times New Roman"/>
                <a:ea typeface="Times New Roman"/>
                <a:cs typeface="Times New Roman"/>
              </a:rPr>
              <a:t>Déterminer les équilibres de Nash en stratégies mixtes. Que peut-on en conclure ?</a:t>
            </a:r>
            <a:endParaRPr lang="fr-FR" dirty="0">
              <a:ea typeface="Calibri"/>
              <a:cs typeface="Times New Roman"/>
            </a:endParaRP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92</a:t>
            </a:fld>
            <a:endParaRPr lang="fr-FR"/>
          </a:p>
        </p:txBody>
      </p:sp>
    </p:spTree>
    <p:extLst>
      <p:ext uri="{BB962C8B-B14F-4D97-AF65-F5344CB8AC3E}">
        <p14:creationId xmlns:p14="http://schemas.microsoft.com/office/powerpoint/2010/main" val="7612872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p:sp>
        <p:nvSpPr>
          <p:cNvPr id="3" name="Espace réservé du contenu 2"/>
          <p:cNvSpPr>
            <a:spLocks noGrp="1"/>
          </p:cNvSpPr>
          <p:nvPr>
            <p:ph idx="1"/>
          </p:nvPr>
        </p:nvSpPr>
        <p:spPr/>
        <p:txBody>
          <a:bodyPr>
            <a:normAutofit/>
          </a:bodyPr>
          <a:lstStyle/>
          <a:p>
            <a:pPr marL="0" indent="0">
              <a:buNone/>
            </a:pPr>
            <a:r>
              <a:rPr lang="fr-FR" sz="2400" b="1" dirty="0" smtClean="0">
                <a:latin typeface="Times New Roman"/>
                <a:ea typeface="Times New Roman"/>
              </a:rPr>
              <a:t>Solution:</a:t>
            </a:r>
          </a:p>
          <a:p>
            <a:pPr marL="0" indent="0">
              <a:buNone/>
            </a:pPr>
            <a:r>
              <a:rPr lang="fr-FR" sz="2400" b="1" dirty="0" smtClean="0">
                <a:latin typeface="Times New Roman"/>
                <a:ea typeface="Times New Roman"/>
              </a:rPr>
              <a:t> </a:t>
            </a:r>
            <a:endParaRPr lang="fr-FR" sz="2400" b="1"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93</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1963608591"/>
              </p:ext>
            </p:extLst>
          </p:nvPr>
        </p:nvGraphicFramePr>
        <p:xfrm>
          <a:off x="1259632" y="2420888"/>
          <a:ext cx="5849620" cy="1051560"/>
        </p:xfrm>
        <a:graphic>
          <a:graphicData uri="http://schemas.openxmlformats.org/drawingml/2006/table">
            <a:tbl>
              <a:tblPr firstRow="1" firstCol="1" bandRow="1">
                <a:tableStyleId>{3C2FFA5D-87B4-456A-9821-1D502468CF0F}</a:tableStyleId>
              </a:tblPr>
              <a:tblGrid>
                <a:gridCol w="1949450"/>
                <a:gridCol w="1950085"/>
                <a:gridCol w="1950085"/>
              </a:tblGrid>
              <a:tr h="0">
                <a:tc>
                  <a:txBody>
                    <a:bodyPr/>
                    <a:lstStyle/>
                    <a:p>
                      <a:pPr marL="457200">
                        <a:lnSpc>
                          <a:spcPct val="115000"/>
                        </a:lnSpc>
                        <a:spcAft>
                          <a:spcPts val="0"/>
                        </a:spcAft>
                        <a:tabLst>
                          <a:tab pos="1038225" algn="l"/>
                        </a:tabLst>
                      </a:pPr>
                      <a:r>
                        <a:rPr lang="fr-FR" sz="2000" dirty="0">
                          <a:effectLst/>
                        </a:rPr>
                        <a:t>1/2</a:t>
                      </a:r>
                      <a:endParaRPr lang="fr-FR" sz="2000" b="1" dirty="0">
                        <a:effectLst/>
                        <a:latin typeface="Calibri"/>
                        <a:ea typeface="Calibri"/>
                        <a:cs typeface="Times New Roman"/>
                      </a:endParaRPr>
                    </a:p>
                  </a:txBody>
                  <a:tcPr marL="68580" marR="68580" marT="0" marB="0"/>
                </a:tc>
                <a:tc>
                  <a:txBody>
                    <a:bodyPr/>
                    <a:lstStyle/>
                    <a:p>
                      <a:pPr marL="457200">
                        <a:lnSpc>
                          <a:spcPct val="115000"/>
                        </a:lnSpc>
                        <a:spcAft>
                          <a:spcPts val="0"/>
                        </a:spcAft>
                        <a:tabLst>
                          <a:tab pos="1038225" algn="l"/>
                        </a:tabLst>
                      </a:pPr>
                      <a:r>
                        <a:rPr lang="fr-FR" sz="2000" dirty="0">
                          <a:effectLst/>
                        </a:rPr>
                        <a:t>I</a:t>
                      </a:r>
                      <a:endParaRPr lang="fr-FR" sz="2000" b="1" dirty="0">
                        <a:effectLst/>
                        <a:latin typeface="Calibri"/>
                        <a:ea typeface="Calibri"/>
                        <a:cs typeface="Times New Roman"/>
                      </a:endParaRPr>
                    </a:p>
                  </a:txBody>
                  <a:tcPr marL="68580" marR="68580" marT="0" marB="0"/>
                </a:tc>
                <a:tc>
                  <a:txBody>
                    <a:bodyPr/>
                    <a:lstStyle/>
                    <a:p>
                      <a:pPr marL="457200">
                        <a:lnSpc>
                          <a:spcPct val="115000"/>
                        </a:lnSpc>
                        <a:spcAft>
                          <a:spcPts val="0"/>
                        </a:spcAft>
                        <a:tabLst>
                          <a:tab pos="1038225" algn="l"/>
                        </a:tabLst>
                      </a:pPr>
                      <a:r>
                        <a:rPr lang="fr-FR" sz="2000" dirty="0">
                          <a:effectLst/>
                        </a:rPr>
                        <a:t>NI</a:t>
                      </a:r>
                      <a:endParaRPr lang="fr-FR" sz="2000" b="1" dirty="0">
                        <a:effectLst/>
                        <a:latin typeface="Calibri"/>
                        <a:ea typeface="Calibri"/>
                        <a:cs typeface="Times New Roman"/>
                      </a:endParaRPr>
                    </a:p>
                  </a:txBody>
                  <a:tcPr marL="68580" marR="68580" marT="0" marB="0"/>
                </a:tc>
              </a:tr>
              <a:tr h="0">
                <a:tc>
                  <a:txBody>
                    <a:bodyPr/>
                    <a:lstStyle/>
                    <a:p>
                      <a:pPr marL="457200">
                        <a:lnSpc>
                          <a:spcPct val="115000"/>
                        </a:lnSpc>
                        <a:spcAft>
                          <a:spcPts val="0"/>
                        </a:spcAft>
                        <a:tabLst>
                          <a:tab pos="1038225" algn="l"/>
                        </a:tabLst>
                      </a:pPr>
                      <a:r>
                        <a:rPr lang="fr-FR" sz="2000">
                          <a:effectLst/>
                        </a:rPr>
                        <a:t>T</a:t>
                      </a:r>
                      <a:endParaRPr lang="fr-FR" sz="2000" b="1">
                        <a:effectLst/>
                        <a:latin typeface="Calibri"/>
                        <a:ea typeface="Calibri"/>
                        <a:cs typeface="Times New Roman"/>
                      </a:endParaRPr>
                    </a:p>
                  </a:txBody>
                  <a:tcPr marL="68580" marR="68580" marT="0" marB="0"/>
                </a:tc>
                <a:tc>
                  <a:txBody>
                    <a:bodyPr/>
                    <a:lstStyle/>
                    <a:p>
                      <a:pPr marL="457200">
                        <a:lnSpc>
                          <a:spcPct val="115000"/>
                        </a:lnSpc>
                        <a:spcAft>
                          <a:spcPts val="0"/>
                        </a:spcAft>
                        <a:tabLst>
                          <a:tab pos="1038225" algn="l"/>
                        </a:tabLst>
                      </a:pPr>
                      <a:r>
                        <a:rPr lang="fr-FR" sz="2000" dirty="0">
                          <a:effectLst/>
                        </a:rPr>
                        <a:t>(w-g, v-w-h)</a:t>
                      </a:r>
                      <a:endParaRPr lang="fr-FR" sz="2000" b="1" dirty="0">
                        <a:effectLst/>
                        <a:latin typeface="Calibri"/>
                        <a:ea typeface="Calibri"/>
                        <a:cs typeface="Times New Roman"/>
                      </a:endParaRPr>
                    </a:p>
                  </a:txBody>
                  <a:tcPr marL="68580" marR="68580" marT="0" marB="0"/>
                </a:tc>
                <a:tc>
                  <a:txBody>
                    <a:bodyPr/>
                    <a:lstStyle/>
                    <a:p>
                      <a:pPr marL="457200">
                        <a:lnSpc>
                          <a:spcPct val="115000"/>
                        </a:lnSpc>
                        <a:spcAft>
                          <a:spcPts val="0"/>
                        </a:spcAft>
                        <a:tabLst>
                          <a:tab pos="1038225" algn="l"/>
                        </a:tabLst>
                      </a:pPr>
                      <a:r>
                        <a:rPr lang="fr-FR" sz="2000" dirty="0">
                          <a:effectLst/>
                        </a:rPr>
                        <a:t>(w-g</a:t>
                      </a:r>
                      <a:r>
                        <a:rPr lang="fr-FR" sz="2000" dirty="0" smtClean="0">
                          <a:effectLst/>
                        </a:rPr>
                        <a:t>, v-w</a:t>
                      </a:r>
                      <a:r>
                        <a:rPr lang="fr-FR" sz="2000" dirty="0">
                          <a:effectLst/>
                        </a:rPr>
                        <a:t>)</a:t>
                      </a:r>
                      <a:endParaRPr lang="fr-FR" sz="2000" b="1" dirty="0">
                        <a:effectLst/>
                        <a:latin typeface="Calibri"/>
                        <a:ea typeface="Calibri"/>
                        <a:cs typeface="Times New Roman"/>
                      </a:endParaRPr>
                    </a:p>
                  </a:txBody>
                  <a:tcPr marL="68580" marR="68580" marT="0" marB="0"/>
                </a:tc>
              </a:tr>
              <a:tr h="0">
                <a:tc>
                  <a:txBody>
                    <a:bodyPr/>
                    <a:lstStyle/>
                    <a:p>
                      <a:pPr marL="457200">
                        <a:lnSpc>
                          <a:spcPct val="115000"/>
                        </a:lnSpc>
                        <a:spcAft>
                          <a:spcPts val="0"/>
                        </a:spcAft>
                        <a:tabLst>
                          <a:tab pos="1038225" algn="l"/>
                        </a:tabLst>
                      </a:pPr>
                      <a:r>
                        <a:rPr lang="fr-FR" sz="2000">
                          <a:effectLst/>
                        </a:rPr>
                        <a:t>NT</a:t>
                      </a:r>
                      <a:endParaRPr lang="fr-FR" sz="2000" b="1">
                        <a:effectLst/>
                        <a:latin typeface="Calibri"/>
                        <a:ea typeface="Calibri"/>
                        <a:cs typeface="Times New Roman"/>
                      </a:endParaRPr>
                    </a:p>
                  </a:txBody>
                  <a:tcPr marL="68580" marR="68580" marT="0" marB="0"/>
                </a:tc>
                <a:tc>
                  <a:txBody>
                    <a:bodyPr/>
                    <a:lstStyle/>
                    <a:p>
                      <a:pPr marL="457200">
                        <a:lnSpc>
                          <a:spcPct val="115000"/>
                        </a:lnSpc>
                        <a:spcAft>
                          <a:spcPts val="0"/>
                        </a:spcAft>
                        <a:tabLst>
                          <a:tab pos="1038225" algn="l"/>
                        </a:tabLst>
                      </a:pPr>
                      <a:r>
                        <a:rPr lang="fr-FR" sz="2000">
                          <a:effectLst/>
                        </a:rPr>
                        <a:t>(0,-h)</a:t>
                      </a:r>
                      <a:endParaRPr lang="fr-FR" sz="2000" b="1">
                        <a:effectLst/>
                        <a:latin typeface="Calibri"/>
                        <a:ea typeface="Calibri"/>
                        <a:cs typeface="Times New Roman"/>
                      </a:endParaRPr>
                    </a:p>
                  </a:txBody>
                  <a:tcPr marL="68580" marR="68580" marT="0" marB="0"/>
                </a:tc>
                <a:tc>
                  <a:txBody>
                    <a:bodyPr/>
                    <a:lstStyle/>
                    <a:p>
                      <a:pPr marL="457200">
                        <a:lnSpc>
                          <a:spcPct val="115000"/>
                        </a:lnSpc>
                        <a:spcAft>
                          <a:spcPts val="0"/>
                        </a:spcAft>
                        <a:tabLst>
                          <a:tab pos="1038225" algn="l"/>
                        </a:tabLst>
                      </a:pPr>
                      <a:r>
                        <a:rPr lang="fr-FR" sz="2000" dirty="0">
                          <a:effectLst/>
                        </a:rPr>
                        <a:t>(w,-w)</a:t>
                      </a:r>
                      <a:endParaRPr lang="fr-FR" sz="2000" b="1" dirty="0">
                        <a:effectLst/>
                        <a:latin typeface="Calibri"/>
                        <a:ea typeface="Calibri"/>
                        <a:cs typeface="Times New Roman"/>
                      </a:endParaRPr>
                    </a:p>
                  </a:txBody>
                  <a:tcPr marL="68580" marR="68580" marT="0" marB="0"/>
                </a:tc>
              </a:tr>
            </a:tbl>
          </a:graphicData>
        </a:graphic>
      </p:graphicFrame>
      <p:sp>
        <p:nvSpPr>
          <p:cNvPr id="6" name="Rectangle 5"/>
          <p:cNvSpPr/>
          <p:nvPr/>
        </p:nvSpPr>
        <p:spPr>
          <a:xfrm>
            <a:off x="1619672" y="3754583"/>
            <a:ext cx="5760640" cy="369332"/>
          </a:xfrm>
          <a:prstGeom prst="rect">
            <a:avLst/>
          </a:prstGeom>
        </p:spPr>
        <p:txBody>
          <a:bodyPr wrap="square">
            <a:spAutoFit/>
          </a:bodyPr>
          <a:lstStyle/>
          <a:p>
            <a:r>
              <a:rPr lang="fr-FR" dirty="0" smtClean="0"/>
              <a:t>2) Il </a:t>
            </a:r>
            <a:r>
              <a:rPr lang="fr-FR" dirty="0"/>
              <a:t>n’existe pas d’équilibre de Nash pure.</a:t>
            </a:r>
          </a:p>
        </p:txBody>
      </p:sp>
    </p:spTree>
    <p:extLst>
      <p:ext uri="{BB962C8B-B14F-4D97-AF65-F5344CB8AC3E}">
        <p14:creationId xmlns:p14="http://schemas.microsoft.com/office/powerpoint/2010/main" val="145425585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77500" lnSpcReduction="20000"/>
              </a:bodyPr>
              <a:lstStyle/>
              <a:p>
                <a:pPr marL="514350" lvl="0" indent="-514350">
                  <a:lnSpc>
                    <a:spcPct val="115000"/>
                  </a:lnSpc>
                  <a:spcAft>
                    <a:spcPts val="1000"/>
                  </a:spcAft>
                  <a:buFont typeface="+mj-lt"/>
                  <a:buAutoNum type="arabicParenR" startAt="3"/>
                  <a:tabLst>
                    <a:tab pos="1038225" algn="l"/>
                  </a:tabLst>
                </a:pPr>
                <a:r>
                  <a:rPr lang="fr-FR" dirty="0">
                    <a:latin typeface="Times New Roman"/>
                    <a:ea typeface="Times New Roman"/>
                    <a:cs typeface="Times New Roman"/>
                  </a:rPr>
                  <a:t>Pour retrouver les équilibres en mixtes on applique l’indifférence au support soit </a:t>
                </a:r>
                <a14:m>
                  <m:oMath xmlns:m="http://schemas.openxmlformats.org/officeDocument/2006/math">
                    <m:d>
                      <m:dPr>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2</m:t>
                            </m:r>
                          </m:sub>
                        </m:sSub>
                      </m:e>
                    </m:d>
                  </m:oMath>
                </a14:m>
                <a:r>
                  <a:rPr lang="fr-FR" dirty="0">
                    <a:effectLst/>
                    <a:latin typeface="Times New Roman"/>
                    <a:ea typeface="Times New Roman"/>
                    <a:cs typeface="Times New Roman"/>
                  </a:rPr>
                  <a:t> un équilibre de Nash en mixte tel que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d>
                      <m:dPr>
                        <m:ctrlPr>
                          <a:rPr lang="fr-FR" i="1">
                            <a:effectLst/>
                            <a:latin typeface="Cambria Math"/>
                            <a:ea typeface="Times New Roman"/>
                            <a:cs typeface="Times New Roman"/>
                          </a:rPr>
                        </m:ctrlPr>
                      </m:dPr>
                      <m:e>
                        <m:r>
                          <a:rPr lang="fr-FR" i="1">
                            <a:effectLst/>
                            <a:latin typeface="Cambria Math"/>
                            <a:ea typeface="Times New Roman"/>
                            <a:cs typeface="Times New Roman"/>
                          </a:rPr>
                          <m:t>𝑥</m:t>
                        </m:r>
                        <m:r>
                          <a:rPr lang="fr-FR" i="1">
                            <a:effectLst/>
                            <a:latin typeface="Cambria Math"/>
                            <a:ea typeface="Times New Roman"/>
                            <a:cs typeface="Times New Roman"/>
                          </a:rPr>
                          <m:t>,1−</m:t>
                        </m:r>
                        <m:r>
                          <a:rPr lang="fr-FR" i="1">
                            <a:effectLst/>
                            <a:latin typeface="Cambria Math"/>
                            <a:ea typeface="Times New Roman"/>
                            <a:cs typeface="Times New Roman"/>
                          </a:rPr>
                          <m:t>𝑥</m:t>
                        </m:r>
                      </m:e>
                    </m:d>
                    <m:r>
                      <a:rPr lang="fr-FR" i="1">
                        <a:effectLst/>
                        <a:latin typeface="Cambria Math"/>
                        <a:ea typeface="Times New Roman"/>
                        <a:cs typeface="Times New Roman"/>
                      </a:rPr>
                      <m:t> </m:t>
                    </m:r>
                    <m:r>
                      <a:rPr lang="fr-FR" i="1">
                        <a:effectLst/>
                        <a:latin typeface="Cambria Math"/>
                        <a:ea typeface="Times New Roman"/>
                        <a:cs typeface="Times New Roman"/>
                      </a:rPr>
                      <m:t>𝑒𝑡</m:t>
                    </m:r>
                  </m:oMath>
                </a14:m>
                <a:endParaRPr lang="fr-FR" sz="2800" dirty="0">
                  <a:ea typeface="Calibri"/>
                  <a:cs typeface="Times New Roman"/>
                </a:endParaRPr>
              </a:p>
              <a:p>
                <a:pPr indent="0">
                  <a:lnSpc>
                    <a:spcPct val="115000"/>
                  </a:lnSpc>
                  <a:spcAft>
                    <a:spcPts val="1000"/>
                  </a:spcAft>
                  <a:buNone/>
                  <a:tabLst>
                    <a:tab pos="1038225" algn="l"/>
                  </a:tabLst>
                </a:pPr>
                <a14:m>
                  <m:oMath xmlns:m="http://schemas.openxmlformats.org/officeDocument/2006/math">
                    <m:r>
                      <a:rPr lang="fr-FR" i="1">
                        <a:effectLst/>
                        <a:latin typeface="Cambria Math"/>
                        <a:ea typeface="Times New Roman"/>
                        <a:cs typeface="Times New Roman"/>
                      </a:rPr>
                      <m:t>  </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2</m:t>
                        </m:r>
                      </m:sub>
                    </m:sSub>
                    <m:r>
                      <a:rPr lang="fr-FR" i="1">
                        <a:effectLst/>
                        <a:latin typeface="Cambria Math"/>
                        <a:ea typeface="Times New Roman"/>
                        <a:cs typeface="Times New Roman"/>
                      </a:rPr>
                      <m:t>=(</m:t>
                    </m:r>
                    <m:r>
                      <a:rPr lang="fr-FR" i="1">
                        <a:effectLst/>
                        <a:latin typeface="Cambria Math"/>
                        <a:ea typeface="Times New Roman"/>
                        <a:cs typeface="Times New Roman"/>
                      </a:rPr>
                      <m:t>𝑦</m:t>
                    </m:r>
                    <m:r>
                      <a:rPr lang="fr-FR" i="1">
                        <a:effectLst/>
                        <a:latin typeface="Cambria Math"/>
                        <a:ea typeface="Times New Roman"/>
                        <a:cs typeface="Times New Roman"/>
                      </a:rPr>
                      <m:t>,1−</m:t>
                    </m:r>
                    <m:r>
                      <a:rPr lang="fr-FR" i="1">
                        <a:effectLst/>
                        <a:latin typeface="Cambria Math"/>
                        <a:ea typeface="Times New Roman"/>
                        <a:cs typeface="Times New Roman"/>
                      </a:rPr>
                      <m:t>𝑦</m:t>
                    </m:r>
                    <m:r>
                      <a:rPr lang="fr-FR" i="1">
                        <a:effectLst/>
                        <a:latin typeface="Cambria Math"/>
                        <a:ea typeface="Times New Roman"/>
                        <a:cs typeface="Times New Roman"/>
                      </a:rPr>
                      <m:t>)</m:t>
                    </m:r>
                  </m:oMath>
                </a14:m>
                <a:r>
                  <a:rPr lang="fr-FR" dirty="0">
                    <a:effectLst/>
                    <a:latin typeface="Times New Roman"/>
                    <a:ea typeface="Times New Roman"/>
                    <a:cs typeface="Times New Roman"/>
                  </a:rPr>
                  <a:t>. Les équations obtenues par indifférence au support sont :</a:t>
                </a:r>
                <a:endParaRPr lang="fr-FR" sz="2800" dirty="0">
                  <a:ea typeface="Calibri"/>
                  <a:cs typeface="Times New Roman"/>
                </a:endParaRPr>
              </a:p>
              <a:p>
                <a:pPr indent="0">
                  <a:lnSpc>
                    <a:spcPct val="115000"/>
                  </a:lnSpc>
                  <a:spcAft>
                    <a:spcPts val="1000"/>
                  </a:spcAft>
                  <a:buNone/>
                  <a:tabLst>
                    <a:tab pos="1038225" algn="l"/>
                  </a:tabLst>
                </a:pPr>
                <a14:m>
                  <m:oMathPara xmlns:m="http://schemas.openxmlformats.org/officeDocument/2006/math">
                    <m:oMathParaPr>
                      <m:jc m:val="centerGroup"/>
                    </m:oMathParaPr>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1</m:t>
                          </m:r>
                        </m:sub>
                      </m:sSub>
                      <m:d>
                        <m:dPr>
                          <m:ctrlPr>
                            <a:rPr lang="fr-FR" i="1">
                              <a:effectLst/>
                              <a:latin typeface="Cambria Math"/>
                              <a:ea typeface="Times New Roman"/>
                              <a:cs typeface="Times New Roman"/>
                            </a:rPr>
                          </m:ctrlPr>
                        </m:dPr>
                        <m:e>
                          <m:r>
                            <a:rPr lang="fr-FR" i="1">
                              <a:effectLst/>
                              <a:latin typeface="Cambria Math"/>
                              <a:ea typeface="Times New Roman"/>
                              <a:cs typeface="Times New Roman"/>
                            </a:rPr>
                            <m:t>𝑇</m:t>
                          </m:r>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2</m:t>
                              </m:r>
                            </m:sub>
                          </m:sSub>
                        </m:e>
                      </m:d>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1</m:t>
                          </m:r>
                        </m:sub>
                      </m:sSub>
                      <m:d>
                        <m:dPr>
                          <m:ctrlPr>
                            <a:rPr lang="fr-FR" i="1">
                              <a:effectLst/>
                              <a:latin typeface="Cambria Math"/>
                              <a:ea typeface="Times New Roman"/>
                              <a:cs typeface="Times New Roman"/>
                            </a:rPr>
                          </m:ctrlPr>
                        </m:dPr>
                        <m:e>
                          <m:r>
                            <a:rPr lang="fr-FR" i="1">
                              <a:effectLst/>
                              <a:latin typeface="Cambria Math"/>
                              <a:ea typeface="Times New Roman"/>
                              <a:cs typeface="Times New Roman"/>
                            </a:rPr>
                            <m:t>𝑁𝑇</m:t>
                          </m:r>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2</m:t>
                              </m:r>
                            </m:sub>
                          </m:sSub>
                        </m:e>
                      </m:d>
                      <m:r>
                        <a:rPr lang="fr-FR" i="1">
                          <a:effectLst/>
                          <a:latin typeface="Cambria Math"/>
                          <a:ea typeface="Times New Roman"/>
                          <a:cs typeface="Times New Roman"/>
                        </a:rPr>
                        <m:t>⇔</m:t>
                      </m:r>
                      <m:r>
                        <a:rPr lang="fr-FR" i="1">
                          <a:effectLst/>
                          <a:latin typeface="Cambria Math"/>
                          <a:ea typeface="Times New Roman"/>
                          <a:cs typeface="Times New Roman"/>
                        </a:rPr>
                        <m:t>𝑦</m:t>
                      </m:r>
                      <m:d>
                        <m:dPr>
                          <m:ctrlPr>
                            <a:rPr lang="fr-FR" i="1">
                              <a:effectLst/>
                              <a:latin typeface="Cambria Math"/>
                              <a:ea typeface="Times New Roman"/>
                              <a:cs typeface="Times New Roman"/>
                            </a:rPr>
                          </m:ctrlPr>
                        </m:dPr>
                        <m:e>
                          <m:r>
                            <a:rPr lang="fr-FR" i="1">
                              <a:effectLst/>
                              <a:latin typeface="Cambria Math"/>
                              <a:ea typeface="Times New Roman"/>
                              <a:cs typeface="Times New Roman"/>
                            </a:rPr>
                            <m:t>𝑤</m:t>
                          </m:r>
                          <m:r>
                            <a:rPr lang="fr-FR" i="1">
                              <a:effectLst/>
                              <a:latin typeface="Cambria Math"/>
                              <a:ea typeface="Times New Roman"/>
                              <a:cs typeface="Times New Roman"/>
                            </a:rPr>
                            <m:t>−</m:t>
                          </m:r>
                          <m:r>
                            <a:rPr lang="fr-FR" i="1">
                              <a:effectLst/>
                              <a:latin typeface="Cambria Math"/>
                              <a:ea typeface="Times New Roman"/>
                              <a:cs typeface="Times New Roman"/>
                            </a:rPr>
                            <m:t>𝑔</m:t>
                          </m:r>
                        </m:e>
                      </m:d>
                      <m:r>
                        <a:rPr lang="fr-FR" i="1">
                          <a:effectLst/>
                          <a:latin typeface="Cambria Math"/>
                          <a:ea typeface="Times New Roman"/>
                          <a:cs typeface="Times New Roman"/>
                        </a:rPr>
                        <m:t>+</m:t>
                      </m:r>
                      <m:d>
                        <m:dPr>
                          <m:ctrlPr>
                            <a:rPr lang="fr-FR" i="1">
                              <a:effectLst/>
                              <a:latin typeface="Cambria Math"/>
                              <a:ea typeface="Times New Roman"/>
                              <a:cs typeface="Times New Roman"/>
                            </a:rPr>
                          </m:ctrlPr>
                        </m:dPr>
                        <m:e>
                          <m:r>
                            <a:rPr lang="fr-FR" i="1">
                              <a:effectLst/>
                              <a:latin typeface="Cambria Math"/>
                              <a:ea typeface="Times New Roman"/>
                              <a:cs typeface="Times New Roman"/>
                            </a:rPr>
                            <m:t>1−</m:t>
                          </m:r>
                          <m:r>
                            <a:rPr lang="fr-FR" i="1">
                              <a:effectLst/>
                              <a:latin typeface="Cambria Math"/>
                              <a:ea typeface="Times New Roman"/>
                              <a:cs typeface="Times New Roman"/>
                            </a:rPr>
                            <m:t>𝑦</m:t>
                          </m:r>
                        </m:e>
                      </m:d>
                      <m:d>
                        <m:dPr>
                          <m:ctrlPr>
                            <a:rPr lang="fr-FR" i="1">
                              <a:effectLst/>
                              <a:latin typeface="Cambria Math"/>
                              <a:ea typeface="Times New Roman"/>
                              <a:cs typeface="Times New Roman"/>
                            </a:rPr>
                          </m:ctrlPr>
                        </m:dPr>
                        <m:e>
                          <m:r>
                            <a:rPr lang="fr-FR" i="1">
                              <a:effectLst/>
                              <a:latin typeface="Cambria Math"/>
                              <a:ea typeface="Times New Roman"/>
                              <a:cs typeface="Times New Roman"/>
                            </a:rPr>
                            <m:t>𝑤</m:t>
                          </m:r>
                          <m:r>
                            <a:rPr lang="fr-FR" i="1">
                              <a:effectLst/>
                              <a:latin typeface="Cambria Math"/>
                              <a:ea typeface="Times New Roman"/>
                              <a:cs typeface="Times New Roman"/>
                            </a:rPr>
                            <m:t>−</m:t>
                          </m:r>
                          <m:r>
                            <a:rPr lang="fr-FR" i="1">
                              <a:effectLst/>
                              <a:latin typeface="Cambria Math"/>
                              <a:ea typeface="Times New Roman"/>
                              <a:cs typeface="Times New Roman"/>
                            </a:rPr>
                            <m:t>𝑔</m:t>
                          </m:r>
                        </m:e>
                      </m:d>
                      <m:r>
                        <a:rPr lang="fr-FR" i="1">
                          <a:effectLst/>
                          <a:latin typeface="Cambria Math"/>
                          <a:ea typeface="Times New Roman"/>
                          <a:cs typeface="Times New Roman"/>
                        </a:rPr>
                        <m:t>=</m:t>
                      </m:r>
                      <m:r>
                        <a:rPr lang="fr-FR" i="1">
                          <a:effectLst/>
                          <a:latin typeface="Cambria Math"/>
                          <a:ea typeface="Times New Roman"/>
                          <a:cs typeface="Times New Roman"/>
                        </a:rPr>
                        <m:t>𝑦</m:t>
                      </m:r>
                      <m:r>
                        <a:rPr lang="fr-FR" i="1">
                          <a:effectLst/>
                          <a:latin typeface="Cambria Math"/>
                          <a:ea typeface="Times New Roman"/>
                          <a:cs typeface="Times New Roman"/>
                        </a:rPr>
                        <m:t>×0+</m:t>
                      </m:r>
                      <m:d>
                        <m:dPr>
                          <m:ctrlPr>
                            <a:rPr lang="fr-FR" i="1">
                              <a:effectLst/>
                              <a:latin typeface="Cambria Math"/>
                              <a:ea typeface="Times New Roman"/>
                              <a:cs typeface="Times New Roman"/>
                            </a:rPr>
                          </m:ctrlPr>
                        </m:dPr>
                        <m:e>
                          <m:r>
                            <a:rPr lang="fr-FR" i="1">
                              <a:effectLst/>
                              <a:latin typeface="Cambria Math"/>
                              <a:ea typeface="Times New Roman"/>
                              <a:cs typeface="Times New Roman"/>
                            </a:rPr>
                            <m:t>1−</m:t>
                          </m:r>
                          <m:r>
                            <a:rPr lang="fr-FR" i="1">
                              <a:effectLst/>
                              <a:latin typeface="Cambria Math"/>
                              <a:ea typeface="Times New Roman"/>
                              <a:cs typeface="Times New Roman"/>
                            </a:rPr>
                            <m:t>𝑦</m:t>
                          </m:r>
                        </m:e>
                      </m:d>
                      <m:r>
                        <a:rPr lang="fr-FR" i="1">
                          <a:effectLst/>
                          <a:latin typeface="Cambria Math"/>
                          <a:ea typeface="Times New Roman"/>
                          <a:cs typeface="Times New Roman"/>
                        </a:rPr>
                        <m:t>𝑤</m:t>
                      </m:r>
                      <m:r>
                        <a:rPr lang="fr-FR" i="1">
                          <a:effectLst/>
                          <a:latin typeface="Cambria Math"/>
                          <a:ea typeface="Times New Roman"/>
                          <a:cs typeface="Times New Roman"/>
                        </a:rPr>
                        <m:t>⇔</m:t>
                      </m:r>
                      <m:r>
                        <a:rPr lang="fr-FR" i="1">
                          <a:effectLst/>
                          <a:latin typeface="Cambria Math"/>
                          <a:ea typeface="Times New Roman"/>
                          <a:cs typeface="Times New Roman"/>
                        </a:rPr>
                        <m:t>𝑦</m:t>
                      </m:r>
                      <m:r>
                        <a:rPr lang="fr-FR" i="1">
                          <a:effectLst/>
                          <a:latin typeface="Cambria Math"/>
                          <a:ea typeface="Times New Roman"/>
                          <a:cs typeface="Times New Roman"/>
                        </a:rPr>
                        <m:t>=</m:t>
                      </m:r>
                      <m:f>
                        <m:fPr>
                          <m:ctrlPr>
                            <a:rPr lang="fr-FR" i="1">
                              <a:effectLst/>
                              <a:latin typeface="Cambria Math"/>
                              <a:ea typeface="Times New Roman"/>
                              <a:cs typeface="Times New Roman"/>
                            </a:rPr>
                          </m:ctrlPr>
                        </m:fPr>
                        <m:num>
                          <m:r>
                            <a:rPr lang="fr-FR" i="1">
                              <a:effectLst/>
                              <a:latin typeface="Cambria Math"/>
                              <a:ea typeface="Times New Roman"/>
                              <a:cs typeface="Times New Roman"/>
                            </a:rPr>
                            <m:t>𝑔</m:t>
                          </m:r>
                        </m:num>
                        <m:den>
                          <m:r>
                            <a:rPr lang="fr-FR" i="1">
                              <a:effectLst/>
                              <a:latin typeface="Cambria Math"/>
                              <a:ea typeface="Times New Roman"/>
                              <a:cs typeface="Times New Roman"/>
                            </a:rPr>
                            <m:t>𝑤</m:t>
                          </m:r>
                        </m:den>
                      </m:f>
                    </m:oMath>
                  </m:oMathPara>
                </a14:m>
                <a:endParaRPr lang="fr-FR" sz="2800" dirty="0">
                  <a:ea typeface="Calibri"/>
                  <a:cs typeface="Times New Roman"/>
                </a:endParaRPr>
              </a:p>
              <a:p>
                <a:pPr indent="0">
                  <a:lnSpc>
                    <a:spcPct val="115000"/>
                  </a:lnSpc>
                  <a:spcAft>
                    <a:spcPts val="1000"/>
                  </a:spcAft>
                  <a:buNone/>
                  <a:tabLst>
                    <a:tab pos="1038225" algn="l"/>
                  </a:tabLst>
                </a:pPr>
                <a:r>
                  <a:rPr lang="fr-FR" dirty="0">
                    <a:effectLst/>
                    <a:latin typeface="Times New Roman"/>
                    <a:ea typeface="Times New Roman"/>
                    <a:cs typeface="Times New Roman"/>
                  </a:rPr>
                  <a:t>	</a:t>
                </a:r>
                <a14:m>
                  <m:oMath xmlns:m="http://schemas.openxmlformats.org/officeDocument/2006/math">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2</m:t>
                        </m:r>
                      </m:sub>
                    </m:sSub>
                    <m:d>
                      <m:dPr>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r>
                          <a:rPr lang="fr-FR" i="1">
                            <a:effectLst/>
                            <a:latin typeface="Cambria Math"/>
                            <a:ea typeface="Times New Roman"/>
                            <a:cs typeface="Times New Roman"/>
                          </a:rPr>
                          <m:t>𝐼</m:t>
                        </m:r>
                      </m:e>
                    </m:d>
                    <m:r>
                      <a:rPr lang="fr-FR" i="1">
                        <a:effectLst/>
                        <a:latin typeface="Cambria Math"/>
                        <a:ea typeface="Times New Roman"/>
                        <a:cs typeface="Times New Roman"/>
                      </a:rPr>
                      <m:t>=</m:t>
                    </m:r>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𝑢</m:t>
                        </m:r>
                      </m:e>
                      <m:sub>
                        <m:r>
                          <a:rPr lang="fr-FR" i="1">
                            <a:effectLst/>
                            <a:latin typeface="Cambria Math"/>
                            <a:ea typeface="Times New Roman"/>
                            <a:cs typeface="Times New Roman"/>
                          </a:rPr>
                          <m:t>2</m:t>
                        </m:r>
                      </m:sub>
                    </m:sSub>
                    <m:d>
                      <m:dPr>
                        <m:ctrlPr>
                          <a:rPr lang="fr-FR" i="1">
                            <a:effectLst/>
                            <a:latin typeface="Cambria Math"/>
                            <a:ea typeface="Times New Roman"/>
                            <a:cs typeface="Times New Roman"/>
                          </a:rPr>
                        </m:ctrlPr>
                      </m:dPr>
                      <m:e>
                        <m:sSub>
                          <m:sSubPr>
                            <m:ctrlPr>
                              <a:rPr lang="fr-FR" i="1">
                                <a:effectLst/>
                                <a:latin typeface="Cambria Math"/>
                                <a:ea typeface="Times New Roman"/>
                                <a:cs typeface="Times New Roman"/>
                              </a:rPr>
                            </m:ctrlPr>
                          </m:sSubPr>
                          <m:e>
                            <m:r>
                              <a:rPr lang="fr-FR" i="1">
                                <a:effectLst/>
                                <a:latin typeface="Cambria Math"/>
                                <a:ea typeface="Times New Roman"/>
                                <a:cs typeface="Times New Roman"/>
                              </a:rPr>
                              <m:t>𝜎</m:t>
                            </m:r>
                          </m:e>
                          <m:sub>
                            <m:r>
                              <a:rPr lang="fr-FR" i="1">
                                <a:effectLst/>
                                <a:latin typeface="Cambria Math"/>
                                <a:ea typeface="Times New Roman"/>
                                <a:cs typeface="Times New Roman"/>
                              </a:rPr>
                              <m:t>1</m:t>
                            </m:r>
                          </m:sub>
                        </m:sSub>
                        <m:r>
                          <a:rPr lang="fr-FR" i="1">
                            <a:effectLst/>
                            <a:latin typeface="Cambria Math"/>
                            <a:ea typeface="Times New Roman"/>
                            <a:cs typeface="Times New Roman"/>
                          </a:rPr>
                          <m:t>,</m:t>
                        </m:r>
                        <m:r>
                          <a:rPr lang="fr-FR" i="1">
                            <a:effectLst/>
                            <a:latin typeface="Cambria Math"/>
                            <a:ea typeface="Times New Roman"/>
                            <a:cs typeface="Times New Roman"/>
                          </a:rPr>
                          <m:t>𝑁𝐼</m:t>
                        </m:r>
                      </m:e>
                    </m:d>
                    <m:r>
                      <a:rPr lang="fr-FR" i="1">
                        <a:effectLst/>
                        <a:latin typeface="Cambria Math"/>
                        <a:ea typeface="Times New Roman"/>
                        <a:cs typeface="Times New Roman"/>
                      </a:rPr>
                      <m:t>⇔</m:t>
                    </m:r>
                    <m:r>
                      <a:rPr lang="fr-FR" i="1">
                        <a:effectLst/>
                        <a:latin typeface="Cambria Math"/>
                        <a:ea typeface="Times New Roman"/>
                        <a:cs typeface="Times New Roman"/>
                      </a:rPr>
                      <m:t>𝑥</m:t>
                    </m:r>
                    <m:d>
                      <m:dPr>
                        <m:ctrlPr>
                          <a:rPr lang="fr-FR" i="1">
                            <a:effectLst/>
                            <a:latin typeface="Cambria Math"/>
                            <a:ea typeface="Times New Roman"/>
                            <a:cs typeface="Times New Roman"/>
                          </a:rPr>
                        </m:ctrlPr>
                      </m:dPr>
                      <m:e>
                        <m:r>
                          <a:rPr lang="fr-FR" i="1">
                            <a:effectLst/>
                            <a:latin typeface="Cambria Math"/>
                            <a:ea typeface="Times New Roman"/>
                            <a:cs typeface="Times New Roman"/>
                          </a:rPr>
                          <m:t>𝑣</m:t>
                        </m:r>
                        <m:r>
                          <a:rPr lang="fr-FR" i="1">
                            <a:effectLst/>
                            <a:latin typeface="Cambria Math"/>
                            <a:ea typeface="Times New Roman"/>
                            <a:cs typeface="Times New Roman"/>
                          </a:rPr>
                          <m:t>−</m:t>
                        </m:r>
                        <m:r>
                          <a:rPr lang="fr-FR" i="1">
                            <a:effectLst/>
                            <a:latin typeface="Cambria Math"/>
                            <a:ea typeface="Times New Roman"/>
                            <a:cs typeface="Times New Roman"/>
                          </a:rPr>
                          <m:t>𝑤</m:t>
                        </m:r>
                        <m:r>
                          <a:rPr lang="fr-FR" i="1">
                            <a:effectLst/>
                            <a:latin typeface="Cambria Math"/>
                            <a:ea typeface="Times New Roman"/>
                            <a:cs typeface="Times New Roman"/>
                          </a:rPr>
                          <m:t>−</m:t>
                        </m:r>
                        <m:r>
                          <a:rPr lang="fr-FR" i="1">
                            <a:effectLst/>
                            <a:latin typeface="Cambria Math"/>
                            <a:ea typeface="Times New Roman"/>
                            <a:cs typeface="Times New Roman"/>
                          </a:rPr>
                          <m:t>h</m:t>
                        </m:r>
                      </m:e>
                    </m:d>
                    <m:r>
                      <a:rPr lang="fr-FR" i="1">
                        <a:effectLst/>
                        <a:latin typeface="Cambria Math"/>
                        <a:ea typeface="Times New Roman"/>
                        <a:cs typeface="Times New Roman"/>
                      </a:rPr>
                      <m:t>+</m:t>
                    </m:r>
                    <m:d>
                      <m:dPr>
                        <m:ctrlPr>
                          <a:rPr lang="fr-FR" i="1">
                            <a:effectLst/>
                            <a:latin typeface="Cambria Math"/>
                            <a:ea typeface="Times New Roman"/>
                            <a:cs typeface="Times New Roman"/>
                          </a:rPr>
                        </m:ctrlPr>
                      </m:dPr>
                      <m:e>
                        <m:r>
                          <a:rPr lang="fr-FR" i="1">
                            <a:effectLst/>
                            <a:latin typeface="Cambria Math"/>
                            <a:ea typeface="Times New Roman"/>
                            <a:cs typeface="Times New Roman"/>
                          </a:rPr>
                          <m:t>1−</m:t>
                        </m:r>
                        <m:r>
                          <a:rPr lang="fr-FR" i="1">
                            <a:effectLst/>
                            <a:latin typeface="Cambria Math"/>
                            <a:ea typeface="Times New Roman"/>
                            <a:cs typeface="Times New Roman"/>
                          </a:rPr>
                          <m:t>𝑥</m:t>
                        </m:r>
                      </m:e>
                    </m:d>
                    <m:d>
                      <m:dPr>
                        <m:ctrlPr>
                          <a:rPr lang="fr-FR" i="1">
                            <a:effectLst/>
                            <a:latin typeface="Cambria Math"/>
                            <a:ea typeface="Times New Roman"/>
                            <a:cs typeface="Times New Roman"/>
                          </a:rPr>
                        </m:ctrlPr>
                      </m:dPr>
                      <m:e>
                        <m:r>
                          <a:rPr lang="fr-FR" i="1">
                            <a:effectLst/>
                            <a:latin typeface="Cambria Math"/>
                            <a:ea typeface="Times New Roman"/>
                            <a:cs typeface="Times New Roman"/>
                          </a:rPr>
                          <m:t>−</m:t>
                        </m:r>
                        <m:r>
                          <a:rPr lang="fr-FR" i="1">
                            <a:effectLst/>
                            <a:latin typeface="Cambria Math"/>
                            <a:ea typeface="Times New Roman"/>
                            <a:cs typeface="Times New Roman"/>
                          </a:rPr>
                          <m:t>h</m:t>
                        </m:r>
                      </m:e>
                    </m:d>
                    <m:r>
                      <a:rPr lang="fr-FR" i="1">
                        <a:effectLst/>
                        <a:latin typeface="Cambria Math"/>
                        <a:ea typeface="Times New Roman"/>
                        <a:cs typeface="Times New Roman"/>
                      </a:rPr>
                      <m:t>=</m:t>
                    </m:r>
                    <m:d>
                      <m:dPr>
                        <m:ctrlPr>
                          <a:rPr lang="fr-FR" i="1">
                            <a:effectLst/>
                            <a:latin typeface="Cambria Math"/>
                            <a:ea typeface="Times New Roman"/>
                            <a:cs typeface="Times New Roman"/>
                          </a:rPr>
                        </m:ctrlPr>
                      </m:dPr>
                      <m:e>
                        <m:r>
                          <a:rPr lang="fr-FR" i="1">
                            <a:effectLst/>
                            <a:latin typeface="Cambria Math"/>
                            <a:ea typeface="Times New Roman"/>
                            <a:cs typeface="Times New Roman"/>
                          </a:rPr>
                          <m:t>𝑣</m:t>
                        </m:r>
                        <m:r>
                          <a:rPr lang="fr-FR" i="1">
                            <a:effectLst/>
                            <a:latin typeface="Cambria Math"/>
                            <a:ea typeface="Times New Roman"/>
                            <a:cs typeface="Times New Roman"/>
                          </a:rPr>
                          <m:t>−</m:t>
                        </m:r>
                        <m:r>
                          <a:rPr lang="fr-FR" i="1">
                            <a:effectLst/>
                            <a:latin typeface="Cambria Math"/>
                            <a:ea typeface="Times New Roman"/>
                            <a:cs typeface="Times New Roman"/>
                          </a:rPr>
                          <m:t>𝑤</m:t>
                        </m:r>
                      </m:e>
                    </m:d>
                    <m:r>
                      <a:rPr lang="fr-FR" i="1">
                        <a:effectLst/>
                        <a:latin typeface="Cambria Math"/>
                        <a:ea typeface="Times New Roman"/>
                        <a:cs typeface="Times New Roman"/>
                      </a:rPr>
                      <m:t>𝑥</m:t>
                    </m:r>
                    <m:r>
                      <a:rPr lang="fr-FR" i="1">
                        <a:effectLst/>
                        <a:latin typeface="Cambria Math"/>
                        <a:ea typeface="Times New Roman"/>
                        <a:cs typeface="Times New Roman"/>
                      </a:rPr>
                      <m:t>+</m:t>
                    </m:r>
                    <m:d>
                      <m:dPr>
                        <m:ctrlPr>
                          <a:rPr lang="fr-FR" i="1">
                            <a:effectLst/>
                            <a:latin typeface="Cambria Math"/>
                            <a:ea typeface="Times New Roman"/>
                            <a:cs typeface="Times New Roman"/>
                          </a:rPr>
                        </m:ctrlPr>
                      </m:dPr>
                      <m:e>
                        <m:r>
                          <a:rPr lang="fr-FR" i="1">
                            <a:effectLst/>
                            <a:latin typeface="Cambria Math"/>
                            <a:ea typeface="Times New Roman"/>
                            <a:cs typeface="Times New Roman"/>
                          </a:rPr>
                          <m:t>1−</m:t>
                        </m:r>
                        <m:r>
                          <a:rPr lang="fr-FR" i="1">
                            <a:effectLst/>
                            <a:latin typeface="Cambria Math"/>
                            <a:ea typeface="Times New Roman"/>
                            <a:cs typeface="Times New Roman"/>
                          </a:rPr>
                          <m:t>𝑥</m:t>
                        </m:r>
                      </m:e>
                    </m:d>
                    <m:d>
                      <m:dPr>
                        <m:ctrlPr>
                          <a:rPr lang="fr-FR" i="1">
                            <a:effectLst/>
                            <a:latin typeface="Cambria Math"/>
                            <a:ea typeface="Times New Roman"/>
                            <a:cs typeface="Times New Roman"/>
                          </a:rPr>
                        </m:ctrlPr>
                      </m:dPr>
                      <m:e>
                        <m:r>
                          <a:rPr lang="fr-FR" i="1">
                            <a:effectLst/>
                            <a:latin typeface="Cambria Math"/>
                            <a:ea typeface="Times New Roman"/>
                            <a:cs typeface="Times New Roman"/>
                          </a:rPr>
                          <m:t>−</m:t>
                        </m:r>
                        <m:r>
                          <a:rPr lang="fr-FR" i="1">
                            <a:effectLst/>
                            <a:latin typeface="Cambria Math"/>
                            <a:ea typeface="Times New Roman"/>
                            <a:cs typeface="Times New Roman"/>
                          </a:rPr>
                          <m:t>𝑤</m:t>
                        </m:r>
                      </m:e>
                    </m:d>
                    <m:r>
                      <a:rPr lang="fr-FR" i="1">
                        <a:effectLst/>
                        <a:latin typeface="Cambria Math"/>
                        <a:ea typeface="Times New Roman"/>
                        <a:cs typeface="Times New Roman"/>
                      </a:rPr>
                      <m:t>⇔</m:t>
                    </m:r>
                    <m:r>
                      <a:rPr lang="fr-FR" i="1">
                        <a:effectLst/>
                        <a:latin typeface="Cambria Math"/>
                        <a:ea typeface="Times New Roman"/>
                        <a:cs typeface="Times New Roman"/>
                      </a:rPr>
                      <m:t>𝑥</m:t>
                    </m:r>
                    <m:r>
                      <a:rPr lang="fr-FR" i="1">
                        <a:effectLst/>
                        <a:latin typeface="Cambria Math"/>
                        <a:ea typeface="Times New Roman"/>
                        <a:cs typeface="Times New Roman"/>
                      </a:rPr>
                      <m:t>=1−</m:t>
                    </m:r>
                    <m:f>
                      <m:fPr>
                        <m:ctrlPr>
                          <a:rPr lang="fr-FR" i="1">
                            <a:effectLst/>
                            <a:latin typeface="Cambria Math"/>
                            <a:ea typeface="Times New Roman"/>
                            <a:cs typeface="Times New Roman"/>
                          </a:rPr>
                        </m:ctrlPr>
                      </m:fPr>
                      <m:num>
                        <m:r>
                          <a:rPr lang="fr-FR" i="1">
                            <a:effectLst/>
                            <a:latin typeface="Cambria Math"/>
                            <a:ea typeface="Times New Roman"/>
                            <a:cs typeface="Times New Roman"/>
                          </a:rPr>
                          <m:t>h</m:t>
                        </m:r>
                      </m:num>
                      <m:den>
                        <m:r>
                          <a:rPr lang="fr-FR" i="1">
                            <a:effectLst/>
                            <a:latin typeface="Cambria Math"/>
                            <a:ea typeface="Times New Roman"/>
                            <a:cs typeface="Times New Roman"/>
                          </a:rPr>
                          <m:t>𝑤</m:t>
                        </m:r>
                      </m:den>
                    </m:f>
                  </m:oMath>
                </a14:m>
                <a:endParaRPr lang="fr-FR" sz="2800" dirty="0">
                  <a:ea typeface="Calibri"/>
                  <a:cs typeface="Times New Roman"/>
                </a:endParaRP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963" t="-1482" r="-1407"/>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94</a:t>
            </a:fld>
            <a:endParaRPr lang="fr-FR"/>
          </a:p>
        </p:txBody>
      </p:sp>
    </p:spTree>
    <p:extLst>
      <p:ext uri="{BB962C8B-B14F-4D97-AF65-F5344CB8AC3E}">
        <p14:creationId xmlns:p14="http://schemas.microsoft.com/office/powerpoint/2010/main" val="416116424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pPr marL="0" indent="0">
                  <a:buNone/>
                </a:pPr>
                <a:r>
                  <a:rPr lang="fr-FR" dirty="0">
                    <a:latin typeface="Times New Roman"/>
                    <a:ea typeface="Times New Roman"/>
                  </a:rPr>
                  <a:t>On conclut dans l’équilibre de Nash en mixte  concernant  le travailleur  que la probabilité de tricher qui est égale  à </a:t>
                </a:r>
                <a14:m>
                  <m:oMath xmlns:m="http://schemas.openxmlformats.org/officeDocument/2006/math">
                    <m:f>
                      <m:fPr>
                        <m:ctrlPr>
                          <a:rPr lang="fr-FR" i="1">
                            <a:effectLst/>
                            <a:latin typeface="Cambria Math"/>
                            <a:ea typeface="Times New Roman"/>
                            <a:cs typeface="Times New Roman"/>
                          </a:rPr>
                        </m:ctrlPr>
                      </m:fPr>
                      <m:num>
                        <m:r>
                          <a:rPr lang="fr-FR" i="1">
                            <a:effectLst/>
                            <a:latin typeface="Cambria Math"/>
                            <a:ea typeface="Times New Roman"/>
                            <a:cs typeface="Times New Roman"/>
                          </a:rPr>
                          <m:t>h</m:t>
                        </m:r>
                      </m:num>
                      <m:den>
                        <m:r>
                          <a:rPr lang="fr-FR" i="1">
                            <a:effectLst/>
                            <a:latin typeface="Cambria Math"/>
                            <a:ea typeface="Times New Roman"/>
                            <a:cs typeface="Times New Roman"/>
                          </a:rPr>
                          <m:t>𝑤</m:t>
                        </m:r>
                      </m:den>
                    </m:f>
                  </m:oMath>
                </a14:m>
                <a:r>
                  <a:rPr lang="fr-FR" dirty="0">
                    <a:effectLst/>
                    <a:latin typeface="Times New Roman"/>
                    <a:ea typeface="Times New Roman"/>
                  </a:rPr>
                  <a:t>  c'est-à-dire croissante par rapport au cout d’inspection et décroissante par rapport au salaire donc plus le salaire w </a:t>
                </a:r>
                <a:r>
                  <a:rPr lang="fr-FR" dirty="0">
                    <a:latin typeface="Times New Roman"/>
                    <a:ea typeface="Times New Roman"/>
                  </a:rPr>
                  <a:t>est important moins la probabilité de tricher sera grande.</a:t>
                </a: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852" t="-1887"/>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95</a:t>
            </a:fld>
            <a:endParaRPr lang="fr-FR"/>
          </a:p>
        </p:txBody>
      </p:sp>
    </p:spTree>
    <p:extLst>
      <p:ext uri="{BB962C8B-B14F-4D97-AF65-F5344CB8AC3E}">
        <p14:creationId xmlns:p14="http://schemas.microsoft.com/office/powerpoint/2010/main" val="184777112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92500" lnSpcReduction="10000"/>
              </a:bodyPr>
              <a:lstStyle/>
              <a:p>
                <a:pPr marL="0" indent="0">
                  <a:buNone/>
                </a:pPr>
                <a:r>
                  <a:rPr lang="fr-FR" dirty="0">
                    <a:latin typeface="Times New Roman"/>
                    <a:ea typeface="Times New Roman"/>
                  </a:rPr>
                  <a:t>Concernant le principal la probabilité d’inspecter est égale à   </a:t>
                </a:r>
                <a14:m>
                  <m:oMath xmlns:m="http://schemas.openxmlformats.org/officeDocument/2006/math">
                    <m:f>
                      <m:fPr>
                        <m:ctrlPr>
                          <a:rPr lang="fr-FR" i="1">
                            <a:effectLst/>
                            <a:latin typeface="Cambria Math"/>
                            <a:ea typeface="Times New Roman"/>
                            <a:cs typeface="Times New Roman"/>
                          </a:rPr>
                        </m:ctrlPr>
                      </m:fPr>
                      <m:num>
                        <m:r>
                          <a:rPr lang="fr-FR" i="1">
                            <a:effectLst/>
                            <a:latin typeface="Cambria Math"/>
                            <a:ea typeface="Times New Roman"/>
                            <a:cs typeface="Times New Roman"/>
                          </a:rPr>
                          <m:t>𝑔</m:t>
                        </m:r>
                      </m:num>
                      <m:den>
                        <m:r>
                          <a:rPr lang="fr-FR" i="1">
                            <a:effectLst/>
                            <a:latin typeface="Cambria Math"/>
                            <a:ea typeface="Times New Roman"/>
                            <a:cs typeface="Times New Roman"/>
                          </a:rPr>
                          <m:t>𝑤</m:t>
                        </m:r>
                      </m:den>
                    </m:f>
                  </m:oMath>
                </a14:m>
                <a:r>
                  <a:rPr lang="fr-FR" dirty="0">
                    <a:effectLst/>
                    <a:latin typeface="Times New Roman"/>
                    <a:ea typeface="Times New Roman"/>
                  </a:rPr>
                  <a:t>, donc croissante par rapport à l’effort fourni par le travailleur et décroissante par rapport au salaire donc même conclusion plus le salaire est inadéquat par rapport à l’effort </a:t>
                </a:r>
                <a:r>
                  <a:rPr lang="fr-FR" dirty="0" smtClean="0">
                    <a:effectLst/>
                    <a:latin typeface="Times New Roman"/>
                    <a:ea typeface="Times New Roman"/>
                  </a:rPr>
                  <a:t>plus </a:t>
                </a:r>
                <a:r>
                  <a:rPr lang="fr-FR" dirty="0">
                    <a:effectLst/>
                    <a:latin typeface="Times New Roman"/>
                    <a:ea typeface="Times New Roman"/>
                  </a:rPr>
                  <a:t>la probabilité d’inspecter augmente</a:t>
                </a:r>
                <a:r>
                  <a:rPr lang="fr-FR" dirty="0" smtClean="0">
                    <a:effectLst/>
                    <a:latin typeface="Times New Roman"/>
                    <a:ea typeface="Times New Roman"/>
                  </a:rPr>
                  <a:t>.</a:t>
                </a:r>
              </a:p>
              <a:p>
                <a:pPr marL="0" indent="0">
                  <a:lnSpc>
                    <a:spcPct val="115000"/>
                  </a:lnSpc>
                  <a:spcAft>
                    <a:spcPts val="1000"/>
                  </a:spcAft>
                  <a:buNone/>
                  <a:tabLst>
                    <a:tab pos="723900" algn="l"/>
                  </a:tabLst>
                </a:pPr>
                <a:r>
                  <a:rPr lang="fr-FR">
                    <a:latin typeface="Times New Roman"/>
                    <a:ea typeface="Times New Roman"/>
                    <a:cs typeface="Times New Roman"/>
                  </a:rPr>
                  <a:t>Donc le mieux serait de payer le travailleur selon l’effort fourni cela est plus rentable même si ce n’est pas évident en apparence.</a:t>
                </a:r>
                <a:endParaRPr lang="fr-FR" sz="2800">
                  <a:ea typeface="Calibri"/>
                  <a:cs typeface="Times New Roman"/>
                </a:endParaRPr>
              </a:p>
              <a:p>
                <a:pPr marL="0"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1704" t="-2695" r="-2667"/>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96</a:t>
            </a:fld>
            <a:endParaRPr lang="fr-FR"/>
          </a:p>
        </p:txBody>
      </p:sp>
    </p:spTree>
    <p:extLst>
      <p:ext uri="{BB962C8B-B14F-4D97-AF65-F5344CB8AC3E}">
        <p14:creationId xmlns:p14="http://schemas.microsoft.com/office/powerpoint/2010/main" val="185943207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p:sp>
        <p:nvSpPr>
          <p:cNvPr id="3" name="Espace réservé du contenu 2"/>
          <p:cNvSpPr>
            <a:spLocks noGrp="1"/>
          </p:cNvSpPr>
          <p:nvPr>
            <p:ph idx="1"/>
          </p:nvPr>
        </p:nvSpPr>
        <p:spPr/>
        <p:txBody>
          <a:bodyPr/>
          <a:lstStyle/>
          <a:p>
            <a:pPr marL="0" indent="0">
              <a:lnSpc>
                <a:spcPct val="115000"/>
              </a:lnSpc>
              <a:spcAft>
                <a:spcPts val="1000"/>
              </a:spcAft>
              <a:buNone/>
            </a:pPr>
            <a:r>
              <a:rPr lang="fr-FR" sz="2400" u="sng" dirty="0">
                <a:latin typeface="Times New Roman"/>
                <a:ea typeface="Times New Roman"/>
                <a:cs typeface="Times New Roman"/>
              </a:rPr>
              <a:t>Exemple  « Variante de la bataille du couple</a:t>
            </a:r>
            <a:r>
              <a:rPr lang="fr-FR" sz="2400" i="1" u="sng" dirty="0">
                <a:latin typeface="Times New Roman"/>
                <a:ea typeface="Times New Roman"/>
                <a:cs typeface="Times New Roman"/>
              </a:rPr>
              <a:t> »</a:t>
            </a:r>
            <a:endParaRPr lang="fr-FR" sz="2400" dirty="0">
              <a:ea typeface="Calibri"/>
              <a:cs typeface="Times New Roman"/>
            </a:endParaRPr>
          </a:p>
          <a:p>
            <a:pPr marL="0" indent="0">
              <a:lnSpc>
                <a:spcPct val="115000"/>
              </a:lnSpc>
              <a:spcAft>
                <a:spcPts val="1000"/>
              </a:spcAft>
              <a:buNone/>
            </a:pPr>
            <a:r>
              <a:rPr lang="fr-FR" sz="2000" dirty="0">
                <a:latin typeface="Times New Roman"/>
                <a:ea typeface="Times New Roman"/>
                <a:cs typeface="Times New Roman"/>
              </a:rPr>
              <a:t>Soit le jeu sous forme normale suivant </a:t>
            </a:r>
            <a:endParaRPr lang="fr-FR" sz="2000" dirty="0" smtClean="0">
              <a:latin typeface="Times New Roman"/>
              <a:ea typeface="Times New Roman"/>
              <a:cs typeface="Times New Roman"/>
            </a:endParaRPr>
          </a:p>
          <a:p>
            <a:pPr marL="0" indent="0">
              <a:lnSpc>
                <a:spcPct val="115000"/>
              </a:lnSpc>
              <a:spcAft>
                <a:spcPts val="1000"/>
              </a:spcAft>
              <a:buNone/>
            </a:pPr>
            <a:endParaRPr lang="fr-FR" sz="2400" dirty="0">
              <a:ea typeface="Calibri"/>
              <a:cs typeface="Times New Roman"/>
            </a:endParaRP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6674608D-C7AF-4096-AD67-5AA4A371CABC}" type="slidenum">
              <a:rPr lang="fr-FR" smtClean="0"/>
              <a:t>97</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1476973821"/>
              </p:ext>
            </p:extLst>
          </p:nvPr>
        </p:nvGraphicFramePr>
        <p:xfrm>
          <a:off x="971600" y="2996952"/>
          <a:ext cx="5987008" cy="946404"/>
        </p:xfrm>
        <a:graphic>
          <a:graphicData uri="http://schemas.openxmlformats.org/drawingml/2006/table">
            <a:tbl>
              <a:tblPr firstRow="1" firstCol="1" bandRow="1">
                <a:tableStyleId>{3C2FFA5D-87B4-456A-9821-1D502468CF0F}</a:tableStyleId>
              </a:tblPr>
              <a:tblGrid>
                <a:gridCol w="1496752"/>
                <a:gridCol w="1496752"/>
                <a:gridCol w="1496752"/>
                <a:gridCol w="1496752"/>
              </a:tblGrid>
              <a:tr h="215695">
                <a:tc>
                  <a:txBody>
                    <a:bodyPr/>
                    <a:lstStyle/>
                    <a:p>
                      <a:pPr>
                        <a:lnSpc>
                          <a:spcPct val="115000"/>
                        </a:lnSpc>
                        <a:spcAft>
                          <a:spcPts val="0"/>
                        </a:spcAft>
                      </a:pPr>
                      <a:r>
                        <a:rPr lang="fr-FR" sz="1800" dirty="0">
                          <a:effectLst/>
                        </a:rPr>
                        <a:t>1 /2</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A</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B</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C</a:t>
                      </a:r>
                      <a:endParaRPr lang="fr-FR" sz="1800" dirty="0">
                        <a:effectLst/>
                        <a:latin typeface="Calibri"/>
                        <a:ea typeface="Calibri"/>
                        <a:cs typeface="Times New Roman"/>
                      </a:endParaRPr>
                    </a:p>
                  </a:txBody>
                  <a:tcPr marL="68580" marR="68580" marT="0" marB="0"/>
                </a:tc>
              </a:tr>
              <a:tr h="215695">
                <a:tc>
                  <a:txBody>
                    <a:bodyPr/>
                    <a:lstStyle/>
                    <a:p>
                      <a:pPr>
                        <a:lnSpc>
                          <a:spcPct val="115000"/>
                        </a:lnSpc>
                        <a:spcAft>
                          <a:spcPts val="0"/>
                        </a:spcAft>
                      </a:pPr>
                      <a:r>
                        <a:rPr lang="fr-FR" sz="1800" dirty="0">
                          <a:effectLst/>
                        </a:rPr>
                        <a:t>a</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(3,2)</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(1,1)</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(0,1 .5)</a:t>
                      </a:r>
                      <a:endParaRPr lang="fr-FR" sz="1800">
                        <a:effectLst/>
                        <a:latin typeface="Calibri"/>
                        <a:ea typeface="Calibri"/>
                        <a:cs typeface="Times New Roman"/>
                      </a:endParaRPr>
                    </a:p>
                  </a:txBody>
                  <a:tcPr marL="68580" marR="68580" marT="0" marB="0"/>
                </a:tc>
              </a:tr>
              <a:tr h="215695">
                <a:tc>
                  <a:txBody>
                    <a:bodyPr/>
                    <a:lstStyle/>
                    <a:p>
                      <a:pPr>
                        <a:lnSpc>
                          <a:spcPct val="115000"/>
                        </a:lnSpc>
                        <a:spcAft>
                          <a:spcPts val="0"/>
                        </a:spcAft>
                      </a:pPr>
                      <a:r>
                        <a:rPr lang="fr-FR" sz="1800">
                          <a:effectLst/>
                        </a:rPr>
                        <a:t>b</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a:effectLst/>
                        </a:rPr>
                        <a:t>(0,0)</a:t>
                      </a:r>
                      <a:endParaRPr lang="fr-FR" sz="180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(2,3)</a:t>
                      </a:r>
                      <a:endParaRPr lang="fr-FR" sz="1800" dirty="0">
                        <a:effectLst/>
                        <a:latin typeface="Calibri"/>
                        <a:ea typeface="Calibri"/>
                        <a:cs typeface="Times New Roman"/>
                      </a:endParaRPr>
                    </a:p>
                  </a:txBody>
                  <a:tcPr marL="68580" marR="68580" marT="0" marB="0"/>
                </a:tc>
                <a:tc>
                  <a:txBody>
                    <a:bodyPr/>
                    <a:lstStyle/>
                    <a:p>
                      <a:pPr>
                        <a:lnSpc>
                          <a:spcPct val="115000"/>
                        </a:lnSpc>
                        <a:spcAft>
                          <a:spcPts val="0"/>
                        </a:spcAft>
                      </a:pPr>
                      <a:r>
                        <a:rPr lang="fr-FR" sz="1800" dirty="0">
                          <a:effectLst/>
                        </a:rPr>
                        <a:t>(1,2)</a:t>
                      </a:r>
                      <a:endParaRPr lang="fr-FR" sz="1800" dirty="0">
                        <a:effectLst/>
                        <a:latin typeface="Calibri"/>
                        <a:ea typeface="Calibri"/>
                        <a:cs typeface="Times New Roman"/>
                      </a:endParaRPr>
                    </a:p>
                  </a:txBody>
                  <a:tcPr marL="68580" marR="68580" marT="0" marB="0"/>
                </a:tc>
              </a:tr>
            </a:tbl>
          </a:graphicData>
        </a:graphic>
      </p:graphicFrame>
      <p:sp>
        <p:nvSpPr>
          <p:cNvPr id="6" name="Rectangle 5"/>
          <p:cNvSpPr/>
          <p:nvPr/>
        </p:nvSpPr>
        <p:spPr>
          <a:xfrm>
            <a:off x="611560" y="4365104"/>
            <a:ext cx="6264696" cy="1047979"/>
          </a:xfrm>
          <a:prstGeom prst="rect">
            <a:avLst/>
          </a:prstGeom>
        </p:spPr>
        <p:txBody>
          <a:bodyPr wrap="square">
            <a:spAutoFit/>
          </a:bodyPr>
          <a:lstStyle/>
          <a:p>
            <a:pPr marL="342900" lvl="0" indent="-342900">
              <a:lnSpc>
                <a:spcPct val="115000"/>
              </a:lnSpc>
              <a:spcAft>
                <a:spcPts val="0"/>
              </a:spcAft>
              <a:buFont typeface="+mj-lt"/>
              <a:buAutoNum type="arabicParenR"/>
            </a:pPr>
            <a:r>
              <a:rPr lang="fr-FR" dirty="0">
                <a:latin typeface="Times New Roman"/>
                <a:ea typeface="Times New Roman"/>
                <a:cs typeface="Times New Roman"/>
              </a:rPr>
              <a:t>Déterminer tous les équilibres de Nash en stratégies pures.</a:t>
            </a:r>
            <a:endParaRPr lang="fr-FR" dirty="0">
              <a:ea typeface="Calibri"/>
              <a:cs typeface="Times New Roman"/>
            </a:endParaRPr>
          </a:p>
          <a:p>
            <a:pPr marL="342900" lvl="0" indent="-342900">
              <a:lnSpc>
                <a:spcPct val="115000"/>
              </a:lnSpc>
              <a:spcAft>
                <a:spcPts val="1000"/>
              </a:spcAft>
              <a:buFont typeface="+mj-lt"/>
              <a:buAutoNum type="arabicParenR"/>
            </a:pPr>
            <a:r>
              <a:rPr lang="fr-FR" dirty="0">
                <a:latin typeface="Times New Roman"/>
                <a:ea typeface="Times New Roman"/>
                <a:cs typeface="Times New Roman"/>
              </a:rPr>
              <a:t>En utilisant la procédure d’invariance au support, déterminer tous les équilibres en stratégies mixtes.</a:t>
            </a:r>
            <a:endParaRPr lang="fr-FR" dirty="0">
              <a:ea typeface="Calibri"/>
              <a:cs typeface="Times New Roman"/>
            </a:endParaRPr>
          </a:p>
        </p:txBody>
      </p:sp>
    </p:spTree>
    <p:extLst>
      <p:ext uri="{BB962C8B-B14F-4D97-AF65-F5344CB8AC3E}">
        <p14:creationId xmlns:p14="http://schemas.microsoft.com/office/powerpoint/2010/main" val="164651198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pPr marL="0" indent="0">
                  <a:buNone/>
                </a:pPr>
                <a:r>
                  <a:rPr lang="fr-FR" sz="2000" dirty="0" smtClean="0"/>
                  <a:t>Les équilibres de Nash en pures sont: (a, A); (b, B) . </a:t>
                </a:r>
              </a:p>
              <a:p>
                <a:pPr marL="0" indent="0">
                  <a:buNone/>
                </a:pPr>
                <a:r>
                  <a:rPr lang="fr-FR" sz="2000" dirty="0" smtClean="0"/>
                  <a:t>En mixtes nous allons adopter la méthode d’essayer tous les supports possibles:</a:t>
                </a:r>
              </a:p>
              <a:p>
                <a:pPr>
                  <a:buFont typeface="Wingdings" panose="05000000000000000000" pitchFamily="2" charset="2"/>
                  <a:buChar char="Ø"/>
                </a:pPr>
                <a:r>
                  <a:rPr lang="fr-FR" sz="2000" dirty="0" smtClean="0"/>
                  <a:t>Joueur 1 un support singleton ( donc pure) face à un support à deux éléments ou trois éléments du joueur 2 donc: </a:t>
                </a:r>
              </a:p>
              <a:p>
                <a:pPr marL="0" indent="0">
                  <a:buNone/>
                </a:pPr>
                <a:r>
                  <a:rPr lang="fr-FR" sz="2000" dirty="0" smtClean="0"/>
                  <a:t>Joueur 1 adopte  la stratégie</a:t>
                </a:r>
                <a14:m>
                  <m:oMath xmlns:m="http://schemas.openxmlformats.org/officeDocument/2006/math">
                    <m:sSub>
                      <m:sSubPr>
                        <m:ctrlPr>
                          <a:rPr lang="fr-FR" sz="2000" i="1" smtClean="0">
                            <a:latin typeface="Cambria Math"/>
                          </a:rPr>
                        </m:ctrlPr>
                      </m:sSubPr>
                      <m:e>
                        <m:r>
                          <a:rPr lang="fr-FR" sz="2000" b="0" i="1" smtClean="0">
                            <a:latin typeface="Cambria Math"/>
                          </a:rPr>
                          <m:t> </m:t>
                        </m:r>
                        <m:r>
                          <a:rPr lang="fr-FR" sz="2000" i="1" smtClean="0">
                            <a:latin typeface="Cambria Math"/>
                            <a:ea typeface="Cambria Math"/>
                          </a:rPr>
                          <m:t>𝜎</m:t>
                        </m:r>
                      </m:e>
                      <m:sub>
                        <m:r>
                          <a:rPr lang="fr-FR" sz="2000" b="0" i="1" smtClean="0">
                            <a:latin typeface="Cambria Math"/>
                          </a:rPr>
                          <m:t>1</m:t>
                        </m:r>
                      </m:sub>
                    </m:sSub>
                    <m:r>
                      <a:rPr lang="fr-FR" sz="2000" b="0" i="0" smtClean="0">
                        <a:latin typeface="Cambria Math"/>
                      </a:rPr>
                      <m:t>=</m:t>
                    </m:r>
                  </m:oMath>
                </a14:m>
                <a:r>
                  <a:rPr lang="fr-FR" sz="2000" b="1" dirty="0" smtClean="0"/>
                  <a:t>a</a:t>
                </a:r>
                <a:r>
                  <a:rPr lang="fr-FR" sz="2000" dirty="0" smtClean="0"/>
                  <a:t> </a:t>
                </a:r>
              </a:p>
              <a:p>
                <a:pPr marL="0" indent="0">
                  <a:buNone/>
                </a:pPr>
                <a:r>
                  <a:rPr lang="fr-FR" sz="2000" dirty="0" smtClean="0"/>
                  <a:t> le joueur 2 adopte la stratégie </a:t>
                </a:r>
                <a14:m>
                  <m:oMath xmlns:m="http://schemas.openxmlformats.org/officeDocument/2006/math">
                    <m:sSub>
                      <m:sSubPr>
                        <m:ctrlPr>
                          <a:rPr lang="fr-FR" sz="2000" i="1">
                            <a:solidFill>
                              <a:prstClr val="black"/>
                            </a:solidFill>
                            <a:latin typeface="Cambria Math"/>
                          </a:rPr>
                        </m:ctrlPr>
                      </m:sSubPr>
                      <m:e>
                        <m:r>
                          <a:rPr lang="fr-FR" sz="2000" i="1">
                            <a:solidFill>
                              <a:prstClr val="black"/>
                            </a:solidFill>
                            <a:latin typeface="Cambria Math"/>
                          </a:rPr>
                          <m:t> </m:t>
                        </m:r>
                        <m:r>
                          <a:rPr lang="fr-FR" sz="2000" i="1">
                            <a:solidFill>
                              <a:prstClr val="black"/>
                            </a:solidFill>
                            <a:latin typeface="Cambria Math"/>
                            <a:ea typeface="Cambria Math"/>
                          </a:rPr>
                          <m:t>𝜎</m:t>
                        </m:r>
                      </m:e>
                      <m:sub>
                        <m:r>
                          <a:rPr lang="fr-FR" sz="2000" b="0" i="1" smtClean="0">
                            <a:solidFill>
                              <a:prstClr val="black"/>
                            </a:solidFill>
                            <a:latin typeface="Cambria Math"/>
                            <a:ea typeface="Cambria Math"/>
                          </a:rPr>
                          <m:t>2</m:t>
                        </m:r>
                      </m:sub>
                    </m:sSub>
                  </m:oMath>
                </a14:m>
                <a:r>
                  <a:rPr lang="fr-FR" sz="2000" dirty="0" smtClean="0"/>
                  <a:t> à support:</a:t>
                </a:r>
              </a:p>
              <a:p>
                <a:pPr>
                  <a:buFont typeface="Wingdings" panose="05000000000000000000" pitchFamily="2" charset="2"/>
                  <a:buChar char="§"/>
                </a:pPr>
                <a:r>
                  <a:rPr lang="fr-FR" sz="2000" dirty="0" smtClean="0"/>
                  <a:t>    </a:t>
                </a:r>
                <a14:m>
                  <m:oMath xmlns:m="http://schemas.openxmlformats.org/officeDocument/2006/math">
                    <m:d>
                      <m:dPr>
                        <m:begChr m:val="{"/>
                        <m:endChr m:val="}"/>
                        <m:ctrlPr>
                          <a:rPr lang="fr-FR" sz="2400" i="1" smtClean="0">
                            <a:latin typeface="Cambria Math"/>
                          </a:rPr>
                        </m:ctrlPr>
                      </m:dPr>
                      <m:e>
                        <m:r>
                          <a:rPr lang="fr-FR" sz="2400" b="0" i="1" smtClean="0">
                            <a:latin typeface="Cambria Math"/>
                          </a:rPr>
                          <m:t>𝐴</m:t>
                        </m:r>
                        <m:r>
                          <a:rPr lang="fr-FR" sz="2400" b="0" i="1" smtClean="0">
                            <a:latin typeface="Cambria Math"/>
                          </a:rPr>
                          <m:t>,</m:t>
                        </m:r>
                        <m:r>
                          <a:rPr lang="fr-FR" sz="2400" b="0" i="1" smtClean="0">
                            <a:latin typeface="Cambria Math"/>
                          </a:rPr>
                          <m:t>𝐵</m:t>
                        </m:r>
                        <m:r>
                          <a:rPr lang="fr-FR" sz="2400" b="0" i="1" smtClean="0">
                            <a:latin typeface="Cambria Math"/>
                          </a:rPr>
                          <m:t>,</m:t>
                        </m:r>
                        <m:r>
                          <a:rPr lang="fr-FR" sz="2400" b="0" i="1" smtClean="0">
                            <a:latin typeface="Cambria Math"/>
                          </a:rPr>
                          <m:t>𝐶</m:t>
                        </m:r>
                      </m:e>
                    </m:d>
                    <m:r>
                      <a:rPr lang="fr-FR" sz="2400" i="1" smtClean="0">
                        <a:latin typeface="Cambria Math"/>
                      </a:rPr>
                      <m:t>⇒</m:t>
                    </m:r>
                    <m:sSub>
                      <m:sSubPr>
                        <m:ctrlPr>
                          <a:rPr lang="fr-FR" sz="2400" i="1" smtClean="0">
                            <a:latin typeface="Cambria Math"/>
                          </a:rPr>
                        </m:ctrlPr>
                      </m:sSubPr>
                      <m:e>
                        <m:r>
                          <a:rPr lang="fr-FR" sz="2400" b="0" i="1" smtClean="0">
                            <a:latin typeface="Cambria Math"/>
                          </a:rPr>
                          <m:t>𝑢</m:t>
                        </m:r>
                      </m:e>
                      <m:sub>
                        <m:r>
                          <a:rPr lang="fr-FR" sz="2400" b="0" i="1" smtClean="0">
                            <a:latin typeface="Cambria Math"/>
                          </a:rPr>
                          <m:t>2</m:t>
                        </m:r>
                      </m:sub>
                    </m:sSub>
                    <m:d>
                      <m:dPr>
                        <m:ctrlPr>
                          <a:rPr lang="fr-FR" sz="2400" b="0" i="1" smtClean="0">
                            <a:latin typeface="Cambria Math"/>
                          </a:rPr>
                        </m:ctrlPr>
                      </m:dPr>
                      <m:e>
                        <m:r>
                          <a:rPr lang="fr-FR" sz="2400" b="0" i="1" smtClean="0">
                            <a:latin typeface="Cambria Math"/>
                          </a:rPr>
                          <m:t>𝑎</m:t>
                        </m:r>
                        <m:r>
                          <a:rPr lang="fr-FR" sz="2400" b="0" i="1" smtClean="0">
                            <a:latin typeface="Cambria Math"/>
                          </a:rPr>
                          <m:t>,</m:t>
                        </m:r>
                        <m:r>
                          <a:rPr lang="fr-FR" sz="2400" b="0" i="1" smtClean="0">
                            <a:latin typeface="Cambria Math"/>
                          </a:rPr>
                          <m:t>𝐴</m:t>
                        </m:r>
                      </m:e>
                    </m:d>
                    <m:r>
                      <a:rPr lang="fr-FR" sz="2400" b="0" i="1" smtClean="0">
                        <a:latin typeface="Cambria Math"/>
                      </a:rPr>
                      <m:t>=</m:t>
                    </m:r>
                    <m:sSub>
                      <m:sSubPr>
                        <m:ctrlPr>
                          <a:rPr lang="fr-FR" sz="2400" i="1">
                            <a:solidFill>
                              <a:prstClr val="black"/>
                            </a:solidFill>
                            <a:latin typeface="Cambria Math"/>
                          </a:rPr>
                        </m:ctrlPr>
                      </m:sSubPr>
                      <m:e>
                        <m:r>
                          <a:rPr lang="fr-FR" sz="2400" i="1">
                            <a:solidFill>
                              <a:prstClr val="black"/>
                            </a:solidFill>
                            <a:latin typeface="Cambria Math"/>
                          </a:rPr>
                          <m:t>𝑢</m:t>
                        </m:r>
                      </m:e>
                      <m:sub>
                        <m:r>
                          <a:rPr lang="fr-FR" sz="2400" i="1">
                            <a:solidFill>
                              <a:prstClr val="black"/>
                            </a:solidFill>
                            <a:latin typeface="Cambria Math"/>
                          </a:rPr>
                          <m:t>2</m:t>
                        </m:r>
                      </m:sub>
                    </m:sSub>
                    <m:d>
                      <m:dPr>
                        <m:ctrlPr>
                          <a:rPr lang="fr-FR" sz="2400" i="1">
                            <a:solidFill>
                              <a:prstClr val="black"/>
                            </a:solidFill>
                            <a:latin typeface="Cambria Math"/>
                          </a:rPr>
                        </m:ctrlPr>
                      </m:dPr>
                      <m:e>
                        <m:r>
                          <a:rPr lang="fr-FR" sz="2400" b="0" i="1" smtClean="0">
                            <a:solidFill>
                              <a:prstClr val="black"/>
                            </a:solidFill>
                            <a:latin typeface="Cambria Math"/>
                          </a:rPr>
                          <m:t>𝑎</m:t>
                        </m:r>
                        <m:r>
                          <a:rPr lang="fr-FR" sz="2400" i="1">
                            <a:solidFill>
                              <a:prstClr val="black"/>
                            </a:solidFill>
                            <a:latin typeface="Cambria Math"/>
                          </a:rPr>
                          <m:t>,</m:t>
                        </m:r>
                        <m:r>
                          <a:rPr lang="fr-FR" sz="2400" b="0" i="1" smtClean="0">
                            <a:solidFill>
                              <a:prstClr val="black"/>
                            </a:solidFill>
                            <a:latin typeface="Cambria Math"/>
                          </a:rPr>
                          <m:t>𝐵</m:t>
                        </m:r>
                      </m:e>
                    </m:d>
                    <m:sSub>
                      <m:sSubPr>
                        <m:ctrlPr>
                          <a:rPr lang="fr-FR" sz="2400" i="1">
                            <a:solidFill>
                              <a:prstClr val="black"/>
                            </a:solidFill>
                            <a:latin typeface="Cambria Math"/>
                          </a:rPr>
                        </m:ctrlPr>
                      </m:sSubPr>
                      <m:e>
                        <m:r>
                          <a:rPr lang="fr-FR" sz="2400" b="0" i="1" smtClean="0">
                            <a:solidFill>
                              <a:prstClr val="black"/>
                            </a:solidFill>
                            <a:latin typeface="Cambria Math"/>
                          </a:rPr>
                          <m:t>=</m:t>
                        </m:r>
                        <m:r>
                          <a:rPr lang="fr-FR" sz="2400" i="1">
                            <a:solidFill>
                              <a:prstClr val="black"/>
                            </a:solidFill>
                            <a:latin typeface="Cambria Math"/>
                          </a:rPr>
                          <m:t>𝑢</m:t>
                        </m:r>
                      </m:e>
                      <m:sub>
                        <m:r>
                          <a:rPr lang="fr-FR" sz="2400" i="1">
                            <a:solidFill>
                              <a:prstClr val="black"/>
                            </a:solidFill>
                            <a:latin typeface="Cambria Math"/>
                          </a:rPr>
                          <m:t>2</m:t>
                        </m:r>
                      </m:sub>
                    </m:sSub>
                    <m:d>
                      <m:dPr>
                        <m:ctrlPr>
                          <a:rPr lang="fr-FR" sz="2400" i="1" smtClean="0">
                            <a:solidFill>
                              <a:prstClr val="black"/>
                            </a:solidFill>
                            <a:latin typeface="Cambria Math"/>
                          </a:rPr>
                        </m:ctrlPr>
                      </m:dPr>
                      <m:e>
                        <m:r>
                          <a:rPr lang="fr-FR" sz="2400" i="1">
                            <a:solidFill>
                              <a:prstClr val="black"/>
                            </a:solidFill>
                            <a:latin typeface="Cambria Math"/>
                          </a:rPr>
                          <m:t>𝑎</m:t>
                        </m:r>
                        <m:r>
                          <a:rPr lang="fr-FR" sz="2400" i="1">
                            <a:solidFill>
                              <a:prstClr val="black"/>
                            </a:solidFill>
                            <a:latin typeface="Cambria Math"/>
                          </a:rPr>
                          <m:t>,</m:t>
                        </m:r>
                        <m:r>
                          <a:rPr lang="fr-FR" sz="2400" b="0" i="1" smtClean="0">
                            <a:solidFill>
                              <a:prstClr val="black"/>
                            </a:solidFill>
                            <a:latin typeface="Cambria Math"/>
                          </a:rPr>
                          <m:t>𝐶</m:t>
                        </m:r>
                      </m:e>
                    </m:d>
                  </m:oMath>
                </a14:m>
                <a:r>
                  <a:rPr lang="fr-FR" sz="2000" dirty="0" smtClean="0"/>
                  <a:t> (PAR INVARIANCE AU SUPPORT) ( faux du tableau donc impossible).</a:t>
                </a:r>
              </a:p>
              <a:p>
                <a:pPr>
                  <a:buFont typeface="Wingdings" panose="05000000000000000000" pitchFamily="2" charset="2"/>
                  <a:buChar char="§"/>
                </a:pPr>
                <a:endParaRPr lang="fr-FR" sz="2000" dirty="0" smtClean="0"/>
              </a:p>
              <a:p>
                <a:pPr>
                  <a:buFont typeface="Wingdings" panose="05000000000000000000" pitchFamily="2" charset="2"/>
                  <a:buChar char="§"/>
                </a:pPr>
                <a14:m>
                  <m:oMath xmlns:m="http://schemas.openxmlformats.org/officeDocument/2006/math">
                    <m:d>
                      <m:dPr>
                        <m:begChr m:val="{"/>
                        <m:endChr m:val="}"/>
                        <m:ctrlPr>
                          <a:rPr lang="fr-FR" sz="2400" i="1">
                            <a:solidFill>
                              <a:prstClr val="black"/>
                            </a:solidFill>
                            <a:latin typeface="Cambria Math"/>
                          </a:rPr>
                        </m:ctrlPr>
                      </m:dPr>
                      <m:e>
                        <m:r>
                          <a:rPr lang="fr-FR" sz="2400" i="1">
                            <a:solidFill>
                              <a:prstClr val="black"/>
                            </a:solidFill>
                            <a:latin typeface="Cambria Math"/>
                          </a:rPr>
                          <m:t>𝐴</m:t>
                        </m:r>
                        <m:r>
                          <a:rPr lang="fr-FR" sz="2400" i="1">
                            <a:solidFill>
                              <a:prstClr val="black"/>
                            </a:solidFill>
                            <a:latin typeface="Cambria Math"/>
                          </a:rPr>
                          <m:t>,</m:t>
                        </m:r>
                        <m:r>
                          <a:rPr lang="fr-FR" sz="2400" i="1">
                            <a:solidFill>
                              <a:prstClr val="black"/>
                            </a:solidFill>
                            <a:latin typeface="Cambria Math"/>
                          </a:rPr>
                          <m:t>𝐵</m:t>
                        </m:r>
                      </m:e>
                    </m:d>
                    <m:r>
                      <a:rPr lang="fr-FR" sz="2400" i="1">
                        <a:solidFill>
                          <a:prstClr val="black"/>
                        </a:solidFill>
                        <a:latin typeface="Cambria Math"/>
                      </a:rPr>
                      <m:t>⇒</m:t>
                    </m:r>
                    <m:sSub>
                      <m:sSubPr>
                        <m:ctrlPr>
                          <a:rPr lang="fr-FR" sz="2400" i="1">
                            <a:solidFill>
                              <a:prstClr val="black"/>
                            </a:solidFill>
                            <a:latin typeface="Cambria Math"/>
                          </a:rPr>
                        </m:ctrlPr>
                      </m:sSubPr>
                      <m:e>
                        <m:r>
                          <a:rPr lang="fr-FR" sz="2400" i="1">
                            <a:solidFill>
                              <a:prstClr val="black"/>
                            </a:solidFill>
                            <a:latin typeface="Cambria Math"/>
                          </a:rPr>
                          <m:t>𝑢</m:t>
                        </m:r>
                      </m:e>
                      <m:sub>
                        <m:r>
                          <a:rPr lang="fr-FR" sz="2400" i="1">
                            <a:solidFill>
                              <a:prstClr val="black"/>
                            </a:solidFill>
                            <a:latin typeface="Cambria Math"/>
                          </a:rPr>
                          <m:t>2</m:t>
                        </m:r>
                      </m:sub>
                    </m:sSub>
                    <m:d>
                      <m:dPr>
                        <m:ctrlPr>
                          <a:rPr lang="fr-FR" sz="2400" i="1">
                            <a:solidFill>
                              <a:prstClr val="black"/>
                            </a:solidFill>
                            <a:latin typeface="Cambria Math"/>
                          </a:rPr>
                        </m:ctrlPr>
                      </m:dPr>
                      <m:e>
                        <m:r>
                          <a:rPr lang="fr-FR" sz="2400" i="1">
                            <a:solidFill>
                              <a:prstClr val="black"/>
                            </a:solidFill>
                            <a:latin typeface="Cambria Math"/>
                          </a:rPr>
                          <m:t>𝑎</m:t>
                        </m:r>
                        <m:r>
                          <a:rPr lang="fr-FR" sz="2400" i="1">
                            <a:solidFill>
                              <a:prstClr val="black"/>
                            </a:solidFill>
                            <a:latin typeface="Cambria Math"/>
                          </a:rPr>
                          <m:t>,</m:t>
                        </m:r>
                        <m:r>
                          <a:rPr lang="fr-FR" sz="2400" i="1">
                            <a:solidFill>
                              <a:prstClr val="black"/>
                            </a:solidFill>
                            <a:latin typeface="Cambria Math"/>
                          </a:rPr>
                          <m:t>𝐴</m:t>
                        </m:r>
                      </m:e>
                    </m:d>
                    <m:r>
                      <a:rPr lang="fr-FR" sz="2400" i="1">
                        <a:solidFill>
                          <a:prstClr val="black"/>
                        </a:solidFill>
                        <a:latin typeface="Cambria Math"/>
                      </a:rPr>
                      <m:t>=</m:t>
                    </m:r>
                    <m:sSub>
                      <m:sSubPr>
                        <m:ctrlPr>
                          <a:rPr lang="fr-FR" sz="2400" i="1">
                            <a:solidFill>
                              <a:prstClr val="black"/>
                            </a:solidFill>
                            <a:latin typeface="Cambria Math"/>
                          </a:rPr>
                        </m:ctrlPr>
                      </m:sSubPr>
                      <m:e>
                        <m:r>
                          <a:rPr lang="fr-FR" sz="2400" i="1">
                            <a:solidFill>
                              <a:prstClr val="black"/>
                            </a:solidFill>
                            <a:latin typeface="Cambria Math"/>
                          </a:rPr>
                          <m:t>𝑢</m:t>
                        </m:r>
                      </m:e>
                      <m:sub>
                        <m:r>
                          <a:rPr lang="fr-FR" sz="2400" i="1">
                            <a:solidFill>
                              <a:prstClr val="black"/>
                            </a:solidFill>
                            <a:latin typeface="Cambria Math"/>
                          </a:rPr>
                          <m:t>2</m:t>
                        </m:r>
                      </m:sub>
                    </m:sSub>
                    <m:d>
                      <m:dPr>
                        <m:ctrlPr>
                          <a:rPr lang="fr-FR" sz="2400" i="1">
                            <a:solidFill>
                              <a:prstClr val="black"/>
                            </a:solidFill>
                            <a:latin typeface="Cambria Math"/>
                          </a:rPr>
                        </m:ctrlPr>
                      </m:dPr>
                      <m:e>
                        <m:r>
                          <a:rPr lang="fr-FR" sz="2400" i="1">
                            <a:solidFill>
                              <a:prstClr val="black"/>
                            </a:solidFill>
                            <a:latin typeface="Cambria Math"/>
                          </a:rPr>
                          <m:t>𝑎</m:t>
                        </m:r>
                        <m:r>
                          <a:rPr lang="fr-FR" sz="2400" i="1">
                            <a:solidFill>
                              <a:prstClr val="black"/>
                            </a:solidFill>
                            <a:latin typeface="Cambria Math"/>
                          </a:rPr>
                          <m:t>,</m:t>
                        </m:r>
                        <m:r>
                          <a:rPr lang="fr-FR" sz="2400" i="1">
                            <a:solidFill>
                              <a:prstClr val="black"/>
                            </a:solidFill>
                            <a:latin typeface="Cambria Math"/>
                          </a:rPr>
                          <m:t>𝐵</m:t>
                        </m:r>
                      </m:e>
                    </m:d>
                    <m:r>
                      <a:rPr lang="fr-FR" sz="2400" b="0" i="0" smtClean="0">
                        <a:solidFill>
                          <a:prstClr val="black"/>
                        </a:solidFill>
                        <a:latin typeface="Cambria Math"/>
                      </a:rPr>
                      <m:t>(</m:t>
                    </m:r>
                  </m:oMath>
                </a14:m>
                <a:r>
                  <a:rPr lang="fr-FR" sz="2000" dirty="0">
                    <a:solidFill>
                      <a:prstClr val="black"/>
                    </a:solidFill>
                  </a:rPr>
                  <a:t>faux du tableau donc </a:t>
                </a:r>
                <a:r>
                  <a:rPr lang="fr-FR" sz="2000" dirty="0" smtClean="0">
                    <a:solidFill>
                      <a:prstClr val="black"/>
                    </a:solidFill>
                  </a:rPr>
                  <a:t>impossible)</a:t>
                </a:r>
                <a:endParaRPr lang="fr-FR" sz="2000"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963" t="-674" r="-741"/>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98</a:t>
            </a:fld>
            <a:endParaRPr lang="fr-FR"/>
          </a:p>
        </p:txBody>
      </p:sp>
    </p:spTree>
    <p:extLst>
      <p:ext uri="{BB962C8B-B14F-4D97-AF65-F5344CB8AC3E}">
        <p14:creationId xmlns:p14="http://schemas.microsoft.com/office/powerpoint/2010/main" val="62443719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prstClr val="black"/>
                </a:solidFill>
              </a:rPr>
              <a:t>Équilibre MIXTE DE NASH</a:t>
            </a:r>
            <a:endParaRPr lang="fr-FR" dirty="0"/>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a:xfrm>
                <a:off x="457200" y="1600200"/>
                <a:ext cx="8291264" cy="4853136"/>
              </a:xfrm>
            </p:spPr>
            <p:txBody>
              <a:bodyPr>
                <a:normAutofit/>
              </a:bodyPr>
              <a:lstStyle/>
              <a:p>
                <a:pPr marL="0" indent="0">
                  <a:buNone/>
                </a:pPr>
                <a:r>
                  <a:rPr lang="fr-FR" sz="2000" dirty="0" smtClean="0"/>
                  <a:t>On peut continuer et vérifier que ce type d’équilibre de Nash n’existe pas de même si le joueur 1 adopte la stratégie </a:t>
                </a:r>
                <a:r>
                  <a:rPr lang="fr-FR" sz="2000" b="1" dirty="0" smtClean="0"/>
                  <a:t>b.</a:t>
                </a:r>
              </a:p>
              <a:p>
                <a:pPr marL="0" indent="0">
                  <a:buNone/>
                </a:pPr>
                <a:r>
                  <a:rPr lang="fr-FR" sz="2000" dirty="0" smtClean="0"/>
                  <a:t>Pour un support à trois stratégies du joueur 2 on obtient: </a:t>
                </a:r>
              </a:p>
              <a:p>
                <a:pPr lvl="0">
                  <a:buFont typeface="Wingdings" panose="05000000000000000000" pitchFamily="2" charset="2"/>
                  <a:buChar char="§"/>
                </a:pPr>
                <a14:m>
                  <m:oMath xmlns:m="http://schemas.openxmlformats.org/officeDocument/2006/math">
                    <m:d>
                      <m:dPr>
                        <m:begChr m:val="{"/>
                        <m:endChr m:val="}"/>
                        <m:ctrlPr>
                          <a:rPr lang="fr-FR" sz="2400" i="1">
                            <a:solidFill>
                              <a:prstClr val="black"/>
                            </a:solidFill>
                            <a:latin typeface="Cambria Math"/>
                          </a:rPr>
                        </m:ctrlPr>
                      </m:dPr>
                      <m:e>
                        <m:r>
                          <a:rPr lang="fr-FR" sz="2400" i="1">
                            <a:solidFill>
                              <a:prstClr val="black"/>
                            </a:solidFill>
                            <a:latin typeface="Cambria Math"/>
                          </a:rPr>
                          <m:t>𝐴</m:t>
                        </m:r>
                        <m:r>
                          <a:rPr lang="fr-FR" sz="2400" i="1">
                            <a:solidFill>
                              <a:prstClr val="black"/>
                            </a:solidFill>
                            <a:latin typeface="Cambria Math"/>
                          </a:rPr>
                          <m:t>,</m:t>
                        </m:r>
                        <m:r>
                          <a:rPr lang="fr-FR" sz="2400" i="1">
                            <a:solidFill>
                              <a:prstClr val="black"/>
                            </a:solidFill>
                            <a:latin typeface="Cambria Math"/>
                          </a:rPr>
                          <m:t>𝐵</m:t>
                        </m:r>
                        <m:r>
                          <a:rPr lang="fr-FR" sz="2400" i="1">
                            <a:solidFill>
                              <a:prstClr val="black"/>
                            </a:solidFill>
                            <a:latin typeface="Cambria Math"/>
                          </a:rPr>
                          <m:t>,</m:t>
                        </m:r>
                        <m:r>
                          <a:rPr lang="fr-FR" sz="2400" i="1">
                            <a:solidFill>
                              <a:prstClr val="black"/>
                            </a:solidFill>
                            <a:latin typeface="Cambria Math"/>
                          </a:rPr>
                          <m:t>𝐶</m:t>
                        </m:r>
                      </m:e>
                    </m:d>
                    <m:r>
                      <a:rPr lang="fr-FR" sz="2400" i="1">
                        <a:solidFill>
                          <a:prstClr val="black"/>
                        </a:solidFill>
                        <a:latin typeface="Cambria Math"/>
                      </a:rPr>
                      <m:t>⇒</m:t>
                    </m:r>
                    <m:sSub>
                      <m:sSubPr>
                        <m:ctrlPr>
                          <a:rPr lang="fr-FR" sz="2400" i="1">
                            <a:solidFill>
                              <a:prstClr val="black"/>
                            </a:solidFill>
                            <a:latin typeface="Cambria Math"/>
                          </a:rPr>
                        </m:ctrlPr>
                      </m:sSubPr>
                      <m:e>
                        <m:r>
                          <a:rPr lang="fr-FR" sz="2400" i="1">
                            <a:solidFill>
                              <a:prstClr val="black"/>
                            </a:solidFill>
                            <a:latin typeface="Cambria Math"/>
                          </a:rPr>
                          <m:t>𝑢</m:t>
                        </m:r>
                      </m:e>
                      <m:sub>
                        <m:r>
                          <a:rPr lang="fr-FR" sz="2400" i="1">
                            <a:solidFill>
                              <a:prstClr val="black"/>
                            </a:solidFill>
                            <a:latin typeface="Cambria Math"/>
                          </a:rPr>
                          <m:t>2</m:t>
                        </m:r>
                      </m:sub>
                    </m:sSub>
                    <m:d>
                      <m:dPr>
                        <m:ctrlPr>
                          <a:rPr lang="fr-FR" sz="2400" i="1">
                            <a:solidFill>
                              <a:prstClr val="black"/>
                            </a:solidFill>
                            <a:latin typeface="Cambria Math"/>
                          </a:rPr>
                        </m:ctrlPr>
                      </m:dPr>
                      <m:e>
                        <m:r>
                          <a:rPr lang="fr-FR" sz="2400" b="0" i="1" smtClean="0">
                            <a:solidFill>
                              <a:prstClr val="black"/>
                            </a:solidFill>
                            <a:latin typeface="Cambria Math"/>
                          </a:rPr>
                          <m:t>𝑏</m:t>
                        </m:r>
                        <m:r>
                          <a:rPr lang="fr-FR" sz="2400" i="1">
                            <a:solidFill>
                              <a:prstClr val="black"/>
                            </a:solidFill>
                            <a:latin typeface="Cambria Math"/>
                          </a:rPr>
                          <m:t>,</m:t>
                        </m:r>
                        <m:r>
                          <a:rPr lang="fr-FR" sz="2400" i="1">
                            <a:solidFill>
                              <a:prstClr val="black"/>
                            </a:solidFill>
                            <a:latin typeface="Cambria Math"/>
                          </a:rPr>
                          <m:t>𝐴</m:t>
                        </m:r>
                      </m:e>
                    </m:d>
                    <m:r>
                      <a:rPr lang="fr-FR" sz="2400" i="1">
                        <a:solidFill>
                          <a:prstClr val="black"/>
                        </a:solidFill>
                        <a:latin typeface="Cambria Math"/>
                      </a:rPr>
                      <m:t>=</m:t>
                    </m:r>
                    <m:sSub>
                      <m:sSubPr>
                        <m:ctrlPr>
                          <a:rPr lang="fr-FR" sz="2400" i="1">
                            <a:solidFill>
                              <a:prstClr val="black"/>
                            </a:solidFill>
                            <a:latin typeface="Cambria Math"/>
                          </a:rPr>
                        </m:ctrlPr>
                      </m:sSubPr>
                      <m:e>
                        <m:r>
                          <a:rPr lang="fr-FR" sz="2400" i="1">
                            <a:solidFill>
                              <a:prstClr val="black"/>
                            </a:solidFill>
                            <a:latin typeface="Cambria Math"/>
                          </a:rPr>
                          <m:t>𝑢</m:t>
                        </m:r>
                      </m:e>
                      <m:sub>
                        <m:r>
                          <a:rPr lang="fr-FR" sz="2400" i="1">
                            <a:solidFill>
                              <a:prstClr val="black"/>
                            </a:solidFill>
                            <a:latin typeface="Cambria Math"/>
                          </a:rPr>
                          <m:t>2</m:t>
                        </m:r>
                      </m:sub>
                    </m:sSub>
                    <m:d>
                      <m:dPr>
                        <m:ctrlPr>
                          <a:rPr lang="fr-FR" sz="2400" i="1">
                            <a:solidFill>
                              <a:prstClr val="black"/>
                            </a:solidFill>
                            <a:latin typeface="Cambria Math"/>
                          </a:rPr>
                        </m:ctrlPr>
                      </m:dPr>
                      <m:e>
                        <m:r>
                          <a:rPr lang="fr-FR" sz="2400" b="0" i="1" smtClean="0">
                            <a:solidFill>
                              <a:prstClr val="black"/>
                            </a:solidFill>
                            <a:latin typeface="Cambria Math"/>
                          </a:rPr>
                          <m:t>𝑏</m:t>
                        </m:r>
                        <m:r>
                          <a:rPr lang="fr-FR" sz="2400" i="1">
                            <a:solidFill>
                              <a:prstClr val="black"/>
                            </a:solidFill>
                            <a:latin typeface="Cambria Math"/>
                          </a:rPr>
                          <m:t>,</m:t>
                        </m:r>
                        <m:r>
                          <a:rPr lang="fr-FR" sz="2400" i="1">
                            <a:solidFill>
                              <a:prstClr val="black"/>
                            </a:solidFill>
                            <a:latin typeface="Cambria Math"/>
                          </a:rPr>
                          <m:t>𝐵</m:t>
                        </m:r>
                      </m:e>
                    </m:d>
                    <m:sSub>
                      <m:sSubPr>
                        <m:ctrlPr>
                          <a:rPr lang="fr-FR" sz="2400" i="1">
                            <a:solidFill>
                              <a:prstClr val="black"/>
                            </a:solidFill>
                            <a:latin typeface="Cambria Math"/>
                          </a:rPr>
                        </m:ctrlPr>
                      </m:sSubPr>
                      <m:e>
                        <m:r>
                          <a:rPr lang="fr-FR" sz="2400" i="1">
                            <a:solidFill>
                              <a:prstClr val="black"/>
                            </a:solidFill>
                            <a:latin typeface="Cambria Math"/>
                          </a:rPr>
                          <m:t>=</m:t>
                        </m:r>
                        <m:r>
                          <a:rPr lang="fr-FR" sz="2400" i="1">
                            <a:solidFill>
                              <a:prstClr val="black"/>
                            </a:solidFill>
                            <a:latin typeface="Cambria Math"/>
                          </a:rPr>
                          <m:t>𝑢</m:t>
                        </m:r>
                      </m:e>
                      <m:sub>
                        <m:r>
                          <a:rPr lang="fr-FR" sz="2400" i="1">
                            <a:solidFill>
                              <a:prstClr val="black"/>
                            </a:solidFill>
                            <a:latin typeface="Cambria Math"/>
                          </a:rPr>
                          <m:t>2</m:t>
                        </m:r>
                      </m:sub>
                    </m:sSub>
                    <m:d>
                      <m:dPr>
                        <m:ctrlPr>
                          <a:rPr lang="fr-FR" sz="2400" i="1">
                            <a:solidFill>
                              <a:prstClr val="black"/>
                            </a:solidFill>
                            <a:latin typeface="Cambria Math"/>
                          </a:rPr>
                        </m:ctrlPr>
                      </m:dPr>
                      <m:e>
                        <m:r>
                          <a:rPr lang="fr-FR" sz="2400" b="0" i="1" smtClean="0">
                            <a:solidFill>
                              <a:prstClr val="black"/>
                            </a:solidFill>
                            <a:latin typeface="Cambria Math"/>
                          </a:rPr>
                          <m:t>𝑏</m:t>
                        </m:r>
                        <m:r>
                          <a:rPr lang="fr-FR" sz="2400" i="1">
                            <a:solidFill>
                              <a:prstClr val="black"/>
                            </a:solidFill>
                            <a:latin typeface="Cambria Math"/>
                          </a:rPr>
                          <m:t>,</m:t>
                        </m:r>
                        <m:r>
                          <a:rPr lang="fr-FR" sz="2400" i="1">
                            <a:solidFill>
                              <a:prstClr val="black"/>
                            </a:solidFill>
                            <a:latin typeface="Cambria Math"/>
                          </a:rPr>
                          <m:t>𝐶</m:t>
                        </m:r>
                      </m:e>
                    </m:d>
                  </m:oMath>
                </a14:m>
                <a:r>
                  <a:rPr lang="fr-FR" sz="2000" dirty="0">
                    <a:solidFill>
                      <a:prstClr val="black"/>
                    </a:solidFill>
                  </a:rPr>
                  <a:t> (PAR INVARIANCE AU SUPPORT) ( faux du tableau donc impossible</a:t>
                </a:r>
                <a:r>
                  <a:rPr lang="fr-FR" sz="2000" dirty="0" smtClean="0">
                    <a:solidFill>
                      <a:prstClr val="black"/>
                    </a:solidFill>
                  </a:rPr>
                  <a:t>).</a:t>
                </a:r>
              </a:p>
              <a:p>
                <a:pPr lvl="0">
                  <a:buFont typeface="Wingdings" panose="05000000000000000000" pitchFamily="2" charset="2"/>
                  <a:buChar char="§"/>
                </a:pPr>
                <a:r>
                  <a:rPr lang="fr-FR" sz="2000" dirty="0" smtClean="0">
                    <a:solidFill>
                      <a:prstClr val="black"/>
                    </a:solidFill>
                  </a:rPr>
                  <a:t>À deux stratégie on vérifie aussi que c’est impossible,</a:t>
                </a:r>
              </a:p>
              <a:p>
                <a:pPr marL="0" lvl="0" indent="0">
                  <a:buNone/>
                </a:pPr>
                <a:r>
                  <a:rPr lang="fr-FR" sz="2000" dirty="0" smtClean="0">
                    <a:solidFill>
                      <a:prstClr val="black"/>
                    </a:solidFill>
                  </a:rPr>
                  <a:t>Donc en déduit que les stratégies des joueur 1 et 2 vont </a:t>
                </a:r>
                <a:r>
                  <a:rPr lang="fr-FR" sz="2000" b="1" dirty="0" smtClean="0">
                    <a:solidFill>
                      <a:prstClr val="black"/>
                    </a:solidFill>
                  </a:rPr>
                  <a:t>être purement mixtes: </a:t>
                </a:r>
                <a:r>
                  <a:rPr lang="fr-FR" sz="2000" dirty="0" smtClean="0"/>
                  <a:t>C’est-à-dire:</a:t>
                </a:r>
                <a14:m>
                  <m:oMath xmlns:m="http://schemas.openxmlformats.org/officeDocument/2006/math">
                    <m:sSub>
                      <m:sSubPr>
                        <m:ctrlPr>
                          <a:rPr lang="fr-FR" sz="2000" i="1" smtClean="0">
                            <a:latin typeface="Cambria Math"/>
                          </a:rPr>
                        </m:ctrlPr>
                      </m:sSubPr>
                      <m:e>
                        <m:r>
                          <a:rPr lang="fr-FR" sz="2000" i="1" smtClean="0">
                            <a:latin typeface="Cambria Math"/>
                            <a:ea typeface="Cambria Math"/>
                          </a:rPr>
                          <m:t>𝜎</m:t>
                        </m:r>
                      </m:e>
                      <m:sub>
                        <m:r>
                          <a:rPr lang="fr-FR" sz="2000" b="0" i="1" smtClean="0">
                            <a:latin typeface="Cambria Math"/>
                          </a:rPr>
                          <m:t>1</m:t>
                        </m:r>
                      </m:sub>
                    </m:sSub>
                    <m:r>
                      <a:rPr lang="fr-FR" sz="2000" b="0" i="0" smtClean="0">
                        <a:latin typeface="Cambria Math"/>
                      </a:rPr>
                      <m:t>=</m:t>
                    </m:r>
                    <m:d>
                      <m:dPr>
                        <m:ctrlPr>
                          <a:rPr lang="fr-FR" sz="2000" b="0" i="1" smtClean="0">
                            <a:latin typeface="Cambria Math"/>
                          </a:rPr>
                        </m:ctrlPr>
                      </m:dPr>
                      <m:e>
                        <m:r>
                          <m:rPr>
                            <m:sty m:val="p"/>
                          </m:rPr>
                          <a:rPr lang="fr-FR" sz="2000" b="0" i="0" smtClean="0">
                            <a:latin typeface="Cambria Math"/>
                          </a:rPr>
                          <m:t>p</m:t>
                        </m:r>
                        <m:r>
                          <a:rPr lang="fr-FR" sz="2000" b="0" i="0" smtClean="0">
                            <a:latin typeface="Cambria Math"/>
                          </a:rPr>
                          <m:t>,1−</m:t>
                        </m:r>
                        <m:r>
                          <m:rPr>
                            <m:sty m:val="p"/>
                          </m:rPr>
                          <a:rPr lang="fr-FR" sz="2000" b="0" i="0" smtClean="0">
                            <a:latin typeface="Cambria Math"/>
                          </a:rPr>
                          <m:t>p</m:t>
                        </m:r>
                      </m:e>
                    </m:d>
                    <m:r>
                      <m:rPr>
                        <m:sty m:val="p"/>
                      </m:rPr>
                      <a:rPr lang="fr-FR" sz="2000" b="0" i="0" smtClean="0">
                        <a:latin typeface="Cambria Math"/>
                      </a:rPr>
                      <m:t>et</m:t>
                    </m:r>
                    <m:r>
                      <a:rPr lang="fr-FR" sz="2000" b="0" i="0" smtClean="0">
                        <a:latin typeface="Cambria Math"/>
                      </a:rPr>
                      <m:t> </m:t>
                    </m:r>
                    <m:sSub>
                      <m:sSubPr>
                        <m:ctrlPr>
                          <a:rPr lang="fr-FR" sz="2000" b="0" i="1" smtClean="0">
                            <a:latin typeface="Cambria Math"/>
                          </a:rPr>
                        </m:ctrlPr>
                      </m:sSubPr>
                      <m:e>
                        <m:r>
                          <a:rPr lang="fr-FR" sz="2000" b="0" i="1" smtClean="0">
                            <a:latin typeface="Cambria Math"/>
                            <a:ea typeface="Cambria Math"/>
                          </a:rPr>
                          <m:t>𝜎</m:t>
                        </m:r>
                      </m:e>
                      <m:sub>
                        <m:r>
                          <a:rPr lang="fr-FR" sz="2000" b="0" i="1" smtClean="0">
                            <a:latin typeface="Cambria Math"/>
                          </a:rPr>
                          <m:t>2</m:t>
                        </m:r>
                      </m:sub>
                    </m:sSub>
                    <m:r>
                      <a:rPr lang="fr-FR" sz="2000" b="0" i="1" smtClean="0">
                        <a:latin typeface="Cambria Math"/>
                      </a:rPr>
                      <m:t>=(</m:t>
                    </m:r>
                    <m:sSub>
                      <m:sSubPr>
                        <m:ctrlPr>
                          <a:rPr lang="fr-FR" sz="2000" b="0" i="1" smtClean="0">
                            <a:latin typeface="Cambria Math"/>
                          </a:rPr>
                        </m:ctrlPr>
                      </m:sSubPr>
                      <m:e>
                        <m:r>
                          <a:rPr lang="fr-FR" sz="2000" b="0" i="1" smtClean="0">
                            <a:latin typeface="Cambria Math"/>
                          </a:rPr>
                          <m:t>𝑞</m:t>
                        </m:r>
                      </m:e>
                      <m:sub>
                        <m:r>
                          <a:rPr lang="fr-FR" sz="2000" b="0" i="1" smtClean="0">
                            <a:latin typeface="Cambria Math"/>
                          </a:rPr>
                          <m:t>1</m:t>
                        </m:r>
                      </m:sub>
                    </m:sSub>
                    <m:r>
                      <a:rPr lang="fr-FR" sz="2000" b="0" i="1" smtClean="0">
                        <a:latin typeface="Cambria Math"/>
                      </a:rPr>
                      <m:t>,</m:t>
                    </m:r>
                    <m:sSub>
                      <m:sSubPr>
                        <m:ctrlPr>
                          <a:rPr lang="fr-FR" sz="2000" b="0" i="1" smtClean="0">
                            <a:latin typeface="Cambria Math"/>
                          </a:rPr>
                        </m:ctrlPr>
                      </m:sSubPr>
                      <m:e>
                        <m:r>
                          <a:rPr lang="fr-FR" sz="2000" b="0" i="1" smtClean="0">
                            <a:latin typeface="Cambria Math"/>
                          </a:rPr>
                          <m:t>𝑞</m:t>
                        </m:r>
                      </m:e>
                      <m:sub>
                        <m:r>
                          <a:rPr lang="fr-FR" sz="2000" b="0" i="1" smtClean="0">
                            <a:latin typeface="Cambria Math"/>
                          </a:rPr>
                          <m:t>1</m:t>
                        </m:r>
                      </m:sub>
                    </m:sSub>
                    <m:r>
                      <a:rPr lang="fr-FR" sz="2000" b="0" i="1" smtClean="0">
                        <a:latin typeface="Cambria Math"/>
                      </a:rPr>
                      <m:t>,1−</m:t>
                    </m:r>
                    <m:sSub>
                      <m:sSubPr>
                        <m:ctrlPr>
                          <a:rPr lang="fr-FR" sz="2000" b="0" i="1" smtClean="0">
                            <a:latin typeface="Cambria Math"/>
                          </a:rPr>
                        </m:ctrlPr>
                      </m:sSubPr>
                      <m:e>
                        <m:r>
                          <a:rPr lang="fr-FR" sz="2000" b="0" i="1" smtClean="0">
                            <a:latin typeface="Cambria Math"/>
                          </a:rPr>
                          <m:t>𝑞</m:t>
                        </m:r>
                      </m:e>
                      <m:sub>
                        <m:r>
                          <a:rPr lang="fr-FR" sz="2000" b="0" i="1" smtClean="0">
                            <a:latin typeface="Cambria Math"/>
                          </a:rPr>
                          <m:t>1</m:t>
                        </m:r>
                      </m:sub>
                    </m:sSub>
                    <m:sSub>
                      <m:sSubPr>
                        <m:ctrlPr>
                          <a:rPr lang="fr-FR" sz="2000" b="0" i="1" smtClean="0">
                            <a:latin typeface="Cambria Math"/>
                          </a:rPr>
                        </m:ctrlPr>
                      </m:sSubPr>
                      <m:e>
                        <m:r>
                          <a:rPr lang="fr-FR" sz="2000" b="0" i="1" smtClean="0">
                            <a:latin typeface="Cambria Math"/>
                          </a:rPr>
                          <m:t>−</m:t>
                        </m:r>
                        <m:r>
                          <a:rPr lang="fr-FR" sz="2000" b="0" i="1" smtClean="0">
                            <a:latin typeface="Cambria Math"/>
                          </a:rPr>
                          <m:t>𝑞</m:t>
                        </m:r>
                      </m:e>
                      <m:sub>
                        <m:r>
                          <a:rPr lang="fr-FR" sz="2000" b="0" i="1" smtClean="0">
                            <a:latin typeface="Cambria Math"/>
                          </a:rPr>
                          <m:t>2</m:t>
                        </m:r>
                      </m:sub>
                    </m:sSub>
                    <m:r>
                      <a:rPr lang="fr-FR" sz="2000" b="0" i="0" smtClean="0">
                        <a:latin typeface="Cambria Math"/>
                      </a:rPr>
                      <m:t>)</m:t>
                    </m:r>
                  </m:oMath>
                </a14:m>
                <a:r>
                  <a:rPr lang="fr-FR" sz="2000" dirty="0" smtClean="0"/>
                  <a:t>,</a:t>
                </a:r>
              </a:p>
              <a:p>
                <a:pPr marL="0" lvl="0" indent="0">
                  <a:buNone/>
                </a:pPr>
                <a:r>
                  <a:rPr lang="fr-FR" sz="2000" dirty="0" smtClean="0"/>
                  <a:t>Le même principe on parcours les supports:</a:t>
                </a:r>
                <a14:m>
                  <m:oMath xmlns:m="http://schemas.openxmlformats.org/officeDocument/2006/math">
                    <m:sSub>
                      <m:sSubPr>
                        <m:ctrlPr>
                          <a:rPr lang="fr-FR" sz="2000" i="1">
                            <a:solidFill>
                              <a:prstClr val="black"/>
                            </a:solidFill>
                            <a:latin typeface="Cambria Math"/>
                          </a:rPr>
                        </m:ctrlPr>
                      </m:sSubPr>
                      <m:e>
                        <m:r>
                          <a:rPr lang="fr-FR" sz="2000" i="1">
                            <a:solidFill>
                              <a:prstClr val="black"/>
                            </a:solidFill>
                            <a:latin typeface="Cambria Math"/>
                            <a:ea typeface="Cambria Math"/>
                          </a:rPr>
                          <m:t>𝜎</m:t>
                        </m:r>
                      </m:e>
                      <m:sub>
                        <m:r>
                          <a:rPr lang="fr-FR" sz="2000" i="1">
                            <a:solidFill>
                              <a:prstClr val="black"/>
                            </a:solidFill>
                            <a:latin typeface="Cambria Math"/>
                          </a:rPr>
                          <m:t>1</m:t>
                        </m:r>
                      </m:sub>
                    </m:sSub>
                    <m:r>
                      <a:rPr lang="fr-FR" sz="2000">
                        <a:solidFill>
                          <a:prstClr val="black"/>
                        </a:solidFill>
                        <a:latin typeface="Cambria Math"/>
                      </a:rPr>
                      <m:t>=</m:t>
                    </m:r>
                    <m:d>
                      <m:dPr>
                        <m:ctrlPr>
                          <a:rPr lang="fr-FR" sz="2000" i="1">
                            <a:solidFill>
                              <a:prstClr val="black"/>
                            </a:solidFill>
                            <a:latin typeface="Cambria Math"/>
                          </a:rPr>
                        </m:ctrlPr>
                      </m:dPr>
                      <m:e>
                        <m:r>
                          <m:rPr>
                            <m:sty m:val="p"/>
                          </m:rPr>
                          <a:rPr lang="fr-FR" sz="2000">
                            <a:solidFill>
                              <a:prstClr val="black"/>
                            </a:solidFill>
                            <a:latin typeface="Cambria Math"/>
                          </a:rPr>
                          <m:t>p</m:t>
                        </m:r>
                        <m:r>
                          <a:rPr lang="fr-FR" sz="2000">
                            <a:solidFill>
                              <a:prstClr val="black"/>
                            </a:solidFill>
                            <a:latin typeface="Cambria Math"/>
                          </a:rPr>
                          <m:t>,1−</m:t>
                        </m:r>
                        <m:r>
                          <m:rPr>
                            <m:sty m:val="p"/>
                          </m:rPr>
                          <a:rPr lang="fr-FR" sz="2000">
                            <a:solidFill>
                              <a:prstClr val="black"/>
                            </a:solidFill>
                            <a:latin typeface="Cambria Math"/>
                          </a:rPr>
                          <m:t>p</m:t>
                        </m:r>
                      </m:e>
                    </m:d>
                  </m:oMath>
                </a14:m>
                <a:r>
                  <a:rPr lang="fr-FR" sz="2000" dirty="0" smtClean="0"/>
                  <a:t> face à:</a:t>
                </a:r>
              </a:p>
              <a:p>
                <a:pPr marL="0" lvl="0" indent="0">
                  <a:buNone/>
                </a:pPr>
                <a14:m>
                  <m:oMath xmlns:m="http://schemas.openxmlformats.org/officeDocument/2006/math">
                    <m:sSub>
                      <m:sSubPr>
                        <m:ctrlPr>
                          <a:rPr lang="fr-FR" sz="2000" i="1">
                            <a:solidFill>
                              <a:prstClr val="black"/>
                            </a:solidFill>
                            <a:latin typeface="Cambria Math"/>
                          </a:rPr>
                        </m:ctrlPr>
                      </m:sSubPr>
                      <m:e>
                        <m:r>
                          <a:rPr lang="fr-FR" sz="2000" i="1">
                            <a:solidFill>
                              <a:prstClr val="black"/>
                            </a:solidFill>
                            <a:latin typeface="Cambria Math"/>
                            <a:ea typeface="Cambria Math"/>
                          </a:rPr>
                          <m:t>𝜎</m:t>
                        </m:r>
                      </m:e>
                      <m:sub>
                        <m:r>
                          <a:rPr lang="fr-FR" sz="2000" i="1">
                            <a:solidFill>
                              <a:prstClr val="black"/>
                            </a:solidFill>
                            <a:latin typeface="Cambria Math"/>
                          </a:rPr>
                          <m:t>2</m:t>
                        </m:r>
                      </m:sub>
                    </m:sSub>
                  </m:oMath>
                </a14:m>
                <a:r>
                  <a:rPr lang="fr-FR" sz="2000" dirty="0" smtClean="0"/>
                  <a:t> à support </a:t>
                </a:r>
                <a14:m>
                  <m:oMath xmlns:m="http://schemas.openxmlformats.org/officeDocument/2006/math">
                    <m:d>
                      <m:dPr>
                        <m:begChr m:val="{"/>
                        <m:endChr m:val="}"/>
                        <m:ctrlPr>
                          <a:rPr lang="fr-FR" sz="2400" i="1">
                            <a:solidFill>
                              <a:prstClr val="black"/>
                            </a:solidFill>
                            <a:latin typeface="Cambria Math"/>
                          </a:rPr>
                        </m:ctrlPr>
                      </m:dPr>
                      <m:e>
                        <m:r>
                          <a:rPr lang="fr-FR" sz="2400" i="1">
                            <a:solidFill>
                              <a:prstClr val="black"/>
                            </a:solidFill>
                            <a:latin typeface="Cambria Math"/>
                          </a:rPr>
                          <m:t>𝐴</m:t>
                        </m:r>
                        <m:r>
                          <a:rPr lang="fr-FR" sz="2400" i="1">
                            <a:solidFill>
                              <a:prstClr val="black"/>
                            </a:solidFill>
                            <a:latin typeface="Cambria Math"/>
                          </a:rPr>
                          <m:t>,</m:t>
                        </m:r>
                        <m:r>
                          <a:rPr lang="fr-FR" sz="2400" i="1">
                            <a:solidFill>
                              <a:prstClr val="black"/>
                            </a:solidFill>
                            <a:latin typeface="Cambria Math"/>
                          </a:rPr>
                          <m:t>𝐵</m:t>
                        </m:r>
                        <m:r>
                          <a:rPr lang="fr-FR" sz="2400" i="1">
                            <a:solidFill>
                              <a:prstClr val="black"/>
                            </a:solidFill>
                            <a:latin typeface="Cambria Math"/>
                          </a:rPr>
                          <m:t>,</m:t>
                        </m:r>
                        <m:r>
                          <a:rPr lang="fr-FR" sz="2400" i="1">
                            <a:solidFill>
                              <a:prstClr val="black"/>
                            </a:solidFill>
                            <a:latin typeface="Cambria Math"/>
                          </a:rPr>
                          <m:t>𝐶</m:t>
                        </m:r>
                      </m:e>
                    </m:d>
                    <m:r>
                      <a:rPr lang="fr-FR" sz="2400" i="1">
                        <a:solidFill>
                          <a:prstClr val="black"/>
                        </a:solidFill>
                        <a:latin typeface="Cambria Math"/>
                      </a:rPr>
                      <m:t>⇒</m:t>
                    </m:r>
                    <m:sSub>
                      <m:sSubPr>
                        <m:ctrlPr>
                          <a:rPr lang="fr-FR" sz="2400" i="1">
                            <a:solidFill>
                              <a:prstClr val="black"/>
                            </a:solidFill>
                            <a:latin typeface="Cambria Math"/>
                          </a:rPr>
                        </m:ctrlPr>
                      </m:sSubPr>
                      <m:e>
                        <m:r>
                          <a:rPr lang="fr-FR" sz="2400" i="1">
                            <a:solidFill>
                              <a:prstClr val="black"/>
                            </a:solidFill>
                            <a:latin typeface="Cambria Math"/>
                          </a:rPr>
                          <m:t>𝑢</m:t>
                        </m:r>
                      </m:e>
                      <m:sub>
                        <m:r>
                          <a:rPr lang="fr-FR" sz="2400" i="1">
                            <a:solidFill>
                              <a:prstClr val="black"/>
                            </a:solidFill>
                            <a:latin typeface="Cambria Math"/>
                          </a:rPr>
                          <m:t>2</m:t>
                        </m:r>
                      </m:sub>
                    </m:sSub>
                    <m:d>
                      <m:dPr>
                        <m:ctrlPr>
                          <a:rPr lang="fr-FR" sz="2400" i="1">
                            <a:solidFill>
                              <a:prstClr val="black"/>
                            </a:solidFill>
                            <a:latin typeface="Cambria Math"/>
                          </a:rPr>
                        </m:ctrlPr>
                      </m:dPr>
                      <m:e>
                        <m:r>
                          <a:rPr lang="fr-FR" sz="2000" i="1">
                            <a:solidFill>
                              <a:prstClr val="black"/>
                            </a:solidFill>
                            <a:latin typeface="Cambria Math"/>
                            <a:ea typeface="Cambria Math"/>
                          </a:rPr>
                          <m:t>𝜎</m:t>
                        </m:r>
                        <m:r>
                          <a:rPr lang="fr-FR" sz="2400" i="1">
                            <a:solidFill>
                              <a:prstClr val="black"/>
                            </a:solidFill>
                            <a:latin typeface="Cambria Math"/>
                          </a:rPr>
                          <m:t>,</m:t>
                        </m:r>
                        <m:r>
                          <a:rPr lang="fr-FR" sz="2400" i="1">
                            <a:solidFill>
                              <a:prstClr val="black"/>
                            </a:solidFill>
                            <a:latin typeface="Cambria Math"/>
                          </a:rPr>
                          <m:t>𝐴</m:t>
                        </m:r>
                      </m:e>
                    </m:d>
                    <m:r>
                      <a:rPr lang="fr-FR" sz="2400" i="1">
                        <a:solidFill>
                          <a:prstClr val="black"/>
                        </a:solidFill>
                        <a:latin typeface="Cambria Math"/>
                      </a:rPr>
                      <m:t>=</m:t>
                    </m:r>
                    <m:sSub>
                      <m:sSubPr>
                        <m:ctrlPr>
                          <a:rPr lang="fr-FR" sz="2400" i="1">
                            <a:solidFill>
                              <a:prstClr val="black"/>
                            </a:solidFill>
                            <a:latin typeface="Cambria Math"/>
                          </a:rPr>
                        </m:ctrlPr>
                      </m:sSubPr>
                      <m:e>
                        <m:r>
                          <a:rPr lang="fr-FR" sz="2400" i="1">
                            <a:solidFill>
                              <a:prstClr val="black"/>
                            </a:solidFill>
                            <a:latin typeface="Cambria Math"/>
                          </a:rPr>
                          <m:t>𝑢</m:t>
                        </m:r>
                      </m:e>
                      <m:sub>
                        <m:r>
                          <a:rPr lang="fr-FR" sz="2400" i="1">
                            <a:solidFill>
                              <a:prstClr val="black"/>
                            </a:solidFill>
                            <a:latin typeface="Cambria Math"/>
                          </a:rPr>
                          <m:t>2</m:t>
                        </m:r>
                      </m:sub>
                    </m:sSub>
                    <m:d>
                      <m:dPr>
                        <m:ctrlPr>
                          <a:rPr lang="fr-FR" sz="2400" i="1">
                            <a:solidFill>
                              <a:prstClr val="black"/>
                            </a:solidFill>
                            <a:latin typeface="Cambria Math"/>
                          </a:rPr>
                        </m:ctrlPr>
                      </m:dPr>
                      <m:e>
                        <m:sSub>
                          <m:sSubPr>
                            <m:ctrlPr>
                              <a:rPr lang="fr-FR" sz="2000" i="1">
                                <a:solidFill>
                                  <a:prstClr val="black"/>
                                </a:solidFill>
                                <a:latin typeface="Cambria Math"/>
                              </a:rPr>
                            </m:ctrlPr>
                          </m:sSubPr>
                          <m:e>
                            <m:r>
                              <a:rPr lang="fr-FR" sz="2000" i="1">
                                <a:solidFill>
                                  <a:prstClr val="black"/>
                                </a:solidFill>
                                <a:latin typeface="Cambria Math"/>
                                <a:ea typeface="Cambria Math"/>
                              </a:rPr>
                              <m:t>𝜎</m:t>
                            </m:r>
                          </m:e>
                          <m:sub>
                            <m:r>
                              <a:rPr lang="fr-FR" sz="2000" i="1">
                                <a:solidFill>
                                  <a:prstClr val="black"/>
                                </a:solidFill>
                                <a:latin typeface="Cambria Math"/>
                              </a:rPr>
                              <m:t>1</m:t>
                            </m:r>
                          </m:sub>
                        </m:sSub>
                        <m:r>
                          <a:rPr lang="fr-FR" sz="2400" i="1">
                            <a:solidFill>
                              <a:prstClr val="black"/>
                            </a:solidFill>
                            <a:latin typeface="Cambria Math"/>
                          </a:rPr>
                          <m:t>,</m:t>
                        </m:r>
                        <m:r>
                          <a:rPr lang="fr-FR" sz="2400" i="1">
                            <a:solidFill>
                              <a:prstClr val="black"/>
                            </a:solidFill>
                            <a:latin typeface="Cambria Math"/>
                          </a:rPr>
                          <m:t>𝐵</m:t>
                        </m:r>
                      </m:e>
                    </m:d>
                    <m:sSub>
                      <m:sSubPr>
                        <m:ctrlPr>
                          <a:rPr lang="fr-FR" sz="2400" i="1">
                            <a:solidFill>
                              <a:prstClr val="black"/>
                            </a:solidFill>
                            <a:latin typeface="Cambria Math"/>
                          </a:rPr>
                        </m:ctrlPr>
                      </m:sSubPr>
                      <m:e>
                        <m:r>
                          <a:rPr lang="fr-FR" sz="2400" i="1">
                            <a:solidFill>
                              <a:prstClr val="black"/>
                            </a:solidFill>
                            <a:latin typeface="Cambria Math"/>
                          </a:rPr>
                          <m:t>=</m:t>
                        </m:r>
                        <m:r>
                          <a:rPr lang="fr-FR" sz="2400" i="1">
                            <a:solidFill>
                              <a:prstClr val="black"/>
                            </a:solidFill>
                            <a:latin typeface="Cambria Math"/>
                          </a:rPr>
                          <m:t>𝑢</m:t>
                        </m:r>
                      </m:e>
                      <m:sub>
                        <m:r>
                          <a:rPr lang="fr-FR" sz="2400" i="1">
                            <a:solidFill>
                              <a:prstClr val="black"/>
                            </a:solidFill>
                            <a:latin typeface="Cambria Math"/>
                          </a:rPr>
                          <m:t>2</m:t>
                        </m:r>
                      </m:sub>
                    </m:sSub>
                    <m:d>
                      <m:dPr>
                        <m:ctrlPr>
                          <a:rPr lang="fr-FR" sz="2400" i="1">
                            <a:solidFill>
                              <a:prstClr val="black"/>
                            </a:solidFill>
                            <a:latin typeface="Cambria Math"/>
                          </a:rPr>
                        </m:ctrlPr>
                      </m:dPr>
                      <m:e>
                        <m:sSub>
                          <m:sSubPr>
                            <m:ctrlPr>
                              <a:rPr lang="fr-FR" sz="2000" i="1">
                                <a:solidFill>
                                  <a:prstClr val="black"/>
                                </a:solidFill>
                                <a:latin typeface="Cambria Math"/>
                              </a:rPr>
                            </m:ctrlPr>
                          </m:sSubPr>
                          <m:e>
                            <m:r>
                              <a:rPr lang="fr-FR" sz="2000" i="1">
                                <a:solidFill>
                                  <a:prstClr val="black"/>
                                </a:solidFill>
                                <a:latin typeface="Cambria Math"/>
                                <a:ea typeface="Cambria Math"/>
                              </a:rPr>
                              <m:t>𝜎</m:t>
                            </m:r>
                          </m:e>
                          <m:sub>
                            <m:r>
                              <a:rPr lang="fr-FR" sz="2000" i="1">
                                <a:solidFill>
                                  <a:prstClr val="black"/>
                                </a:solidFill>
                                <a:latin typeface="Cambria Math"/>
                              </a:rPr>
                              <m:t>1</m:t>
                            </m:r>
                          </m:sub>
                        </m:sSub>
                        <m:r>
                          <a:rPr lang="fr-FR" sz="2400" i="1">
                            <a:solidFill>
                              <a:prstClr val="black"/>
                            </a:solidFill>
                            <a:latin typeface="Cambria Math"/>
                          </a:rPr>
                          <m:t>,</m:t>
                        </m:r>
                        <m:r>
                          <a:rPr lang="fr-FR" sz="2400" i="1">
                            <a:solidFill>
                              <a:prstClr val="black"/>
                            </a:solidFill>
                            <a:latin typeface="Cambria Math"/>
                          </a:rPr>
                          <m:t>𝐶</m:t>
                        </m:r>
                      </m:e>
                    </m:d>
                    <m:r>
                      <a:rPr lang="fr-FR" sz="2400" i="1" smtClean="0">
                        <a:solidFill>
                          <a:prstClr val="black"/>
                        </a:solidFill>
                        <a:latin typeface="Cambria Math"/>
                      </a:rPr>
                      <m:t>⇒</m:t>
                    </m:r>
                  </m:oMath>
                </a14:m>
                <a:endParaRPr lang="fr-FR" sz="2400" dirty="0" smtClean="0">
                  <a:solidFill>
                    <a:prstClr val="black"/>
                  </a:solidFill>
                </a:endParaRPr>
              </a:p>
              <a:p>
                <a:pPr marL="0" lvl="0" indent="0">
                  <a:buNone/>
                </a:pPr>
                <a14:m>
                  <m:oMathPara xmlns:m="http://schemas.openxmlformats.org/officeDocument/2006/math">
                    <m:oMathParaPr>
                      <m:jc m:val="centerGroup"/>
                    </m:oMathParaPr>
                    <m:oMath xmlns:m="http://schemas.openxmlformats.org/officeDocument/2006/math">
                      <m:r>
                        <a:rPr lang="fr-FR" sz="2000" i="1">
                          <a:latin typeface="Cambria Math"/>
                        </a:rPr>
                        <m:t>2</m:t>
                      </m:r>
                      <m:r>
                        <a:rPr lang="fr-FR" sz="2000" b="0" i="1" smtClean="0">
                          <a:latin typeface="Cambria Math"/>
                        </a:rPr>
                        <m:t>𝑝</m:t>
                      </m:r>
                      <m:r>
                        <a:rPr lang="fr-FR" sz="2000" b="0" i="1" smtClean="0">
                          <a:latin typeface="Cambria Math"/>
                        </a:rPr>
                        <m:t>+0</m:t>
                      </m:r>
                      <m:d>
                        <m:dPr>
                          <m:ctrlPr>
                            <a:rPr lang="fr-FR" sz="2000" b="0" i="1" smtClean="0">
                              <a:latin typeface="Cambria Math"/>
                            </a:rPr>
                          </m:ctrlPr>
                        </m:dPr>
                        <m:e>
                          <m:r>
                            <a:rPr lang="fr-FR" sz="2000" b="0" i="1" smtClean="0">
                              <a:latin typeface="Cambria Math"/>
                            </a:rPr>
                            <m:t>1−</m:t>
                          </m:r>
                          <m:r>
                            <a:rPr lang="fr-FR" sz="2000" b="0" i="1" smtClean="0">
                              <a:latin typeface="Cambria Math"/>
                            </a:rPr>
                            <m:t>𝑝</m:t>
                          </m:r>
                        </m:e>
                      </m:d>
                      <m:r>
                        <a:rPr lang="fr-FR" sz="2000" b="0" i="1" smtClean="0">
                          <a:latin typeface="Cambria Math"/>
                        </a:rPr>
                        <m:t>=</m:t>
                      </m:r>
                      <m:r>
                        <a:rPr lang="fr-FR" sz="2000" b="0" i="1" smtClean="0">
                          <a:latin typeface="Cambria Math"/>
                        </a:rPr>
                        <m:t>𝑝</m:t>
                      </m:r>
                      <m:r>
                        <a:rPr lang="fr-FR" sz="2000" b="0" i="1" smtClean="0">
                          <a:latin typeface="Cambria Math"/>
                        </a:rPr>
                        <m:t>+3</m:t>
                      </m:r>
                      <m:d>
                        <m:dPr>
                          <m:ctrlPr>
                            <a:rPr lang="fr-FR" sz="2000" b="0" i="1" smtClean="0">
                              <a:latin typeface="Cambria Math"/>
                            </a:rPr>
                          </m:ctrlPr>
                        </m:dPr>
                        <m:e>
                          <m:r>
                            <a:rPr lang="fr-FR" sz="2000" b="0" i="1" smtClean="0">
                              <a:latin typeface="Cambria Math"/>
                            </a:rPr>
                            <m:t>1−</m:t>
                          </m:r>
                          <m:r>
                            <a:rPr lang="fr-FR" sz="2000" b="0" i="1" smtClean="0">
                              <a:latin typeface="Cambria Math"/>
                            </a:rPr>
                            <m:t>𝑝</m:t>
                          </m:r>
                        </m:e>
                      </m:d>
                      <m:r>
                        <a:rPr lang="fr-FR" sz="2000" b="0" i="1" smtClean="0">
                          <a:latin typeface="Cambria Math"/>
                        </a:rPr>
                        <m:t>=1,5</m:t>
                      </m:r>
                      <m:r>
                        <a:rPr lang="fr-FR" sz="2000" b="0" i="1" smtClean="0">
                          <a:latin typeface="Cambria Math"/>
                        </a:rPr>
                        <m:t>𝑝</m:t>
                      </m:r>
                      <m:r>
                        <a:rPr lang="fr-FR" sz="2000" b="0" i="1" smtClean="0">
                          <a:latin typeface="Cambria Math"/>
                        </a:rPr>
                        <m:t>+2</m:t>
                      </m:r>
                      <m:d>
                        <m:dPr>
                          <m:ctrlPr>
                            <a:rPr lang="fr-FR" sz="2000" b="0" i="1" smtClean="0">
                              <a:latin typeface="Cambria Math"/>
                            </a:rPr>
                          </m:ctrlPr>
                        </m:dPr>
                        <m:e>
                          <m:r>
                            <a:rPr lang="fr-FR" sz="2000" b="0" i="1" smtClean="0">
                              <a:latin typeface="Cambria Math"/>
                            </a:rPr>
                            <m:t>1−</m:t>
                          </m:r>
                          <m:r>
                            <a:rPr lang="fr-FR" sz="2000" b="0" i="1" smtClean="0">
                              <a:latin typeface="Cambria Math"/>
                            </a:rPr>
                            <m:t>𝑝</m:t>
                          </m:r>
                        </m:e>
                      </m:d>
                    </m:oMath>
                  </m:oMathPara>
                </a14:m>
                <a:endParaRPr lang="fr-FR" sz="2000" dirty="0"/>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xfrm>
                <a:off x="457200" y="1600200"/>
                <a:ext cx="8291264" cy="4853136"/>
              </a:xfrm>
              <a:blipFill rotWithShape="1">
                <a:blip r:embed="rId2"/>
                <a:stretch>
                  <a:fillRect l="-956" t="-628"/>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6674608D-C7AF-4096-AD67-5AA4A371CABC}" type="slidenum">
              <a:rPr lang="fr-FR" smtClean="0"/>
              <a:t>99</a:t>
            </a:fld>
            <a:endParaRPr lang="fr-FR"/>
          </a:p>
        </p:txBody>
      </p:sp>
      <p:cxnSp>
        <p:nvCxnSpPr>
          <p:cNvPr id="6" name="Connecteur droit avec flèche 5"/>
          <p:cNvCxnSpPr/>
          <p:nvPr/>
        </p:nvCxnSpPr>
        <p:spPr>
          <a:xfrm>
            <a:off x="2915816" y="5517232"/>
            <a:ext cx="360040" cy="21602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 name="Connecteur droit avec flèche 7"/>
          <p:cNvCxnSpPr/>
          <p:nvPr/>
        </p:nvCxnSpPr>
        <p:spPr>
          <a:xfrm flipH="1">
            <a:off x="3851920" y="5517232"/>
            <a:ext cx="360040" cy="21602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 name="Connecteur droit avec flèche 9"/>
          <p:cNvCxnSpPr/>
          <p:nvPr/>
        </p:nvCxnSpPr>
        <p:spPr>
          <a:xfrm>
            <a:off x="4860032" y="5517232"/>
            <a:ext cx="360040" cy="21602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Connecteur droit avec flèche 11"/>
          <p:cNvCxnSpPr/>
          <p:nvPr/>
        </p:nvCxnSpPr>
        <p:spPr>
          <a:xfrm flipH="1">
            <a:off x="5724128" y="5517232"/>
            <a:ext cx="504056" cy="21602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4479667" y="3382833"/>
                <a:ext cx="184666" cy="92333"/>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fr-FR" sz="5400" b="1" i="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mbria Math"/>
                        </a:rPr>
                        <m:t>=</m:t>
                      </m:r>
                    </m:oMath>
                  </m:oMathPara>
                </a14:m>
                <a:endParaRPr lang="fr-FR"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mc:Choice>
        <mc:Fallback xmlns="">
          <p:sp>
            <p:nvSpPr>
              <p:cNvPr id="13" name="Rectangle 12"/>
              <p:cNvSpPr>
                <a:spLocks noRot="1" noChangeAspect="1" noMove="1" noResize="1" noEditPoints="1" noAdjustHandles="1" noChangeArrowheads="1" noChangeShapeType="1" noTextEdit="1"/>
              </p:cNvSpPr>
              <p:nvPr/>
            </p:nvSpPr>
            <p:spPr>
              <a:xfrm>
                <a:off x="4479667" y="3382833"/>
                <a:ext cx="184666" cy="92333"/>
              </a:xfrm>
              <a:prstGeom prst="rect">
                <a:avLst/>
              </a:prstGeom>
              <a:blipFill rotWithShape="1">
                <a:blip r:embed="rId3"/>
                <a:stretch>
                  <a:fillRect l="-120000" r="-53333" b="-593333"/>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4" name="ZoneTexte 13"/>
              <p:cNvSpPr txBox="1"/>
              <p:nvPr/>
            </p:nvSpPr>
            <p:spPr>
              <a:xfrm>
                <a:off x="2991272" y="5902455"/>
                <a:ext cx="832023" cy="452175"/>
              </a:xfrm>
              <a:prstGeom prst="rect">
                <a:avLst/>
              </a:prstGeom>
              <a:noFill/>
            </p:spPr>
            <p:txBody>
              <a:bodyPr wrap="none" rtlCol="0">
                <a:spAutoFit/>
              </a:bodyPr>
              <a:lstStyle/>
              <a:p>
                <a:pPr lvl="0">
                  <a:spcBef>
                    <a:spcPct val="20000"/>
                  </a:spcBef>
                </a:pPr>
                <a14:m>
                  <m:oMathPara xmlns:m="http://schemas.openxmlformats.org/officeDocument/2006/math">
                    <m:oMathParaPr>
                      <m:jc m:val="centerGroup"/>
                    </m:oMathParaPr>
                    <m:oMath xmlns:m="http://schemas.openxmlformats.org/officeDocument/2006/math">
                      <m:r>
                        <a:rPr lang="fr-FR" sz="2000" i="1" smtClean="0">
                          <a:solidFill>
                            <a:prstClr val="black"/>
                          </a:solidFill>
                          <a:latin typeface="Cambria Math"/>
                        </a:rPr>
                        <m:t>𝑝</m:t>
                      </m:r>
                      <m:r>
                        <a:rPr lang="fr-FR" sz="2000" i="1" smtClean="0">
                          <a:solidFill>
                            <a:prstClr val="black"/>
                          </a:solidFill>
                          <a:latin typeface="Cambria Math"/>
                        </a:rPr>
                        <m:t>=</m:t>
                      </m:r>
                      <m:box>
                        <m:boxPr>
                          <m:ctrlPr>
                            <a:rPr lang="fr-FR" sz="2000" i="1" smtClean="0">
                              <a:solidFill>
                                <a:prstClr val="black"/>
                              </a:solidFill>
                              <a:latin typeface="Cambria Math"/>
                            </a:rPr>
                          </m:ctrlPr>
                        </m:boxPr>
                        <m:e>
                          <m:argPr>
                            <m:argSz m:val="-1"/>
                          </m:argPr>
                          <m:f>
                            <m:fPr>
                              <m:ctrlPr>
                                <a:rPr lang="fr-FR" sz="2000" i="1" smtClean="0">
                                  <a:solidFill>
                                    <a:prstClr val="black"/>
                                  </a:solidFill>
                                  <a:latin typeface="Cambria Math"/>
                                </a:rPr>
                              </m:ctrlPr>
                            </m:fPr>
                            <m:num>
                              <m:r>
                                <a:rPr lang="fr-FR" sz="2000" b="0" i="1" smtClean="0">
                                  <a:solidFill>
                                    <a:prstClr val="black"/>
                                  </a:solidFill>
                                  <a:latin typeface="Cambria Math"/>
                                </a:rPr>
                                <m:t>3</m:t>
                              </m:r>
                            </m:num>
                            <m:den>
                              <m:r>
                                <a:rPr lang="fr-FR" sz="2000" b="0" i="1" smtClean="0">
                                  <a:solidFill>
                                    <a:prstClr val="black"/>
                                  </a:solidFill>
                                  <a:latin typeface="Cambria Math"/>
                                </a:rPr>
                                <m:t>4</m:t>
                              </m:r>
                            </m:den>
                          </m:f>
                        </m:e>
                      </m:box>
                    </m:oMath>
                  </m:oMathPara>
                </a14:m>
                <a:endParaRPr lang="fr-FR" sz="2000" dirty="0">
                  <a:solidFill>
                    <a:prstClr val="black"/>
                  </a:solidFill>
                </a:endParaRPr>
              </a:p>
            </p:txBody>
          </p:sp>
        </mc:Choice>
        <mc:Fallback>
          <p:sp>
            <p:nvSpPr>
              <p:cNvPr id="14" name="ZoneTexte 13"/>
              <p:cNvSpPr txBox="1">
                <a:spLocks noRot="1" noChangeAspect="1" noMove="1" noResize="1" noEditPoints="1" noAdjustHandles="1" noChangeArrowheads="1" noChangeShapeType="1" noTextEdit="1"/>
              </p:cNvSpPr>
              <p:nvPr/>
            </p:nvSpPr>
            <p:spPr>
              <a:xfrm>
                <a:off x="2991272" y="5902455"/>
                <a:ext cx="832023" cy="452175"/>
              </a:xfrm>
              <a:prstGeom prst="rect">
                <a:avLst/>
              </a:prstGeom>
              <a:blipFill rotWithShape="1">
                <a:blip r:embed="rId4"/>
                <a:stretch>
                  <a:fillRect b="-135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5" name="ZoneTexte 14"/>
              <p:cNvSpPr txBox="1"/>
              <p:nvPr/>
            </p:nvSpPr>
            <p:spPr>
              <a:xfrm>
                <a:off x="5285011" y="5877272"/>
                <a:ext cx="832023" cy="453779"/>
              </a:xfrm>
              <a:prstGeom prst="rect">
                <a:avLst/>
              </a:prstGeom>
              <a:noFill/>
            </p:spPr>
            <p:txBody>
              <a:bodyPr wrap="none" rtlCol="0">
                <a:spAutoFit/>
              </a:bodyPr>
              <a:lstStyle/>
              <a:p>
                <a:pPr lvl="0">
                  <a:spcBef>
                    <a:spcPct val="20000"/>
                  </a:spcBef>
                </a:pPr>
                <a14:m>
                  <m:oMathPara xmlns:m="http://schemas.openxmlformats.org/officeDocument/2006/math">
                    <m:oMathParaPr>
                      <m:jc m:val="centerGroup"/>
                    </m:oMathParaPr>
                    <m:oMath xmlns:m="http://schemas.openxmlformats.org/officeDocument/2006/math">
                      <m:r>
                        <a:rPr lang="fr-FR" sz="2000" i="1" smtClean="0">
                          <a:solidFill>
                            <a:prstClr val="black"/>
                          </a:solidFill>
                          <a:latin typeface="Cambria Math"/>
                        </a:rPr>
                        <m:t>𝑝</m:t>
                      </m:r>
                      <m:r>
                        <a:rPr lang="fr-FR" sz="2000" i="1" smtClean="0">
                          <a:solidFill>
                            <a:prstClr val="black"/>
                          </a:solidFill>
                          <a:latin typeface="Cambria Math"/>
                        </a:rPr>
                        <m:t>=</m:t>
                      </m:r>
                      <m:box>
                        <m:boxPr>
                          <m:ctrlPr>
                            <a:rPr lang="fr-FR" sz="2000" i="1" smtClean="0">
                              <a:solidFill>
                                <a:prstClr val="black"/>
                              </a:solidFill>
                              <a:latin typeface="Cambria Math"/>
                            </a:rPr>
                          </m:ctrlPr>
                        </m:boxPr>
                        <m:e>
                          <m:argPr>
                            <m:argSz m:val="-1"/>
                          </m:argPr>
                          <m:f>
                            <m:fPr>
                              <m:ctrlPr>
                                <a:rPr lang="fr-FR" sz="2000" i="1" smtClean="0">
                                  <a:solidFill>
                                    <a:prstClr val="black"/>
                                  </a:solidFill>
                                  <a:latin typeface="Cambria Math"/>
                                </a:rPr>
                              </m:ctrlPr>
                            </m:fPr>
                            <m:num>
                              <m:r>
                                <a:rPr lang="fr-FR" sz="2000" b="0" i="1" smtClean="0">
                                  <a:solidFill>
                                    <a:prstClr val="black"/>
                                  </a:solidFill>
                                  <a:latin typeface="Cambria Math"/>
                                </a:rPr>
                                <m:t>2</m:t>
                              </m:r>
                            </m:num>
                            <m:den>
                              <m:r>
                                <a:rPr lang="fr-FR" sz="2000" b="0" i="1" smtClean="0">
                                  <a:solidFill>
                                    <a:prstClr val="black"/>
                                  </a:solidFill>
                                  <a:latin typeface="Cambria Math"/>
                                </a:rPr>
                                <m:t>3</m:t>
                              </m:r>
                            </m:den>
                          </m:f>
                        </m:e>
                      </m:box>
                    </m:oMath>
                  </m:oMathPara>
                </a14:m>
                <a:endParaRPr lang="fr-FR" sz="2000" dirty="0">
                  <a:solidFill>
                    <a:prstClr val="black"/>
                  </a:solidFill>
                </a:endParaRPr>
              </a:p>
            </p:txBody>
          </p:sp>
        </mc:Choice>
        <mc:Fallback xmlns="">
          <p:sp>
            <p:nvSpPr>
              <p:cNvPr id="15" name="ZoneTexte 14"/>
              <p:cNvSpPr txBox="1">
                <a:spLocks noRot="1" noChangeAspect="1" noMove="1" noResize="1" noEditPoints="1" noAdjustHandles="1" noChangeArrowheads="1" noChangeShapeType="1" noTextEdit="1"/>
              </p:cNvSpPr>
              <p:nvPr/>
            </p:nvSpPr>
            <p:spPr>
              <a:xfrm>
                <a:off x="5285011" y="5877272"/>
                <a:ext cx="832023" cy="453779"/>
              </a:xfrm>
              <a:prstGeom prst="rect">
                <a:avLst/>
              </a:prstGeom>
              <a:blipFill rotWithShape="1">
                <a:blip r:embed="rId5"/>
                <a:stretch>
                  <a:fillRect b="-1333"/>
                </a:stretch>
              </a:blipFill>
            </p:spPr>
            <p:txBody>
              <a:bodyPr/>
              <a:lstStyle/>
              <a:p>
                <a:r>
                  <a:rPr lang="fr-FR">
                    <a:noFill/>
                  </a:rPr>
                  <a:t> </a:t>
                </a:r>
              </a:p>
            </p:txBody>
          </p:sp>
        </mc:Fallback>
      </mc:AlternateContent>
    </p:spTree>
    <p:extLst>
      <p:ext uri="{BB962C8B-B14F-4D97-AF65-F5344CB8AC3E}">
        <p14:creationId xmlns:p14="http://schemas.microsoft.com/office/powerpoint/2010/main" val="2531727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2113</TotalTime>
  <Words>8012</Words>
  <Application>Microsoft Office PowerPoint</Application>
  <PresentationFormat>Affichage à l'écran (4:3)</PresentationFormat>
  <Paragraphs>799</Paragraphs>
  <Slides>101</Slides>
  <Notes>0</Notes>
  <HiddenSlides>0</HiddenSlides>
  <MMClips>0</MMClips>
  <ScaleCrop>false</ScaleCrop>
  <HeadingPairs>
    <vt:vector size="4" baseType="variant">
      <vt:variant>
        <vt:lpstr>Thème</vt:lpstr>
      </vt:variant>
      <vt:variant>
        <vt:i4>1</vt:i4>
      </vt:variant>
      <vt:variant>
        <vt:lpstr>Titres des diapositives</vt:lpstr>
      </vt:variant>
      <vt:variant>
        <vt:i4>101</vt:i4>
      </vt:variant>
    </vt:vector>
  </HeadingPairs>
  <TitlesOfParts>
    <vt:vector size="102" baseType="lpstr">
      <vt:lpstr>Thème Office</vt:lpstr>
      <vt:lpstr>Chapitre 3 Equilibre de Nash en Stratégies pures et Mixtes (Forme Normale) </vt:lpstr>
      <vt:lpstr>Introduction </vt:lpstr>
      <vt:lpstr>Introduction </vt:lpstr>
      <vt:lpstr>Introduction</vt:lpstr>
      <vt:lpstr>Introduction</vt:lpstr>
      <vt:lpstr>Equilibre de Nash en stratégies pures</vt:lpstr>
      <vt:lpstr>Equilibre de Nash en stratégies pures</vt:lpstr>
      <vt:lpstr>Equilibre de Nash en stratégies pures</vt:lpstr>
      <vt:lpstr>Equilibre de Nash en stratégies pures</vt:lpstr>
      <vt:lpstr>Equilibre de Nash en stratégies pures</vt:lpstr>
      <vt:lpstr>Equilibre de Nash en stratégies pures</vt:lpstr>
      <vt:lpstr>Equilibre de Nash en stratégies pures</vt:lpstr>
      <vt:lpstr>Equilibres de Nash purs de jeux célèbres </vt:lpstr>
      <vt:lpstr>Equilibres de Nash purs de jeux célèbres </vt:lpstr>
      <vt:lpstr>Equilibres de Nash purs de jeux célèbres </vt:lpstr>
      <vt:lpstr>Equilibres de Nash purs de jeux célèbres </vt:lpstr>
      <vt:lpstr>Equilibres de Nash purs de jeux célèbres </vt:lpstr>
      <vt:lpstr>Equilibres de Nash purs de jeux célèbres </vt:lpstr>
      <vt:lpstr>Equilibres de Nash purs de jeux célèbres </vt:lpstr>
      <vt:lpstr>Equilibre de Nash en stratégies pures</vt:lpstr>
      <vt:lpstr>Equilibre de Nash en stratégies pures</vt:lpstr>
      <vt:lpstr>Equilibre de Nash en stratégies pures</vt:lpstr>
      <vt:lpstr>Equilibre de Nash en stratégies pures</vt:lpstr>
      <vt:lpstr>Solution des exercices d’application</vt:lpstr>
      <vt:lpstr>Solution des exercices d’application</vt:lpstr>
      <vt:lpstr>Solution des exercices d’application</vt:lpstr>
      <vt:lpstr>Solution des exercices d’application</vt:lpstr>
      <vt:lpstr>Solution des exercices d’application</vt:lpstr>
      <vt:lpstr>Solution des exercices d’application</vt:lpstr>
      <vt:lpstr>Solution des exercices d’application</vt:lpstr>
      <vt:lpstr>Solution des exercices d’application</vt:lpstr>
      <vt:lpstr>Solution des exercices d’application</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Extension mixte d’un jeu</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lpstr>Équilibre MIXTE DE NASH</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3 Equilibre de Nash en Stratégies pures et Mixtes (Forme Normale)</dc:title>
  <dc:creator>sakr</dc:creator>
  <cp:lastModifiedBy>sakr</cp:lastModifiedBy>
  <cp:revision>134</cp:revision>
  <dcterms:created xsi:type="dcterms:W3CDTF">2020-04-05T08:21:13Z</dcterms:created>
  <dcterms:modified xsi:type="dcterms:W3CDTF">2020-04-28T11:21:36Z</dcterms:modified>
</cp:coreProperties>
</file>