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85" r:id="rId5"/>
    <p:sldId id="270" r:id="rId6"/>
    <p:sldId id="261" r:id="rId7"/>
    <p:sldId id="277" r:id="rId8"/>
    <p:sldId id="260" r:id="rId9"/>
    <p:sldId id="268" r:id="rId10"/>
    <p:sldId id="262" r:id="rId11"/>
    <p:sldId id="279" r:id="rId12"/>
    <p:sldId id="275" r:id="rId13"/>
    <p:sldId id="278" r:id="rId14"/>
    <p:sldId id="273" r:id="rId15"/>
    <p:sldId id="274" r:id="rId16"/>
    <p:sldId id="283" r:id="rId17"/>
    <p:sldId id="287" r:id="rId18"/>
    <p:sldId id="258" r:id="rId19"/>
    <p:sldId id="286" r:id="rId20"/>
    <p:sldId id="263" r:id="rId21"/>
    <p:sldId id="264" r:id="rId22"/>
    <p:sldId id="267" r:id="rId23"/>
    <p:sldId id="265" r:id="rId24"/>
    <p:sldId id="266" r:id="rId25"/>
    <p:sldId id="269" r:id="rId26"/>
    <p:sldId id="272"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9082" autoAdjust="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F33D3-1E6D-47E2-A661-9125DA4863AA}" type="datetimeFigureOut">
              <a:rPr lang="en-IN" smtClean="0"/>
              <a:t>15-11-2019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9FEBD-A025-4DA2-81D2-F2FFB4C764BA}" type="slidenum">
              <a:rPr lang="en-IN" smtClean="0"/>
              <a:t>‹#›</a:t>
            </a:fld>
            <a:endParaRPr lang="en-IN"/>
          </a:p>
        </p:txBody>
      </p:sp>
    </p:spTree>
    <p:extLst>
      <p:ext uri="{BB962C8B-B14F-4D97-AF65-F5344CB8AC3E}">
        <p14:creationId xmlns:p14="http://schemas.microsoft.com/office/powerpoint/2010/main" val="68113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la.ny.gov/"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 this week, you will required to submit the following:</a:t>
            </a:r>
          </a:p>
          <a:p>
            <a:r>
              <a:rPr lang="en-US" sz="1200" b="0" i="0" kern="1200" dirty="0">
                <a:solidFill>
                  <a:schemeClr val="tx1"/>
                </a:solidFill>
                <a:effectLst/>
                <a:latin typeface="+mn-lt"/>
                <a:ea typeface="+mn-ea"/>
                <a:cs typeface="+mn-cs"/>
              </a:rPr>
              <a:t>A description of the problem and a discussion of the background. (</a:t>
            </a:r>
            <a:r>
              <a:rPr lang="en-US" sz="1200" b="1" i="0" kern="1200" dirty="0">
                <a:solidFill>
                  <a:schemeClr val="tx1"/>
                </a:solidFill>
                <a:effectLst/>
                <a:latin typeface="+mn-lt"/>
                <a:ea typeface="+mn-ea"/>
                <a:cs typeface="+mn-cs"/>
              </a:rPr>
              <a:t>15 marks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description of the data and how it will be used to solve the problem. (</a:t>
            </a:r>
            <a:r>
              <a:rPr lang="en-US" sz="1200" b="1" i="0" kern="1200" dirty="0">
                <a:solidFill>
                  <a:schemeClr val="tx1"/>
                </a:solidFill>
                <a:effectLst/>
                <a:latin typeface="+mn-lt"/>
                <a:ea typeface="+mn-ea"/>
                <a:cs typeface="+mn-cs"/>
              </a:rPr>
              <a:t>15 marks)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the second week, the final deliverables of the project will be:</a:t>
            </a:r>
          </a:p>
          <a:p>
            <a:r>
              <a:rPr lang="en-US" sz="1200" b="0" i="0" kern="1200" dirty="0">
                <a:solidFill>
                  <a:schemeClr val="tx1"/>
                </a:solidFill>
                <a:effectLst/>
                <a:latin typeface="+mn-lt"/>
                <a:ea typeface="+mn-ea"/>
                <a:cs typeface="+mn-cs"/>
              </a:rPr>
              <a:t>A link to your Notebook on your </a:t>
            </a:r>
            <a:r>
              <a:rPr lang="en-US" sz="1200" b="0" i="0" kern="1200" dirty="0" err="1">
                <a:solidFill>
                  <a:schemeClr val="tx1"/>
                </a:solidFill>
                <a:effectLst/>
                <a:latin typeface="+mn-lt"/>
                <a:ea typeface="+mn-ea"/>
                <a:cs typeface="+mn-cs"/>
              </a:rPr>
              <a:t>Github</a:t>
            </a:r>
            <a:r>
              <a:rPr lang="en-US" sz="1200" b="0" i="0" kern="1200" dirty="0">
                <a:solidFill>
                  <a:schemeClr val="tx1"/>
                </a:solidFill>
                <a:effectLst/>
                <a:latin typeface="+mn-lt"/>
                <a:ea typeface="+mn-ea"/>
                <a:cs typeface="+mn-cs"/>
              </a:rPr>
              <a:t> repository, showing your code. (</a:t>
            </a:r>
            <a:r>
              <a:rPr lang="en-US" sz="1200" b="1" i="0" kern="1200" dirty="0">
                <a:solidFill>
                  <a:schemeClr val="tx1"/>
                </a:solidFill>
                <a:effectLst/>
                <a:latin typeface="+mn-lt"/>
                <a:ea typeface="+mn-ea"/>
                <a:cs typeface="+mn-cs"/>
              </a:rPr>
              <a:t>15 marks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full report consisting of all of the following components (</a:t>
            </a:r>
            <a:r>
              <a:rPr lang="en-US" sz="1200" b="1" i="0" kern="1200" dirty="0">
                <a:solidFill>
                  <a:schemeClr val="tx1"/>
                </a:solidFill>
                <a:effectLst/>
                <a:latin typeface="+mn-lt"/>
                <a:ea typeface="+mn-ea"/>
                <a:cs typeface="+mn-cs"/>
              </a:rPr>
              <a:t>15 marks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Introduction where you discuss the business problem and who would be interested in this project.</a:t>
            </a:r>
          </a:p>
          <a:p>
            <a:r>
              <a:rPr lang="en-US" sz="1200" b="0" i="0" kern="1200" dirty="0">
                <a:solidFill>
                  <a:schemeClr val="tx1"/>
                </a:solidFill>
                <a:effectLst/>
                <a:latin typeface="+mn-lt"/>
                <a:ea typeface="+mn-ea"/>
                <a:cs typeface="+mn-cs"/>
              </a:rPr>
              <a:t>Data where you describe the data that will be used to solve the problem and the source of the data.</a:t>
            </a:r>
          </a:p>
          <a:p>
            <a:r>
              <a:rPr lang="en-US" sz="1200" b="0" i="0" kern="1200" dirty="0">
                <a:solidFill>
                  <a:schemeClr val="tx1"/>
                </a:solidFill>
                <a:effectLst/>
                <a:latin typeface="+mn-lt"/>
                <a:ea typeface="+mn-ea"/>
                <a:cs typeface="+mn-cs"/>
              </a:rPr>
              <a:t>Methodology section which represents the main component of the report where you discuss and describe any exploratory data analysis that you did, any inferential statistical testing that you performed, if any, and what machine learnings were used and why.</a:t>
            </a:r>
          </a:p>
          <a:p>
            <a:r>
              <a:rPr lang="en-US" sz="1200" b="0" i="0" kern="1200" dirty="0">
                <a:solidFill>
                  <a:schemeClr val="tx1"/>
                </a:solidFill>
                <a:effectLst/>
                <a:latin typeface="+mn-lt"/>
                <a:ea typeface="+mn-ea"/>
                <a:cs typeface="+mn-cs"/>
              </a:rPr>
              <a:t>Results section where you discuss the results.</a:t>
            </a:r>
          </a:p>
          <a:p>
            <a:r>
              <a:rPr lang="en-US" sz="1200" b="0" i="0" kern="1200" dirty="0">
                <a:solidFill>
                  <a:schemeClr val="tx1"/>
                </a:solidFill>
                <a:effectLst/>
                <a:latin typeface="+mn-lt"/>
                <a:ea typeface="+mn-ea"/>
                <a:cs typeface="+mn-cs"/>
              </a:rPr>
              <a:t>Discussion section where you discuss any observations you noted and any recommendations you can make based on the results.</a:t>
            </a:r>
          </a:p>
          <a:p>
            <a:r>
              <a:rPr lang="en-US" sz="1200" b="0" i="0" kern="1200" dirty="0">
                <a:solidFill>
                  <a:schemeClr val="tx1"/>
                </a:solidFill>
                <a:effectLst/>
                <a:latin typeface="+mn-lt"/>
                <a:ea typeface="+mn-ea"/>
                <a:cs typeface="+mn-cs"/>
              </a:rPr>
              <a:t>Conclusion section where you conclude the report.</a:t>
            </a:r>
          </a:p>
          <a:p>
            <a:r>
              <a:rPr lang="en-US" sz="1200" b="0" i="0" kern="1200" dirty="0">
                <a:solidFill>
                  <a:schemeClr val="tx1"/>
                </a:solidFill>
                <a:effectLst/>
                <a:latin typeface="+mn-lt"/>
                <a:ea typeface="+mn-ea"/>
                <a:cs typeface="+mn-cs"/>
              </a:rPr>
              <a:t>3. Your choice of a presentation or blogpost. (</a:t>
            </a:r>
            <a:r>
              <a:rPr lang="en-US" sz="1200" b="1" i="0" kern="1200" dirty="0">
                <a:solidFill>
                  <a:schemeClr val="tx1"/>
                </a:solidFill>
                <a:effectLst/>
                <a:latin typeface="+mn-lt"/>
                <a:ea typeface="+mn-ea"/>
                <a:cs typeface="+mn-cs"/>
              </a:rPr>
              <a:t>10 marks</a:t>
            </a:r>
            <a:r>
              <a:rPr lang="en-US" sz="1200" b="0" i="0" kern="1200" dirty="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5"/>
          </p:nvPr>
        </p:nvSpPr>
        <p:spPr/>
        <p:txBody>
          <a:bodyPr/>
          <a:lstStyle/>
          <a:p>
            <a:fld id="{E519FEBD-A025-4DA2-81D2-F2FFB4C764BA}" type="slidenum">
              <a:rPr lang="en-IN" smtClean="0"/>
              <a:t>2</a:t>
            </a:fld>
            <a:endParaRPr lang="en-IN"/>
          </a:p>
        </p:txBody>
      </p:sp>
    </p:spTree>
    <p:extLst>
      <p:ext uri="{BB962C8B-B14F-4D97-AF65-F5344CB8AC3E}">
        <p14:creationId xmlns:p14="http://schemas.microsoft.com/office/powerpoint/2010/main" val="270711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hlinkClick r:id="rId3"/>
              </a:rPr>
              <a:t>https://www.sla.ny.gov/</a:t>
            </a:r>
            <a:endParaRPr lang="en-IN" dirty="0"/>
          </a:p>
        </p:txBody>
      </p:sp>
      <p:sp>
        <p:nvSpPr>
          <p:cNvPr id="4" name="Slide Number Placeholder 3"/>
          <p:cNvSpPr>
            <a:spLocks noGrp="1"/>
          </p:cNvSpPr>
          <p:nvPr>
            <p:ph type="sldNum" sz="quarter" idx="5"/>
          </p:nvPr>
        </p:nvSpPr>
        <p:spPr/>
        <p:txBody>
          <a:bodyPr/>
          <a:lstStyle/>
          <a:p>
            <a:fld id="{E519FEBD-A025-4DA2-81D2-F2FFB4C764BA}" type="slidenum">
              <a:rPr lang="en-IN" smtClean="0"/>
              <a:t>13</a:t>
            </a:fld>
            <a:endParaRPr lang="en-IN"/>
          </a:p>
        </p:txBody>
      </p:sp>
    </p:spTree>
    <p:extLst>
      <p:ext uri="{BB962C8B-B14F-4D97-AF65-F5344CB8AC3E}">
        <p14:creationId xmlns:p14="http://schemas.microsoft.com/office/powerpoint/2010/main" val="136984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Four Important Factors</a:t>
            </a:r>
          </a:p>
          <a:p>
            <a:r>
              <a:rPr lang="en-US" sz="1200" b="1" i="0" kern="1200" dirty="0">
                <a:solidFill>
                  <a:schemeClr val="tx1"/>
                </a:solidFill>
                <a:effectLst/>
                <a:latin typeface="+mn-lt"/>
                <a:ea typeface="+mn-ea"/>
                <a:cs typeface="+mn-cs"/>
              </a:rPr>
              <a:t>Parking:</a:t>
            </a:r>
            <a:r>
              <a:rPr lang="en-US" sz="1200" b="0" i="0" kern="1200" dirty="0">
                <a:solidFill>
                  <a:schemeClr val="tx1"/>
                </a:solidFill>
                <a:effectLst/>
                <a:latin typeface="+mn-lt"/>
                <a:ea typeface="+mn-ea"/>
                <a:cs typeface="+mn-cs"/>
              </a:rPr>
              <a:t> Ideally, a new restaurant location should have its own parking lot. If that isn’t an option—for example, in a major city—consider partnering with a hotel in the area that has its own parking options. Many famous restaurants are housed in hotels, and for a good reason. Not only is there parking, but the benefit of foot traffic that is staying right upstairs is incalculable.</a:t>
            </a:r>
          </a:p>
          <a:p>
            <a:r>
              <a:rPr lang="en-US" sz="1200" b="1" i="0" kern="1200" dirty="0">
                <a:solidFill>
                  <a:schemeClr val="tx1"/>
                </a:solidFill>
                <a:effectLst/>
                <a:latin typeface="+mn-lt"/>
                <a:ea typeface="+mn-ea"/>
                <a:cs typeface="+mn-cs"/>
              </a:rPr>
              <a:t>Accessibility: </a:t>
            </a:r>
            <a:r>
              <a:rPr lang="en-US" sz="1200" b="0" i="0" kern="1200" dirty="0">
                <a:solidFill>
                  <a:schemeClr val="tx1"/>
                </a:solidFill>
                <a:effectLst/>
                <a:latin typeface="+mn-lt"/>
                <a:ea typeface="+mn-ea"/>
                <a:cs typeface="+mn-cs"/>
              </a:rPr>
              <a:t>There’s a reason that major restaurant chains are often located near highway exits: It makes them accessible for customers. Certain restaurants can get away with food or service that isn't the best simply because their locations are so accessible, like restaurants near the Eiffel Tower or </a:t>
            </a:r>
            <a:r>
              <a:rPr lang="en-US" sz="1200" b="0" i="0" kern="1200" dirty="0" err="1">
                <a:solidFill>
                  <a:schemeClr val="tx1"/>
                </a:solidFill>
                <a:effectLst/>
                <a:latin typeface="+mn-lt"/>
                <a:ea typeface="+mn-ea"/>
                <a:cs typeface="+mn-cs"/>
              </a:rPr>
              <a:t>Collisseum</a:t>
            </a:r>
            <a:r>
              <a:rPr lang="en-US" sz="1200" b="0" i="0" kern="1200" dirty="0">
                <a:solidFill>
                  <a:schemeClr val="tx1"/>
                </a:solidFill>
                <a:effectLst/>
                <a:latin typeface="+mn-lt"/>
                <a:ea typeface="+mn-ea"/>
                <a:cs typeface="+mn-cs"/>
              </a:rPr>
              <a:t>. There is plenty of foot traffic in urbanized areas, and restaurants only need to attract customers from the street into their business. Most successful restaurants—other than the truly elite—are easy to find, and you will find them in city centers or unique locations throughout the world.</a:t>
            </a:r>
          </a:p>
          <a:p>
            <a:r>
              <a:rPr lang="en-US" sz="1200" b="1" i="0" kern="1200" dirty="0">
                <a:solidFill>
                  <a:schemeClr val="tx1"/>
                </a:solidFill>
                <a:effectLst/>
                <a:latin typeface="+mn-lt"/>
                <a:ea typeface="+mn-ea"/>
                <a:cs typeface="+mn-cs"/>
              </a:rPr>
              <a:t>Visibility:</a:t>
            </a:r>
            <a:r>
              <a:rPr lang="en-US" sz="1200" b="0" i="0" kern="1200" dirty="0">
                <a:solidFill>
                  <a:schemeClr val="tx1"/>
                </a:solidFill>
                <a:effectLst/>
                <a:latin typeface="+mn-lt"/>
                <a:ea typeface="+mn-ea"/>
                <a:cs typeface="+mn-cs"/>
              </a:rPr>
              <a:t> This goes along with accessibility and is very important for new restaurant locations. People have to know the restaurant is there, either in person or on their mobile devices. It is why property prices in downtown districts and developed strips are higher than in other areas. They offer a level of visibility that can bring in a great deal of walk-in business. Consider advertising in search engines and social media to enhance your presence across all forms of media. Make sure to register your restaurant in search engines as the type of food you offer and your price point, as it will be easier to attract the clientele you want when they go to search.</a:t>
            </a:r>
          </a:p>
          <a:p>
            <a:r>
              <a:rPr lang="en-US" sz="1200" b="1" i="0" kern="1200" dirty="0">
                <a:solidFill>
                  <a:schemeClr val="tx1"/>
                </a:solidFill>
                <a:effectLst/>
                <a:latin typeface="+mn-lt"/>
                <a:ea typeface="+mn-ea"/>
                <a:cs typeface="+mn-cs"/>
              </a:rPr>
              <a:t>Population Base: </a:t>
            </a:r>
            <a:r>
              <a:rPr lang="en-US" sz="1200" b="0" i="0" kern="1200" dirty="0">
                <a:solidFill>
                  <a:schemeClr val="tx1"/>
                </a:solidFill>
                <a:effectLst/>
                <a:latin typeface="+mn-lt"/>
                <a:ea typeface="+mn-ea"/>
                <a:cs typeface="+mn-cs"/>
              </a:rPr>
              <a:t>Are there enough people in the area to support your business? There need to be enough people who live in or pass through the area regularly to keep you busy. To determine a particular area's population base, you could do a site study. However, these can cost up to $25,000. Most people looking at their first restaurant don’t have enough money in their budget for a professional survey. A less expensive method to determine the population base of a certain area is to use a pie chart, as well as asking the local chamber of commerce and town office for more information. If you would rather pound the pavement, simply walk around the area where you plan to build. Intuition can place a big role in choosing your site.</a:t>
            </a:r>
          </a:p>
          <a:p>
            <a:endParaRPr lang="en-IN" dirty="0"/>
          </a:p>
        </p:txBody>
      </p:sp>
      <p:sp>
        <p:nvSpPr>
          <p:cNvPr id="4" name="Slide Number Placeholder 3"/>
          <p:cNvSpPr>
            <a:spLocks noGrp="1"/>
          </p:cNvSpPr>
          <p:nvPr>
            <p:ph type="sldNum" sz="quarter" idx="5"/>
          </p:nvPr>
        </p:nvSpPr>
        <p:spPr/>
        <p:txBody>
          <a:bodyPr/>
          <a:lstStyle/>
          <a:p>
            <a:fld id="{E519FEBD-A025-4DA2-81D2-F2FFB4C764BA}" type="slidenum">
              <a:rPr lang="en-IN" smtClean="0"/>
              <a:t>14</a:t>
            </a:fld>
            <a:endParaRPr lang="en-IN"/>
          </a:p>
        </p:txBody>
      </p:sp>
    </p:spTree>
    <p:extLst>
      <p:ext uri="{BB962C8B-B14F-4D97-AF65-F5344CB8AC3E}">
        <p14:creationId xmlns:p14="http://schemas.microsoft.com/office/powerpoint/2010/main" val="309196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F49E-4CFC-4B42-BE57-EAE434661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BD2F6B-3D0A-42FA-8852-E26C95A8E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79A6CB-D646-4065-8A8E-2245DAF903B3}"/>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5" name="Footer Placeholder 4">
            <a:extLst>
              <a:ext uri="{FF2B5EF4-FFF2-40B4-BE49-F238E27FC236}">
                <a16:creationId xmlns:a16="http://schemas.microsoft.com/office/drawing/2014/main" id="{29107353-2318-46F6-A866-5F5FFF19A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63807-3488-4871-B8B6-C5363DB3382D}"/>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282420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7E41-7B6C-4658-A944-0E0C7683F1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01D951-169E-4718-A5E9-87163BEC33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9362B-BB76-4C92-AAC0-3A163484B209}"/>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5" name="Footer Placeholder 4">
            <a:extLst>
              <a:ext uri="{FF2B5EF4-FFF2-40B4-BE49-F238E27FC236}">
                <a16:creationId xmlns:a16="http://schemas.microsoft.com/office/drawing/2014/main" id="{2A4F0E98-5922-4EA4-A37E-056E74D7A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C0A2C-F40A-4A48-B9B1-08E1CB92D4FD}"/>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21916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39992-2232-429D-9A20-5F41A9B86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0B070D-932F-40C7-B9BF-3EACB156DD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0CD548-6852-444E-B7B9-C25496C789E1}"/>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5" name="Footer Placeholder 4">
            <a:extLst>
              <a:ext uri="{FF2B5EF4-FFF2-40B4-BE49-F238E27FC236}">
                <a16:creationId xmlns:a16="http://schemas.microsoft.com/office/drawing/2014/main" id="{3DD9F0A2-F7E0-421F-A191-CDC503C15D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B47BDA-E63E-4121-B2EE-E4AA67851AD9}"/>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334053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2F31-FE70-45E4-90D9-3D53BCB8A2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01A53B-9AF6-4F8A-BC48-149384F68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325DA-A121-4A55-A102-925A41987EBE}"/>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5" name="Footer Placeholder 4">
            <a:extLst>
              <a:ext uri="{FF2B5EF4-FFF2-40B4-BE49-F238E27FC236}">
                <a16:creationId xmlns:a16="http://schemas.microsoft.com/office/drawing/2014/main" id="{826FB2B0-A7D2-4F68-B6E1-D070D8521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A743A7-85DC-4D59-B1A4-BF05839B7817}"/>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220058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B94C-EBF3-4985-BA71-5DEFC99408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9FF204-8640-49BF-B788-4944167E2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41300-5960-4662-A6AF-62AEB96304BC}"/>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5" name="Footer Placeholder 4">
            <a:extLst>
              <a:ext uri="{FF2B5EF4-FFF2-40B4-BE49-F238E27FC236}">
                <a16:creationId xmlns:a16="http://schemas.microsoft.com/office/drawing/2014/main" id="{62541EAC-BDD9-471A-B667-AD6D943FA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91C9C-DFDE-4397-B449-C3E8908DD217}"/>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280146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1D9F-29DB-4473-B992-5C081A3EFD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C6BC5B-E5CF-48E1-A2CE-8521E7477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28458B-F8B0-4DDE-9A98-E2490D1D63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F8184D-B5C3-4149-AEAC-8C81D2AB67A5}"/>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6" name="Footer Placeholder 5">
            <a:extLst>
              <a:ext uri="{FF2B5EF4-FFF2-40B4-BE49-F238E27FC236}">
                <a16:creationId xmlns:a16="http://schemas.microsoft.com/office/drawing/2014/main" id="{BCC03304-CE1E-4525-B4FD-48D628AF90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24B162-3C67-46DF-97C7-4AB42BD1A840}"/>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401867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98CC-1333-415F-AA2A-D10C0AC6A9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92A168-A623-42B4-860F-F4FEB8EEBC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AA0C0-9F09-4ADB-8337-02FCD3B42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203DEC-49D1-4311-A463-A96444D6C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7AF97-5297-42F8-8EFD-3590461BFA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D00004-6062-418A-B744-65A8AD190B6A}"/>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8" name="Footer Placeholder 7">
            <a:extLst>
              <a:ext uri="{FF2B5EF4-FFF2-40B4-BE49-F238E27FC236}">
                <a16:creationId xmlns:a16="http://schemas.microsoft.com/office/drawing/2014/main" id="{19CACC35-8025-47AC-B3CD-E4F62B64BC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7DECA1-ED61-40C8-A633-25EF5B06D244}"/>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117588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6D42-7570-4352-9D10-3797EC7D0A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B543FC-4466-487C-9F0C-46EE114E893A}"/>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4" name="Footer Placeholder 3">
            <a:extLst>
              <a:ext uri="{FF2B5EF4-FFF2-40B4-BE49-F238E27FC236}">
                <a16:creationId xmlns:a16="http://schemas.microsoft.com/office/drawing/2014/main" id="{0F4D1087-59A6-48A9-9800-CECD7F36DD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8905B5-C475-4ECD-8AE6-5C65D5569642}"/>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408589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4C6198-5C7E-409D-8AD7-38B985EB8FBE}"/>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3" name="Footer Placeholder 2">
            <a:extLst>
              <a:ext uri="{FF2B5EF4-FFF2-40B4-BE49-F238E27FC236}">
                <a16:creationId xmlns:a16="http://schemas.microsoft.com/office/drawing/2014/main" id="{71C43EC3-5FE4-470F-840C-9752E0BF7E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FB9A8F-A048-4A8F-A9A5-A6506E136FA1}"/>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102664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3FFF-AEBC-4A18-83E8-A3955B558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273B45-87B3-4E04-AE4C-7F93B1FBD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090A5F-4938-4D36-90BA-1A99A49AC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66C0C-4588-4C0E-AADB-9308F5E87573}"/>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6" name="Footer Placeholder 5">
            <a:extLst>
              <a:ext uri="{FF2B5EF4-FFF2-40B4-BE49-F238E27FC236}">
                <a16:creationId xmlns:a16="http://schemas.microsoft.com/office/drawing/2014/main" id="{7F2ADEDC-804D-4ED9-82C0-4A195E407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A64BC-0D75-4922-8E93-25AF2F17B47F}"/>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147087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E69E-E574-4AAF-96AA-C59CADB1E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399816-2536-4731-9177-30DB7E275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A5756A-997B-4C6C-94F8-915C5149E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579CB-1B71-48D0-83CF-F5556CC27C48}"/>
              </a:ext>
            </a:extLst>
          </p:cNvPr>
          <p:cNvSpPr>
            <a:spLocks noGrp="1"/>
          </p:cNvSpPr>
          <p:nvPr>
            <p:ph type="dt" sz="half" idx="10"/>
          </p:nvPr>
        </p:nvSpPr>
        <p:spPr/>
        <p:txBody>
          <a:bodyPr/>
          <a:lstStyle/>
          <a:p>
            <a:fld id="{2F6FF200-921A-4FD7-8C0C-CDBFB2FCA69A}" type="datetimeFigureOut">
              <a:rPr lang="en-IN" smtClean="0"/>
              <a:t>15-11-2019</a:t>
            </a:fld>
            <a:endParaRPr lang="en-IN"/>
          </a:p>
        </p:txBody>
      </p:sp>
      <p:sp>
        <p:nvSpPr>
          <p:cNvPr id="6" name="Footer Placeholder 5">
            <a:extLst>
              <a:ext uri="{FF2B5EF4-FFF2-40B4-BE49-F238E27FC236}">
                <a16:creationId xmlns:a16="http://schemas.microsoft.com/office/drawing/2014/main" id="{8309BACA-6CD4-4749-A618-451044E0B0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5C8A1A-0141-4C8E-B152-F377581F6ED2}"/>
              </a:ext>
            </a:extLst>
          </p:cNvPr>
          <p:cNvSpPr>
            <a:spLocks noGrp="1"/>
          </p:cNvSpPr>
          <p:nvPr>
            <p:ph type="sldNum" sz="quarter" idx="12"/>
          </p:nvPr>
        </p:nvSpPr>
        <p:spPr/>
        <p:txBody>
          <a:bodyPr/>
          <a:lstStyle/>
          <a:p>
            <a:fld id="{3E42AD00-6C89-48FB-940B-2A2DFE228EC7}" type="slidenum">
              <a:rPr lang="en-IN" smtClean="0"/>
              <a:t>‹#›</a:t>
            </a:fld>
            <a:endParaRPr lang="en-IN"/>
          </a:p>
        </p:txBody>
      </p:sp>
    </p:spTree>
    <p:extLst>
      <p:ext uri="{BB962C8B-B14F-4D97-AF65-F5344CB8AC3E}">
        <p14:creationId xmlns:p14="http://schemas.microsoft.com/office/powerpoint/2010/main" val="19575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9BC69-469B-4239-9002-F780AE909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B94566-2BFB-4EC9-8FD2-F4CB78E8B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E5197-7525-41E1-A4AC-589388F5FA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FF200-921A-4FD7-8C0C-CDBFB2FCA69A}" type="datetimeFigureOut">
              <a:rPr lang="en-IN" smtClean="0"/>
              <a:t>15-11-2019</a:t>
            </a:fld>
            <a:endParaRPr lang="en-IN"/>
          </a:p>
        </p:txBody>
      </p:sp>
      <p:sp>
        <p:nvSpPr>
          <p:cNvPr id="5" name="Footer Placeholder 4">
            <a:extLst>
              <a:ext uri="{FF2B5EF4-FFF2-40B4-BE49-F238E27FC236}">
                <a16:creationId xmlns:a16="http://schemas.microsoft.com/office/drawing/2014/main" id="{8B6F8A66-05F8-4975-8F60-BF70F50E4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8FF0D6-035F-4B84-9291-0D4BFC8A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2AD00-6C89-48FB-940B-2A2DFE228EC7}" type="slidenum">
              <a:rPr lang="en-IN" smtClean="0"/>
              <a:t>‹#›</a:t>
            </a:fld>
            <a:endParaRPr lang="en-IN"/>
          </a:p>
        </p:txBody>
      </p:sp>
    </p:spTree>
    <p:extLst>
      <p:ext uri="{BB962C8B-B14F-4D97-AF65-F5344CB8AC3E}">
        <p14:creationId xmlns:p14="http://schemas.microsoft.com/office/powerpoint/2010/main" val="1469822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Economy_of_New_York_C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data.cityofnewyork.us/Health/DOHMH-New-York-City-Restaurant-Inspection-Results/rs6k-p7g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hebalancesmb.com/state-liquor-license-agencies-288865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ata.cityofnewyork.us/City-Government/Zoning-GIS-Data-Shapefile/kdig-pew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thebalancesmb.com/choosing-a-location-for-your-restaurant-288863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ata.cityofnewyork.us/Business/parking-garage-list/5bhr-pjxt" TargetMode="External"/><Relationship Id="rId4" Type="http://schemas.openxmlformats.org/officeDocument/2006/relationships/hyperlink" Target="https://data.cityofnewyork.us/City-Government/Parking-Lots/e2f7-cs7i"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uisine_of_New_York_City" TargetMode="External"/><Relationship Id="rId2" Type="http://schemas.openxmlformats.org/officeDocument/2006/relationships/hyperlink" Target="https://en.wikipedia.org/wiki/Economy_of_New_York_Cit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ata.cityofnewyork.us/City-Government/Demographic-Statistics-By-Zip-Code/kku6-nxdu" TargetMode="External"/><Relationship Id="rId2" Type="http://schemas.openxmlformats.org/officeDocument/2006/relationships/hyperlink" Target="https://labor.ny.gov/stats/ins.asp" TargetMode="External"/><Relationship Id="rId1" Type="http://schemas.openxmlformats.org/officeDocument/2006/relationships/slideLayout" Target="../slideLayouts/slideLayout2.xml"/><Relationship Id="rId4" Type="http://schemas.openxmlformats.org/officeDocument/2006/relationships/hyperlink" Target="https://en.wikipedia.org/wiki/Demographics_of_New_York_Cit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fundera.com/blog/starting-a-restaurant" TargetMode="External"/><Relationship Id="rId2" Type="http://schemas.openxmlformats.org/officeDocument/2006/relationships/hyperlink" Target="https://www.thebalancesmb.com/how-to-find-out-the-population-base-of-an-area-2888660" TargetMode="External"/><Relationship Id="rId1" Type="http://schemas.openxmlformats.org/officeDocument/2006/relationships/slideLayout" Target="../slideLayouts/slideLayout2.xml"/><Relationship Id="rId5" Type="http://schemas.openxmlformats.org/officeDocument/2006/relationships/hyperlink" Target="https://www.thebalancesmb.com/choosing-restaurant-location-2888543" TargetMode="External"/><Relationship Id="rId4" Type="http://schemas.openxmlformats.org/officeDocument/2006/relationships/hyperlink" Target="https://www.thebalancesmb.com/before-you-choose-a-restaurant-location-288854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CC79-576C-41CB-A630-1D5DB7B07B61}"/>
              </a:ext>
            </a:extLst>
          </p:cNvPr>
          <p:cNvSpPr>
            <a:spLocks noGrp="1"/>
          </p:cNvSpPr>
          <p:nvPr>
            <p:ph type="ctrTitle"/>
          </p:nvPr>
        </p:nvSpPr>
        <p:spPr/>
        <p:txBody>
          <a:bodyPr/>
          <a:lstStyle/>
          <a:p>
            <a:r>
              <a:rPr lang="en-IN" dirty="0"/>
              <a:t>Data Science Capstone Project</a:t>
            </a:r>
          </a:p>
        </p:txBody>
      </p:sp>
      <p:sp>
        <p:nvSpPr>
          <p:cNvPr id="3" name="Subtitle 2">
            <a:extLst>
              <a:ext uri="{FF2B5EF4-FFF2-40B4-BE49-F238E27FC236}">
                <a16:creationId xmlns:a16="http://schemas.microsoft.com/office/drawing/2014/main" id="{508A526A-7763-49F5-89CA-1BF253AA9763}"/>
              </a:ext>
            </a:extLst>
          </p:cNvPr>
          <p:cNvSpPr>
            <a:spLocks noGrp="1"/>
          </p:cNvSpPr>
          <p:nvPr>
            <p:ph type="subTitle" idx="1"/>
          </p:nvPr>
        </p:nvSpPr>
        <p:spPr/>
        <p:txBody>
          <a:bodyPr/>
          <a:lstStyle/>
          <a:p>
            <a:r>
              <a:rPr lang="en-IN" dirty="0"/>
              <a:t>Data Driven Decision for the best place to open a restaurant in New York</a:t>
            </a:r>
          </a:p>
        </p:txBody>
      </p:sp>
    </p:spTree>
    <p:extLst>
      <p:ext uri="{BB962C8B-B14F-4D97-AF65-F5344CB8AC3E}">
        <p14:creationId xmlns:p14="http://schemas.microsoft.com/office/powerpoint/2010/main" val="223057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Data Sources</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608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69EC-D1EA-4403-8AA4-B555685CA880}"/>
              </a:ext>
            </a:extLst>
          </p:cNvPr>
          <p:cNvSpPr>
            <a:spLocks noGrp="1"/>
          </p:cNvSpPr>
          <p:nvPr>
            <p:ph type="title"/>
          </p:nvPr>
        </p:nvSpPr>
        <p:spPr/>
        <p:txBody>
          <a:bodyPr>
            <a:normAutofit/>
          </a:bodyPr>
          <a:lstStyle/>
          <a:p>
            <a:r>
              <a:rPr lang="en-IN" dirty="0"/>
              <a:t>Why Finding the Population Base Is Important - Target Market</a:t>
            </a:r>
          </a:p>
        </p:txBody>
      </p:sp>
      <p:sp>
        <p:nvSpPr>
          <p:cNvPr id="3" name="Content Placeholder 2">
            <a:extLst>
              <a:ext uri="{FF2B5EF4-FFF2-40B4-BE49-F238E27FC236}">
                <a16:creationId xmlns:a16="http://schemas.microsoft.com/office/drawing/2014/main" id="{7E64CE10-F9F1-4C32-A7D7-32E14777EAC6}"/>
              </a:ext>
            </a:extLst>
          </p:cNvPr>
          <p:cNvSpPr>
            <a:spLocks noGrp="1"/>
          </p:cNvSpPr>
          <p:nvPr>
            <p:ph idx="1"/>
          </p:nvPr>
        </p:nvSpPr>
        <p:spPr/>
        <p:txBody>
          <a:bodyPr>
            <a:normAutofit fontScale="92500" lnSpcReduction="10000"/>
          </a:bodyPr>
          <a:lstStyle/>
          <a:p>
            <a:r>
              <a:rPr lang="en-IN" dirty="0"/>
              <a:t>You might assume that you know enough about a particular location if you're opening in your own hometown or a local neighbourhood. You might think that doing any further research is unnecessary. This can be a costly mistake.</a:t>
            </a:r>
          </a:p>
          <a:p>
            <a:r>
              <a:rPr lang="en-IN" dirty="0"/>
              <a:t>Really digging into the numbers in your area, from housing values, average household income to average age, then contrasting this information with the number of competing restaurants in the area, will help you determine the best type of restaurant to open.</a:t>
            </a:r>
          </a:p>
          <a:p>
            <a:r>
              <a:rPr lang="en-IN" dirty="0"/>
              <a:t>You might tailor your concept to millennial customers rather than a baby boomer population if the average age in the area is 27.</a:t>
            </a:r>
          </a:p>
          <a:p>
            <a:r>
              <a:rPr lang="en-IN" dirty="0"/>
              <a:t>Data Source</a:t>
            </a:r>
          </a:p>
          <a:p>
            <a:pPr lvl="1"/>
            <a:r>
              <a:rPr lang="en-IN" u="sng" dirty="0">
                <a:hlinkClick r:id="rId2"/>
              </a:rPr>
              <a:t>https://en.wikipedia.org/wiki/Economy_of_New_York_City</a:t>
            </a:r>
            <a:endParaRPr lang="en-IN" u="sng" dirty="0"/>
          </a:p>
          <a:p>
            <a:pPr marL="0" indent="0">
              <a:buNone/>
            </a:pPr>
            <a:endParaRPr lang="en-IN" dirty="0"/>
          </a:p>
          <a:p>
            <a:endParaRPr lang="en-IN" dirty="0"/>
          </a:p>
        </p:txBody>
      </p:sp>
    </p:spTree>
    <p:extLst>
      <p:ext uri="{BB962C8B-B14F-4D97-AF65-F5344CB8AC3E}">
        <p14:creationId xmlns:p14="http://schemas.microsoft.com/office/powerpoint/2010/main" val="50782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6296-C739-48A0-9063-44407F2CACCA}"/>
              </a:ext>
            </a:extLst>
          </p:cNvPr>
          <p:cNvSpPr>
            <a:spLocks noGrp="1"/>
          </p:cNvSpPr>
          <p:nvPr>
            <p:ph type="title"/>
          </p:nvPr>
        </p:nvSpPr>
        <p:spPr/>
        <p:txBody>
          <a:bodyPr/>
          <a:lstStyle/>
          <a:p>
            <a:r>
              <a:rPr lang="en-IN" dirty="0"/>
              <a:t>Competition - Know Your Neighbours</a:t>
            </a:r>
          </a:p>
        </p:txBody>
      </p:sp>
      <p:sp>
        <p:nvSpPr>
          <p:cNvPr id="3" name="Content Placeholder 2">
            <a:extLst>
              <a:ext uri="{FF2B5EF4-FFF2-40B4-BE49-F238E27FC236}">
                <a16:creationId xmlns:a16="http://schemas.microsoft.com/office/drawing/2014/main" id="{88689823-DA79-411A-8AA8-442BA3458D65}"/>
              </a:ext>
            </a:extLst>
          </p:cNvPr>
          <p:cNvSpPr>
            <a:spLocks noGrp="1"/>
          </p:cNvSpPr>
          <p:nvPr>
            <p:ph idx="1"/>
          </p:nvPr>
        </p:nvSpPr>
        <p:spPr>
          <a:xfrm>
            <a:off x="838200" y="1851025"/>
            <a:ext cx="10515600" cy="4351338"/>
          </a:xfrm>
        </p:spPr>
        <p:txBody>
          <a:bodyPr/>
          <a:lstStyle/>
          <a:p>
            <a:r>
              <a:rPr lang="en-IN" dirty="0"/>
              <a:t>When looking for a restaurant location, consider who else is doing business in the neighbourhood. Are there already half a dozen restaurants with the same concept as yours? Is the area busy or full of empty storefronts? Successful businesses attract other successful businesses.</a:t>
            </a:r>
          </a:p>
          <a:p>
            <a:r>
              <a:rPr lang="en-IN" dirty="0"/>
              <a:t>Data Source</a:t>
            </a:r>
            <a:endParaRPr lang="en-IN" dirty="0">
              <a:hlinkClick r:id="rId2"/>
            </a:endParaRPr>
          </a:p>
          <a:p>
            <a:pPr lvl="1"/>
            <a:r>
              <a:rPr lang="en-IN" dirty="0">
                <a:hlinkClick r:id="rId2"/>
              </a:rPr>
              <a:t>https://data.cityofnewyork.us/Health/DOHMH-New-York-City-Restaurant-Inspection-Results/rs6k-p7g6</a:t>
            </a:r>
            <a:endParaRPr lang="en-IN" dirty="0"/>
          </a:p>
          <a:p>
            <a:pPr lvl="1"/>
            <a:r>
              <a:rPr lang="en-IN" dirty="0">
                <a:hlinkClick r:id="rId3"/>
              </a:rPr>
              <a:t>https://geo.nyu.edu/catalog/nyu_2451_34572</a:t>
            </a:r>
            <a:endParaRPr lang="en-IN" dirty="0"/>
          </a:p>
          <a:p>
            <a:endParaRPr lang="en-IN" dirty="0"/>
          </a:p>
          <a:p>
            <a:endParaRPr lang="en-IN" dirty="0"/>
          </a:p>
        </p:txBody>
      </p:sp>
    </p:spTree>
    <p:extLst>
      <p:ext uri="{BB962C8B-B14F-4D97-AF65-F5344CB8AC3E}">
        <p14:creationId xmlns:p14="http://schemas.microsoft.com/office/powerpoint/2010/main" val="246571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BC5E-3604-4777-A021-388C7FF19BFC}"/>
              </a:ext>
            </a:extLst>
          </p:cNvPr>
          <p:cNvSpPr>
            <a:spLocks noGrp="1"/>
          </p:cNvSpPr>
          <p:nvPr>
            <p:ph type="title"/>
          </p:nvPr>
        </p:nvSpPr>
        <p:spPr/>
        <p:txBody>
          <a:bodyPr/>
          <a:lstStyle/>
          <a:p>
            <a:r>
              <a:rPr lang="en-IN" dirty="0"/>
              <a:t>Location -  Zoning Ordinances – Where?</a:t>
            </a:r>
          </a:p>
        </p:txBody>
      </p:sp>
      <p:sp>
        <p:nvSpPr>
          <p:cNvPr id="3" name="Content Placeholder 2">
            <a:extLst>
              <a:ext uri="{FF2B5EF4-FFF2-40B4-BE49-F238E27FC236}">
                <a16:creationId xmlns:a16="http://schemas.microsoft.com/office/drawing/2014/main" id="{03AA6D78-7920-4AF4-A90C-4ECD4FC0B895}"/>
              </a:ext>
            </a:extLst>
          </p:cNvPr>
          <p:cNvSpPr>
            <a:spLocks noGrp="1"/>
          </p:cNvSpPr>
          <p:nvPr>
            <p:ph idx="1"/>
          </p:nvPr>
        </p:nvSpPr>
        <p:spPr/>
        <p:txBody>
          <a:bodyPr/>
          <a:lstStyle/>
          <a:p>
            <a:r>
              <a:rPr lang="en-IN" dirty="0"/>
              <a:t>Some locations are obviously in commercial zones, such as busy downtowns and developed strips of highway. Other locations may be on the fringes of a commercial and or residential zone. Find out if the building is properly zoned for a restaurant. Some towns </a:t>
            </a:r>
            <a:r>
              <a:rPr lang="en-IN" u="sng" dirty="0">
                <a:hlinkClick r:id="rId3"/>
              </a:rPr>
              <a:t>prohibit the sale of alcohol</a:t>
            </a:r>
            <a:r>
              <a:rPr lang="en-IN" dirty="0"/>
              <a:t> within so many feet of a church or house of worship, while other towns still maintain “dry” ordinances left over from prohibition.</a:t>
            </a:r>
          </a:p>
          <a:p>
            <a:r>
              <a:rPr lang="en-IN" dirty="0"/>
              <a:t>Data Source</a:t>
            </a:r>
          </a:p>
          <a:p>
            <a:r>
              <a:rPr lang="en-IN" dirty="0">
                <a:hlinkClick r:id="rId4"/>
              </a:rPr>
              <a:t>https://data.cityofnewyork.us/City-Government/Zoning-GIS-Data-Shapefile/kdig-pewd</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76808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5EFA-EE2B-4107-9D89-C01FCBF2298F}"/>
              </a:ext>
            </a:extLst>
          </p:cNvPr>
          <p:cNvSpPr>
            <a:spLocks noGrp="1"/>
          </p:cNvSpPr>
          <p:nvPr>
            <p:ph type="title"/>
          </p:nvPr>
        </p:nvSpPr>
        <p:spPr/>
        <p:txBody>
          <a:bodyPr/>
          <a:lstStyle/>
          <a:p>
            <a:r>
              <a:rPr lang="en-IN" dirty="0"/>
              <a:t>Location - Parking</a:t>
            </a:r>
          </a:p>
        </p:txBody>
      </p:sp>
      <p:sp>
        <p:nvSpPr>
          <p:cNvPr id="3" name="Content Placeholder 2">
            <a:extLst>
              <a:ext uri="{FF2B5EF4-FFF2-40B4-BE49-F238E27FC236}">
                <a16:creationId xmlns:a16="http://schemas.microsoft.com/office/drawing/2014/main" id="{8B342AD7-4CFF-4142-AD46-A993D5A57848}"/>
              </a:ext>
            </a:extLst>
          </p:cNvPr>
          <p:cNvSpPr>
            <a:spLocks noGrp="1"/>
          </p:cNvSpPr>
          <p:nvPr>
            <p:ph idx="1"/>
          </p:nvPr>
        </p:nvSpPr>
        <p:spPr/>
        <p:txBody>
          <a:bodyPr>
            <a:normAutofit lnSpcReduction="10000"/>
          </a:bodyPr>
          <a:lstStyle/>
          <a:p>
            <a:r>
              <a:rPr lang="en-IN" dirty="0"/>
              <a:t>People are lazy. There is just no way around it. If they have to walk a fair distance to get to your restaurant, they may opt to go somewhere else "more convenient." If you live in an urban area where everyone walks and there is public transportation, this is less of a factor. If you are thinking of a restaurant location out of town, in a place that requires you to drive to get there, you'd better have parking available. If your </a:t>
            </a:r>
            <a:r>
              <a:rPr lang="en-IN" u="sng" dirty="0">
                <a:hlinkClick r:id="rId3"/>
              </a:rPr>
              <a:t>restaurant location</a:t>
            </a:r>
            <a:r>
              <a:rPr lang="en-IN" dirty="0"/>
              <a:t> doesn't come with a large parking lot, is it near a municipal parking lot for patrons to use? </a:t>
            </a:r>
          </a:p>
          <a:p>
            <a:r>
              <a:rPr lang="en-IN" dirty="0"/>
              <a:t>Data Sources </a:t>
            </a:r>
          </a:p>
          <a:p>
            <a:pPr lvl="1"/>
            <a:r>
              <a:rPr lang="en-IN" dirty="0">
                <a:hlinkClick r:id="rId4"/>
              </a:rPr>
              <a:t>https://data.cityofnewyork.us/City-Government/Parking-Lots/e2f7-cs7i</a:t>
            </a:r>
            <a:endParaRPr lang="en-IN" dirty="0"/>
          </a:p>
          <a:p>
            <a:pPr lvl="1"/>
            <a:r>
              <a:rPr lang="en-IN" dirty="0">
                <a:hlinkClick r:id="rId5"/>
              </a:rPr>
              <a:t>https://data.cityofnewyork.us/Business/parking-garage-list/5bhr-pjxt</a:t>
            </a:r>
            <a:endParaRPr lang="en-IN" dirty="0"/>
          </a:p>
          <a:p>
            <a:endParaRPr lang="en-IN" dirty="0"/>
          </a:p>
        </p:txBody>
      </p:sp>
    </p:spTree>
    <p:extLst>
      <p:ext uri="{BB962C8B-B14F-4D97-AF65-F5344CB8AC3E}">
        <p14:creationId xmlns:p14="http://schemas.microsoft.com/office/powerpoint/2010/main" val="376181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1D2C-77F1-40D2-B3C9-D6B04E60612B}"/>
              </a:ext>
            </a:extLst>
          </p:cNvPr>
          <p:cNvSpPr>
            <a:spLocks noGrp="1"/>
          </p:cNvSpPr>
          <p:nvPr>
            <p:ph type="title"/>
          </p:nvPr>
        </p:nvSpPr>
        <p:spPr/>
        <p:txBody>
          <a:bodyPr/>
          <a:lstStyle/>
          <a:p>
            <a:r>
              <a:rPr lang="en-IN" dirty="0"/>
              <a:t>Location - Visibility</a:t>
            </a:r>
          </a:p>
        </p:txBody>
      </p:sp>
      <p:sp>
        <p:nvSpPr>
          <p:cNvPr id="3" name="Content Placeholder 2">
            <a:extLst>
              <a:ext uri="{FF2B5EF4-FFF2-40B4-BE49-F238E27FC236}">
                <a16:creationId xmlns:a16="http://schemas.microsoft.com/office/drawing/2014/main" id="{11BA6875-12AC-460A-8B8A-5752F0F683F1}"/>
              </a:ext>
            </a:extLst>
          </p:cNvPr>
          <p:cNvSpPr>
            <a:spLocks noGrp="1"/>
          </p:cNvSpPr>
          <p:nvPr>
            <p:ph idx="1"/>
          </p:nvPr>
        </p:nvSpPr>
        <p:spPr/>
        <p:txBody>
          <a:bodyPr/>
          <a:lstStyle/>
          <a:p>
            <a:r>
              <a:rPr lang="en-IN" dirty="0"/>
              <a:t>Setting up shop in a location with either high foot or car traffic is ideal. Making your restaurant (or restaurant sign) visible to the public is like free advertising. It reminds them that your restaurant exists and they should stop by for dinner sometime.</a:t>
            </a:r>
          </a:p>
          <a:p>
            <a:r>
              <a:rPr lang="en-IN" dirty="0"/>
              <a:t>Data Sources</a:t>
            </a:r>
          </a:p>
          <a:p>
            <a:pPr lvl="1"/>
            <a:r>
              <a:rPr lang="en-IN" u="sng" dirty="0">
                <a:hlinkClick r:id="rId2"/>
              </a:rPr>
              <a:t>https://en.wikipedia.org/wiki/Economy_of_New_York_City</a:t>
            </a:r>
            <a:endParaRPr lang="en-IN" u="sng" dirty="0"/>
          </a:p>
          <a:p>
            <a:pPr lvl="1"/>
            <a:r>
              <a:rPr lang="en-IN" u="sng" dirty="0">
                <a:hlinkClick r:id="rId3"/>
              </a:rPr>
              <a:t>https://en.wikipedia.org/wiki/Cuisine_of_New_York_City</a:t>
            </a:r>
            <a:endParaRPr lang="en-IN" u="sng" dirty="0"/>
          </a:p>
          <a:p>
            <a:endParaRPr lang="en-IN" dirty="0"/>
          </a:p>
          <a:p>
            <a:endParaRPr lang="en-IN" dirty="0"/>
          </a:p>
        </p:txBody>
      </p:sp>
    </p:spTree>
    <p:extLst>
      <p:ext uri="{BB962C8B-B14F-4D97-AF65-F5344CB8AC3E}">
        <p14:creationId xmlns:p14="http://schemas.microsoft.com/office/powerpoint/2010/main" val="91441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E8FC-CC8B-4D25-804E-8115A69902FD}"/>
              </a:ext>
            </a:extLst>
          </p:cNvPr>
          <p:cNvSpPr>
            <a:spLocks noGrp="1"/>
          </p:cNvSpPr>
          <p:nvPr>
            <p:ph type="title"/>
          </p:nvPr>
        </p:nvSpPr>
        <p:spPr/>
        <p:txBody>
          <a:bodyPr/>
          <a:lstStyle/>
          <a:p>
            <a:r>
              <a:rPr lang="en-IN" dirty="0"/>
              <a:t>Open Data – NYC</a:t>
            </a:r>
          </a:p>
        </p:txBody>
      </p:sp>
      <p:sp>
        <p:nvSpPr>
          <p:cNvPr id="3" name="Content Placeholder 2">
            <a:extLst>
              <a:ext uri="{FF2B5EF4-FFF2-40B4-BE49-F238E27FC236}">
                <a16:creationId xmlns:a16="http://schemas.microsoft.com/office/drawing/2014/main" id="{922BC411-5516-45B9-A984-DAD17E062B3D}"/>
              </a:ext>
            </a:extLst>
          </p:cNvPr>
          <p:cNvSpPr>
            <a:spLocks noGrp="1"/>
          </p:cNvSpPr>
          <p:nvPr>
            <p:ph idx="1"/>
          </p:nvPr>
        </p:nvSpPr>
        <p:spPr/>
        <p:txBody>
          <a:bodyPr>
            <a:normAutofit/>
          </a:bodyPr>
          <a:lstStyle/>
          <a:p>
            <a:r>
              <a:rPr lang="en-US" dirty="0"/>
              <a:t>Open Data is a veritable source of openly available data for New Yorkers that is produced and used by City government. The relevant data sets have been referenced in the above slides, with the specific problems which they will be used to tackle.</a:t>
            </a:r>
          </a:p>
          <a:p>
            <a:r>
              <a:rPr lang="en-US" dirty="0"/>
              <a:t>Wikipedia is another major source of data, which can be used to cross reference the various aspects of New York.</a:t>
            </a:r>
          </a:p>
          <a:p>
            <a:endParaRPr lang="en-IN" dirty="0"/>
          </a:p>
          <a:p>
            <a:pPr lvl="1"/>
            <a:endParaRPr lang="en-IN" dirty="0"/>
          </a:p>
        </p:txBody>
      </p:sp>
    </p:spTree>
    <p:extLst>
      <p:ext uri="{BB962C8B-B14F-4D97-AF65-F5344CB8AC3E}">
        <p14:creationId xmlns:p14="http://schemas.microsoft.com/office/powerpoint/2010/main" val="659774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117E-171E-427F-AC06-86ADFDCA54CB}"/>
              </a:ext>
            </a:extLst>
          </p:cNvPr>
          <p:cNvSpPr>
            <a:spLocks noGrp="1"/>
          </p:cNvSpPr>
          <p:nvPr>
            <p:ph type="title"/>
          </p:nvPr>
        </p:nvSpPr>
        <p:spPr/>
        <p:txBody>
          <a:bodyPr>
            <a:normAutofit/>
          </a:bodyPr>
          <a:lstStyle/>
          <a:p>
            <a:r>
              <a:rPr lang="en-US" b="1" dirty="0"/>
              <a:t>Quarterly Census of Employment and Wages (QCEW)</a:t>
            </a:r>
            <a:endParaRPr lang="en-IN" dirty="0"/>
          </a:p>
        </p:txBody>
      </p:sp>
      <p:sp>
        <p:nvSpPr>
          <p:cNvPr id="3" name="Content Placeholder 2">
            <a:extLst>
              <a:ext uri="{FF2B5EF4-FFF2-40B4-BE49-F238E27FC236}">
                <a16:creationId xmlns:a16="http://schemas.microsoft.com/office/drawing/2014/main" id="{952BC2CD-77E5-443C-AA45-B36DFF80C8D2}"/>
              </a:ext>
            </a:extLst>
          </p:cNvPr>
          <p:cNvSpPr>
            <a:spLocks noGrp="1"/>
          </p:cNvSpPr>
          <p:nvPr>
            <p:ph idx="1"/>
          </p:nvPr>
        </p:nvSpPr>
        <p:spPr/>
        <p:txBody>
          <a:bodyPr/>
          <a:lstStyle/>
          <a:p>
            <a:r>
              <a:rPr lang="en-IN" dirty="0">
                <a:hlinkClick r:id="rId2"/>
              </a:rPr>
              <a:t>https://labor.ny.gov/stats/ins.asp</a:t>
            </a:r>
            <a:endParaRPr lang="en-IN" dirty="0"/>
          </a:p>
          <a:p>
            <a:r>
              <a:rPr lang="en-IN" dirty="0">
                <a:hlinkClick r:id="rId3"/>
              </a:rPr>
              <a:t>https://data.cityofnewyork.us/City-Government/Demographic-Statistics-By-Zip-Code/kku6-nxdu</a:t>
            </a:r>
            <a:endParaRPr lang="en-IN" dirty="0"/>
          </a:p>
          <a:p>
            <a:r>
              <a:rPr lang="en-IN" dirty="0">
                <a:hlinkClick r:id="rId4"/>
              </a:rPr>
              <a:t>https://en.wikipedia.org/wiki/Demographics_of_New_York_City</a:t>
            </a:r>
            <a:endParaRPr lang="en-IN" dirty="0"/>
          </a:p>
          <a:p>
            <a:endParaRPr lang="en-IN" dirty="0"/>
          </a:p>
        </p:txBody>
      </p:sp>
    </p:spTree>
    <p:extLst>
      <p:ext uri="{BB962C8B-B14F-4D97-AF65-F5344CB8AC3E}">
        <p14:creationId xmlns:p14="http://schemas.microsoft.com/office/powerpoint/2010/main" val="266803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748B-8171-4DE3-9C66-7B9FB6667A6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850656A-3294-466A-899A-751DDC1A100D}"/>
              </a:ext>
            </a:extLst>
          </p:cNvPr>
          <p:cNvSpPr>
            <a:spLocks noGrp="1"/>
          </p:cNvSpPr>
          <p:nvPr>
            <p:ph idx="1"/>
          </p:nvPr>
        </p:nvSpPr>
        <p:spPr/>
        <p:txBody>
          <a:bodyPr>
            <a:normAutofit/>
          </a:bodyPr>
          <a:lstStyle/>
          <a:p>
            <a:r>
              <a:rPr lang="en-IN" dirty="0"/>
              <a:t>These links actually were very helpful in collating and collecting information for understanding the business domain</a:t>
            </a:r>
            <a:endParaRPr lang="en-IN" dirty="0">
              <a:hlinkClick r:id="rId2"/>
            </a:endParaRPr>
          </a:p>
          <a:p>
            <a:pPr lvl="1"/>
            <a:r>
              <a:rPr lang="en-IN" u="sng" dirty="0">
                <a:hlinkClick r:id="rId2"/>
              </a:rPr>
              <a:t>https://www.thebalancesmb.com/how-to-find-out-the-population-base-of-an-area-2888660</a:t>
            </a:r>
            <a:endParaRPr lang="en-IN" dirty="0"/>
          </a:p>
          <a:p>
            <a:pPr lvl="1"/>
            <a:r>
              <a:rPr lang="en-IN" u="sng" dirty="0">
                <a:hlinkClick r:id="rId3"/>
              </a:rPr>
              <a:t>https://www.fundera.com/blog/starting-a-restaurant</a:t>
            </a:r>
            <a:endParaRPr lang="en-IN" dirty="0"/>
          </a:p>
          <a:p>
            <a:pPr lvl="1"/>
            <a:r>
              <a:rPr lang="en-IN" u="sng" dirty="0">
                <a:hlinkClick r:id="rId4"/>
              </a:rPr>
              <a:t>https://www.thebalancesmb.com/before-you-choose-a-restaurant-location-2888548</a:t>
            </a:r>
            <a:endParaRPr lang="en-IN" dirty="0"/>
          </a:p>
          <a:p>
            <a:pPr lvl="1"/>
            <a:r>
              <a:rPr lang="en-IN" u="sng" dirty="0">
                <a:hlinkClick r:id="rId5"/>
              </a:rPr>
              <a:t>https://www.thebalancesmb.com/choosing-restaurant-location-2888543</a:t>
            </a:r>
            <a:endParaRPr lang="en-IN" dirty="0"/>
          </a:p>
          <a:p>
            <a:endParaRPr lang="en-IN" dirty="0"/>
          </a:p>
        </p:txBody>
      </p:sp>
    </p:spTree>
    <p:extLst>
      <p:ext uri="{BB962C8B-B14F-4D97-AF65-F5344CB8AC3E}">
        <p14:creationId xmlns:p14="http://schemas.microsoft.com/office/powerpoint/2010/main" val="109475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CEA1-E57B-4A5A-AA32-11CC4080A896}"/>
              </a:ext>
            </a:extLst>
          </p:cNvPr>
          <p:cNvSpPr>
            <a:spLocks noGrp="1"/>
          </p:cNvSpPr>
          <p:nvPr>
            <p:ph type="title"/>
          </p:nvPr>
        </p:nvSpPr>
        <p:spPr/>
        <p:txBody>
          <a:bodyPr/>
          <a:lstStyle/>
          <a:p>
            <a:r>
              <a:rPr lang="en-IN" dirty="0"/>
              <a:t>WEEK 5</a:t>
            </a:r>
          </a:p>
        </p:txBody>
      </p:sp>
      <p:sp>
        <p:nvSpPr>
          <p:cNvPr id="3" name="Text Placeholder 2">
            <a:extLst>
              <a:ext uri="{FF2B5EF4-FFF2-40B4-BE49-F238E27FC236}">
                <a16:creationId xmlns:a16="http://schemas.microsoft.com/office/drawing/2014/main" id="{7305281E-1270-4505-8E55-D202687533B4}"/>
              </a:ext>
            </a:extLst>
          </p:cNvPr>
          <p:cNvSpPr>
            <a:spLocks noGrp="1"/>
          </p:cNvSpPr>
          <p:nvPr>
            <p:ph type="body" idx="1"/>
          </p:nvPr>
        </p:nvSpPr>
        <p:spPr/>
        <p:txBody>
          <a:bodyPr/>
          <a:lstStyle/>
          <a:p>
            <a:r>
              <a:rPr lang="en-IN" dirty="0"/>
              <a:t>The following slides will be updated while completing the week 5 of the capstone project. </a:t>
            </a:r>
          </a:p>
        </p:txBody>
      </p:sp>
    </p:spTree>
    <p:extLst>
      <p:ext uri="{BB962C8B-B14F-4D97-AF65-F5344CB8AC3E}">
        <p14:creationId xmlns:p14="http://schemas.microsoft.com/office/powerpoint/2010/main" val="353771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C691-22B9-4B31-922C-C872E840D567}"/>
              </a:ext>
            </a:extLst>
          </p:cNvPr>
          <p:cNvSpPr>
            <a:spLocks noGrp="1"/>
          </p:cNvSpPr>
          <p:nvPr>
            <p:ph type="title"/>
          </p:nvPr>
        </p:nvSpPr>
        <p:spPr/>
        <p:txBody>
          <a:bodyPr/>
          <a:lstStyle/>
          <a:p>
            <a:r>
              <a:rPr lang="en-IN" dirty="0"/>
              <a:t>TOC</a:t>
            </a:r>
          </a:p>
        </p:txBody>
      </p:sp>
      <p:sp>
        <p:nvSpPr>
          <p:cNvPr id="3" name="Content Placeholder 2">
            <a:extLst>
              <a:ext uri="{FF2B5EF4-FFF2-40B4-BE49-F238E27FC236}">
                <a16:creationId xmlns:a16="http://schemas.microsoft.com/office/drawing/2014/main" id="{96134796-F4F9-4FBC-9CE7-670C79987311}"/>
              </a:ext>
            </a:extLst>
          </p:cNvPr>
          <p:cNvSpPr>
            <a:spLocks noGrp="1"/>
          </p:cNvSpPr>
          <p:nvPr>
            <p:ph idx="1"/>
          </p:nvPr>
        </p:nvSpPr>
        <p:spPr/>
        <p:txBody>
          <a:bodyPr>
            <a:normAutofit fontScale="70000" lnSpcReduction="20000"/>
          </a:bodyPr>
          <a:lstStyle/>
          <a:p>
            <a:r>
              <a:rPr lang="en-US" dirty="0"/>
              <a:t>Introduction</a:t>
            </a:r>
          </a:p>
          <a:p>
            <a:pPr lvl="1"/>
            <a:r>
              <a:rPr lang="en-US" dirty="0"/>
              <a:t>Problem Description and background</a:t>
            </a:r>
          </a:p>
          <a:p>
            <a:pPr lvl="1"/>
            <a:r>
              <a:rPr lang="en-US" dirty="0"/>
              <a:t>Target Audience</a:t>
            </a:r>
          </a:p>
          <a:p>
            <a:r>
              <a:rPr lang="en-US" dirty="0"/>
              <a:t>Data </a:t>
            </a:r>
          </a:p>
          <a:p>
            <a:pPr lvl="1"/>
            <a:r>
              <a:rPr lang="en-US" dirty="0"/>
              <a:t>Sources </a:t>
            </a:r>
          </a:p>
          <a:p>
            <a:pPr lvl="1"/>
            <a:r>
              <a:rPr lang="en-US" dirty="0"/>
              <a:t>Usage</a:t>
            </a:r>
          </a:p>
          <a:p>
            <a:r>
              <a:rPr lang="en-US" dirty="0"/>
              <a:t>Methodology </a:t>
            </a:r>
          </a:p>
          <a:p>
            <a:pPr lvl="1"/>
            <a:r>
              <a:rPr lang="en-US" dirty="0"/>
              <a:t>EDA </a:t>
            </a:r>
          </a:p>
          <a:p>
            <a:pPr lvl="1"/>
            <a:r>
              <a:rPr lang="en-US" dirty="0"/>
              <a:t>Inferential statistical testing </a:t>
            </a:r>
          </a:p>
          <a:p>
            <a:pPr lvl="1"/>
            <a:r>
              <a:rPr lang="en-US" dirty="0"/>
              <a:t>ML Algorithms</a:t>
            </a:r>
          </a:p>
          <a:p>
            <a:r>
              <a:rPr lang="en-US" dirty="0"/>
              <a:t>Notebook</a:t>
            </a:r>
          </a:p>
          <a:p>
            <a:r>
              <a:rPr lang="en-US" dirty="0"/>
              <a:t>Results</a:t>
            </a:r>
          </a:p>
          <a:p>
            <a:r>
              <a:rPr lang="en-US" dirty="0"/>
              <a:t>Discussions</a:t>
            </a:r>
          </a:p>
          <a:p>
            <a:r>
              <a:rPr lang="en-US" dirty="0"/>
              <a:t>Conclusions</a:t>
            </a:r>
          </a:p>
          <a:p>
            <a:pPr marL="0" indent="0">
              <a:buNone/>
            </a:pPr>
            <a:endParaRPr lang="en-IN" dirty="0"/>
          </a:p>
        </p:txBody>
      </p:sp>
    </p:spTree>
    <p:extLst>
      <p:ext uri="{BB962C8B-B14F-4D97-AF65-F5344CB8AC3E}">
        <p14:creationId xmlns:p14="http://schemas.microsoft.com/office/powerpoint/2010/main" val="2608334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Methodology</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5552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Notebook Link</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48661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Results</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61230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Discussions</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34046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Conclusions</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80213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References</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1960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03BB-9E81-4FC9-9355-554D0B299C94}"/>
              </a:ext>
            </a:extLst>
          </p:cNvPr>
          <p:cNvSpPr>
            <a:spLocks noGrp="1"/>
          </p:cNvSpPr>
          <p:nvPr>
            <p:ph type="title"/>
          </p:nvPr>
        </p:nvSpPr>
        <p:spPr/>
        <p:txBody>
          <a:bodyPr/>
          <a:lstStyle/>
          <a:p>
            <a:r>
              <a:rPr lang="en-IN" dirty="0"/>
              <a:t>Concept</a:t>
            </a:r>
          </a:p>
        </p:txBody>
      </p:sp>
      <p:sp>
        <p:nvSpPr>
          <p:cNvPr id="3" name="Content Placeholder 2">
            <a:extLst>
              <a:ext uri="{FF2B5EF4-FFF2-40B4-BE49-F238E27FC236}">
                <a16:creationId xmlns:a16="http://schemas.microsoft.com/office/drawing/2014/main" id="{06D119A8-0E05-4113-AD67-8AC820EC3DFF}"/>
              </a:ext>
            </a:extLst>
          </p:cNvPr>
          <p:cNvSpPr>
            <a:spLocks noGrp="1"/>
          </p:cNvSpPr>
          <p:nvPr>
            <p:ph idx="1"/>
          </p:nvPr>
        </p:nvSpPr>
        <p:spPr/>
        <p:txBody>
          <a:bodyPr>
            <a:normAutofit/>
          </a:bodyPr>
          <a:lstStyle/>
          <a:p>
            <a:r>
              <a:rPr lang="en-IN" dirty="0"/>
              <a:t>Target market—the group of people whom your restaurant is meant to serve. Getting an answer and narrowing down this will </a:t>
            </a:r>
          </a:p>
          <a:p>
            <a:pPr lvl="1"/>
            <a:r>
              <a:rPr lang="en-IN" dirty="0"/>
              <a:t>Enable is to create a menu, </a:t>
            </a:r>
          </a:p>
          <a:p>
            <a:pPr lvl="1"/>
            <a:r>
              <a:rPr lang="en-IN" dirty="0"/>
              <a:t>Create an overall experience</a:t>
            </a:r>
          </a:p>
          <a:p>
            <a:pPr lvl="1"/>
            <a:r>
              <a:rPr lang="en-IN" dirty="0"/>
              <a:t>Build marketing campaigns for them</a:t>
            </a:r>
          </a:p>
          <a:p>
            <a:r>
              <a:rPr lang="en-IN" dirty="0"/>
              <a:t>For profiles</a:t>
            </a:r>
          </a:p>
          <a:p>
            <a:pPr lvl="1"/>
            <a:r>
              <a:rPr lang="en-IN" dirty="0"/>
              <a:t>Demographic profiles</a:t>
            </a:r>
          </a:p>
          <a:p>
            <a:pPr lvl="1"/>
            <a:r>
              <a:rPr lang="en-IN" dirty="0"/>
              <a:t>Competitors</a:t>
            </a:r>
          </a:p>
          <a:p>
            <a:pPr lvl="1"/>
            <a:r>
              <a:rPr lang="en-IN" dirty="0"/>
              <a:t>Parking availability</a:t>
            </a:r>
          </a:p>
          <a:p>
            <a:pPr lvl="1"/>
            <a:r>
              <a:rPr lang="en-IN" dirty="0"/>
              <a:t>Costs</a:t>
            </a:r>
          </a:p>
          <a:p>
            <a:pPr lvl="1"/>
            <a:endParaRPr lang="en-IN" dirty="0"/>
          </a:p>
          <a:p>
            <a:pPr lvl="1"/>
            <a:endParaRPr lang="en-IN" dirty="0"/>
          </a:p>
          <a:p>
            <a:endParaRPr lang="en-IN" dirty="0"/>
          </a:p>
        </p:txBody>
      </p:sp>
    </p:spTree>
    <p:extLst>
      <p:ext uri="{BB962C8B-B14F-4D97-AF65-F5344CB8AC3E}">
        <p14:creationId xmlns:p14="http://schemas.microsoft.com/office/powerpoint/2010/main" val="3588574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BB02-1676-4DCF-90D8-892D895E3487}"/>
              </a:ext>
            </a:extLst>
          </p:cNvPr>
          <p:cNvSpPr>
            <a:spLocks noGrp="1"/>
          </p:cNvSpPr>
          <p:nvPr>
            <p:ph type="title"/>
          </p:nvPr>
        </p:nvSpPr>
        <p:spPr/>
        <p:txBody>
          <a:bodyPr/>
          <a:lstStyle/>
          <a:p>
            <a:r>
              <a:rPr lang="en-IN" dirty="0"/>
              <a:t>Concept </a:t>
            </a:r>
          </a:p>
        </p:txBody>
      </p:sp>
      <p:sp>
        <p:nvSpPr>
          <p:cNvPr id="3" name="Content Placeholder 2">
            <a:extLst>
              <a:ext uri="{FF2B5EF4-FFF2-40B4-BE49-F238E27FC236}">
                <a16:creationId xmlns:a16="http://schemas.microsoft.com/office/drawing/2014/main" id="{0E28D1A9-A4D7-4BB2-8594-357DE2395F4E}"/>
              </a:ext>
            </a:extLst>
          </p:cNvPr>
          <p:cNvSpPr>
            <a:spLocks noGrp="1"/>
          </p:cNvSpPr>
          <p:nvPr>
            <p:ph idx="1"/>
          </p:nvPr>
        </p:nvSpPr>
        <p:spPr/>
        <p:txBody>
          <a:bodyPr/>
          <a:lstStyle/>
          <a:p>
            <a:r>
              <a:rPr lang="en-IN" dirty="0"/>
              <a:t>Restaurants come in all shapes and sizes, from food trucks to major franchises. The first step for you is narrowing your interests down to one type of eatery.</a:t>
            </a:r>
          </a:p>
        </p:txBody>
      </p:sp>
    </p:spTree>
    <p:extLst>
      <p:ext uri="{BB962C8B-B14F-4D97-AF65-F5344CB8AC3E}">
        <p14:creationId xmlns:p14="http://schemas.microsoft.com/office/powerpoint/2010/main" val="336306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Introduction</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8934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CEA1-E57B-4A5A-AA32-11CC4080A896}"/>
              </a:ext>
            </a:extLst>
          </p:cNvPr>
          <p:cNvSpPr>
            <a:spLocks noGrp="1"/>
          </p:cNvSpPr>
          <p:nvPr>
            <p:ph type="title"/>
          </p:nvPr>
        </p:nvSpPr>
        <p:spPr/>
        <p:txBody>
          <a:bodyPr/>
          <a:lstStyle/>
          <a:p>
            <a:r>
              <a:rPr lang="en-IN" dirty="0"/>
              <a:t>WEEK 4</a:t>
            </a:r>
          </a:p>
        </p:txBody>
      </p:sp>
      <p:sp>
        <p:nvSpPr>
          <p:cNvPr id="3" name="Text Placeholder 2">
            <a:extLst>
              <a:ext uri="{FF2B5EF4-FFF2-40B4-BE49-F238E27FC236}">
                <a16:creationId xmlns:a16="http://schemas.microsoft.com/office/drawing/2014/main" id="{7305281E-1270-4505-8E55-D202687533B4}"/>
              </a:ext>
            </a:extLst>
          </p:cNvPr>
          <p:cNvSpPr>
            <a:spLocks noGrp="1"/>
          </p:cNvSpPr>
          <p:nvPr>
            <p:ph type="body" idx="1"/>
          </p:nvPr>
        </p:nvSpPr>
        <p:spPr/>
        <p:txBody>
          <a:bodyPr/>
          <a:lstStyle/>
          <a:p>
            <a:r>
              <a:rPr lang="en-IN" dirty="0"/>
              <a:t>The presentation contains slides needed for Week 4 and Week 5. While week 4 is complete, week 5 is just a  placeholder. Please ignore for the Week 4 submission. </a:t>
            </a:r>
          </a:p>
        </p:txBody>
      </p:sp>
    </p:spTree>
    <p:extLst>
      <p:ext uri="{BB962C8B-B14F-4D97-AF65-F5344CB8AC3E}">
        <p14:creationId xmlns:p14="http://schemas.microsoft.com/office/powerpoint/2010/main" val="299833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082A1B-C8D4-433B-A513-208D5DE3CFFD}"/>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59CD911E-25A3-4DE5-904E-AFBD4FA129A8}"/>
              </a:ext>
            </a:extLst>
          </p:cNvPr>
          <p:cNvSpPr>
            <a:spLocks noGrp="1"/>
          </p:cNvSpPr>
          <p:nvPr>
            <p:ph idx="1"/>
          </p:nvPr>
        </p:nvSpPr>
        <p:spPr/>
        <p:txBody>
          <a:bodyPr>
            <a:normAutofit/>
          </a:bodyPr>
          <a:lstStyle/>
          <a:p>
            <a:r>
              <a:rPr lang="en-US" dirty="0"/>
              <a:t>Prepared for IBM Data Science Capstone Project - The Battle of Neighborhoods</a:t>
            </a:r>
            <a:endParaRPr lang="en-IN" dirty="0"/>
          </a:p>
          <a:p>
            <a:r>
              <a:rPr lang="en-US" dirty="0"/>
              <a:t>Use techniques learned in the course for </a:t>
            </a:r>
          </a:p>
          <a:p>
            <a:pPr lvl="1"/>
            <a:r>
              <a:rPr lang="en-US" dirty="0"/>
              <a:t>Exploring and comparing geographical location</a:t>
            </a:r>
          </a:p>
          <a:p>
            <a:pPr lvl="1"/>
            <a:r>
              <a:rPr lang="en-US" dirty="0"/>
              <a:t>Leveraging the Foursquare APIs </a:t>
            </a:r>
          </a:p>
          <a:p>
            <a:r>
              <a:rPr lang="en-IN" dirty="0"/>
              <a:t>To lead to a data driven suggestion for opening a new </a:t>
            </a:r>
            <a:r>
              <a:rPr lang="en-US" dirty="0"/>
              <a:t>restaurant in New York</a:t>
            </a:r>
          </a:p>
          <a:p>
            <a:pPr lvl="2"/>
            <a:endParaRPr lang="en-US" dirty="0"/>
          </a:p>
          <a:p>
            <a:pPr lvl="2"/>
            <a:endParaRPr lang="en-US" dirty="0"/>
          </a:p>
          <a:p>
            <a:pPr lvl="1"/>
            <a:endParaRPr lang="en-IN" dirty="0"/>
          </a:p>
        </p:txBody>
      </p:sp>
    </p:spTree>
    <p:extLst>
      <p:ext uri="{BB962C8B-B14F-4D97-AF65-F5344CB8AC3E}">
        <p14:creationId xmlns:p14="http://schemas.microsoft.com/office/powerpoint/2010/main" val="408998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Target Audience</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98304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21C6-2989-45E8-9961-55EBCADB8B72}"/>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id="{91FDA818-60E5-44B1-9C05-F0FA31318F58}"/>
              </a:ext>
            </a:extLst>
          </p:cNvPr>
          <p:cNvSpPr>
            <a:spLocks noGrp="1"/>
          </p:cNvSpPr>
          <p:nvPr>
            <p:ph idx="1"/>
          </p:nvPr>
        </p:nvSpPr>
        <p:spPr/>
        <p:txBody>
          <a:bodyPr>
            <a:normAutofit/>
          </a:bodyPr>
          <a:lstStyle/>
          <a:p>
            <a:r>
              <a:rPr lang="en-IN" dirty="0"/>
              <a:t>Target Audience for this presentation are the potential Restaurateurs who would like to open a new restaurant</a:t>
            </a:r>
          </a:p>
          <a:p>
            <a:r>
              <a:rPr lang="en-IN" dirty="0"/>
              <a:t>It can also be used by potential investors for gauging the popularity of a particular restaurant</a:t>
            </a:r>
          </a:p>
          <a:p>
            <a:r>
              <a:rPr lang="en-US" dirty="0"/>
              <a:t>Sample Template for Data Scientists for Exploratory Data Analysis techniques</a:t>
            </a:r>
          </a:p>
          <a:p>
            <a:endParaRPr lang="en-IN" dirty="0"/>
          </a:p>
        </p:txBody>
      </p:sp>
    </p:spTree>
    <p:extLst>
      <p:ext uri="{BB962C8B-B14F-4D97-AF65-F5344CB8AC3E}">
        <p14:creationId xmlns:p14="http://schemas.microsoft.com/office/powerpoint/2010/main" val="17489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A4896-EEF0-404A-AB2D-D5471ABE7798}"/>
              </a:ext>
            </a:extLst>
          </p:cNvPr>
          <p:cNvSpPr>
            <a:spLocks noGrp="1"/>
          </p:cNvSpPr>
          <p:nvPr>
            <p:ph type="title"/>
          </p:nvPr>
        </p:nvSpPr>
        <p:spPr/>
        <p:txBody>
          <a:bodyPr/>
          <a:lstStyle/>
          <a:p>
            <a:r>
              <a:rPr lang="en-IN" dirty="0"/>
              <a:t>Problem Description</a:t>
            </a:r>
          </a:p>
        </p:txBody>
      </p:sp>
      <p:sp>
        <p:nvSpPr>
          <p:cNvPr id="5" name="Text Placeholder 4">
            <a:extLst>
              <a:ext uri="{FF2B5EF4-FFF2-40B4-BE49-F238E27FC236}">
                <a16:creationId xmlns:a16="http://schemas.microsoft.com/office/drawing/2014/main" id="{75EC0BE0-9587-4418-BBFA-F3FB7B177F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9276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082A1B-C8D4-433B-A513-208D5DE3CFFD}"/>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59CD911E-25A3-4DE5-904E-AFBD4FA129A8}"/>
              </a:ext>
            </a:extLst>
          </p:cNvPr>
          <p:cNvSpPr>
            <a:spLocks noGrp="1"/>
          </p:cNvSpPr>
          <p:nvPr>
            <p:ph idx="1"/>
          </p:nvPr>
        </p:nvSpPr>
        <p:spPr>
          <a:xfrm>
            <a:off x="838200" y="1842877"/>
            <a:ext cx="10515600" cy="4351338"/>
          </a:xfrm>
        </p:spPr>
        <p:txBody>
          <a:bodyPr>
            <a:normAutofit/>
          </a:bodyPr>
          <a:lstStyle/>
          <a:p>
            <a:r>
              <a:rPr lang="en-IN" dirty="0"/>
              <a:t>Opening a new </a:t>
            </a:r>
            <a:r>
              <a:rPr lang="en-US" dirty="0"/>
              <a:t>restaurant in New York</a:t>
            </a:r>
          </a:p>
          <a:p>
            <a:pPr lvl="1"/>
            <a:r>
              <a:rPr lang="en-US" dirty="0"/>
              <a:t>Concept</a:t>
            </a:r>
          </a:p>
          <a:p>
            <a:pPr lvl="2"/>
            <a:r>
              <a:rPr lang="en-IN" dirty="0"/>
              <a:t>Target Market  - Identify gaps in cuisine, service.</a:t>
            </a:r>
          </a:p>
          <a:p>
            <a:pPr lvl="2"/>
            <a:r>
              <a:rPr lang="en-IN" dirty="0"/>
              <a:t>Competitors – Who are the competitors?</a:t>
            </a:r>
            <a:endParaRPr lang="en-US" dirty="0"/>
          </a:p>
          <a:p>
            <a:pPr lvl="1"/>
            <a:r>
              <a:rPr lang="en-US" dirty="0"/>
              <a:t>Location</a:t>
            </a:r>
          </a:p>
          <a:p>
            <a:pPr lvl="2"/>
            <a:r>
              <a:rPr lang="en-US" dirty="0"/>
              <a:t>Where ? – Depends upon the Target Market, Business Model and competitors</a:t>
            </a:r>
          </a:p>
          <a:p>
            <a:pPr lvl="2"/>
            <a:r>
              <a:rPr lang="en-US" dirty="0"/>
              <a:t>Parking? – Without adequate parking, people may not come</a:t>
            </a:r>
          </a:p>
          <a:p>
            <a:pPr lvl="2"/>
            <a:r>
              <a:rPr lang="en-US" dirty="0"/>
              <a:t>Visibility? – Is the location at a prominent place?</a:t>
            </a:r>
          </a:p>
        </p:txBody>
      </p:sp>
    </p:spTree>
    <p:extLst>
      <p:ext uri="{BB962C8B-B14F-4D97-AF65-F5344CB8AC3E}">
        <p14:creationId xmlns:p14="http://schemas.microsoft.com/office/powerpoint/2010/main" val="2632810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1124</Words>
  <Application>Microsoft Office PowerPoint</Application>
  <PresentationFormat>Widescreen</PresentationFormat>
  <Paragraphs>125</Paragraphs>
  <Slides>27</Slides>
  <Notes>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Data Science Capstone Project</vt:lpstr>
      <vt:lpstr>TOC</vt:lpstr>
      <vt:lpstr>Introduction</vt:lpstr>
      <vt:lpstr>WEEK 4</vt:lpstr>
      <vt:lpstr>Introduction</vt:lpstr>
      <vt:lpstr>Target Audience</vt:lpstr>
      <vt:lpstr>Target Audience</vt:lpstr>
      <vt:lpstr>Problem Description</vt:lpstr>
      <vt:lpstr>Introduction</vt:lpstr>
      <vt:lpstr>Data Sources</vt:lpstr>
      <vt:lpstr>Why Finding the Population Base Is Important - Target Market</vt:lpstr>
      <vt:lpstr>Competition - Know Your Neighbours</vt:lpstr>
      <vt:lpstr>Location -  Zoning Ordinances – Where?</vt:lpstr>
      <vt:lpstr>Location - Parking</vt:lpstr>
      <vt:lpstr>Location - Visibility</vt:lpstr>
      <vt:lpstr>Open Data – NYC</vt:lpstr>
      <vt:lpstr>Quarterly Census of Employment and Wages (QCEW)</vt:lpstr>
      <vt:lpstr>References</vt:lpstr>
      <vt:lpstr>WEEK 5</vt:lpstr>
      <vt:lpstr>Methodology</vt:lpstr>
      <vt:lpstr>Notebook Link</vt:lpstr>
      <vt:lpstr>Results</vt:lpstr>
      <vt:lpstr>Discussions</vt:lpstr>
      <vt:lpstr>Conclusions</vt:lpstr>
      <vt:lpstr>References</vt:lpstr>
      <vt:lpstr>Concept</vt:lpstr>
      <vt:lpstr>Concept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Sujoy Mukherjee</dc:creator>
  <cp:lastModifiedBy>Sujoy Mukherjee</cp:lastModifiedBy>
  <cp:revision>35</cp:revision>
  <dcterms:created xsi:type="dcterms:W3CDTF">2019-11-06T03:14:53Z</dcterms:created>
  <dcterms:modified xsi:type="dcterms:W3CDTF">2019-11-15T11:41:40Z</dcterms:modified>
</cp:coreProperties>
</file>