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84" r:id="rId4"/>
    <p:sldId id="285" r:id="rId5"/>
    <p:sldId id="283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86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E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032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116A1-3E74-4441-8220-911FF7E629F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B54-C45F-43FC-B53B-2D34490E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128" y="4031582"/>
            <a:ext cx="8361229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15" title="Side bar"/>
          <p:cNvSpPr/>
          <p:nvPr userDrawn="1"/>
        </p:nvSpPr>
        <p:spPr>
          <a:xfrm rot="5400000">
            <a:off x="3906640" y="-334834"/>
            <a:ext cx="131776" cy="4114800"/>
          </a:xfrm>
          <a:prstGeom prst="rect">
            <a:avLst/>
          </a:prstGeom>
          <a:solidFill>
            <a:srgbClr val="C31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28" y="6225567"/>
            <a:ext cx="8361229" cy="287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57" y="322457"/>
            <a:ext cx="1892400" cy="31224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Horz_Photos_With_Title_and_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1363378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1362456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1363378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24174" y="3149045"/>
            <a:ext cx="9944854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1124174" y="4008579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862278" y="4007657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4493226" y="4008579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124174" y="5794246"/>
            <a:ext cx="9944854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1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Horz_Photos_With_Title_and_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2081722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2080800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2081722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1124174" y="4740099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862278" y="4739177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4493226" y="4740099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124174" y="1359510"/>
            <a:ext cx="9944854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1124174" y="4007657"/>
            <a:ext cx="9944854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04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s_With_Title_and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124174" y="1362455"/>
            <a:ext cx="3206750" cy="2663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862278" y="1362455"/>
            <a:ext cx="3206750" cy="2663279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93226" y="1362455"/>
            <a:ext cx="3206750" cy="266327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23950" y="4203007"/>
            <a:ext cx="3206750" cy="22288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93226" y="4203007"/>
            <a:ext cx="3206750" cy="22288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862278" y="4203007"/>
            <a:ext cx="3206750" cy="22288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413250" y="4699000"/>
            <a:ext cx="0" cy="1289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785100" y="4699000"/>
            <a:ext cx="0" cy="1289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6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124174" y="1362455"/>
            <a:ext cx="3206750" cy="245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862278" y="1362455"/>
            <a:ext cx="3206750" cy="245651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93226" y="1362455"/>
            <a:ext cx="3206750" cy="245651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1124174" y="3975382"/>
            <a:ext cx="3206750" cy="245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862278" y="3975382"/>
            <a:ext cx="3206750" cy="245651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493226" y="3975382"/>
            <a:ext cx="3206750" cy="24565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Horz_Photos_With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247886" y="1362456"/>
            <a:ext cx="4539727" cy="2413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124174" y="3161754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6529301" y="1362456"/>
            <a:ext cx="4539727" cy="2413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6405589" y="3161754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1247886" y="3978178"/>
            <a:ext cx="4539727" cy="2413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6529301" y="3978178"/>
            <a:ext cx="4539727" cy="2413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1124174" y="5777476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6405589" y="5777476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82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Vert_Photos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247886" y="1362456"/>
            <a:ext cx="4539727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1124174" y="5777476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6529301" y="1362456"/>
            <a:ext cx="4539727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405589" y="5777476"/>
            <a:ext cx="3845859" cy="495430"/>
          </a:xfrm>
          <a:solidFill>
            <a:srgbClr val="C31F2E"/>
          </a:solid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635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_Photos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24174" y="5260490"/>
            <a:ext cx="4943139" cy="11714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24174" y="432593"/>
            <a:ext cx="2888428" cy="4601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5481" y="2409713"/>
            <a:ext cx="1871831" cy="26248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195481" y="432593"/>
            <a:ext cx="5443371" cy="175120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50191" y="2409712"/>
            <a:ext cx="2485018" cy="1506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918088" y="2409712"/>
            <a:ext cx="2150940" cy="150607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659773" y="4141695"/>
            <a:ext cx="1409254" cy="22901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50189" y="4141695"/>
            <a:ext cx="4818837" cy="22901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821730" y="432593"/>
            <a:ext cx="1247297" cy="17512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s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24173" y="1829906"/>
            <a:ext cx="4943138" cy="460198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50189" y="432593"/>
            <a:ext cx="4818837" cy="314970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50189" y="3775935"/>
            <a:ext cx="4818837" cy="26559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24174" y="432593"/>
            <a:ext cx="4943139" cy="117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32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Horz_Photo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1124174" y="432594"/>
            <a:ext cx="9944854" cy="4601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24174" y="5260490"/>
            <a:ext cx="9944854" cy="11714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117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arge_Photo_With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1026588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231290" y="5637007"/>
            <a:ext cx="5244352" cy="989703"/>
          </a:xfrm>
          <a:solidFill>
            <a:srgbClr val="C31F2E"/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276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Vert_Photos_With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6347012" y="0"/>
            <a:ext cx="467957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1366221" y="0"/>
            <a:ext cx="467957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1549101" y="5637007"/>
            <a:ext cx="4324574" cy="989703"/>
          </a:xfrm>
          <a:solidFill>
            <a:srgbClr val="C31F2E"/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6524512" y="5637007"/>
            <a:ext cx="4324574" cy="989703"/>
          </a:xfrm>
          <a:solidFill>
            <a:srgbClr val="C31F2E"/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625613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ntia_Sub_Bra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16" y="-25100"/>
            <a:ext cx="2743200" cy="12527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60" y="906344"/>
            <a:ext cx="2606040" cy="13030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16" y="5569035"/>
            <a:ext cx="2606040" cy="13175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3" y="2819468"/>
            <a:ext cx="2743200" cy="12492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60" y="4678829"/>
            <a:ext cx="2743200" cy="12354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48" y="3692166"/>
            <a:ext cx="2743200" cy="12667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48" y="1996826"/>
            <a:ext cx="2743200" cy="1223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65" y="3082061"/>
            <a:ext cx="4388302" cy="72407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403106" y="301214"/>
            <a:ext cx="451821" cy="72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87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174" y="1362456"/>
            <a:ext cx="4846320" cy="50776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22708" y="1362456"/>
            <a:ext cx="4846320" cy="50776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52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and_2Phot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173" y="1362456"/>
            <a:ext cx="5502538" cy="50453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777038" y="1362075"/>
            <a:ext cx="4292600" cy="244633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777038" y="3962042"/>
            <a:ext cx="4292600" cy="2446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and_2Photo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490" y="1362456"/>
            <a:ext cx="5502538" cy="50453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124173" y="1362075"/>
            <a:ext cx="4292600" cy="244633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4173" y="3962042"/>
            <a:ext cx="4292600" cy="2446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Vert_Photos_With_Title_and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124174" y="5228215"/>
            <a:ext cx="9944854" cy="12048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1362456"/>
            <a:ext cx="3206750" cy="3684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1362456"/>
            <a:ext cx="3206750" cy="368455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1362456"/>
            <a:ext cx="3206750" cy="36845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Vert_Photos_With_Title_and_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2747406"/>
            <a:ext cx="3206750" cy="3684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2746483"/>
            <a:ext cx="3206750" cy="368541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2747406"/>
            <a:ext cx="3206750" cy="3684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23950" y="1362456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93226" y="1362456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862278" y="1362456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8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Vert_Photos_With_Title_and_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1363378"/>
            <a:ext cx="3206750" cy="3684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1362455"/>
            <a:ext cx="3206750" cy="368541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1363378"/>
            <a:ext cx="3206750" cy="36844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123950" y="5226981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493226" y="5226981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862278" y="5226981"/>
            <a:ext cx="3206750" cy="12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0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Horz_Photos_With_Title_and_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24174" y="1363378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862278" y="1362456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3226" y="1363378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123950" y="3149045"/>
            <a:ext cx="3206750" cy="6376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493226" y="3149045"/>
            <a:ext cx="3206750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862278" y="3149045"/>
            <a:ext cx="3206750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1124174" y="4008579"/>
            <a:ext cx="3206750" cy="1692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862278" y="4007657"/>
            <a:ext cx="3206750" cy="1692716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4493226" y="4008579"/>
            <a:ext cx="3206750" cy="169229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123950" y="5794246"/>
            <a:ext cx="3206750" cy="6376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493226" y="5794246"/>
            <a:ext cx="3206750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7862278" y="5794246"/>
            <a:ext cx="3206750" cy="637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88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Side bar"/>
          <p:cNvSpPr/>
          <p:nvPr userDrawn="1"/>
        </p:nvSpPr>
        <p:spPr>
          <a:xfrm>
            <a:off x="-1" y="376"/>
            <a:ext cx="81758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4174" y="432593"/>
            <a:ext cx="9944854" cy="750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174" y="1366221"/>
            <a:ext cx="9944854" cy="506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56579" y="376"/>
            <a:ext cx="228600" cy="6858000"/>
          </a:xfrm>
          <a:prstGeom prst="rect">
            <a:avLst/>
          </a:prstGeom>
          <a:solidFill>
            <a:srgbClr val="C31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973" y="432593"/>
            <a:ext cx="2714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71" r:id="rId4"/>
    <p:sldLayoutId id="2147483688" r:id="rId5"/>
    <p:sldLayoutId id="2147483662" r:id="rId6"/>
    <p:sldLayoutId id="2147483663" r:id="rId7"/>
    <p:sldLayoutId id="2147483678" r:id="rId8"/>
    <p:sldLayoutId id="2147483681" r:id="rId9"/>
    <p:sldLayoutId id="2147483682" r:id="rId10"/>
    <p:sldLayoutId id="2147483683" r:id="rId11"/>
    <p:sldLayoutId id="2147483664" r:id="rId12"/>
    <p:sldLayoutId id="2147483679" r:id="rId13"/>
    <p:sldLayoutId id="2147483667" r:id="rId14"/>
    <p:sldLayoutId id="2147483668" r:id="rId15"/>
    <p:sldLayoutId id="2147483675" r:id="rId16"/>
    <p:sldLayoutId id="2147483676" r:id="rId17"/>
    <p:sldLayoutId id="2147483670" r:id="rId18"/>
    <p:sldLayoutId id="2147483673" r:id="rId19"/>
    <p:sldLayoutId id="2147483684" r:id="rId20"/>
    <p:sldLayoutId id="2147483689" r:id="rId21"/>
    <p:sldLayoutId id="2147483686" r:id="rId22"/>
    <p:sldLayoutId id="2147483687" r:id="rId2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Clr>
          <a:srgbClr val="C31F2E"/>
        </a:buClr>
        <a:buSzPct val="90000"/>
        <a:buFont typeface="Franklin Gothic Book" panose="020B0503020102020204" pitchFamily="34" charset="0"/>
        <a:buChar char="■"/>
        <a:defRPr sz="3200" i="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rgbClr val="C31F2E"/>
        </a:buClr>
        <a:buSzPct val="90000"/>
        <a:buFont typeface="Franklin Gothic Book" panose="020B0503020102020204" pitchFamily="34" charset="0"/>
        <a:buChar char="■"/>
        <a:defRPr sz="2800" i="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rgbClr val="C31F2E"/>
        </a:buClr>
        <a:buSzPct val="90000"/>
        <a:buFont typeface="Franklin Gothic Book" panose="020B0503020102020204" pitchFamily="34" charset="0"/>
        <a:buChar char="■"/>
        <a:defRPr sz="2400" i="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rgbClr val="C31F2E"/>
        </a:buClr>
        <a:buSzPct val="90000"/>
        <a:buFont typeface="Franklin Gothic Book" panose="020B0503020102020204" pitchFamily="34" charset="0"/>
        <a:buChar char="■"/>
        <a:defRPr sz="2000" i="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rgbClr val="C31F2E"/>
        </a:buClr>
        <a:buSzPct val="90000"/>
        <a:buFont typeface="Franklin Gothic Book" panose="020B0503020102020204" pitchFamily="34" charset="0"/>
        <a:buChar char="■"/>
        <a:defRPr sz="2000" i="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postman/install-newman-using-np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44591" y="2670464"/>
            <a:ext cx="10142609" cy="2779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 dirty="0" smtClean="0"/>
              <a:t>Postman </a:t>
            </a:r>
            <a:r>
              <a:rPr lang="en-US" sz="6000" dirty="0" err="1" smtClean="0"/>
              <a:t>api</a:t>
            </a:r>
            <a:r>
              <a:rPr lang="en-US" sz="6000" dirty="0" smtClean="0"/>
              <a:t> TESTING TOOL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27471" y="3940237"/>
            <a:ext cx="6248400" cy="43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defRPr sz="230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defRPr sz="200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defRPr sz="180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defRPr sz="160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C31F2E"/>
              </a:buClr>
              <a:buSzPct val="90000"/>
              <a:buFont typeface="Franklin Gothic Book" panose="020B0503020102020204" pitchFamily="34" charset="0"/>
              <a:buNone/>
              <a:defRPr sz="160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TEST RESULTS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0" y="1366838"/>
            <a:ext cx="9010107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PASSING REQUEST WITH POST METHOD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828799"/>
            <a:ext cx="9944854" cy="460427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Select POST method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Navigate </a:t>
            </a:r>
            <a:r>
              <a:rPr lang="en-US" dirty="0">
                <a:ea typeface="Microsoft YaHei" pitchFamily="2"/>
                <a:cs typeface="Mangal" pitchFamily="2"/>
              </a:rPr>
              <a:t>to </a:t>
            </a:r>
            <a:r>
              <a:rPr lang="en-US" dirty="0" smtClean="0">
                <a:ea typeface="Microsoft YaHei" pitchFamily="2"/>
                <a:cs typeface="Mangal" pitchFamily="2"/>
              </a:rPr>
              <a:t>BODY </a:t>
            </a:r>
            <a:r>
              <a:rPr lang="en-US" dirty="0">
                <a:ea typeface="Microsoft YaHei" pitchFamily="2"/>
                <a:cs typeface="Mangal" pitchFamily="2"/>
              </a:rPr>
              <a:t>section.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Select </a:t>
            </a:r>
            <a:r>
              <a:rPr lang="en-US" i="1" dirty="0">
                <a:ea typeface="Microsoft YaHei" pitchFamily="2"/>
                <a:cs typeface="Mangal" pitchFamily="2"/>
              </a:rPr>
              <a:t>raw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Select </a:t>
            </a:r>
            <a:r>
              <a:rPr lang="en-US" dirty="0">
                <a:ea typeface="Microsoft YaHei" pitchFamily="2"/>
                <a:cs typeface="Mangal" pitchFamily="2"/>
              </a:rPr>
              <a:t>“</a:t>
            </a:r>
            <a:r>
              <a:rPr lang="en-US" i="1" dirty="0">
                <a:ea typeface="Microsoft YaHei" pitchFamily="2"/>
                <a:cs typeface="Mangal" pitchFamily="2"/>
              </a:rPr>
              <a:t>application</a:t>
            </a:r>
            <a:r>
              <a:rPr lang="en-US" dirty="0">
                <a:ea typeface="Microsoft YaHei" pitchFamily="2"/>
                <a:cs typeface="Mangal" pitchFamily="2"/>
              </a:rPr>
              <a:t>/</a:t>
            </a:r>
            <a:r>
              <a:rPr lang="en-US" i="1" dirty="0">
                <a:ea typeface="Microsoft YaHei" pitchFamily="2"/>
                <a:cs typeface="Mangal" pitchFamily="2"/>
              </a:rPr>
              <a:t>json</a:t>
            </a:r>
            <a:r>
              <a:rPr lang="en-US" dirty="0">
                <a:ea typeface="Microsoft YaHei" pitchFamily="2"/>
                <a:cs typeface="Mangal" pitchFamily="2"/>
              </a:rPr>
              <a:t>” from Text dropdown.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Add </a:t>
            </a:r>
            <a:r>
              <a:rPr lang="en-US" dirty="0">
                <a:ea typeface="Microsoft YaHei" pitchFamily="2"/>
                <a:cs typeface="Mangal" pitchFamily="2"/>
              </a:rPr>
              <a:t>request body in </a:t>
            </a:r>
            <a:r>
              <a:rPr lang="en-US" dirty="0" smtClean="0">
                <a:ea typeface="Microsoft YaHei" pitchFamily="2"/>
                <a:cs typeface="Mangal" pitchFamily="2"/>
              </a:rPr>
              <a:t>JSON </a:t>
            </a:r>
            <a:r>
              <a:rPr lang="en-US" dirty="0">
                <a:ea typeface="Microsoft YaHei" pitchFamily="2"/>
                <a:cs typeface="Mangal" pitchFamily="2"/>
              </a:rPr>
              <a:t>format.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188389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PASSING REQUEST WITH POST METHOD</a:t>
            </a:r>
          </a:p>
        </p:txBody>
      </p:sp>
      <p:pic>
        <p:nvPicPr>
          <p:cNvPr id="7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47" y="1792288"/>
            <a:ext cx="9010107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6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8143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alibri" pitchFamily="34"/>
                <a:ea typeface="Microsoft YaHei" pitchFamily="2"/>
                <a:cs typeface="Mangal" pitchFamily="2"/>
              </a:rPr>
              <a:t>Assignment No.1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3" y="1246908"/>
            <a:ext cx="10236553" cy="5403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Please come up with following </a:t>
            </a:r>
            <a:r>
              <a:rPr lang="en-US" sz="3500" dirty="0" smtClean="0"/>
              <a:t>tasks from </a:t>
            </a:r>
            <a:r>
              <a:rPr lang="en-US" sz="3500" dirty="0"/>
              <a:t>your own </a:t>
            </a:r>
            <a:r>
              <a:rPr lang="en-US" sz="3500" dirty="0" smtClean="0"/>
              <a:t>projects.</a:t>
            </a:r>
          </a:p>
          <a:p>
            <a:r>
              <a:rPr lang="en-US" sz="3500" dirty="0"/>
              <a:t>Create collection</a:t>
            </a:r>
          </a:p>
          <a:p>
            <a:r>
              <a:rPr lang="en-US" sz="3500" dirty="0"/>
              <a:t>Create environment variables</a:t>
            </a:r>
          </a:p>
          <a:p>
            <a:r>
              <a:rPr lang="en-US" sz="3500" dirty="0"/>
              <a:t>GET request with following </a:t>
            </a:r>
            <a:r>
              <a:rPr lang="en-US" sz="3500" dirty="0" smtClean="0"/>
              <a:t>assertions</a:t>
            </a:r>
          </a:p>
          <a:p>
            <a:pPr lvl="1"/>
            <a:r>
              <a:rPr lang="en-US" sz="3500" dirty="0" smtClean="0"/>
              <a:t>200 </a:t>
            </a:r>
            <a:r>
              <a:rPr lang="en-US" sz="3500" dirty="0"/>
              <a:t>status </a:t>
            </a:r>
            <a:r>
              <a:rPr lang="en-US" sz="3500" dirty="0" smtClean="0"/>
              <a:t>code</a:t>
            </a:r>
          </a:p>
          <a:p>
            <a:pPr lvl="1"/>
            <a:r>
              <a:rPr lang="en-US" sz="3500" dirty="0" smtClean="0"/>
              <a:t>Not null</a:t>
            </a:r>
          </a:p>
          <a:p>
            <a:pPr lvl="1"/>
            <a:r>
              <a:rPr lang="en-US" sz="3500" dirty="0" smtClean="0"/>
              <a:t>To </a:t>
            </a:r>
            <a:r>
              <a:rPr lang="en-US" sz="3500" dirty="0"/>
              <a:t>be </a:t>
            </a:r>
            <a:r>
              <a:rPr lang="en-US" sz="3500" dirty="0" smtClean="0"/>
              <a:t>null</a:t>
            </a:r>
          </a:p>
          <a:p>
            <a:pPr lvl="1"/>
            <a:r>
              <a:rPr lang="en-US" sz="3500" dirty="0" smtClean="0"/>
              <a:t>Response time</a:t>
            </a:r>
          </a:p>
          <a:p>
            <a:pPr lvl="1"/>
            <a:r>
              <a:rPr lang="en-US" sz="3500" dirty="0" smtClean="0"/>
              <a:t>Response </a:t>
            </a:r>
            <a:r>
              <a:rPr lang="en-US" sz="3500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8143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Calibri" pitchFamily="34"/>
                <a:ea typeface="Microsoft YaHei" pitchFamily="2"/>
                <a:cs typeface="Mangal" pitchFamily="2"/>
              </a:rPr>
              <a:t>SESSION 2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828799"/>
            <a:ext cx="9944854" cy="4604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WORKING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WITH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VARIABLES</a:t>
            </a:r>
          </a:p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S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ET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ENVIRONMENT VARIABLES</a:t>
            </a:r>
            <a:endParaRPr lang="en-US" dirty="0" smtClean="0">
              <a:latin typeface="Calibri" pitchFamily="34"/>
              <a:ea typeface="Microsoft YaHei" pitchFamily="2"/>
              <a:cs typeface="Mangal" pitchFamily="2"/>
            </a:endParaRPr>
          </a:p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U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NSET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VARIABLES</a:t>
            </a:r>
          </a:p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U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SING VARIABLES IN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URL</a:t>
            </a:r>
          </a:p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U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SING VARIABLES IN REQUEST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BODY</a:t>
            </a:r>
          </a:p>
          <a:p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WORKING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WITH 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LOOPS</a:t>
            </a:r>
          </a:p>
          <a:p>
            <a:pPr lvl="1"/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LOOPS &amp; NESTED LOOPS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3"/>
            <a:ext cx="9944854" cy="7450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SET </a:t>
            </a: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ENV &amp; GLOBAL </a:t>
            </a: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VARIABLE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177637"/>
            <a:ext cx="9944854" cy="525543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highlight>
                  <a:srgbClr val="FFF200"/>
                </a:highlight>
                <a:ea typeface="Microsoft YaHei" pitchFamily="2"/>
                <a:cs typeface="Mangal" pitchFamily="2"/>
              </a:rPr>
              <a:t>pm.environment.set</a:t>
            </a:r>
            <a:r>
              <a:rPr lang="en-US" dirty="0">
                <a:highlight>
                  <a:srgbClr val="FFF200"/>
                </a:highlight>
                <a:ea typeface="Microsoft YaHei" pitchFamily="2"/>
                <a:cs typeface="Mangal" pitchFamily="2"/>
              </a:rPr>
              <a:t>(“variable_name”,”</a:t>
            </a:r>
            <a:r>
              <a:rPr lang="en-US" dirty="0" err="1">
                <a:highlight>
                  <a:srgbClr val="FFF200"/>
                </a:highlight>
                <a:ea typeface="Microsoft YaHei" pitchFamily="2"/>
                <a:cs typeface="Mangal" pitchFamily="2"/>
              </a:rPr>
              <a:t>variable_value</a:t>
            </a:r>
            <a:r>
              <a:rPr lang="en-US" dirty="0">
                <a:highlight>
                  <a:srgbClr val="FFF200"/>
                </a:highlight>
                <a:ea typeface="Microsoft YaHei" pitchFamily="2"/>
                <a:cs typeface="Mangal" pitchFamily="2"/>
              </a:rPr>
              <a:t>”);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highlight>
                <a:srgbClr val="FFF200"/>
              </a:highlight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4" y="1922681"/>
            <a:ext cx="10077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3458" y="4222443"/>
            <a:ext cx="10028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highlight>
                  <a:srgbClr val="FFF200"/>
                </a:highlight>
                <a:latin typeface="Calibri" panose="020F0502020204030204" pitchFamily="34" charset="0"/>
                <a:ea typeface="Microsoft YaHei" pitchFamily="2"/>
                <a:cs typeface="Mangal" pitchFamily="2"/>
              </a:rPr>
              <a:t>pm.globals.set</a:t>
            </a:r>
            <a:r>
              <a:rPr lang="en-US" sz="3200" dirty="0">
                <a:highlight>
                  <a:srgbClr val="FFF200"/>
                </a:highlight>
                <a:latin typeface="Calibri" panose="020F0502020204030204" pitchFamily="34" charset="0"/>
                <a:ea typeface="Microsoft YaHei" pitchFamily="2"/>
                <a:cs typeface="Mangal" pitchFamily="2"/>
              </a:rPr>
              <a:t>(“variable_name”,”</a:t>
            </a:r>
            <a:r>
              <a:rPr lang="en-US" sz="3200" dirty="0" err="1">
                <a:highlight>
                  <a:srgbClr val="FFF200"/>
                </a:highlight>
                <a:latin typeface="Calibri" panose="020F0502020204030204" pitchFamily="34" charset="0"/>
                <a:ea typeface="Microsoft YaHei" pitchFamily="2"/>
                <a:cs typeface="Mangal" pitchFamily="2"/>
              </a:rPr>
              <a:t>variable_value</a:t>
            </a:r>
            <a:r>
              <a:rPr lang="en-US" sz="3200" dirty="0">
                <a:highlight>
                  <a:srgbClr val="FFF200"/>
                </a:highlight>
                <a:latin typeface="Calibri" panose="020F0502020204030204" pitchFamily="34" charset="0"/>
                <a:ea typeface="Microsoft YaHei" pitchFamily="2"/>
                <a:cs typeface="Mangal" pitchFamily="2"/>
              </a:rPr>
              <a:t>”);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86" y="5020729"/>
            <a:ext cx="99901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4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68499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ACCESSING </a:t>
            </a: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VAR </a:t>
            </a: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AS </a:t>
            </a: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PARA IN REQUEST URL AND BODY: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4" y="2017555"/>
            <a:ext cx="9945688" cy="109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88" y="3328699"/>
            <a:ext cx="10080626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LOOPS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74" y="1828800"/>
            <a:ext cx="818844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Nested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828799"/>
            <a:ext cx="9944854" cy="46042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We may have to use nested loops into test scripts according to the  API response.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45000"/>
              <a:buNone/>
              <a:defRPr/>
            </a:pPr>
            <a:endParaRPr lang="en-US" dirty="0" smtClean="0">
              <a:latin typeface="Calibri" pitchFamily="34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For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example : We need to check the value  of parameter “</a:t>
            </a:r>
            <a:r>
              <a:rPr lang="en-US" dirty="0" err="1" smtClean="0">
                <a:latin typeface="Calibri" pitchFamily="34"/>
                <a:ea typeface="Microsoft YaHei" pitchFamily="2"/>
                <a:cs typeface="Mangal" pitchFamily="2"/>
              </a:rPr>
              <a:t>AccessoryTypeName</a:t>
            </a: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” residing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in “</a:t>
            </a:r>
            <a:r>
              <a:rPr lang="en-US" b="1" dirty="0" err="1">
                <a:latin typeface="Calibri" pitchFamily="34"/>
                <a:ea typeface="Microsoft YaHei" pitchFamily="2"/>
                <a:cs typeface="Mangal" pitchFamily="2"/>
              </a:rPr>
              <a:t>ResponseData</a:t>
            </a:r>
            <a:r>
              <a:rPr lang="en-US" b="1" dirty="0">
                <a:latin typeface="Calibri" pitchFamily="34"/>
                <a:ea typeface="Microsoft YaHei" pitchFamily="2"/>
                <a:cs typeface="Mangal" pitchFamily="2"/>
              </a:rPr>
              <a:t> → Accessories → </a:t>
            </a:r>
            <a:r>
              <a:rPr lang="en-US" b="1" dirty="0" err="1" smtClean="0">
                <a:latin typeface="Calibri" pitchFamily="34"/>
                <a:ea typeface="Microsoft YaHei" pitchFamily="2"/>
                <a:cs typeface="Mangal" pitchFamily="2"/>
              </a:rPr>
              <a:t>AccessoryTypeName</a:t>
            </a:r>
            <a:r>
              <a:rPr lang="en-US" b="1" dirty="0" smtClean="0">
                <a:latin typeface="Calibri" pitchFamily="34"/>
                <a:ea typeface="Microsoft YaHei" pitchFamily="2"/>
                <a:cs typeface="Mangal" pitchFamily="2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latin typeface="Liberation Sans" pitchFamily="18"/>
                <a:ea typeface="Microsoft YaHei" pitchFamily="2"/>
                <a:cs typeface="Mangal" pitchFamily="2"/>
              </a:rPr>
              <a:t>Nested Loops</a:t>
            </a:r>
          </a:p>
        </p:txBody>
      </p:sp>
      <p:pic>
        <p:nvPicPr>
          <p:cNvPr id="5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001934"/>
            <a:ext cx="9945688" cy="425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9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Postman?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Postman is </a:t>
            </a:r>
            <a:r>
              <a:rPr lang="en-US" dirty="0" smtClean="0"/>
              <a:t>one </a:t>
            </a:r>
            <a:r>
              <a:rPr lang="en-US" dirty="0"/>
              <a:t>of the most popular open source tool </a:t>
            </a:r>
            <a:r>
              <a:rPr lang="en-US" dirty="0" smtClean="0"/>
              <a:t>used </a:t>
            </a:r>
            <a:r>
              <a:rPr lang="en-US" dirty="0"/>
              <a:t>in API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It is powerful tool for API development and testing.</a:t>
            </a:r>
          </a:p>
          <a:p>
            <a:r>
              <a:rPr lang="en-US" dirty="0" smtClean="0"/>
              <a:t>It </a:t>
            </a:r>
            <a:r>
              <a:rPr lang="en-US" dirty="0"/>
              <a:t>presents you with a friendly GUI for constructing requests and reading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It </a:t>
            </a:r>
            <a:r>
              <a:rPr lang="en-US" dirty="0"/>
              <a:t>lets you write a test thus reduces manual efforts and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It </a:t>
            </a:r>
            <a:r>
              <a:rPr lang="en-US" dirty="0"/>
              <a:t>is a powerful tool for performing integration testing with your API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•"/>
              <a:defRPr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latin typeface="Calibri" pitchFamily="34"/>
                <a:ea typeface="Microsoft YaHei" pitchFamily="2"/>
                <a:cs typeface="Mangal" pitchFamily="2"/>
              </a:rPr>
              <a:t>REPORT GENERATION THROUGH NEWMAN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828799"/>
            <a:ext cx="9944854" cy="460427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Install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Node.js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Install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NPM (node package manager)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Install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Newman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Link to refer installation procedure is 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pitchFamily="34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Calibri" pitchFamily="34"/>
                <a:ea typeface="Microsoft YaHei" pitchFamily="2"/>
                <a:cs typeface="Mangal" pitchFamily="2"/>
                <a:hlinkClick r:id="rId2"/>
              </a:rPr>
              <a:t>https</a:t>
            </a:r>
            <a:r>
              <a:rPr lang="en-US" b="1" i="1" dirty="0">
                <a:latin typeface="Calibri" pitchFamily="34"/>
                <a:ea typeface="Microsoft YaHei" pitchFamily="2"/>
                <a:cs typeface="Mangal" pitchFamily="2"/>
                <a:hlinkClick r:id="rId2"/>
              </a:rPr>
              <a:t>://www.toolsqa.com/postman/install-newman-using-npm/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latin typeface="Calibri" pitchFamily="34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Install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html reporter 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alibri" pitchFamily="34"/>
                <a:ea typeface="Microsoft YaHei" pitchFamily="2"/>
                <a:cs typeface="Mangal" pitchFamily="2"/>
              </a:rPr>
              <a:t>type </a:t>
            </a:r>
            <a:r>
              <a:rPr lang="en-US" dirty="0">
                <a:latin typeface="Calibri" pitchFamily="34"/>
                <a:ea typeface="Microsoft YaHei" pitchFamily="2"/>
                <a:cs typeface="Mangal" pitchFamily="2"/>
              </a:rPr>
              <a:t>: </a:t>
            </a:r>
            <a:r>
              <a:rPr lang="en-US" b="1" i="1" dirty="0" err="1">
                <a:solidFill>
                  <a:srgbClr val="3465A4"/>
                </a:solidFill>
                <a:latin typeface="Calibri" pitchFamily="34"/>
                <a:ea typeface="Microsoft YaHei" pitchFamily="2"/>
                <a:cs typeface="Mangal" pitchFamily="2"/>
              </a:rPr>
              <a:t>npm</a:t>
            </a:r>
            <a:r>
              <a:rPr lang="en-US" b="1" i="1" dirty="0">
                <a:solidFill>
                  <a:srgbClr val="3465A4"/>
                </a:solidFill>
                <a:latin typeface="Calibri" pitchFamily="34"/>
                <a:ea typeface="Microsoft YaHei" pitchFamily="2"/>
                <a:cs typeface="Mangal" pitchFamily="2"/>
              </a:rPr>
              <a:t> install -g </a:t>
            </a:r>
            <a:r>
              <a:rPr lang="en-US" b="1" i="1" dirty="0" err="1">
                <a:solidFill>
                  <a:srgbClr val="3465A4"/>
                </a:solidFill>
                <a:latin typeface="Calibri" pitchFamily="34"/>
                <a:ea typeface="Microsoft YaHei" pitchFamily="2"/>
                <a:cs typeface="Mangal" pitchFamily="2"/>
              </a:rPr>
              <a:t>newman</a:t>
            </a:r>
            <a:r>
              <a:rPr lang="en-US" b="1" i="1" dirty="0">
                <a:solidFill>
                  <a:srgbClr val="3465A4"/>
                </a:solidFill>
                <a:latin typeface="Calibri" pitchFamily="34"/>
                <a:ea typeface="Microsoft YaHei" pitchFamily="2"/>
                <a:cs typeface="Mangal" pitchFamily="2"/>
              </a:rPr>
              <a:t>-reporter-html  </a:t>
            </a:r>
            <a:r>
              <a:rPr lang="en-US" b="1" i="1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in</a:t>
            </a:r>
            <a:r>
              <a:rPr lang="en-US" b="1" i="1" dirty="0">
                <a:solidFill>
                  <a:srgbClr val="3465A4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cmd</a:t>
            </a:r>
            <a:endParaRPr lang="en-US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45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174" y="432592"/>
            <a:ext cx="9944854" cy="1396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latin typeface="Calibri" pitchFamily="34"/>
                <a:ea typeface="Microsoft YaHei" pitchFamily="2"/>
                <a:cs typeface="Mangal" pitchFamily="2"/>
              </a:rPr>
              <a:t>REPORT GENERATION THROUGH NEWMAN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828799"/>
            <a:ext cx="9944854" cy="46042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Microsoft YaHei" pitchFamily="2"/>
                <a:cs typeface="Mangal" pitchFamily="2"/>
              </a:rPr>
              <a:t>Commands </a:t>
            </a:r>
            <a:r>
              <a:rPr lang="en-US" dirty="0">
                <a:ea typeface="Microsoft YaHei" pitchFamily="2"/>
                <a:cs typeface="Mangal" pitchFamily="2"/>
              </a:rPr>
              <a:t>for running collection through command prompt using </a:t>
            </a:r>
            <a:r>
              <a:rPr lang="en-US" dirty="0" smtClean="0">
                <a:ea typeface="Microsoft YaHei" pitchFamily="2"/>
                <a:cs typeface="Mangal" pitchFamily="2"/>
              </a:rPr>
              <a:t>NEWMAN</a:t>
            </a:r>
            <a:endParaRPr lang="en-US" dirty="0"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Liberation Sans" pitchFamily="18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 smtClean="0">
                <a:solidFill>
                  <a:srgbClr val="3465A4"/>
                </a:solidFill>
                <a:latin typeface="Liberation Sans" pitchFamily="18"/>
                <a:ea typeface="Microsoft YaHei" pitchFamily="2"/>
                <a:cs typeface="Mangal" pitchFamily="2"/>
              </a:rPr>
              <a:t>newman</a:t>
            </a:r>
            <a:r>
              <a:rPr lang="en-US" b="1" i="1" dirty="0" smtClean="0">
                <a:solidFill>
                  <a:srgbClr val="3465A4"/>
                </a:solidFill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b="1" i="1" dirty="0">
                <a:solidFill>
                  <a:srgbClr val="3465A4"/>
                </a:solidFill>
                <a:latin typeface="Liberation Sans" pitchFamily="18"/>
                <a:ea typeface="Microsoft YaHei" pitchFamily="2"/>
                <a:cs typeface="Mangal" pitchFamily="2"/>
              </a:rPr>
              <a:t>run </a:t>
            </a:r>
            <a:r>
              <a:rPr lang="en-US" b="1" i="1" dirty="0" err="1" smtClean="0">
                <a:solidFill>
                  <a:srgbClr val="3465A4"/>
                </a:solidFill>
                <a:latin typeface="Liberation Sans" pitchFamily="18"/>
                <a:ea typeface="Microsoft YaHei" pitchFamily="2"/>
                <a:cs typeface="Mangal" pitchFamily="2"/>
              </a:rPr>
              <a:t>link_as_copied_from_postman_collection_sharing</a:t>
            </a:r>
            <a:endParaRPr lang="en-US" b="1" i="1" dirty="0" smtClean="0">
              <a:solidFill>
                <a:srgbClr val="3465A4"/>
              </a:solidFill>
              <a:latin typeface="Liberation Sans" pitchFamily="18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3465A4"/>
              </a:solidFill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i="1" dirty="0">
              <a:solidFill>
                <a:srgbClr val="3465A4"/>
              </a:solidFill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26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i="1" dirty="0" smtClean="0">
              <a:latin typeface="Calibri" pitchFamily="34"/>
              <a:ea typeface="Microsoft YaHei" pitchFamily="2"/>
              <a:cs typeface="Mangal" pitchFamily="2"/>
            </a:endParaRPr>
          </a:p>
          <a:p>
            <a:pPr marL="0" indent="0" algn="ctr">
              <a:buNone/>
            </a:pPr>
            <a:endParaRPr lang="en-US" b="1" i="1" dirty="0">
              <a:latin typeface="Calibri" pitchFamily="34"/>
              <a:ea typeface="Microsoft YaHei" pitchFamily="2"/>
              <a:cs typeface="Mangal" pitchFamily="2"/>
            </a:endParaRPr>
          </a:p>
          <a:p>
            <a:pPr marL="0" indent="0" algn="ctr">
              <a:buNone/>
            </a:pPr>
            <a:endParaRPr lang="en-US" b="1" i="1" dirty="0" smtClean="0">
              <a:latin typeface="Calibri" pitchFamily="34"/>
              <a:ea typeface="Microsoft YaHei" pitchFamily="2"/>
              <a:cs typeface="Mangal" pitchFamily="2"/>
            </a:endParaRPr>
          </a:p>
          <a:p>
            <a:pPr marL="0" indent="0" algn="ctr">
              <a:buNone/>
            </a:pPr>
            <a:r>
              <a:rPr lang="en-US" sz="6000" b="1" i="1" dirty="0" smtClean="0">
                <a:latin typeface="Calibri" pitchFamily="34"/>
                <a:ea typeface="Microsoft YaHei" pitchFamily="2"/>
                <a:cs typeface="Mangal" pitchFamily="2"/>
              </a:rPr>
              <a:t>Thank </a:t>
            </a:r>
            <a:r>
              <a:rPr lang="en-US" sz="6000" b="1" i="1" dirty="0">
                <a:latin typeface="Calibri" pitchFamily="34"/>
                <a:ea typeface="Microsoft YaHei" pitchFamily="2"/>
                <a:cs typeface="Mangal" pitchFamily="2"/>
              </a:rPr>
              <a:t>You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</a:t>
            </a:r>
            <a:r>
              <a:rPr lang="en-US" b="1" dirty="0"/>
              <a:t>Use Postman?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Accessibility </a:t>
            </a:r>
            <a:r>
              <a:rPr lang="en-US" dirty="0"/>
              <a:t>- To use Postman, one would just need to log-in to their own accounts making it easy to access files anytime, anywhere as long as a Postman application is installed on the computer.</a:t>
            </a:r>
          </a:p>
          <a:p>
            <a:r>
              <a:rPr lang="en-US" dirty="0"/>
              <a:t>Use of Collections - Postman lets users create collections for their API calls. Each collection can create subfolders and multiple requests. This helps in organizing your test suites.</a:t>
            </a:r>
          </a:p>
          <a:p>
            <a:r>
              <a:rPr lang="en-US" dirty="0"/>
              <a:t>Collaboration - Collections and environments can be imported or exported making it easy to share files. A direct link can also be used to share collections.</a:t>
            </a:r>
          </a:p>
          <a:p>
            <a:r>
              <a:rPr lang="en-US" dirty="0"/>
              <a:t>Creating Environments - Having multiple environments aids in less repetition of tests as one can use the same collection but for a different environment. </a:t>
            </a:r>
          </a:p>
          <a:p>
            <a:r>
              <a:rPr lang="en-US" dirty="0"/>
              <a:t>Creation of Tests - Test checkpoints such as verifying for successful HTTP response status can be added to each API calls which help ensure test coverage.</a:t>
            </a:r>
          </a:p>
          <a:p>
            <a:r>
              <a:rPr lang="en-US" dirty="0"/>
              <a:t>Automation Testing - Through the use of the Collection Runner or Newman, tests can be run in multiple iterations saving time for repetitive tests.</a:t>
            </a:r>
          </a:p>
          <a:p>
            <a:r>
              <a:rPr lang="en-US" dirty="0"/>
              <a:t>Debugging - Postman console helps to check what data has been retrieved making it easy to debug tests.</a:t>
            </a:r>
          </a:p>
          <a:p>
            <a:pPr marL="0" indent="0">
              <a:buNone/>
            </a:pPr>
            <a:endParaRPr lang="en-US" dirty="0" smtClean="0"/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Download and Install POSTMAN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174" y="1183341"/>
            <a:ext cx="10604000" cy="5946329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https://www.getpostman.com/downloads/</a:t>
            </a:r>
            <a:r>
              <a:rPr lang="en-US" dirty="0"/>
              <a:t> and choose your desired platform among Mac, Windows or Linux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54" y="2549156"/>
            <a:ext cx="5276585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i="1" dirty="0">
                <a:latin typeface="Calibri" pitchFamily="34"/>
                <a:ea typeface="Microsoft YaHei" pitchFamily="2"/>
                <a:cs typeface="Mangal" pitchFamily="2"/>
              </a:rPr>
              <a:t>POSTMAN </a:t>
            </a:r>
            <a:r>
              <a:rPr lang="en-US" b="1" i="1" dirty="0" smtClean="0">
                <a:latin typeface="Calibri" pitchFamily="34"/>
                <a:ea typeface="Microsoft YaHei" pitchFamily="2"/>
                <a:cs typeface="Mangal" pitchFamily="2"/>
              </a:rPr>
              <a:t>INTERFACE</a:t>
            </a:r>
            <a:endParaRPr lang="en-US" b="1" i="1" dirty="0">
              <a:latin typeface="Calibri" pitchFamily="34"/>
              <a:ea typeface="Microsoft YaHei" pitchFamily="2"/>
              <a:cs typeface="Mangal" pitchFamily="2"/>
            </a:endParaRPr>
          </a:p>
        </p:txBody>
      </p:sp>
      <p:pic>
        <p:nvPicPr>
          <p:cNvPr id="6" name="Picture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7289"/>
            <a:ext cx="9945688" cy="504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2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/>
                <a:ea typeface="Microsoft YaHei" pitchFamily="2"/>
                <a:cs typeface="Mangal" pitchFamily="2"/>
              </a:rPr>
              <a:t>POSTMAN </a:t>
            </a:r>
            <a:r>
              <a:rPr lang="en-US" b="1" i="1" dirty="0" smtClean="0">
                <a:latin typeface="Calibri" pitchFamily="34"/>
                <a:ea typeface="Microsoft YaHei" pitchFamily="2"/>
                <a:cs typeface="Mangal" pitchFamily="2"/>
              </a:rPr>
              <a:t>INTERFACE - 1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0" y="1366838"/>
            <a:ext cx="9010107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2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/>
                <a:ea typeface="Microsoft YaHei" pitchFamily="2"/>
                <a:cs typeface="Mangal" pitchFamily="2"/>
              </a:rPr>
              <a:t>POSTMAN </a:t>
            </a:r>
            <a:r>
              <a:rPr lang="en-US" b="1" i="1" dirty="0" smtClean="0">
                <a:latin typeface="Calibri" pitchFamily="34"/>
                <a:ea typeface="Microsoft YaHei" pitchFamily="2"/>
                <a:cs typeface="Mangal" pitchFamily="2"/>
              </a:rPr>
              <a:t>INTERFACE - 2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0" y="1366838"/>
            <a:ext cx="9010107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i="1" dirty="0">
                <a:latin typeface="Calibri" pitchFamily="34"/>
                <a:ea typeface="Microsoft YaHei" pitchFamily="2"/>
                <a:cs typeface="Mangal" pitchFamily="2"/>
              </a:rPr>
              <a:t>API </a:t>
            </a:r>
            <a:r>
              <a:rPr lang="en-US" b="1" i="1" dirty="0" smtClean="0">
                <a:latin typeface="Calibri" pitchFamily="34"/>
                <a:ea typeface="Microsoft YaHei" pitchFamily="2"/>
                <a:cs typeface="Mangal" pitchFamily="2"/>
              </a:rPr>
              <a:t>TESTING WITH POSTMAN</a:t>
            </a:r>
            <a:endParaRPr lang="en-US" b="1" i="1" dirty="0">
              <a:latin typeface="Calibri" pitchFamily="34"/>
              <a:ea typeface="Microsoft YaHei" pitchFamily="2"/>
              <a:cs typeface="Mangal" pitchFamily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1" dirty="0">
                <a:ea typeface="Microsoft YaHei" pitchFamily="2"/>
                <a:cs typeface="Mangal" pitchFamily="2"/>
              </a:rPr>
              <a:t>API Name</a:t>
            </a:r>
            <a:r>
              <a:rPr lang="en-US" sz="3500" dirty="0">
                <a:ea typeface="Microsoft YaHei" pitchFamily="2"/>
                <a:cs typeface="Mangal" pitchFamily="2"/>
              </a:rPr>
              <a:t> : </a:t>
            </a:r>
            <a:r>
              <a:rPr lang="en-US" sz="3500" dirty="0" err="1">
                <a:ea typeface="Microsoft YaHei" pitchFamily="2"/>
                <a:cs typeface="Mangal" pitchFamily="2"/>
              </a:rPr>
              <a:t>GetFinanceTerms</a:t>
            </a:r>
            <a:endParaRPr lang="en-US" sz="3500" dirty="0"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500" dirty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1" dirty="0">
                <a:ea typeface="Microsoft YaHei" pitchFamily="2"/>
                <a:cs typeface="Mangal" pitchFamily="2"/>
              </a:rPr>
              <a:t>API</a:t>
            </a:r>
            <a:r>
              <a:rPr lang="en-US" sz="3500" dirty="0">
                <a:ea typeface="Microsoft YaHei" pitchFamily="2"/>
                <a:cs typeface="Mangal" pitchFamily="2"/>
              </a:rPr>
              <a:t> </a:t>
            </a:r>
            <a:r>
              <a:rPr lang="en-US" sz="3500" b="1" dirty="0" smtClean="0">
                <a:ea typeface="Microsoft YaHei" pitchFamily="2"/>
                <a:cs typeface="Mangal" pitchFamily="2"/>
              </a:rPr>
              <a:t>Description</a:t>
            </a:r>
            <a:r>
              <a:rPr lang="en-US" sz="3500" dirty="0" smtClean="0">
                <a:ea typeface="Microsoft YaHei" pitchFamily="2"/>
                <a:cs typeface="Mangal" pitchFamily="2"/>
              </a:rPr>
              <a:t>: </a:t>
            </a:r>
            <a:r>
              <a:rPr lang="en-US" sz="3500" dirty="0">
                <a:ea typeface="Microsoft YaHei" pitchFamily="2"/>
                <a:cs typeface="Mangal" pitchFamily="2"/>
              </a:rPr>
              <a:t>This API returns ROI and Tenure for the finance present.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500" dirty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1" dirty="0" smtClean="0">
                <a:ea typeface="Microsoft YaHei" pitchFamily="2"/>
                <a:cs typeface="Mangal" pitchFamily="2"/>
              </a:rPr>
              <a:t>HTTP</a:t>
            </a:r>
            <a:r>
              <a:rPr lang="en-US" sz="3500" dirty="0" smtClean="0">
                <a:ea typeface="Microsoft YaHei" pitchFamily="2"/>
                <a:cs typeface="Mangal" pitchFamily="2"/>
              </a:rPr>
              <a:t> </a:t>
            </a:r>
            <a:r>
              <a:rPr lang="en-US" sz="3500" b="1" dirty="0" smtClean="0">
                <a:ea typeface="Microsoft YaHei" pitchFamily="2"/>
                <a:cs typeface="Mangal" pitchFamily="2"/>
              </a:rPr>
              <a:t>Method</a:t>
            </a:r>
            <a:r>
              <a:rPr lang="en-US" sz="3500" dirty="0" smtClean="0">
                <a:ea typeface="Microsoft YaHei" pitchFamily="2"/>
                <a:cs typeface="Mangal" pitchFamily="2"/>
              </a:rPr>
              <a:t>: </a:t>
            </a:r>
            <a:r>
              <a:rPr lang="en-US" sz="3500" dirty="0">
                <a:ea typeface="Microsoft YaHei" pitchFamily="2"/>
                <a:cs typeface="Mangal" pitchFamily="2"/>
              </a:rPr>
              <a:t>GET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500" dirty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1" dirty="0">
                <a:ea typeface="Microsoft YaHei" pitchFamily="2"/>
                <a:cs typeface="Mangal" pitchFamily="2"/>
              </a:rPr>
              <a:t>URL</a:t>
            </a:r>
            <a:r>
              <a:rPr lang="en-US" sz="3500" dirty="0">
                <a:ea typeface="Microsoft YaHei" pitchFamily="2"/>
                <a:cs typeface="Mangal" pitchFamily="2"/>
              </a:rPr>
              <a:t> : {{</a:t>
            </a:r>
            <a:r>
              <a:rPr lang="en-US" sz="3500" dirty="0" err="1">
                <a:ea typeface="Microsoft YaHei" pitchFamily="2"/>
                <a:cs typeface="Mangal" pitchFamily="2"/>
              </a:rPr>
              <a:t>PS_Url</a:t>
            </a:r>
            <a:r>
              <a:rPr lang="en-US" sz="3500" dirty="0">
                <a:ea typeface="Microsoft YaHei" pitchFamily="2"/>
                <a:cs typeface="Mangal" pitchFamily="2"/>
              </a:rPr>
              <a:t>}}/</a:t>
            </a:r>
            <a:r>
              <a:rPr lang="en-US" sz="3500" dirty="0" err="1">
                <a:ea typeface="Microsoft YaHei" pitchFamily="2"/>
                <a:cs typeface="Mangal" pitchFamily="2"/>
              </a:rPr>
              <a:t>api</a:t>
            </a:r>
            <a:r>
              <a:rPr lang="en-US" sz="3500" dirty="0">
                <a:ea typeface="Microsoft YaHei" pitchFamily="2"/>
                <a:cs typeface="Mangal" pitchFamily="2"/>
              </a:rPr>
              <a:t>/</a:t>
            </a:r>
            <a:r>
              <a:rPr lang="en-US" sz="3500" dirty="0" err="1">
                <a:ea typeface="Microsoft YaHei" pitchFamily="2"/>
                <a:cs typeface="Mangal" pitchFamily="2"/>
              </a:rPr>
              <a:t>VariantFinance</a:t>
            </a:r>
            <a:r>
              <a:rPr lang="en-US" sz="3500" dirty="0">
                <a:ea typeface="Microsoft YaHei" pitchFamily="2"/>
                <a:cs typeface="Mangal" pitchFamily="2"/>
              </a:rPr>
              <a:t>/</a:t>
            </a:r>
            <a:r>
              <a:rPr lang="en-US" sz="3500" dirty="0" err="1">
                <a:ea typeface="Microsoft YaHei" pitchFamily="2"/>
                <a:cs typeface="Mangal" pitchFamily="2"/>
              </a:rPr>
              <a:t>GetFinanceTerms</a:t>
            </a:r>
            <a:endParaRPr lang="en-US" sz="3500" dirty="0"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500" dirty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1" dirty="0" smtClean="0">
                <a:ea typeface="Microsoft YaHei" pitchFamily="2"/>
                <a:cs typeface="Mangal" pitchFamily="2"/>
              </a:rPr>
              <a:t>EXPECTATION</a:t>
            </a:r>
            <a:r>
              <a:rPr lang="en-US" sz="3500" dirty="0" smtClean="0">
                <a:ea typeface="Microsoft YaHei" pitchFamily="2"/>
                <a:cs typeface="Mangal" pitchFamily="2"/>
              </a:rPr>
              <a:t>: The </a:t>
            </a:r>
            <a:r>
              <a:rPr lang="en-US" sz="3500" dirty="0">
                <a:ea typeface="Microsoft YaHei" pitchFamily="2"/>
                <a:cs typeface="Mangal" pitchFamily="2"/>
              </a:rPr>
              <a:t>response should include parameters – </a:t>
            </a:r>
            <a:r>
              <a:rPr lang="en-US" sz="3500" i="1" dirty="0">
                <a:ea typeface="Microsoft YaHei" pitchFamily="2"/>
                <a:cs typeface="Mangal" pitchFamily="2"/>
              </a:rPr>
              <a:t>Tenure</a:t>
            </a:r>
            <a:r>
              <a:rPr lang="en-US" sz="3500" dirty="0">
                <a:ea typeface="Microsoft YaHei" pitchFamily="2"/>
                <a:cs typeface="Mangal" pitchFamily="2"/>
              </a:rPr>
              <a:t> and </a:t>
            </a:r>
            <a:r>
              <a:rPr lang="en-US" sz="3500" i="1" dirty="0" smtClean="0">
                <a:ea typeface="Microsoft YaHei" pitchFamily="2"/>
                <a:cs typeface="Mangal" pitchFamily="2"/>
              </a:rPr>
              <a:t>ROI</a:t>
            </a:r>
            <a:r>
              <a:rPr lang="en-US" sz="3500" dirty="0" smtClean="0">
                <a:ea typeface="Microsoft YaHei" pitchFamily="2"/>
                <a:cs typeface="Mangal" pitchFamily="2"/>
              </a:rPr>
              <a:t> and  </a:t>
            </a:r>
            <a:r>
              <a:rPr lang="en-US" sz="3500" dirty="0">
                <a:ea typeface="Microsoft YaHei" pitchFamily="2"/>
                <a:cs typeface="Mangal" pitchFamily="2"/>
              </a:rPr>
              <a:t>t</a:t>
            </a:r>
            <a:r>
              <a:rPr lang="en-US" sz="3500" dirty="0" smtClean="0">
                <a:ea typeface="Microsoft YaHei" pitchFamily="2"/>
                <a:cs typeface="Mangal" pitchFamily="2"/>
              </a:rPr>
              <a:t>hese </a:t>
            </a:r>
            <a:r>
              <a:rPr lang="en-US" sz="3500" dirty="0">
                <a:ea typeface="Microsoft YaHei" pitchFamily="2"/>
                <a:cs typeface="Mangal" pitchFamily="2"/>
              </a:rPr>
              <a:t>two are </a:t>
            </a:r>
            <a:r>
              <a:rPr lang="en-US" sz="3500" dirty="0" smtClean="0">
                <a:ea typeface="Microsoft YaHei" pitchFamily="2"/>
                <a:cs typeface="Mangal" pitchFamily="2"/>
              </a:rPr>
              <a:t>mandatory fields</a:t>
            </a:r>
            <a:r>
              <a:rPr lang="en-US" sz="3500" dirty="0">
                <a:ea typeface="Microsoft YaHei" pitchFamily="2"/>
                <a:cs typeface="Mangal" pitchFamily="2"/>
              </a:rPr>
              <a:t>. </a:t>
            </a:r>
            <a:endParaRPr lang="en-US" sz="3500" dirty="0" smtClean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500" dirty="0" smtClean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dirty="0" smtClean="0">
                <a:ea typeface="Microsoft YaHei" pitchFamily="2"/>
                <a:cs typeface="Mangal" pitchFamily="2"/>
              </a:rPr>
              <a:t>The </a:t>
            </a:r>
            <a:r>
              <a:rPr lang="en-US" sz="3500" dirty="0">
                <a:ea typeface="Microsoft YaHei" pitchFamily="2"/>
                <a:cs typeface="Mangal" pitchFamily="2"/>
              </a:rPr>
              <a:t>standard response should strictly include parameters </a:t>
            </a:r>
            <a:r>
              <a:rPr lang="en-US" sz="3500" i="1" dirty="0" err="1">
                <a:ea typeface="Microsoft YaHei" pitchFamily="2"/>
                <a:cs typeface="Mangal" pitchFamily="2"/>
              </a:rPr>
              <a:t>Errorcode</a:t>
            </a:r>
            <a:r>
              <a:rPr lang="en-US" sz="3500" dirty="0">
                <a:ea typeface="Microsoft YaHei" pitchFamily="2"/>
                <a:cs typeface="Mangal" pitchFamily="2"/>
              </a:rPr>
              <a:t>, </a:t>
            </a:r>
            <a:r>
              <a:rPr lang="en-US" sz="3500" i="1" dirty="0" err="1" smtClean="0">
                <a:ea typeface="Microsoft YaHei" pitchFamily="2"/>
                <a:cs typeface="Mangal" pitchFamily="2"/>
              </a:rPr>
              <a:t>Errormsg</a:t>
            </a:r>
            <a:r>
              <a:rPr lang="en-US" sz="3500" i="1" dirty="0" smtClean="0">
                <a:ea typeface="Microsoft YaHei" pitchFamily="2"/>
                <a:cs typeface="Mangal" pitchFamily="2"/>
              </a:rPr>
              <a:t>, </a:t>
            </a:r>
            <a:r>
              <a:rPr lang="en-US" sz="3500" i="1" dirty="0" err="1" smtClean="0">
                <a:ea typeface="Microsoft YaHei" pitchFamily="2"/>
                <a:cs typeface="Mangal" pitchFamily="2"/>
              </a:rPr>
              <a:t>IsSuccessful</a:t>
            </a:r>
            <a:r>
              <a:rPr lang="en-US" sz="3500" i="1" dirty="0" smtClean="0">
                <a:ea typeface="Microsoft YaHei" pitchFamily="2"/>
                <a:cs typeface="Mangal" pitchFamily="2"/>
              </a:rPr>
              <a:t> </a:t>
            </a:r>
            <a:r>
              <a:rPr lang="en-US" sz="3500" dirty="0" smtClean="0">
                <a:ea typeface="Microsoft YaHei" pitchFamily="2"/>
                <a:cs typeface="Mangal" pitchFamily="2"/>
              </a:rPr>
              <a:t> </a:t>
            </a:r>
            <a:r>
              <a:rPr lang="en-US" sz="3500" dirty="0">
                <a:ea typeface="Microsoft YaHei" pitchFamily="2"/>
                <a:cs typeface="Mangal" pitchFamily="2"/>
              </a:rPr>
              <a:t>and </a:t>
            </a:r>
            <a:r>
              <a:rPr lang="en-US" sz="3500" i="1" dirty="0" err="1">
                <a:ea typeface="Microsoft YaHei" pitchFamily="2"/>
                <a:cs typeface="Mangal" pitchFamily="2"/>
              </a:rPr>
              <a:t>ResponseData</a:t>
            </a:r>
            <a:r>
              <a:rPr lang="en-US" dirty="0">
                <a:latin typeface="Liberation Sans" pitchFamily="18"/>
                <a:ea typeface="Microsoft YaHei" pitchFamily="2"/>
                <a:cs typeface="Mangal" pitchFamily="2"/>
              </a:rPr>
              <a:t>.</a:t>
            </a:r>
          </a:p>
          <a:p>
            <a:pPr marL="0" indent="0">
              <a:buNone/>
            </a:pPr>
            <a:endParaRPr lang="en-US" b="1" i="1" dirty="0">
              <a:latin typeface="Calibri" pitchFamily="34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84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Liberation Sans" pitchFamily="18"/>
                <a:ea typeface="Microsoft YaHei" pitchFamily="2"/>
                <a:cs typeface="Mangal" pitchFamily="2"/>
              </a:rPr>
              <a:t>TEST SCRIPT</a:t>
            </a:r>
            <a:endParaRPr lang="en-US" b="1" dirty="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0" y="1366838"/>
            <a:ext cx="9010107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8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577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YaHei</vt:lpstr>
      <vt:lpstr>Calibri</vt:lpstr>
      <vt:lpstr>Franklin Gothic Book</vt:lpstr>
      <vt:lpstr>Liberation Sans</vt:lpstr>
      <vt:lpstr>Mangal</vt:lpstr>
      <vt:lpstr>OpenSymbol</vt:lpstr>
      <vt:lpstr>Tahoma</vt:lpstr>
      <vt:lpstr>Crop</vt:lpstr>
      <vt:lpstr>PowerPoint Presentation</vt:lpstr>
      <vt:lpstr>What is Postman?  </vt:lpstr>
      <vt:lpstr>Why Use Postman? </vt:lpstr>
      <vt:lpstr>How to Download and Install POSTMAN</vt:lpstr>
      <vt:lpstr>POSTMAN INTERFACE</vt:lpstr>
      <vt:lpstr>POSTMAN INTERFACE - 1</vt:lpstr>
      <vt:lpstr>POSTMAN INTERFACE - 2</vt:lpstr>
      <vt:lpstr>API TESTING WITH POSTMAN</vt:lpstr>
      <vt:lpstr>TEST SCRIPT</vt:lpstr>
      <vt:lpstr>TEST RESULTS</vt:lpstr>
      <vt:lpstr>PASSING REQUEST WITH POST METHOD</vt:lpstr>
      <vt:lpstr>PASSING REQUEST WITH POST METHOD</vt:lpstr>
      <vt:lpstr>Assignment No.1</vt:lpstr>
      <vt:lpstr>SESSION 2</vt:lpstr>
      <vt:lpstr>SET ENV &amp; GLOBAL VARIABLE</vt:lpstr>
      <vt:lpstr>ACCESSING VAR AS PARA IN REQUEST URL AND BODY:</vt:lpstr>
      <vt:lpstr>LOOPS</vt:lpstr>
      <vt:lpstr>Nested Loops</vt:lpstr>
      <vt:lpstr>Nested Loops</vt:lpstr>
      <vt:lpstr>REPORT GENERATION THROUGH NEWMAN</vt:lpstr>
      <vt:lpstr>REPORT GENERATION THROUGH NEWMAN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2017-05-19T20:09:30Z</dcterms:created>
  <dcterms:modified xsi:type="dcterms:W3CDTF">2019-04-08T12:21:55Z</dcterms:modified>
</cp:coreProperties>
</file>