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4"/>
  </p:sldMasterIdLst>
  <p:notesMasterIdLst>
    <p:notesMasterId r:id="rId10"/>
  </p:notesMasterIdLst>
  <p:sldIdLst>
    <p:sldId id="256" r:id="rId5"/>
    <p:sldId id="267" r:id="rId6"/>
    <p:sldId id="268" r:id="rId7"/>
    <p:sldId id="270" r:id="rId8"/>
    <p:sldId id="266" r:id="rId9"/>
  </p:sldIdLst>
  <p:sldSz cx="10058400" cy="77724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4" autoAdjust="0"/>
    <p:restoredTop sz="95827" autoAdjust="0"/>
  </p:normalViewPr>
  <p:slideViewPr>
    <p:cSldViewPr snapToGrid="0">
      <p:cViewPr varScale="1">
        <p:scale>
          <a:sx n="116" d="100"/>
          <a:sy n="116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5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E8E0-B6FB-4DBE-8F56-EBA049FE9422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5413" y="1163638"/>
            <a:ext cx="4067175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1513"/>
            <a:ext cx="5486400" cy="3668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CD3D0-CD92-40B2-A713-05B26CEE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A736-64BC-5E90-4C03-D91828CC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99808-F445-0ADC-40BE-4A030C3A5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56F8-6F9E-4EE5-F665-A0A73F46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BA51-CF28-AF85-E6C6-5A4ED29C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8ECB-8121-C730-A910-8239FE87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26C5-0F43-8B0D-F0E9-A761E218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01A38-09AF-13CB-8823-EE0750171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12E6-0F4B-60A6-852E-AF1AF285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2D0E-DA7E-4ED4-893F-90D7B790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4D9F-A790-6E24-2609-D8493609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1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D8DDC-8515-5DC9-239B-73C79BFE7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05CD3-B002-1CB1-A1D4-8E3A5A939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3A7E-4616-8017-FB5D-8364AC32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D33A-F34B-A1C7-C626-9EF60738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A131-D26A-9982-F9A3-996885CF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6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908" y="3546517"/>
            <a:ext cx="8549640" cy="1041717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1313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2161" y="310896"/>
            <a:ext cx="8675370" cy="4932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1952" y="826011"/>
            <a:ext cx="9268290" cy="233364"/>
          </a:xfrm>
        </p:spPr>
        <p:txBody>
          <a:bodyPr tIns="0" bIns="0">
            <a:noAutofit/>
          </a:bodyPr>
          <a:lstStyle>
            <a:lvl1pPr>
              <a:spcBef>
                <a:spcPts val="0"/>
              </a:spcBef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1952" y="1079998"/>
            <a:ext cx="9263786" cy="5252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61359" y="1908851"/>
            <a:ext cx="9169350" cy="537875"/>
            <a:chOff x="338138" y="1930856"/>
            <a:chExt cx="4467373" cy="474596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38138" y="2405452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38138" y="2167708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338138" y="1930856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1952" y="1632702"/>
            <a:ext cx="9263786" cy="866607"/>
          </a:xfrm>
        </p:spPr>
        <p:txBody>
          <a:bodyPr>
            <a:normAutofit/>
          </a:bodyPr>
          <a:lstStyle>
            <a:lvl1pPr>
              <a:lnSpc>
                <a:spcPct val="134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0071" y="2547387"/>
            <a:ext cx="9263786" cy="238354"/>
          </a:xfrm>
        </p:spPr>
        <p:txBody>
          <a:bodyPr tIns="0" bIns="0">
            <a:noAutofit/>
          </a:bodyPr>
          <a:lstStyle>
            <a:lvl1pPr>
              <a:spcBef>
                <a:spcPts val="0"/>
              </a:spcBef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0071" y="2824662"/>
            <a:ext cx="9263786" cy="7111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462686" y="3837749"/>
            <a:ext cx="9173261" cy="537875"/>
            <a:chOff x="338138" y="1930856"/>
            <a:chExt cx="4467373" cy="474596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338138" y="2405452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338138" y="2167708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338138" y="1930856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1" y="3573114"/>
            <a:ext cx="9263786" cy="870509"/>
          </a:xfrm>
        </p:spPr>
        <p:txBody>
          <a:bodyPr>
            <a:normAutofit/>
          </a:bodyPr>
          <a:lstStyle>
            <a:lvl1pPr>
              <a:lnSpc>
                <a:spcPct val="134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6924" y="4480913"/>
            <a:ext cx="9263786" cy="238354"/>
          </a:xfrm>
        </p:spPr>
        <p:txBody>
          <a:bodyPr tIns="0" bIns="0">
            <a:noAutofit/>
          </a:bodyPr>
          <a:lstStyle>
            <a:lvl1pPr>
              <a:spcBef>
                <a:spcPts val="0"/>
              </a:spcBef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66924" y="4735149"/>
            <a:ext cx="9263786" cy="71506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62686" y="5738016"/>
            <a:ext cx="9173261" cy="537875"/>
            <a:chOff x="338138" y="1930856"/>
            <a:chExt cx="4467373" cy="474596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338138" y="2405452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338138" y="2167708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38138" y="1930856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66924" y="5473381"/>
            <a:ext cx="9263786" cy="870509"/>
          </a:xfrm>
        </p:spPr>
        <p:txBody>
          <a:bodyPr>
            <a:normAutofit/>
          </a:bodyPr>
          <a:lstStyle>
            <a:lvl1pPr>
              <a:lnSpc>
                <a:spcPct val="134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76344" y="6364915"/>
            <a:ext cx="9263786" cy="238354"/>
          </a:xfrm>
        </p:spPr>
        <p:txBody>
          <a:bodyPr tIns="0" bIns="0">
            <a:noAutofit/>
          </a:bodyPr>
          <a:lstStyle>
            <a:lvl1pPr>
              <a:spcBef>
                <a:spcPts val="0"/>
              </a:spcBef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76344" y="6619276"/>
            <a:ext cx="9263786" cy="2835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62686" y="7206327"/>
            <a:ext cx="9173261" cy="268432"/>
            <a:chOff x="338138" y="1930856"/>
            <a:chExt cx="4467373" cy="236852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338138" y="2167708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38138" y="1930856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76344" y="6941693"/>
            <a:ext cx="9263786" cy="626969"/>
          </a:xfrm>
        </p:spPr>
        <p:txBody>
          <a:bodyPr>
            <a:normAutofit/>
          </a:bodyPr>
          <a:lstStyle>
            <a:lvl1pPr>
              <a:lnSpc>
                <a:spcPct val="134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4394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542" y="786238"/>
            <a:ext cx="8675370" cy="768242"/>
          </a:xfrm>
        </p:spPr>
        <p:txBody>
          <a:bodyPr anchor="b">
            <a:noAutofit/>
          </a:bodyPr>
          <a:lstStyle>
            <a:lvl1pPr algn="ctr">
              <a:defRPr sz="1800" u="none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824" y="1770916"/>
            <a:ext cx="4689566" cy="1103612"/>
          </a:xfrm>
        </p:spPr>
        <p:txBody>
          <a:bodyPr>
            <a:normAutofit/>
          </a:bodyPr>
          <a:lstStyle>
            <a:lvl1pPr marL="0" indent="0">
              <a:lnSpc>
                <a:spcPct val="128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3623" y="1554480"/>
            <a:ext cx="8650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664824" y="2869989"/>
            <a:ext cx="4689566" cy="1458079"/>
          </a:xfrm>
        </p:spPr>
        <p:txBody>
          <a:bodyPr>
            <a:normAutofit/>
          </a:bodyPr>
          <a:lstStyle>
            <a:lvl1pPr marL="0" indent="0">
              <a:lnSpc>
                <a:spcPct val="128000"/>
              </a:lnSpc>
              <a:spcBef>
                <a:spcPts val="0"/>
              </a:spcBef>
              <a:buNone/>
              <a:defRPr sz="12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703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>
            <a:off x="628684" y="2777886"/>
            <a:ext cx="3520440" cy="4019600"/>
            <a:chOff x="551211" y="2451076"/>
            <a:chExt cx="3200400" cy="3546706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51211" y="3160813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51211" y="3397392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51211" y="3633971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51211" y="387055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51211" y="4107129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51211" y="4343708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51211" y="4580287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51211" y="2924234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51211" y="2687655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51211" y="2451076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51211" y="5053445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51211" y="5290024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51211" y="5526603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51211" y="5763188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51211" y="4816866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51211" y="5997782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 userDrawn="1"/>
        </p:nvGrpSpPr>
        <p:grpSpPr>
          <a:xfrm>
            <a:off x="4753129" y="4640927"/>
            <a:ext cx="4914110" cy="2154535"/>
            <a:chOff x="4402307" y="4043566"/>
            <a:chExt cx="4206240" cy="1901060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4402307" y="4518162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402307" y="4755906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402307" y="4993650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402307" y="5469138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02307" y="5706882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02307" y="5944626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02307" y="4280418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402307" y="4043566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4402307" y="5231394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7411" y="310179"/>
            <a:ext cx="8675370" cy="68008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6820" y="1151467"/>
            <a:ext cx="4023360" cy="91757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228600" rIns="228600" anchor="ctr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376820" y="2069042"/>
            <a:ext cx="4023360" cy="4931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6" dirty="0"/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36449" y="2498682"/>
            <a:ext cx="3612676" cy="4501875"/>
          </a:xfrm>
        </p:spPr>
        <p:txBody>
          <a:bodyPr>
            <a:normAutofit/>
          </a:bodyPr>
          <a:lstStyle>
            <a:lvl1pPr marL="0" indent="0">
              <a:lnSpc>
                <a:spcPct val="129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4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70868" y="1267856"/>
            <a:ext cx="4996372" cy="2819851"/>
          </a:xfrm>
        </p:spPr>
        <p:txBody>
          <a:bodyPr lIns="45720" rIns="45720">
            <a:normAutofit/>
          </a:bodyPr>
          <a:lstStyle>
            <a:lvl1pPr marL="182880" indent="-182880">
              <a:lnSpc>
                <a:spcPct val="124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/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37692" y="4363335"/>
            <a:ext cx="5029549" cy="2735884"/>
          </a:xfrm>
        </p:spPr>
        <p:txBody>
          <a:bodyPr/>
          <a:lstStyle>
            <a:lvl1pPr marL="0" indent="0">
              <a:lnSpc>
                <a:spcPct val="129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8999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 userDrawn="1"/>
        </p:nvCxnSpPr>
        <p:spPr>
          <a:xfrm>
            <a:off x="2514600" y="-3928"/>
            <a:ext cx="0" cy="777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0" y="3882272"/>
            <a:ext cx="10058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2514600" y="3882272"/>
            <a:ext cx="502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7543800" y="0"/>
            <a:ext cx="0" cy="777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 userDrawn="1"/>
        </p:nvCxnSpPr>
        <p:spPr>
          <a:xfrm>
            <a:off x="5222341" y="4439442"/>
            <a:ext cx="216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 userDrawn="1"/>
        </p:nvCxnSpPr>
        <p:spPr>
          <a:xfrm>
            <a:off x="5222341" y="4987849"/>
            <a:ext cx="216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 userDrawn="1"/>
        </p:nvCxnSpPr>
        <p:spPr>
          <a:xfrm>
            <a:off x="6467788" y="4439455"/>
            <a:ext cx="0" cy="5492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Placeholder 125"/>
          <p:cNvSpPr>
            <a:spLocks noGrp="1"/>
          </p:cNvSpPr>
          <p:nvPr>
            <p:ph type="body" sz="quarter" idx="10" hasCustomPrompt="1"/>
          </p:nvPr>
        </p:nvSpPr>
        <p:spPr>
          <a:xfrm>
            <a:off x="5232708" y="4446929"/>
            <a:ext cx="1290478" cy="53255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sz="900" dirty="0"/>
              <a:t>Main idea</a:t>
            </a:r>
            <a:endParaRPr lang="en-US" dirty="0"/>
          </a:p>
        </p:txBody>
      </p:sp>
      <p:sp>
        <p:nvSpPr>
          <p:cNvPr id="128" name="Text Placeholder 127"/>
          <p:cNvSpPr>
            <a:spLocks noGrp="1"/>
          </p:cNvSpPr>
          <p:nvPr>
            <p:ph type="body" sz="quarter" idx="11" hasCustomPrompt="1"/>
          </p:nvPr>
        </p:nvSpPr>
        <p:spPr>
          <a:xfrm>
            <a:off x="6468111" y="4456176"/>
            <a:ext cx="871379" cy="53255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sz="900" dirty="0"/>
              <a:t>How long</a:t>
            </a:r>
            <a:endParaRPr lang="en-US" dirty="0"/>
          </a:p>
        </p:txBody>
      </p:sp>
      <p:sp>
        <p:nvSpPr>
          <p:cNvPr id="130" name="Text Placeholder 129"/>
          <p:cNvSpPr>
            <a:spLocks noGrp="1"/>
          </p:cNvSpPr>
          <p:nvPr>
            <p:ph type="body" sz="quarter" idx="12" hasCustomPrompt="1"/>
          </p:nvPr>
        </p:nvSpPr>
        <p:spPr>
          <a:xfrm>
            <a:off x="5196272" y="5091864"/>
            <a:ext cx="2161858" cy="2180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sz="900" dirty="0"/>
              <a:t>Note</a:t>
            </a:r>
            <a:endParaRPr lang="en-US" dirty="0"/>
          </a:p>
        </p:txBody>
      </p:sp>
      <p:grpSp>
        <p:nvGrpSpPr>
          <p:cNvPr id="137" name="Group 136"/>
          <p:cNvGrpSpPr/>
          <p:nvPr userDrawn="1"/>
        </p:nvGrpSpPr>
        <p:grpSpPr>
          <a:xfrm>
            <a:off x="2725121" y="5470810"/>
            <a:ext cx="2112264" cy="302220"/>
            <a:chOff x="2477383" y="4295553"/>
            <a:chExt cx="1920240" cy="266665"/>
          </a:xfrm>
        </p:grpSpPr>
        <p:cxnSp>
          <p:nvCxnSpPr>
            <p:cNvPr id="132" name="Straight Connector 131"/>
            <p:cNvCxnSpPr/>
            <p:nvPr userDrawn="1"/>
          </p:nvCxnSpPr>
          <p:spPr>
            <a:xfrm>
              <a:off x="2477383" y="4295553"/>
              <a:ext cx="19202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2477383" y="4562218"/>
              <a:ext cx="19202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3118104" y="4295553"/>
              <a:ext cx="0" cy="2666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3758184" y="4295553"/>
              <a:ext cx="0" cy="2666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 Placeholder 138"/>
          <p:cNvSpPr>
            <a:spLocks noGrp="1"/>
          </p:cNvSpPr>
          <p:nvPr>
            <p:ph type="body" sz="quarter" idx="13" hasCustomPrompt="1"/>
          </p:nvPr>
        </p:nvSpPr>
        <p:spPr>
          <a:xfrm>
            <a:off x="2725897" y="5229801"/>
            <a:ext cx="2111216" cy="543726"/>
          </a:xfrm>
        </p:spPr>
        <p:txBody>
          <a:bodyPr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900" dirty="0"/>
              <a:t>Date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5356120"/>
            <a:ext cx="1959293" cy="417407"/>
          </a:xfrm>
        </p:spPr>
        <p:txBody>
          <a:bodyPr anchor="ctr">
            <a:norm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8BE433C-18C3-464C-9E9C-D6F4BE8A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3928"/>
            <a:ext cx="8675370" cy="202878"/>
          </a:xfrm>
        </p:spPr>
        <p:txBody>
          <a:bodyPr>
            <a:noAutofit/>
          </a:bodyPr>
          <a:lstStyle>
            <a:lvl1pPr algn="ctr"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9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2946-9873-0C62-675F-F7DCAE7D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639F-EDCE-3BBD-63AA-2FE93BA5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BC97-9A62-3F8B-479D-093878C7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43FC-399A-0727-EFB3-47FA249C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97A1-12AA-BDA5-D820-7F5DD6FF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9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4BB4-9B39-B716-BF1A-E9FC547D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AD60-BF77-385F-BD29-038315EE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697C-B443-A068-1D47-F67CC25F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C732-552D-EF77-E9C9-8C7B7F35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8E6A-75CA-4398-874C-4A5D3264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FB76-326A-4ADE-9AEF-58134848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1A3F-2D70-FFE4-B46F-98C5E82A0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2411-3511-FE5D-EE1D-B668C5FA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0D445-8900-1A75-467F-08E8AB18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C90A-1FEB-960E-9186-F6E2244E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5AFB-7D26-33E0-8982-82BDA39A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61B4-AAB0-0412-6429-456B8019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D273-5B2D-0A59-A754-92DE64A1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823C5-3B37-54F4-D5A3-76C640DD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7AA12-8968-FDCC-D8F1-FE1CC9875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A684D-FDE5-89E3-6BE4-1E4786D94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AF8AB-169A-B324-F433-F682F03B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31494-044A-3764-C268-C3F3A1D3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37C1C-523A-8E6A-8FD9-B03C12A5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17B9-C3DB-4F1C-5017-08ACDEF3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DB5C8-63FA-29C4-8FB6-DD461CFE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CEEC-4564-4B42-80CD-DEE42F6201BC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D55F9-43A6-B4A7-F9D4-DECAC395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D01A1-3FCB-DE62-A561-086455D6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327-F44D-8247-BEED-5F8C44DA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5183D-47CB-3DD1-C9D2-54EEED0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4C555-6120-6E62-D204-C9A9312B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BCFA-A71E-88C0-9D5E-E486FFC5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0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413-B09C-99DD-F7BE-84A0FE25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FE24-9F9E-F5AB-0271-0A1FD2B0A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E9675-8244-19DD-D4D4-75E8AD23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01843-122C-38F6-5A32-A4D7940A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79D65-4E4F-FFE1-BFA0-28620C31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C5149-B417-7C4B-2616-7DF8BCF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4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85E8-8802-D788-99FE-DF84DAC5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FE797-308B-03B7-E1CC-D0E7A7C2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A9BF8-1498-B585-F1BC-5D799AB2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6168-FC1C-1F72-C6D6-39B55DB3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358C-0847-C09C-AC1B-DF55C793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4E7B-F46E-32BB-89FB-D136E4BB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7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2041C-ECC3-3DDB-54D7-AABCC18A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8E505-85B8-5707-6DA5-EC9B216C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9D71-50CC-7D7C-9F87-019A541F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6880-DDB3-4A6C-9FC7-0B4CE76A8117}" type="datetimeFigureOut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7027-9A43-E222-BA4E-5063277D9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0574-72C6-7F32-2BD9-51839DEAD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662" r:id="rId13"/>
    <p:sldLayoutId id="2147483663" r:id="rId14"/>
    <p:sldLayoutId id="2147483664" r:id="rId15"/>
    <p:sldLayoutId id="2147483667" r:id="rId16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ch99/Stock_CNN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79" y="157859"/>
            <a:ext cx="8549640" cy="1041717"/>
          </a:xfrm>
        </p:spPr>
        <p:txBody>
          <a:bodyPr/>
          <a:lstStyle/>
          <a:p>
            <a:r>
              <a:rPr lang="en-US" dirty="0"/>
              <a:t>Implementation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15194-7F19-BD6A-2A34-5FB074BCC846}"/>
              </a:ext>
            </a:extLst>
          </p:cNvPr>
          <p:cNvSpPr txBox="1"/>
          <p:nvPr/>
        </p:nvSpPr>
        <p:spPr>
          <a:xfrm>
            <a:off x="754379" y="1707835"/>
            <a:ext cx="8775986" cy="286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Guided implementation by </a:t>
            </a:r>
            <a:r>
              <a:rPr lang="en-US" sz="1600" dirty="0" err="1"/>
              <a:t>github</a:t>
            </a:r>
            <a:r>
              <a:rPr lang="en-US" sz="1600" dirty="0"/>
              <a:t> user lich99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>
                <a:sym typeface="Wingdings" pitchFamily="2" charset="2"/>
                <a:hlinkClick r:id="rId2"/>
              </a:rPr>
              <a:t>https://github.com/lich99/Stock_CNN</a:t>
            </a:r>
            <a:endParaRPr lang="en-US" sz="1600" dirty="0">
              <a:sym typeface="Wingdings" pitchFamily="2" charset="2"/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ym typeface="Wingdings" pitchFamily="2" charset="2"/>
              </a:rPr>
              <a:t>20-day stock charts provided by authors (5-day and 60-day data omitted)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ym typeface="Wingdings" pitchFamily="2" charset="2"/>
              </a:rPr>
              <a:t>Goal to train model and compare output probability logits to the cited paper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ym typeface="Wingdings" pitchFamily="2" charset="2"/>
              </a:rPr>
              <a:t>Focusing on I20/R5 and I20/I20 and comparing results with both equal weight and value weighted High-Low Portfolios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8009F2-FEC5-A2FC-DD96-5621F26A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08" y="4572000"/>
            <a:ext cx="4812482" cy="30425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564B30-D7A9-F4FD-36C2-586E3942461E}"/>
              </a:ext>
            </a:extLst>
          </p:cNvPr>
          <p:cNvSpPr txBox="1"/>
          <p:nvPr/>
        </p:nvSpPr>
        <p:spPr>
          <a:xfrm>
            <a:off x="6741040" y="4289215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Github results</a:t>
            </a:r>
          </a:p>
        </p:txBody>
      </p:sp>
    </p:spTree>
    <p:extLst>
      <p:ext uri="{BB962C8B-B14F-4D97-AF65-F5344CB8AC3E}">
        <p14:creationId xmlns:p14="http://schemas.microsoft.com/office/powerpoint/2010/main" val="316665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605054"/>
            <a:ext cx="8549640" cy="591044"/>
          </a:xfrm>
        </p:spPr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15194-7F19-BD6A-2A34-5FB074BCC846}"/>
              </a:ext>
            </a:extLst>
          </p:cNvPr>
          <p:cNvSpPr txBox="1"/>
          <p:nvPr/>
        </p:nvSpPr>
        <p:spPr>
          <a:xfrm>
            <a:off x="754380" y="1783084"/>
            <a:ext cx="4689491" cy="337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Sean’s implementation trained on </a:t>
            </a:r>
            <a:r>
              <a:rPr lang="en-US" sz="1600" b="1" dirty="0"/>
              <a:t>all</a:t>
            </a:r>
            <a:r>
              <a:rPr lang="en-US" sz="1600" dirty="0"/>
              <a:t> data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We are somewhat constrained by computational power </a:t>
            </a:r>
            <a:r>
              <a:rPr lang="en-US" sz="1600" dirty="0">
                <a:sym typeface="Wingdings" pitchFamily="2" charset="2"/>
              </a:rPr>
              <a:t> each Epoch w/ GPU took ~45 minutes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ym typeface="Wingdings" pitchFamily="2" charset="2"/>
              </a:rPr>
              <a:t>Years used for training == range(1991, 2001) == 273,000 images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ym typeface="Wingdings" pitchFamily="2" charset="2"/>
              </a:rPr>
              <a:t>Full training time == 3.2 hours before early stopping kicked in at 6</a:t>
            </a:r>
            <a:r>
              <a:rPr lang="en-US" sz="1600" baseline="30000" dirty="0">
                <a:sym typeface="Wingdings" pitchFamily="2" charset="2"/>
              </a:rPr>
              <a:t>th</a:t>
            </a:r>
            <a:r>
              <a:rPr lang="en-US" sz="1600" dirty="0">
                <a:sym typeface="Wingdings" pitchFamily="2" charset="2"/>
              </a:rPr>
              <a:t> epoch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ym typeface="Wingdings" pitchFamily="2" charset="2"/>
              </a:rPr>
              <a:t>Final loss  </a:t>
            </a:r>
            <a:r>
              <a:rPr lang="en-US" sz="1600" b="1" dirty="0">
                <a:sym typeface="Wingdings" pitchFamily="2" charset="2"/>
              </a:rPr>
              <a:t>testing=</a:t>
            </a:r>
            <a:r>
              <a:rPr lang="en-US" sz="1600" dirty="0">
                <a:sym typeface="Wingdings" pitchFamily="2" charset="2"/>
              </a:rPr>
              <a:t> .685 </a:t>
            </a:r>
            <a:r>
              <a:rPr lang="en-US" sz="1600" b="1" dirty="0" err="1">
                <a:sym typeface="Wingdings" pitchFamily="2" charset="2"/>
              </a:rPr>
              <a:t>val</a:t>
            </a:r>
            <a:r>
              <a:rPr lang="en-US" sz="1600" b="1" dirty="0">
                <a:sym typeface="Wingdings" pitchFamily="2" charset="2"/>
              </a:rPr>
              <a:t>=</a:t>
            </a:r>
            <a:r>
              <a:rPr lang="en-US" sz="1600" dirty="0">
                <a:sym typeface="Wingdings" pitchFamily="2" charset="2"/>
              </a:rPr>
              <a:t> .745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D46FC-5666-D40D-5987-01DDBD1A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62" y="2203558"/>
            <a:ext cx="3958085" cy="1581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F7066-9C88-F6AC-5387-FB86450324DA}"/>
              </a:ext>
            </a:extLst>
          </p:cNvPr>
          <p:cNvSpPr txBox="1"/>
          <p:nvPr/>
        </p:nvSpPr>
        <p:spPr>
          <a:xfrm>
            <a:off x="7251706" y="1783084"/>
            <a:ext cx="20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Early stopping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8DCBF-199D-38C7-7939-A7574B96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62" y="4506899"/>
            <a:ext cx="3958086" cy="1501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5FD64A-E029-0D0B-D97C-F7E6C2BCFE4A}"/>
              </a:ext>
            </a:extLst>
          </p:cNvPr>
          <p:cNvSpPr txBox="1"/>
          <p:nvPr/>
        </p:nvSpPr>
        <p:spPr>
          <a:xfrm>
            <a:off x="7294465" y="4134917"/>
            <a:ext cx="20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99918-6231-AA29-4365-5D8F4CDA7C48}"/>
              </a:ext>
            </a:extLst>
          </p:cNvPr>
          <p:cNvSpPr txBox="1"/>
          <p:nvPr/>
        </p:nvSpPr>
        <p:spPr>
          <a:xfrm>
            <a:off x="4657061" y="6165189"/>
            <a:ext cx="20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Epoch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15F8A-586D-5469-7F80-F32CA6BFF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94" y="6582301"/>
            <a:ext cx="8043812" cy="9514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B771C9-3697-8534-386B-AEE8F12B0F59}"/>
              </a:ext>
            </a:extLst>
          </p:cNvPr>
          <p:cNvCxnSpPr>
            <a:cxnSpLocks/>
          </p:cNvCxnSpPr>
          <p:nvPr/>
        </p:nvCxnSpPr>
        <p:spPr>
          <a:xfrm flipH="1">
            <a:off x="5443871" y="6336395"/>
            <a:ext cx="435935" cy="721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605054"/>
            <a:ext cx="8549640" cy="591044"/>
          </a:xfrm>
        </p:spPr>
        <p:txBody>
          <a:bodyPr/>
          <a:lstStyle/>
          <a:p>
            <a:r>
              <a:rPr lang="en-US" dirty="0"/>
              <a:t>Train &amp; Test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15194-7F19-BD6A-2A34-5FB074BCC846}"/>
              </a:ext>
            </a:extLst>
          </p:cNvPr>
          <p:cNvSpPr txBox="1"/>
          <p:nvPr/>
        </p:nvSpPr>
        <p:spPr>
          <a:xfrm>
            <a:off x="754380" y="1827783"/>
            <a:ext cx="4987202" cy="411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Error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Train/</a:t>
            </a:r>
            <a:r>
              <a:rPr lang="en-US" sz="1600" dirty="0" err="1"/>
              <a:t>val</a:t>
            </a:r>
            <a:r>
              <a:rPr lang="en-US" sz="1600" dirty="0"/>
              <a:t> error is confusing. Model stops after two consecutive higher </a:t>
            </a:r>
            <a:r>
              <a:rPr lang="en-US" sz="1600" dirty="0" err="1"/>
              <a:t>val</a:t>
            </a:r>
            <a:r>
              <a:rPr lang="en-US" sz="1600" dirty="0"/>
              <a:t> error. Something does not seem right…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Test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Implementation tested on </a:t>
            </a:r>
            <a:r>
              <a:rPr lang="en-US" sz="1600" b="1" dirty="0"/>
              <a:t>all </a:t>
            </a:r>
            <a:r>
              <a:rPr lang="en-US" sz="1600" dirty="0"/>
              <a:t>data (years 2001-2019)</a:t>
            </a:r>
            <a:endParaRPr lang="en-US" sz="1600" b="1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Testing and logit predictions had runtime of 59 seconds with a final test error of .69</a:t>
            </a:r>
            <a:endParaRPr lang="en-US" sz="1600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ym typeface="Wingdings" pitchFamily="2" charset="2"/>
              </a:rPr>
              <a:t>1.4MM images tested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5B7EE-5D11-75C3-8EE2-DCAB84A95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"/>
          <a:stretch/>
        </p:blipFill>
        <p:spPr>
          <a:xfrm>
            <a:off x="1275907" y="6149777"/>
            <a:ext cx="8028113" cy="9527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27D4A3-EA41-D8C6-1612-C7B66567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14" y="2386641"/>
            <a:ext cx="4335086" cy="2999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0ED43-018E-9711-18EA-649643240F7A}"/>
              </a:ext>
            </a:extLst>
          </p:cNvPr>
          <p:cNvSpPr txBox="1"/>
          <p:nvPr/>
        </p:nvSpPr>
        <p:spPr>
          <a:xfrm>
            <a:off x="7141537" y="1936901"/>
            <a:ext cx="20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Train &amp; Val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23BF6-468C-3E37-CA55-FE72B717DD20}"/>
              </a:ext>
            </a:extLst>
          </p:cNvPr>
          <p:cNvSpPr txBox="1"/>
          <p:nvPr/>
        </p:nvSpPr>
        <p:spPr>
          <a:xfrm>
            <a:off x="4885660" y="5716215"/>
            <a:ext cx="20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5231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202540"/>
            <a:ext cx="8549640" cy="1041717"/>
          </a:xfrm>
        </p:spPr>
        <p:txBody>
          <a:bodyPr/>
          <a:lstStyle/>
          <a:p>
            <a:r>
              <a:rPr lang="en-US" dirty="0"/>
              <a:t>Evaluation &amp;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AE163-1541-6347-E261-31AB267439D5}"/>
              </a:ext>
            </a:extLst>
          </p:cNvPr>
          <p:cNvSpPr txBox="1"/>
          <p:nvPr/>
        </p:nvSpPr>
        <p:spPr>
          <a:xfrm>
            <a:off x="618565" y="1707776"/>
            <a:ext cx="3868376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Positive linear relationship between return and decile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14% return on top (9)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~0% return on bottom (0)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In-between deciles monotonically increasing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Volatility in line with paper </a:t>
            </a:r>
            <a:r>
              <a:rPr lang="en-US" sz="1500" dirty="0">
                <a:sym typeface="Wingdings" pitchFamily="2" charset="2"/>
              </a:rPr>
              <a:t> it is not massively influenced by decile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 err="1"/>
              <a:t>Smullins</a:t>
            </a:r>
            <a:r>
              <a:rPr lang="en-US" sz="1500" dirty="0"/>
              <a:t> implementation missing </a:t>
            </a:r>
            <a:r>
              <a:rPr lang="en-US" sz="1500" b="1" dirty="0"/>
              <a:t>potency</a:t>
            </a:r>
            <a:r>
              <a:rPr lang="en-US" sz="1500" dirty="0"/>
              <a:t> in identification of returns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Model able to discern returns with lowest decile 0% RET and highest decile 14%, but paper comparison we are missing potency of tail ends (</a:t>
            </a:r>
            <a:r>
              <a:rPr lang="en-US" sz="1500" dirty="0" err="1"/>
              <a:t>eg</a:t>
            </a:r>
            <a:r>
              <a:rPr lang="en-US" sz="1500" dirty="0"/>
              <a:t>: -32% return for decile 1)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B416C-121A-D582-3C1B-1951CAEEDED4}"/>
              </a:ext>
            </a:extLst>
          </p:cNvPr>
          <p:cNvSpPr txBox="1"/>
          <p:nvPr/>
        </p:nvSpPr>
        <p:spPr>
          <a:xfrm>
            <a:off x="5871013" y="1707776"/>
            <a:ext cx="343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/>
              <a:t>Smullins</a:t>
            </a:r>
            <a:r>
              <a:rPr lang="en-US" sz="1600" b="1" i="1" dirty="0"/>
              <a:t> Equal Weighted Return &amp; Vol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CAC6C-6C0B-3F29-7645-0EB4FBE6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54" y="2158831"/>
            <a:ext cx="5591182" cy="2711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3FCD28-0A8C-FCD8-2A0C-31FB82C2BA80}"/>
              </a:ext>
            </a:extLst>
          </p:cNvPr>
          <p:cNvSpPr txBox="1"/>
          <p:nvPr/>
        </p:nvSpPr>
        <p:spPr>
          <a:xfrm>
            <a:off x="6294284" y="4877568"/>
            <a:ext cx="276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Paper vs. </a:t>
            </a:r>
            <a:r>
              <a:rPr lang="en-US" sz="1600" b="1" i="1" dirty="0" err="1"/>
              <a:t>Smullins</a:t>
            </a:r>
            <a:r>
              <a:rPr lang="en-US" sz="1600" b="1" i="1" dirty="0"/>
              <a:t> I20/R5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3911D2-6360-D1AD-095E-B9858F8D8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69" y="5216122"/>
            <a:ext cx="4952215" cy="23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57859"/>
            <a:ext cx="8549640" cy="1041717"/>
          </a:xfrm>
        </p:spPr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AE163-1541-6347-E261-31AB267439D5}"/>
              </a:ext>
            </a:extLst>
          </p:cNvPr>
          <p:cNvSpPr txBox="1"/>
          <p:nvPr/>
        </p:nvSpPr>
        <p:spPr>
          <a:xfrm>
            <a:off x="413785" y="1318678"/>
            <a:ext cx="923082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4574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Very impressed with the model </a:t>
            </a:r>
            <a:r>
              <a:rPr lang="en-US" sz="1500" dirty="0">
                <a:sym typeface="Wingdings" pitchFamily="2" charset="2"/>
              </a:rPr>
              <a:t></a:t>
            </a:r>
            <a:r>
              <a:rPr lang="en-US" sz="1500" dirty="0"/>
              <a:t> able to discern deciles monotonically increasing and sort (14% versus 0%)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I am confused between value weight and equal weight, our results look almost exact to their </a:t>
            </a:r>
            <a:r>
              <a:rPr lang="en-US" sz="1500" b="1" dirty="0"/>
              <a:t>value weighted, </a:t>
            </a:r>
            <a:r>
              <a:rPr lang="en-US" sz="1500" dirty="0"/>
              <a:t>High-Low (10-1) portfolio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I feel something is wrong with the train/</a:t>
            </a:r>
            <a:r>
              <a:rPr lang="en-US" sz="1500" dirty="0" err="1"/>
              <a:t>val</a:t>
            </a:r>
            <a:r>
              <a:rPr lang="en-US" sz="1500" dirty="0"/>
              <a:t> process </a:t>
            </a:r>
          </a:p>
          <a:p>
            <a:pPr marL="1252362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Is training supposed to be that long w/ GPU utilization (40min per epoch)?</a:t>
            </a:r>
          </a:p>
          <a:p>
            <a:pPr marL="1252362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Val error does not make much sense as it jumps around, BUT the last epoch performs best on the test set</a:t>
            </a:r>
          </a:p>
          <a:p>
            <a:pPr marL="1252362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Shouldn’t we have more epochs for training? Parameter set to 100 but early stopping at 6…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Paper vs. </a:t>
            </a:r>
            <a:r>
              <a:rPr lang="en-US" sz="1500" dirty="0" err="1"/>
              <a:t>Smullins</a:t>
            </a:r>
            <a:r>
              <a:rPr lang="en-US" sz="1500" dirty="0"/>
              <a:t> difference could be the way I am splitting the logit outputs </a:t>
            </a:r>
            <a:r>
              <a:rPr lang="en-US" sz="1500" dirty="0">
                <a:sym typeface="Wingdings" pitchFamily="2" charset="2"/>
              </a:rPr>
              <a:t> </a:t>
            </a:r>
            <a:r>
              <a:rPr lang="en-US" sz="1500" dirty="0"/>
              <a:t>We are using 10 equal-frequency bins in line with the paper? What if we used bins by weight or return? This may help potency</a:t>
            </a:r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6189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3BCA614-139C-401B-923A-CF00369CFE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8AB6F0-823B-4226-A694-B86FF8DFFA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D3FFF2-EBBD-42EE-8B6D-C95834E9F55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460</Words>
  <Application>Microsoft Macintosh PowerPoint</Application>
  <PresentationFormat>Custom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Implementation Overview</vt:lpstr>
      <vt:lpstr>Train &amp; Test</vt:lpstr>
      <vt:lpstr>Train &amp; Test (Cont…)</vt:lpstr>
      <vt:lpstr>Evaluation &amp; Comparison</vt:lpstr>
      <vt:lpstr>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Data</dc:title>
  <dc:creator>Microsoft Office User</dc:creator>
  <cp:lastModifiedBy>Microsoft Office User</cp:lastModifiedBy>
  <cp:revision>9</cp:revision>
  <dcterms:created xsi:type="dcterms:W3CDTF">2023-11-01T00:53:50Z</dcterms:created>
  <dcterms:modified xsi:type="dcterms:W3CDTF">2023-11-15T15:52:13Z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