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</p:sldMasterIdLst>
  <p:notesMasterIdLst>
    <p:notesMasterId r:id="rId12"/>
  </p:notesMasterIdLst>
  <p:sldIdLst>
    <p:sldId id="256" r:id="rId5"/>
    <p:sldId id="260" r:id="rId6"/>
    <p:sldId id="261" r:id="rId7"/>
    <p:sldId id="263" r:id="rId8"/>
    <p:sldId id="264" r:id="rId9"/>
    <p:sldId id="265" r:id="rId10"/>
    <p:sldId id="266" r:id="rId11"/>
  </p:sldIdLst>
  <p:sldSz cx="10058400" cy="77724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3" autoAdjust="0"/>
    <p:restoredTop sz="95827" autoAdjust="0"/>
  </p:normalViewPr>
  <p:slideViewPr>
    <p:cSldViewPr snapToGrid="0">
      <p:cViewPr varScale="1">
        <p:scale>
          <a:sx n="104" d="100"/>
          <a:sy n="104" d="100"/>
        </p:scale>
        <p:origin x="20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5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E8E0-B6FB-4DBE-8F56-EBA049FE942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5413" y="1163638"/>
            <a:ext cx="406717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D3D0-CD92-40B2-A713-05B26CEE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A736-64BC-5E90-4C03-D91828CC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9808-F445-0ADC-40BE-4A030C3A5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56F8-6F9E-4EE5-F665-A0A73F46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A51-CF28-AF85-E6C6-5A4ED29C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8ECB-8121-C730-A910-8239FE87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6C5-0F43-8B0D-F0E9-A761E218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1A38-09AF-13CB-8823-EE075017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12E6-0F4B-60A6-852E-AF1AF285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2D0E-DA7E-4ED4-893F-90D7B79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4D9F-A790-6E24-2609-D8493609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D8DDC-8515-5DC9-239B-73C79BFE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5CD3-B002-1CB1-A1D4-8E3A5A93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3A7E-4616-8017-FB5D-8364AC3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D33A-F34B-A1C7-C626-9EF60738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A131-D26A-9982-F9A3-996885CF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908" y="3546517"/>
            <a:ext cx="8549640" cy="1041717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131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2161" y="310896"/>
            <a:ext cx="8675370" cy="4932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1952" y="826011"/>
            <a:ext cx="9268290" cy="23336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1952" y="1079998"/>
            <a:ext cx="9263786" cy="5252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61359" y="1908851"/>
            <a:ext cx="9169350" cy="537875"/>
            <a:chOff x="338138" y="1930856"/>
            <a:chExt cx="4467373" cy="474596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1952" y="1632702"/>
            <a:ext cx="9263786" cy="866607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0071" y="2547387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0071" y="2824662"/>
            <a:ext cx="9263786" cy="711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62686" y="3837749"/>
            <a:ext cx="9173261" cy="537875"/>
            <a:chOff x="338138" y="1930856"/>
            <a:chExt cx="4467373" cy="474596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1" y="3573114"/>
            <a:ext cx="9263786" cy="87050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6924" y="4480913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66924" y="4735149"/>
            <a:ext cx="9263786" cy="71506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62686" y="5738016"/>
            <a:ext cx="9173261" cy="537875"/>
            <a:chOff x="338138" y="1930856"/>
            <a:chExt cx="4467373" cy="474596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338138" y="2405452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66924" y="5473381"/>
            <a:ext cx="9263786" cy="87050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6344" y="6364915"/>
            <a:ext cx="9263786" cy="238354"/>
          </a:xfrm>
        </p:spPr>
        <p:txBody>
          <a:bodyPr tIns="0" bIns="0">
            <a:noAutofit/>
          </a:bodyPr>
          <a:lstStyle>
            <a:lvl1pPr>
              <a:spcBef>
                <a:spcPts val="0"/>
              </a:spcBef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76344" y="6619276"/>
            <a:ext cx="9263786" cy="2835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62686" y="7206327"/>
            <a:ext cx="9173261" cy="268432"/>
            <a:chOff x="338138" y="1930856"/>
            <a:chExt cx="4467373" cy="236852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338138" y="2167708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338138" y="1930856"/>
              <a:ext cx="4467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76344" y="6941693"/>
            <a:ext cx="9263786" cy="626969"/>
          </a:xfrm>
        </p:spPr>
        <p:txBody>
          <a:bodyPr>
            <a:normAutofit/>
          </a:bodyPr>
          <a:lstStyle>
            <a:lvl1pPr>
              <a:lnSpc>
                <a:spcPct val="134000"/>
              </a:lnSpc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4394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542" y="786238"/>
            <a:ext cx="8675370" cy="768242"/>
          </a:xfrm>
        </p:spPr>
        <p:txBody>
          <a:bodyPr anchor="b">
            <a:noAutofit/>
          </a:bodyPr>
          <a:lstStyle>
            <a:lvl1pPr algn="ctr">
              <a:defRPr sz="1800" u="none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824" y="1770916"/>
            <a:ext cx="4689566" cy="1103612"/>
          </a:xfrm>
        </p:spPr>
        <p:txBody>
          <a:bodyPr>
            <a:normAutofit/>
          </a:bodyPr>
          <a:lstStyle>
            <a:lvl1pPr marL="0" indent="0">
              <a:lnSpc>
                <a:spcPct val="128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3623" y="1554480"/>
            <a:ext cx="8650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664824" y="2869989"/>
            <a:ext cx="4689566" cy="1458079"/>
          </a:xfrm>
        </p:spPr>
        <p:txBody>
          <a:bodyPr>
            <a:normAutofit/>
          </a:bodyPr>
          <a:lstStyle>
            <a:lvl1pPr marL="0" indent="0">
              <a:lnSpc>
                <a:spcPct val="128000"/>
              </a:lnSpc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03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>
            <a:off x="628684" y="2777886"/>
            <a:ext cx="3520440" cy="4019600"/>
            <a:chOff x="551211" y="2451076"/>
            <a:chExt cx="3200400" cy="3546706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51211" y="316081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51211" y="3397392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51211" y="3633971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51211" y="387055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51211" y="4107129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51211" y="4343708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51211" y="4580287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51211" y="2924234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51211" y="2687655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51211" y="2451076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51211" y="5053445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51211" y="5290024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51211" y="5526603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51211" y="5763188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51211" y="4816866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51211" y="5997782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 userDrawn="1"/>
        </p:nvGrpSpPr>
        <p:grpSpPr>
          <a:xfrm>
            <a:off x="4753129" y="4640927"/>
            <a:ext cx="4914110" cy="2154535"/>
            <a:chOff x="4402307" y="4043566"/>
            <a:chExt cx="4206240" cy="1901060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4402307" y="4518162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402307" y="475590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402307" y="4993650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02307" y="5469138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02307" y="5706882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02307" y="594462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02307" y="4280418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402307" y="4043566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4402307" y="5231394"/>
              <a:ext cx="420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411" y="310179"/>
            <a:ext cx="8675370" cy="68008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6820" y="1151467"/>
            <a:ext cx="4023360" cy="91757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228600" rIns="228600" anchor="ctr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376820" y="2069042"/>
            <a:ext cx="4023360" cy="4931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 dirty="0"/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6449" y="2498682"/>
            <a:ext cx="3612676" cy="4501875"/>
          </a:xfrm>
        </p:spPr>
        <p:txBody>
          <a:bodyPr>
            <a:normAutofit/>
          </a:bodyPr>
          <a:lstStyle>
            <a:lvl1pPr marL="0" indent="0">
              <a:lnSpc>
                <a:spcPct val="129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4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70868" y="1267856"/>
            <a:ext cx="4996372" cy="2819851"/>
          </a:xfrm>
        </p:spPr>
        <p:txBody>
          <a:bodyPr lIns="45720" rIns="45720">
            <a:normAutofit/>
          </a:bodyPr>
          <a:lstStyle>
            <a:lvl1pPr marL="182880" indent="-182880">
              <a:lnSpc>
                <a:spcPct val="124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37692" y="4363335"/>
            <a:ext cx="5029549" cy="2735884"/>
          </a:xfrm>
        </p:spPr>
        <p:txBody>
          <a:bodyPr/>
          <a:lstStyle>
            <a:lvl1pPr marL="0" indent="0">
              <a:lnSpc>
                <a:spcPct val="129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8999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 userDrawn="1"/>
        </p:nvCxnSpPr>
        <p:spPr>
          <a:xfrm>
            <a:off x="2514600" y="-3928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0" y="3882272"/>
            <a:ext cx="100584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2514600" y="3882272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543800" y="0"/>
            <a:ext cx="0" cy="777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5222341" y="4439442"/>
            <a:ext cx="216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 userDrawn="1"/>
        </p:nvCxnSpPr>
        <p:spPr>
          <a:xfrm>
            <a:off x="5222341" y="4987849"/>
            <a:ext cx="216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 userDrawn="1"/>
        </p:nvCxnSpPr>
        <p:spPr>
          <a:xfrm>
            <a:off x="6467788" y="4439455"/>
            <a:ext cx="0" cy="5492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Placeholder 125"/>
          <p:cNvSpPr>
            <a:spLocks noGrp="1"/>
          </p:cNvSpPr>
          <p:nvPr>
            <p:ph type="body" sz="quarter" idx="10" hasCustomPrompt="1"/>
          </p:nvPr>
        </p:nvSpPr>
        <p:spPr>
          <a:xfrm>
            <a:off x="5232708" y="4446929"/>
            <a:ext cx="1290478" cy="53255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Main idea</a:t>
            </a:r>
            <a:endParaRPr lang="en-US" dirty="0"/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1" hasCustomPrompt="1"/>
          </p:nvPr>
        </p:nvSpPr>
        <p:spPr>
          <a:xfrm>
            <a:off x="6468111" y="4456176"/>
            <a:ext cx="871379" cy="53255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How long</a:t>
            </a:r>
            <a:endParaRPr lang="en-US" dirty="0"/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2" hasCustomPrompt="1"/>
          </p:nvPr>
        </p:nvSpPr>
        <p:spPr>
          <a:xfrm>
            <a:off x="5196272" y="5091864"/>
            <a:ext cx="2161858" cy="2180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sz="900" dirty="0"/>
              <a:t>Note</a:t>
            </a:r>
            <a:endParaRPr lang="en-US" dirty="0"/>
          </a:p>
        </p:txBody>
      </p:sp>
      <p:grpSp>
        <p:nvGrpSpPr>
          <p:cNvPr id="137" name="Group 136"/>
          <p:cNvGrpSpPr/>
          <p:nvPr userDrawn="1"/>
        </p:nvGrpSpPr>
        <p:grpSpPr>
          <a:xfrm>
            <a:off x="2725121" y="5470810"/>
            <a:ext cx="2112264" cy="302220"/>
            <a:chOff x="2477383" y="4295553"/>
            <a:chExt cx="1920240" cy="266665"/>
          </a:xfrm>
        </p:grpSpPr>
        <p:cxnSp>
          <p:nvCxnSpPr>
            <p:cNvPr id="132" name="Straight Connector 131"/>
            <p:cNvCxnSpPr/>
            <p:nvPr userDrawn="1"/>
          </p:nvCxnSpPr>
          <p:spPr>
            <a:xfrm>
              <a:off x="2477383" y="4295553"/>
              <a:ext cx="19202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2477383" y="4562218"/>
              <a:ext cx="19202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3118104" y="4295553"/>
              <a:ext cx="0" cy="2666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3758184" y="4295553"/>
              <a:ext cx="0" cy="2666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 Placeholder 138"/>
          <p:cNvSpPr>
            <a:spLocks noGrp="1"/>
          </p:cNvSpPr>
          <p:nvPr>
            <p:ph type="body" sz="quarter" idx="13" hasCustomPrompt="1"/>
          </p:nvPr>
        </p:nvSpPr>
        <p:spPr>
          <a:xfrm>
            <a:off x="2725897" y="5229801"/>
            <a:ext cx="2111216" cy="543726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900" dirty="0"/>
              <a:t>Date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5356120"/>
            <a:ext cx="1959293" cy="417407"/>
          </a:xfrm>
        </p:spPr>
        <p:txBody>
          <a:bodyPr anchor="ctr">
            <a:normAutofit/>
          </a:bodyPr>
          <a:lstStyle>
            <a:lvl1pPr>
              <a:defRPr sz="9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8BE433C-18C3-464C-9E9C-D6F4BE8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3928"/>
            <a:ext cx="8675370" cy="202878"/>
          </a:xfrm>
        </p:spPr>
        <p:txBody>
          <a:bodyPr>
            <a:noAutofit/>
          </a:bodyPr>
          <a:lstStyle>
            <a:lvl1pPr algn="ctr"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946-9873-0C62-675F-F7DCAE7D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639F-EDCE-3BBD-63AA-2FE93BA5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BC97-9A62-3F8B-479D-093878C7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43FC-399A-0727-EFB3-47FA249C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97A1-12AA-BDA5-D820-7F5DD6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BB4-9B39-B716-BF1A-E9FC547D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AD60-BF77-385F-BD29-038315EE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697C-B443-A068-1D47-F67CC25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C732-552D-EF77-E9C9-8C7B7F35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8E6A-75CA-4398-874C-4A5D3264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FB76-326A-4ADE-9AEF-58134848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1A3F-2D70-FFE4-B46F-98C5E82A0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2411-3511-FE5D-EE1D-B668C5FA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D445-8900-1A75-467F-08E8AB18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C90A-1FEB-960E-9186-F6E2244E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5AFB-7D26-33E0-8982-82BDA39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61B4-AAB0-0412-6429-456B8019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D273-5B2D-0A59-A754-92DE64A1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23C5-3B37-54F4-D5A3-76C640DD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AA12-8968-FDCC-D8F1-FE1CC9875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A684D-FDE5-89E3-6BE4-1E4786D9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F8AB-169A-B324-F433-F682F03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1494-044A-3764-C268-C3F3A1D3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37C1C-523A-8E6A-8FD9-B03C12A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17B9-C3DB-4F1C-5017-08ACDEF3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DB5C8-63FA-29C4-8FB6-DD461CFE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CEEC-4564-4B42-80CD-DEE42F6201B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D55F9-43A6-B4A7-F9D4-DECAC395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01A1-3FCB-DE62-A561-086455D6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327-F44D-8247-BEED-5F8C44DA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183D-47CB-3DD1-C9D2-54EEED0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4C555-6120-6E62-D204-C9A9312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BCFA-A71E-88C0-9D5E-E486FFC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413-B09C-99DD-F7BE-84A0FE25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FE24-9F9E-F5AB-0271-0A1FD2B0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9675-8244-19DD-D4D4-75E8AD23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1843-122C-38F6-5A32-A4D7940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79D65-4E4F-FFE1-BFA0-28620C31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5149-B417-7C4B-2616-7DF8BCF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5E8-8802-D788-99FE-DF84DAC5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FE797-308B-03B7-E1CC-D0E7A7C2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9BF8-1498-B585-F1BC-5D799AB2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6168-FC1C-1F72-C6D6-39B55DB3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358C-0847-C09C-AC1B-DF55C793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4E7B-F46E-32BB-89FB-D136E4BB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2041C-ECC3-3DDB-54D7-AABCC18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E505-85B8-5707-6DA5-EC9B216C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9D71-50CC-7D7C-9F87-019A541F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6880-DDB3-4A6C-9FC7-0B4CE76A8117}" type="datetimeFigureOut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7027-9A43-E222-BA4E-5063277D9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0574-72C6-7F32-2BD9-51839DEA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08-AEF5-4852-9FC8-43A2E2F88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662" r:id="rId13"/>
    <p:sldLayoutId id="2147483663" r:id="rId14"/>
    <p:sldLayoutId id="2147483664" r:id="rId15"/>
    <p:sldLayoutId id="2147483667" r:id="rId16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Market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1EF6F-BE4F-3E2D-0B1F-16F3DA9BA033}"/>
              </a:ext>
            </a:extLst>
          </p:cNvPr>
          <p:cNvSpPr txBox="1"/>
          <p:nvPr/>
        </p:nvSpPr>
        <p:spPr>
          <a:xfrm>
            <a:off x="618565" y="1707776"/>
            <a:ext cx="8821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162" lvl="1" indent="-28575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674FA-62B5-610F-4DD7-004C86F2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2" y="3054808"/>
            <a:ext cx="4951613" cy="4388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B0A93-CF23-2E3A-FF0A-DC2DF7DD8C1C}"/>
              </a:ext>
            </a:extLst>
          </p:cNvPr>
          <p:cNvSpPr txBox="1"/>
          <p:nvPr/>
        </p:nvSpPr>
        <p:spPr>
          <a:xfrm>
            <a:off x="1783080" y="2281899"/>
            <a:ext cx="3708400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High Low Close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84E7F-F31F-C791-19B8-0E56E52F181B}"/>
              </a:ext>
            </a:extLst>
          </p:cNvPr>
          <p:cNvCxnSpPr>
            <a:cxnSpLocks/>
          </p:cNvCxnSpPr>
          <p:nvPr/>
        </p:nvCxnSpPr>
        <p:spPr>
          <a:xfrm>
            <a:off x="2010766" y="2653801"/>
            <a:ext cx="296287" cy="1845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DB2971-1B8A-EA4A-3AA3-CAD0407D9762}"/>
              </a:ext>
            </a:extLst>
          </p:cNvPr>
          <p:cNvCxnSpPr>
            <a:cxnSpLocks/>
          </p:cNvCxnSpPr>
          <p:nvPr/>
        </p:nvCxnSpPr>
        <p:spPr>
          <a:xfrm>
            <a:off x="2705405" y="2655742"/>
            <a:ext cx="76208" cy="1037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7A0C3-375C-12E9-8C32-D659E6A5C8CC}"/>
              </a:ext>
            </a:extLst>
          </p:cNvPr>
          <p:cNvCxnSpPr>
            <a:cxnSpLocks/>
          </p:cNvCxnSpPr>
          <p:nvPr/>
        </p:nvCxnSpPr>
        <p:spPr>
          <a:xfrm flipH="1">
            <a:off x="3322928" y="2653801"/>
            <a:ext cx="1" cy="202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E8B524-4BD6-FE44-49B9-C22BCEE4B0A7}"/>
              </a:ext>
            </a:extLst>
          </p:cNvPr>
          <p:cNvCxnSpPr>
            <a:cxnSpLocks/>
          </p:cNvCxnSpPr>
          <p:nvPr/>
        </p:nvCxnSpPr>
        <p:spPr>
          <a:xfrm flipH="1">
            <a:off x="3699254" y="2642163"/>
            <a:ext cx="183339" cy="161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C15194-7F19-BD6A-2A34-5FB074BCC846}"/>
              </a:ext>
            </a:extLst>
          </p:cNvPr>
          <p:cNvSpPr txBox="1"/>
          <p:nvPr/>
        </p:nvSpPr>
        <p:spPr>
          <a:xfrm>
            <a:off x="5880913" y="2871908"/>
            <a:ext cx="4033482" cy="385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Each OHLC chart is 5/20/60 business days of data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Each day 3pixels wide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 err="1"/>
              <a:t>Eg</a:t>
            </a:r>
            <a:r>
              <a:rPr lang="en-US" sz="1500" dirty="0"/>
              <a:t>: Total image for 20 days == 60x64 pixels wide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Returns scaled so the largest price is the top of the image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Three types of information in image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Direction stock movements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Volatility data 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SMA (5/20/60)</a:t>
            </a:r>
          </a:p>
        </p:txBody>
      </p:sp>
    </p:spTree>
    <p:extLst>
      <p:ext uri="{BB962C8B-B14F-4D97-AF65-F5344CB8AC3E}">
        <p14:creationId xmlns:p14="http://schemas.microsoft.com/office/powerpoint/2010/main" val="31666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4" y="1707776"/>
            <a:ext cx="430855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Goal for CNN is to balance tradeoff between complex pattern recognition and interpretability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Why CNN?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Alternative to the time series format that can uncover complex patterns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Technical traders have long relied on geometry and SMA’s (cognition) to make trading decisions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CNN designed to solve positionality, scale </a:t>
            </a:r>
            <a:r>
              <a:rPr lang="en-US" sz="1500" dirty="0" err="1"/>
              <a:t>etc</a:t>
            </a:r>
            <a:r>
              <a:rPr lang="en-US" sz="1500" dirty="0"/>
              <a:t>… and may require less parameterization than NNs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9E898-CB3F-5B69-8BA5-773A4FB0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78" y="1369986"/>
            <a:ext cx="5136059" cy="3502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08021-4C4A-BFF0-7CE4-37CA775A3625}"/>
              </a:ext>
            </a:extLst>
          </p:cNvPr>
          <p:cNvSpPr txBox="1"/>
          <p:nvPr/>
        </p:nvSpPr>
        <p:spPr>
          <a:xfrm>
            <a:off x="5131281" y="5043304"/>
            <a:ext cx="48044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/>
              <a:t>Architecture Highlights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Loss </a:t>
            </a:r>
            <a:r>
              <a:rPr lang="en-US" sz="1200" dirty="0" err="1"/>
              <a:t>Funct</a:t>
            </a:r>
            <a:r>
              <a:rPr lang="en-US" sz="1200" dirty="0"/>
              <a:t>:</a:t>
            </a:r>
          </a:p>
          <a:p>
            <a:pPr marL="1476024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Adam, .0001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50% dropout to fully connected layer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Stopping after 2 consecutive epochs of higher error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70% train 30% validation from 1993-2000 and testing from 2001-2019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9 separate models (combinations of I5, I20, I60)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75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5" y="1699744"/>
            <a:ext cx="51091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Prediction is most potent (accurate) in the 5 day period after the image is observed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Sharpe ratios exceed 5 in a High Low portfolio sorted by decile (High-Low)(10-1)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Outperforms Momentum and Short Term Reversal with no parameterization needed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Predictions are context independent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Work well in international markets as well as varying time periods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Volatility surprisingly low</a:t>
            </a:r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550CD-44B1-B095-9F88-747649CC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307180"/>
            <a:ext cx="7391400" cy="231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2B323-BF50-EF88-FC3F-4A8F7A1E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99" y="1699744"/>
            <a:ext cx="4042335" cy="2987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D8BAE-80BF-554D-1A8D-A50F19BDD023}"/>
              </a:ext>
            </a:extLst>
          </p:cNvPr>
          <p:cNvSpPr txBox="1"/>
          <p:nvPr/>
        </p:nvSpPr>
        <p:spPr>
          <a:xfrm>
            <a:off x="6697382" y="1376579"/>
            <a:ext cx="2289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I-Images / R-Prediction </a:t>
            </a:r>
          </a:p>
        </p:txBody>
      </p:sp>
    </p:spTree>
    <p:extLst>
      <p:ext uri="{BB962C8B-B14F-4D97-AF65-F5344CB8AC3E}">
        <p14:creationId xmlns:p14="http://schemas.microsoft.com/office/powerpoint/2010/main" val="13517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Evaluation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4" y="1699744"/>
            <a:ext cx="805553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Return becomes less significant when we ask the model to predict monthly or quarterly returns (20,60), but still above the benchmarks (MOM, WSTR) due to lower volatility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When restricted to largest 500 stocks, returns are less potent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Is the CNN just learning to pick volatility?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Highest correlated feature with the CNN is Short Term Reversal (-34%)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CNN performs better than ~96% of all (7,846) technical trading strategies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55C10-8142-3710-1310-F0FFDA00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49" y="4416755"/>
            <a:ext cx="5731763" cy="3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4" y="1699744"/>
            <a:ext cx="805553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Data Augmentation 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Volume and MA bar seem to contribute to noise for I5, but very useful for I20, I60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Removing smaller stocks (due to volatility/swings) leaves model unchanged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Changing pixel representation (centered, top) results in similar scores (</a:t>
            </a:r>
            <a:r>
              <a:rPr lang="en-US" sz="1500" dirty="0" err="1"/>
              <a:t>sharpe</a:t>
            </a:r>
            <a:r>
              <a:rPr lang="en-US" sz="1500" dirty="0"/>
              <a:t> ratio &amp; return)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Model selection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Changing number of convolution layers, dropout rate, dilation, degrades model performance or leaves results largely unchanged</a:t>
            </a:r>
          </a:p>
          <a:p>
            <a:pPr lvl="1"/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FD7A4-7B23-2651-03AD-00374EF2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71" y="4565746"/>
            <a:ext cx="4467854" cy="301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B23C8-7C7B-6683-0CD5-D929A26EC3B2}"/>
              </a:ext>
            </a:extLst>
          </p:cNvPr>
          <p:cNvSpPr txBox="1"/>
          <p:nvPr/>
        </p:nvSpPr>
        <p:spPr>
          <a:xfrm>
            <a:off x="618564" y="4565746"/>
            <a:ext cx="4606579" cy="282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Computer Vision Models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CNN v. HOG v. HAAR</a:t>
            </a:r>
          </a:p>
          <a:p>
            <a:pPr marL="1476024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CNN outperforms for I5</a:t>
            </a:r>
          </a:p>
          <a:p>
            <a:pPr marL="1476024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CNN mostly outperforms for I20, I60</a:t>
            </a:r>
          </a:p>
          <a:p>
            <a:pPr marL="1476024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HAAR feature selection using </a:t>
            </a:r>
            <a:r>
              <a:rPr lang="en-US" sz="1500" dirty="0" err="1"/>
              <a:t>Adaboost</a:t>
            </a:r>
            <a:r>
              <a:rPr lang="en-US" sz="1500" dirty="0"/>
              <a:t> as too many features (100Million+)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4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>
            <a:normAutofit/>
          </a:bodyPr>
          <a:lstStyle/>
          <a:p>
            <a:r>
              <a:rPr lang="en-US" dirty="0"/>
              <a:t>Technical Patterns/Transfer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4" y="1699744"/>
            <a:ext cx="805553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Technical Patterns 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Model extended to predict probability of different technical patterns producing positive 20-day return based on 10K trained images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Transfer Learning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The paper also explores transfer learning with other markets, both on trained and untrained (transfer) models</a:t>
            </a:r>
          </a:p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Transferring the trained model produces high Sharpe in most other markets</a:t>
            </a:r>
          </a:p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When data is insufficient in other markets (stock count) this could be beneficial </a:t>
            </a:r>
            <a:r>
              <a:rPr lang="en-US" sz="1500" dirty="0">
                <a:sym typeface="Wingdings" pitchFamily="2" charset="2"/>
              </a:rPr>
              <a:t> Arbitrages</a:t>
            </a:r>
          </a:p>
          <a:p>
            <a:pPr marL="966612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5ECE-048F-5115-43E6-CFC5C6C7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09" y="5447279"/>
            <a:ext cx="5438629" cy="212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065223-892B-648A-F3F6-28651AB5D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91"/>
          <a:stretch/>
        </p:blipFill>
        <p:spPr>
          <a:xfrm>
            <a:off x="870985" y="5114214"/>
            <a:ext cx="3304904" cy="25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766-095E-5E58-63CD-28A7234A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" y="157859"/>
            <a:ext cx="8549640" cy="1041717"/>
          </a:xfrm>
        </p:spPr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AE163-1541-6347-E261-31AB267439D5}"/>
              </a:ext>
            </a:extLst>
          </p:cNvPr>
          <p:cNvSpPr txBox="1"/>
          <p:nvPr/>
        </p:nvSpPr>
        <p:spPr>
          <a:xfrm>
            <a:off x="618564" y="1707776"/>
            <a:ext cx="92308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This paper implies credibility to financial technical analysis, and takes the human out of the equation</a:t>
            </a:r>
          </a:p>
          <a:p>
            <a:pPr marL="795162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I am unsure of train/test though process </a:t>
            </a:r>
          </a:p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train and validation on 1993-2000 data. Markets may have fundamentally changed since then?</a:t>
            </a:r>
          </a:p>
          <a:p>
            <a:pPr marL="1304574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Why not sample different time periods from data?</a:t>
            </a:r>
          </a:p>
          <a:p>
            <a:pPr marL="847374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Paper made good effort to experiment with sensitivity of model parameters, possibly more can be experimented with…</a:t>
            </a:r>
          </a:p>
          <a:p>
            <a:pPr marL="847374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Sharpe ratios degraded slightly when stocks are limited to 500 largest cap, implying maybe more volatile picks when unrestricted  (smaller and more illiquid stocks)..</a:t>
            </a:r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966612" lvl="1" indent="-45720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6189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3BCA614-139C-401B-923A-CF00369CF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AB6F0-823B-4226-A694-B86FF8DFFA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3FFF2-EBBD-42EE-8B6D-C95834E9F55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594</Words>
  <Application>Microsoft Macintosh PowerPoint</Application>
  <PresentationFormat>Custom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Market Data</vt:lpstr>
      <vt:lpstr>CNN Architecture</vt:lpstr>
      <vt:lpstr>Evaluation</vt:lpstr>
      <vt:lpstr>Evaluation (Cont.)</vt:lpstr>
      <vt:lpstr>Sensitivity</vt:lpstr>
      <vt:lpstr>Technical Patterns/Transfer Learning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Data</dc:title>
  <dc:creator>Microsoft Office User</dc:creator>
  <cp:lastModifiedBy>Microsoft Office User</cp:lastModifiedBy>
  <cp:revision>4</cp:revision>
  <dcterms:created xsi:type="dcterms:W3CDTF">2023-11-01T00:53:50Z</dcterms:created>
  <dcterms:modified xsi:type="dcterms:W3CDTF">2023-11-06T17:02:38Z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