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E9F1-6B5D-4706-86AD-DF098293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221913" cy="23283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a patient’s length of stay at hospital at time of admission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35C92-F890-4A2D-B886-A62F30A59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4326" y="3843867"/>
            <a:ext cx="7753350" cy="194733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SANKEERTHI MUMMIDISETTY</a:t>
            </a:r>
          </a:p>
          <a:p>
            <a:pPr algn="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 -780</a:t>
            </a:r>
          </a:p>
        </p:txBody>
      </p:sp>
    </p:spTree>
    <p:extLst>
      <p:ext uri="{BB962C8B-B14F-4D97-AF65-F5344CB8AC3E}">
        <p14:creationId xmlns:p14="http://schemas.microsoft.com/office/powerpoint/2010/main" val="338460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BB86-23E9-4911-87CD-FA41D5BE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714376"/>
            <a:ext cx="10088563" cy="528002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-</a:t>
            </a:r>
            <a:r>
              <a:rPr lang="en-US" sz="5400" b="1" dirty="0">
                <a:solidFill>
                  <a:schemeClr val="bg1"/>
                </a:solidFill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157707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38A1E0-971D-4510-A543-DFA897F4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8" y="771525"/>
            <a:ext cx="3643098" cy="7905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pic>
        <p:nvPicPr>
          <p:cNvPr id="8" name="Picture Placeholder 7" descr="Image result for length of stay hospital">
            <a:extLst>
              <a:ext uri="{FF2B5EF4-FFF2-40B4-BE49-F238E27FC236}">
                <a16:creationId xmlns:a16="http://schemas.microsoft.com/office/drawing/2014/main" id="{DF19850D-BFD6-4917-93CD-C9FC75896644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18794" r="9550" b="19019"/>
          <a:stretch/>
        </p:blipFill>
        <p:spPr bwMode="auto">
          <a:xfrm>
            <a:off x="97646" y="2562284"/>
            <a:ext cx="5304759" cy="2015784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E2A334-7CB7-4C1A-A344-BE5475D90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53216" y="685800"/>
            <a:ext cx="6481407" cy="57687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= Time between hospital admission and discharge measured in days.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medical condition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length of stay is computed for each DRG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Shorter LOS desirable: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cost of care delivery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 resources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risk of medical errors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chance of hospital acquired infections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7109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4FD8-A096-4C0A-8F03-ABA77A60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8625"/>
            <a:ext cx="2230438" cy="97155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11D10-B9B6-478C-8625-016B0CEA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190625"/>
            <a:ext cx="5762625" cy="5067300"/>
          </a:xfrm>
        </p:spPr>
        <p:txBody>
          <a:bodyPr anchor="t"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MIMIC, an openly available dataset developed by the MIT Lab for Computational Physiology, comprising de-identified health data associated with ~40,000 critical care patients.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58976 number of unique admission events and 46520 number of unique patients.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Sci-kit learn, and Seaborn libraries are used.</a:t>
            </a:r>
          </a:p>
          <a:p>
            <a:endParaRPr lang="en-US" dirty="0"/>
          </a:p>
        </p:txBody>
      </p:sp>
      <p:pic>
        <p:nvPicPr>
          <p:cNvPr id="4" name="Picture 3" descr="Image result for . Essential Learning process to develop a predictive model.">
            <a:extLst>
              <a:ext uri="{FF2B5EF4-FFF2-40B4-BE49-F238E27FC236}">
                <a16:creationId xmlns:a16="http://schemas.microsoft.com/office/drawing/2014/main" id="{EAB1A484-B455-4B91-A2E3-D2B402BDC6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0175"/>
            <a:ext cx="5924550" cy="423862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211B9B-2DEB-4668-8704-88AEBC592B43}"/>
              </a:ext>
            </a:extLst>
          </p:cNvPr>
          <p:cNvSpPr/>
          <p:nvPr/>
        </p:nvSpPr>
        <p:spPr>
          <a:xfrm>
            <a:off x="6096000" y="695325"/>
            <a:ext cx="5229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Process to develop a predictive model: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5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8">
            <a:extLst>
              <a:ext uri="{FF2B5EF4-FFF2-40B4-BE49-F238E27FC236}">
                <a16:creationId xmlns:a16="http://schemas.microsoft.com/office/drawing/2014/main" id="{10ABDF25-C37B-4184-B15C-D681D256C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BBF79-4BF7-4B37-A490-445B4742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4" y="-571231"/>
            <a:ext cx="10041808" cy="114246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57" name="Snip Diagonal Corner Rectangle 37">
            <a:extLst>
              <a:ext uri="{FF2B5EF4-FFF2-40B4-BE49-F238E27FC236}">
                <a16:creationId xmlns:a16="http://schemas.microsoft.com/office/drawing/2014/main" id="{C356D533-2D48-459F-BD43-1F902CC2A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nip Single Corner Rectangle 38">
            <a:extLst>
              <a:ext uri="{FF2B5EF4-FFF2-40B4-BE49-F238E27FC236}">
                <a16:creationId xmlns:a16="http://schemas.microsoft.com/office/drawing/2014/main" id="{7CF6A3A2-C595-4E41-9B5F-5C654F498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5900" y="794540"/>
            <a:ext cx="3307944" cy="2384634"/>
          </a:xfrm>
          <a:prstGeom prst="snip1Rect">
            <a:avLst>
              <a:gd name="adj" fmla="val 21437"/>
            </a:avLst>
          </a:prstGeom>
          <a:solidFill>
            <a:srgbClr val="FFFFFF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7BC35-B847-42FC-AFB8-9FE788EA83A8}"/>
              </a:ext>
            </a:extLst>
          </p:cNvPr>
          <p:cNvPicPr/>
          <p:nvPr/>
        </p:nvPicPr>
        <p:blipFill rotWithShape="1">
          <a:blip r:embed="rId2"/>
          <a:srcRect l="13568" t="42278" r="53323" b="14909"/>
          <a:stretch/>
        </p:blipFill>
        <p:spPr bwMode="auto">
          <a:xfrm>
            <a:off x="638741" y="702992"/>
            <a:ext cx="3457190" cy="2476181"/>
          </a:xfrm>
          <a:custGeom>
            <a:avLst/>
            <a:gdLst>
              <a:gd name="connsiteX0" fmla="*/ 377025 w 2852928"/>
              <a:gd name="connsiteY0" fmla="*/ 0 h 1938921"/>
              <a:gd name="connsiteX1" fmla="*/ 2852928 w 2852928"/>
              <a:gd name="connsiteY1" fmla="*/ 0 h 1938921"/>
              <a:gd name="connsiteX2" fmla="*/ 2852928 w 2852928"/>
              <a:gd name="connsiteY2" fmla="*/ 1938921 h 1938921"/>
              <a:gd name="connsiteX3" fmla="*/ 0 w 2852928"/>
              <a:gd name="connsiteY3" fmla="*/ 1938921 h 1938921"/>
              <a:gd name="connsiteX4" fmla="*/ 0 w 2852928"/>
              <a:gd name="connsiteY4" fmla="*/ 377025 h 193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1938921">
                <a:moveTo>
                  <a:pt x="377025" y="0"/>
                </a:moveTo>
                <a:lnTo>
                  <a:pt x="2852928" y="0"/>
                </a:lnTo>
                <a:lnTo>
                  <a:pt x="2852928" y="1938921"/>
                </a:lnTo>
                <a:lnTo>
                  <a:pt x="0" y="1938921"/>
                </a:lnTo>
                <a:lnTo>
                  <a:pt x="0" y="377025"/>
                </a:lnTo>
                <a:close/>
              </a:path>
            </a:pathLst>
          </a:cu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9" name="Snip Single Corner Rectangle 41">
            <a:extLst>
              <a:ext uri="{FF2B5EF4-FFF2-40B4-BE49-F238E27FC236}">
                <a16:creationId xmlns:a16="http://schemas.microsoft.com/office/drawing/2014/main" id="{6FE12C62-E0E1-4E96-9F25-492088826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61003" y="792752"/>
            <a:ext cx="2783421" cy="239759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1441E-5B14-4A24-BB12-FD3B4B37D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0" t="57037" r="41167" b="21778"/>
          <a:stretch/>
        </p:blipFill>
        <p:spPr>
          <a:xfrm>
            <a:off x="4168210" y="638521"/>
            <a:ext cx="3041285" cy="2632202"/>
          </a:xfrm>
          <a:prstGeom prst="rect">
            <a:avLst/>
          </a:prstGeom>
        </p:spPr>
      </p:pic>
      <p:sp>
        <p:nvSpPr>
          <p:cNvPr id="60" name="Snip Single Corner Rectangle 44">
            <a:extLst>
              <a:ext uri="{FF2B5EF4-FFF2-40B4-BE49-F238E27FC236}">
                <a16:creationId xmlns:a16="http://schemas.microsoft.com/office/drawing/2014/main" id="{F023E8A8-FBFE-4011-9659-66D31E6D3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95900" y="3344573"/>
            <a:ext cx="3307943" cy="2397588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79B01-E722-467E-B14F-DA4500FEA554}"/>
              </a:ext>
            </a:extLst>
          </p:cNvPr>
          <p:cNvPicPr/>
          <p:nvPr/>
        </p:nvPicPr>
        <p:blipFill rotWithShape="1">
          <a:blip r:embed="rId4"/>
          <a:srcRect l="15171" t="33238" r="47863" b="17380"/>
          <a:stretch/>
        </p:blipFill>
        <p:spPr bwMode="auto">
          <a:xfrm>
            <a:off x="860267" y="3352992"/>
            <a:ext cx="3307944" cy="248071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9" name="Snip Single Corner Rectangle 40">
            <a:extLst>
              <a:ext uri="{FF2B5EF4-FFF2-40B4-BE49-F238E27FC236}">
                <a16:creationId xmlns:a16="http://schemas.microsoft.com/office/drawing/2014/main" id="{676ACB49-5C18-4810-ABB9-F2C2644AC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61003" y="3344574"/>
            <a:ext cx="2783421" cy="2397589"/>
          </a:xfrm>
          <a:prstGeom prst="snip1Rect">
            <a:avLst>
              <a:gd name="adj" fmla="val 21522"/>
            </a:avLst>
          </a:prstGeom>
          <a:solidFill>
            <a:srgbClr val="FFFFFF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9FD1D-D7FB-45C0-ACE4-993A1A2A4C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000" t="57165" r="39917" b="22451"/>
          <a:stretch/>
        </p:blipFill>
        <p:spPr>
          <a:xfrm>
            <a:off x="4232578" y="3288522"/>
            <a:ext cx="2846026" cy="2619037"/>
          </a:xfrm>
          <a:custGeom>
            <a:avLst/>
            <a:gdLst>
              <a:gd name="connsiteX0" fmla="*/ 0 w 2370673"/>
              <a:gd name="connsiteY0" fmla="*/ 0 h 1923111"/>
              <a:gd name="connsiteX1" fmla="*/ 2370673 w 2370673"/>
              <a:gd name="connsiteY1" fmla="*/ 0 h 1923111"/>
              <a:gd name="connsiteX2" fmla="*/ 2370673 w 2370673"/>
              <a:gd name="connsiteY2" fmla="*/ 1556375 h 1923111"/>
              <a:gd name="connsiteX3" fmla="*/ 2003937 w 2370673"/>
              <a:gd name="connsiteY3" fmla="*/ 1923111 h 1923111"/>
              <a:gd name="connsiteX4" fmla="*/ 0 w 2370673"/>
              <a:gd name="connsiteY4" fmla="*/ 1923111 h 192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673" h="1923111">
                <a:moveTo>
                  <a:pt x="0" y="0"/>
                </a:moveTo>
                <a:lnTo>
                  <a:pt x="2370673" y="0"/>
                </a:lnTo>
                <a:lnTo>
                  <a:pt x="2370673" y="1556375"/>
                </a:lnTo>
                <a:lnTo>
                  <a:pt x="2003937" y="1923111"/>
                </a:lnTo>
                <a:lnTo>
                  <a:pt x="0" y="192311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29A2-CDF3-4EE3-A8C9-4764F467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217" y="171450"/>
            <a:ext cx="4978583" cy="606582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extract the target Length-of-Stay (LOS) values and understand what independent variables used in predicting LOS.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length of stay has been plotted against categorical values such as length of stay, death time, ethnicity, insurance, marital status, icd9 code, age, gender.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has 58976 unique admission events for 46520 unique patients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541ADB-87EF-4200-97D8-ADFDD0807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292" y="3528482"/>
            <a:ext cx="1896535" cy="2218267"/>
            <a:chOff x="10292292" y="2963333"/>
            <a:chExt cx="1896535" cy="22182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0A8BE3-F2CF-4BA2-9131-A2EA4D1F7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2E81B3-4276-442E-988B-1DA3A8D5B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699485" y="3190344"/>
              <a:ext cx="1489342" cy="14893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02AE5AE-08FE-4A02-AA04-DB352AE9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F3DF8C6-ADC7-4142-B858-AD1BB4DB4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6B5AF78-7872-4C24-9843-174A469D4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7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267D-39C5-44DA-A93B-95664BEC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57176"/>
            <a:ext cx="10888663" cy="923924"/>
          </a:xfrm>
        </p:spPr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1AE7-A8DC-41B4-BB72-CCA322C45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00174"/>
            <a:ext cx="11050588" cy="505777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all unused columns and verified that 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existed in the data.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the categorical variables into dummy/indicator variables.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Data Frame size resulted in 48 feature columns and 1 target column with an entry count of 53,104.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mimic_los_cleanup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clean the data and feature engineering by using this function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B0EBA-A836-4250-8BC5-058A97F44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0" t="70519" r="43250" b="12593"/>
          <a:stretch/>
        </p:blipFill>
        <p:spPr>
          <a:xfrm>
            <a:off x="1767840" y="4551680"/>
            <a:ext cx="6888480" cy="17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F4F6-F0E7-4F5F-9226-78FD4FAF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3521"/>
            <a:ext cx="8534400" cy="9550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E70C-E397-4A75-A3F4-FB523072B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56640"/>
            <a:ext cx="10501948" cy="5374639"/>
          </a:xfrm>
        </p:spPr>
        <p:txBody>
          <a:bodyPr anchor="t"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 order to create a model that predicts the length-of-stay for each patient at time of admission that results in a lower RMSE than the average or median models I have divided the data 80:20 ratio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-learn 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function.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used five different regression models from the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-learn library see what the R2 score comparison looked like.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AA22A-35F2-4DBA-8897-5A6ABA784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7" t="71704" r="46833" b="23407"/>
          <a:stretch/>
        </p:blipFill>
        <p:spPr>
          <a:xfrm>
            <a:off x="3408362" y="3058160"/>
            <a:ext cx="4795520" cy="7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3965-99F6-45D8-B462-6FBF7F67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0"/>
            <a:ext cx="11223308" cy="66548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 Regressor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Regressor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Neighbors Regressor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 Neue"/>
              </a:rPr>
              <a:t>It has been observed that The Gradient Boosting Regressor with an R2 score of ~37%</a:t>
            </a:r>
          </a:p>
          <a:p>
            <a:endParaRPr lang="en-US" sz="2400" dirty="0">
              <a:solidFill>
                <a:schemeClr val="bg1"/>
              </a:solidFill>
              <a:latin typeface="Helvetica Neue"/>
            </a:endParaRPr>
          </a:p>
          <a:p>
            <a:endParaRPr lang="en-US" sz="2400" dirty="0">
              <a:solidFill>
                <a:schemeClr val="bg1"/>
              </a:solidFill>
              <a:latin typeface="Helvetica Neue"/>
            </a:endParaRPr>
          </a:p>
          <a:p>
            <a:endParaRPr lang="en-US" sz="2400" dirty="0">
              <a:solidFill>
                <a:schemeClr val="bg1"/>
              </a:solidFill>
              <a:latin typeface="Helvetica Neue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used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 to optimize the Gradient Boosting Regressor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Helvetica Neue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DB945-63E5-42ED-BFCF-59B2A993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0" t="39407" r="47083" b="21185"/>
          <a:stretch/>
        </p:blipFill>
        <p:spPr>
          <a:xfrm>
            <a:off x="5924550" y="203200"/>
            <a:ext cx="5583238" cy="2644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66A31C-BF9A-4BC0-AB17-AA81E56DFEC5}"/>
              </a:ext>
            </a:extLst>
          </p:cNvPr>
          <p:cNvSpPr/>
          <p:nvPr/>
        </p:nvSpPr>
        <p:spPr>
          <a:xfrm>
            <a:off x="3048000" y="2551837"/>
            <a:ext cx="722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28566-5AE5-4238-81E5-04EA901F6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0" t="45926" r="43333" b="33482"/>
          <a:stretch/>
        </p:blipFill>
        <p:spPr>
          <a:xfrm>
            <a:off x="1296670" y="3936832"/>
            <a:ext cx="7874000" cy="181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8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6472-D412-4E2B-AAFA-F5EA40ED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164888" cy="59055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Gradient boosting model RMSE is better by more than 24% (percent</a:t>
            </a:r>
          </a:p>
          <a:p>
            <a:pPr marL="0" indent="0">
              <a:buNone/>
            </a:pPr>
            <a:r>
              <a:rPr lang="en-US" dirty="0"/>
              <a:t> difference) versus the constant average or median models.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4E7CF-779D-418C-A909-743849ECE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4" t="29779" r="65146" b="11853"/>
          <a:stretch/>
        </p:blipFill>
        <p:spPr>
          <a:xfrm>
            <a:off x="9438640" y="81280"/>
            <a:ext cx="2753360" cy="4399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7F0025-79E9-42B9-B3A2-F63D53827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00" t="33630" r="44750" b="25852"/>
          <a:stretch/>
        </p:blipFill>
        <p:spPr>
          <a:xfrm>
            <a:off x="2245360" y="3091180"/>
            <a:ext cx="4663440" cy="27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0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6DC6-E4CE-4AFB-8CF9-B622D74F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8479"/>
            <a:ext cx="8534400" cy="80264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55CB-7C80-427B-A369-53E1ED080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1120"/>
            <a:ext cx="10461308" cy="466344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has 58976 number of unique admission events and 46520 number of unique patients.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been noticed that ICD9 play a critical role than age when predicting the length-of-stay.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have used five different regression models (SGD Regressor, Gradient Boosting Regressor, Linear Regression, K Neighbors Regressor and Random Forest Regressor) among this done Gradient Boosting Regressor with R2 score of ~37% is given output as best model compared to other models.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Regressor score is 0.367296.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features for predicting Los using Gradient Boosting Regressor score are prenatal, respiratory, injury, digestive and infectious.</a:t>
            </a:r>
          </a:p>
        </p:txBody>
      </p:sp>
    </p:spTree>
    <p:extLst>
      <p:ext uri="{BB962C8B-B14F-4D97-AF65-F5344CB8AC3E}">
        <p14:creationId xmlns:p14="http://schemas.microsoft.com/office/powerpoint/2010/main" val="25848692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493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Helvetica Neue</vt:lpstr>
      <vt:lpstr>Times New Roman</vt:lpstr>
      <vt:lpstr>Wingdings</vt:lpstr>
      <vt:lpstr>Wingdings 3</vt:lpstr>
      <vt:lpstr>Slice</vt:lpstr>
      <vt:lpstr>Prediction of a patient’s length of stay at hospital at time of admission </vt:lpstr>
      <vt:lpstr>Introduction :</vt:lpstr>
      <vt:lpstr>Data source:</vt:lpstr>
      <vt:lpstr>Exploratory Data Analysis</vt:lpstr>
      <vt:lpstr>Data Cleaning and preprocessing</vt:lpstr>
      <vt:lpstr>Model building:</vt:lpstr>
      <vt:lpstr>PowerPoint Presentation</vt:lpstr>
      <vt:lpstr>PowerPoint Presentation</vt:lpstr>
      <vt:lpstr>Conclusion:</vt:lpstr>
      <vt:lpstr>Thank -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 patient’s length of stay at hospital at time of admission </dc:title>
  <dc:creator>keerthi m</dc:creator>
  <cp:lastModifiedBy>keerthi m</cp:lastModifiedBy>
  <cp:revision>10</cp:revision>
  <dcterms:created xsi:type="dcterms:W3CDTF">2019-08-05T18:22:23Z</dcterms:created>
  <dcterms:modified xsi:type="dcterms:W3CDTF">2019-08-05T20:32:32Z</dcterms:modified>
</cp:coreProperties>
</file>