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0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9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3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5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3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7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8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4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42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43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44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45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46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4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9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50.xml" ContentType="application/vnd.openxmlformats-officedocument.presentationml.notesSlide+xml"/>
  <Override PartName="/ppt/tags/tag127.xml" ContentType="application/vnd.openxmlformats-officedocument.presentationml.tags+xml"/>
  <Override PartName="/ppt/notesSlides/notesSlide51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52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5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54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55.xml" ContentType="application/vnd.openxmlformats-officedocument.presentationml.notesSlide+xml"/>
  <Override PartName="/ppt/tags/tag139.xml" ContentType="application/vnd.openxmlformats-officedocument.presentationml.tags+xml"/>
  <Override PartName="/ppt/notesSlides/notesSlide56.xml" ContentType="application/vnd.openxmlformats-officedocument.presentationml.notesSlide+xml"/>
  <Override PartName="/ppt/tags/tag140.xml" ContentType="application/vnd.openxmlformats-officedocument.presentationml.tags+xml"/>
  <Override PartName="/ppt/notesSlides/notesSlide57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58.xml" ContentType="application/vnd.openxmlformats-officedocument.presentationml.notesSlide+xml"/>
  <Override PartName="/ppt/tags/tag143.xml" ContentType="application/vnd.openxmlformats-officedocument.presentationml.tags+xml"/>
  <Override PartName="/ppt/notesSlides/notesSlide59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60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61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62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8" r:id="rId3"/>
    <p:sldId id="271" r:id="rId4"/>
    <p:sldId id="273" r:id="rId5"/>
    <p:sldId id="378" r:id="rId6"/>
    <p:sldId id="274" r:id="rId7"/>
    <p:sldId id="376" r:id="rId8"/>
    <p:sldId id="381" r:id="rId9"/>
    <p:sldId id="277" r:id="rId10"/>
    <p:sldId id="363" r:id="rId11"/>
    <p:sldId id="280" r:id="rId12"/>
    <p:sldId id="282" r:id="rId13"/>
    <p:sldId id="283" r:id="rId14"/>
    <p:sldId id="284" r:id="rId15"/>
    <p:sldId id="384" r:id="rId16"/>
    <p:sldId id="286" r:id="rId17"/>
    <p:sldId id="362" r:id="rId18"/>
    <p:sldId id="289" r:id="rId19"/>
    <p:sldId id="290" r:id="rId20"/>
    <p:sldId id="291" r:id="rId21"/>
    <p:sldId id="365" r:id="rId22"/>
    <p:sldId id="294" r:id="rId23"/>
    <p:sldId id="295" r:id="rId24"/>
    <p:sldId id="367" r:id="rId25"/>
    <p:sldId id="368" r:id="rId26"/>
    <p:sldId id="369" r:id="rId27"/>
    <p:sldId id="302" r:id="rId28"/>
    <p:sldId id="303" r:id="rId29"/>
    <p:sldId id="304" r:id="rId30"/>
    <p:sldId id="305" r:id="rId31"/>
    <p:sldId id="306" r:id="rId32"/>
    <p:sldId id="307" r:id="rId33"/>
    <p:sldId id="385" r:id="rId34"/>
    <p:sldId id="292" r:id="rId35"/>
    <p:sldId id="293" r:id="rId36"/>
    <p:sldId id="386" r:id="rId37"/>
    <p:sldId id="405" r:id="rId38"/>
    <p:sldId id="299" r:id="rId39"/>
    <p:sldId id="300" r:id="rId40"/>
    <p:sldId id="301" r:id="rId41"/>
    <p:sldId id="406" r:id="rId42"/>
    <p:sldId id="407" r:id="rId43"/>
    <p:sldId id="408" r:id="rId44"/>
    <p:sldId id="389" r:id="rId45"/>
    <p:sldId id="409" r:id="rId46"/>
    <p:sldId id="410" r:id="rId47"/>
    <p:sldId id="310" r:id="rId48"/>
    <p:sldId id="311" r:id="rId49"/>
    <p:sldId id="312" r:id="rId50"/>
    <p:sldId id="313" r:id="rId51"/>
    <p:sldId id="314" r:id="rId52"/>
    <p:sldId id="308" r:id="rId53"/>
    <p:sldId id="355" r:id="rId54"/>
    <p:sldId id="356" r:id="rId55"/>
    <p:sldId id="357" r:id="rId56"/>
    <p:sldId id="316" r:id="rId57"/>
    <p:sldId id="317" r:id="rId58"/>
    <p:sldId id="318" r:id="rId59"/>
    <p:sldId id="320" r:id="rId60"/>
    <p:sldId id="321" r:id="rId61"/>
    <p:sldId id="323" r:id="rId62"/>
    <p:sldId id="370" r:id="rId63"/>
    <p:sldId id="324" r:id="rId64"/>
    <p:sldId id="325" r:id="rId65"/>
    <p:sldId id="411" r:id="rId6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7" autoAdjust="0"/>
    <p:restoredTop sz="90996" autoAdjust="0"/>
  </p:normalViewPr>
  <p:slideViewPr>
    <p:cSldViewPr>
      <p:cViewPr varScale="1">
        <p:scale>
          <a:sx n="116" d="100"/>
          <a:sy n="116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7079C1-9890-4ABE-84A9-0DF2CD4C7F8A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A6ED039-A1F1-44BE-8E16-1A39D5826A03}" type="slidenum">
              <a:rPr lang="en-US" sz="1200">
                <a:latin typeface="Times New Roman" pitchFamily="18" charset="0"/>
              </a:rPr>
              <a:pPr eaLnBrk="1" hangingPunct="1"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1E3FB6-9A85-4B1C-9E09-1A180F2215D9}" type="slidenum">
              <a:rPr lang="en-US" sz="1200">
                <a:latin typeface="Times New Roman" pitchFamily="18" charset="0"/>
              </a:rPr>
              <a:pPr eaLnBrk="1" hangingPunct="1"/>
              <a:t>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5088C4-3084-40AD-9F6F-70700F29887E}" type="slidenum">
              <a:rPr lang="en-US" sz="1200">
                <a:latin typeface="Times New Roman" pitchFamily="18" charset="0"/>
              </a:rPr>
              <a:pPr eaLnBrk="1" hangingPunct="1"/>
              <a:t>13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38063-1D29-4B05-9212-3D783BAEE8ED}" type="slidenum">
              <a:rPr lang="en-US" sz="1200">
                <a:latin typeface="Times New Roman" pitchFamily="18" charset="0"/>
              </a:rPr>
              <a:pPr eaLnBrk="1" hangingPunct="1"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38063-1D29-4B05-9212-3D783BAEE8ED}" type="slidenum">
              <a:rPr lang="en-US" sz="1200">
                <a:latin typeface="Times New Roman" pitchFamily="18" charset="0"/>
              </a:rPr>
              <a:pPr eaLnBrk="1" hangingPunct="1"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6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447544-2DD3-4828-8D05-3DC499B78283}" type="slidenum">
              <a:rPr lang="en-US" sz="1200">
                <a:latin typeface="Times New Roman" pitchFamily="18" charset="0"/>
              </a:rPr>
              <a:pPr eaLnBrk="1" hangingPunct="1"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AA32E3-F1F4-48E7-9A2C-16548E9979D3}" type="slidenum">
              <a:rPr lang="en-US" sz="1200">
                <a:latin typeface="Times New Roman" pitchFamily="18" charset="0"/>
              </a:rPr>
              <a:pPr eaLnBrk="1" hangingPunct="1"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1435A7-99F8-4630-901C-D04F7ADA3649}" type="slidenum">
              <a:rPr lang="en-US" sz="1200">
                <a:latin typeface="Times New Roman" pitchFamily="18" charset="0"/>
              </a:rPr>
              <a:pPr eaLnBrk="1" hangingPunct="1"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035135-D519-44EB-8BBC-75CDFE0DE662}" type="slidenum">
              <a:rPr lang="en-US" sz="1200">
                <a:latin typeface="Times New Roman" pitchFamily="18" charset="0"/>
              </a:rPr>
              <a:pPr eaLnBrk="1" hangingPunct="1"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39334B-667E-4594-8258-137D32A046CA}" type="slidenum">
              <a:rPr lang="en-US" sz="1200">
                <a:latin typeface="Times New Roman" pitchFamily="18" charset="0"/>
              </a:rPr>
              <a:pPr eaLnBrk="1" hangingPunct="1"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31AEFE-CFFB-4813-BD81-B8BE1CA6C693}" type="slidenum">
              <a:rPr lang="en-US" sz="1200">
                <a:latin typeface="Times New Roman" pitchFamily="18" charset="0"/>
              </a:rPr>
              <a:pPr eaLnBrk="1" hangingPunct="1"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35FA3-67BB-4B04-A76B-39A6E620BF9C}" type="slidenum">
              <a:rPr lang="en-US" sz="1200">
                <a:latin typeface="Times New Roman" pitchFamily="18" charset="0"/>
              </a:rPr>
              <a:pPr eaLnBrk="1" hangingPunct="1"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F91A6F-0A81-42D9-BBC6-DD8E71355CC8}" type="slidenum">
              <a:rPr lang="en-US" sz="1200">
                <a:latin typeface="Times New Roman" pitchFamily="18" charset="0"/>
              </a:rPr>
              <a:pPr eaLnBrk="1" hangingPunct="1"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53544F-2C95-4111-865C-3BBF9FCAE9AF}" type="slidenum">
              <a:rPr lang="en-US" sz="1200">
                <a:latin typeface="Times New Roman" pitchFamily="18" charset="0"/>
              </a:rPr>
              <a:pPr eaLnBrk="1" hangingPunct="1"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4E06FF-C554-4B41-BA7D-66095FF1D435}" type="slidenum">
              <a:rPr lang="en-US" sz="1200">
                <a:latin typeface="Times New Roman" pitchFamily="18" charset="0"/>
              </a:rPr>
              <a:pPr eaLnBrk="1" hangingPunct="1"/>
              <a:t>24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5E3A068-D972-43A1-84DA-2F21E1A7801D}" type="slidenum">
              <a:rPr lang="en-US" sz="1200">
                <a:latin typeface="Times New Roman" pitchFamily="18" charset="0"/>
              </a:rPr>
              <a:pPr eaLnBrk="1" hangingPunct="1"/>
              <a:t>25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8393523-AE5F-4CC2-8C01-8DB325F3D588}" type="slidenum">
              <a:rPr lang="en-US" sz="1200">
                <a:latin typeface="Times New Roman" pitchFamily="18" charset="0"/>
              </a:rPr>
              <a:pPr eaLnBrk="1" hangingPunct="1"/>
              <a:t>26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DDCE0E-3B5F-4D31-9115-C75D58EBF9C3}" type="slidenum">
              <a:rPr lang="en-US" sz="1200">
                <a:latin typeface="Times New Roman" pitchFamily="18" charset="0"/>
              </a:rPr>
              <a:pPr eaLnBrk="1" hangingPunct="1"/>
              <a:t>27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78DB572-2D98-4747-8FB9-A71BF1000741}" type="slidenum">
              <a:rPr lang="en-US" sz="1200">
                <a:latin typeface="Times New Roman" pitchFamily="18" charset="0"/>
              </a:rPr>
              <a:pPr eaLnBrk="1" hangingPunct="1"/>
              <a:t>28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023A50-BFCC-4310-9FD0-57FA7B27842B}" type="slidenum">
              <a:rPr lang="en-US" sz="1200">
                <a:latin typeface="Times New Roman" pitchFamily="18" charset="0"/>
              </a:rPr>
              <a:pPr eaLnBrk="1" hangingPunct="1"/>
              <a:t>29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5210D49-1C52-4C6E-9816-42C6EC609C7F}" type="slidenum">
              <a:rPr lang="en-US" sz="1200">
                <a:latin typeface="Times New Roman" pitchFamily="18" charset="0"/>
              </a:rPr>
              <a:pPr eaLnBrk="1" hangingPunct="1"/>
              <a:t>30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8F31FC-A4B5-4841-A68E-31207F3929AD}" type="slidenum">
              <a:rPr lang="en-US" sz="1200">
                <a:latin typeface="Times New Roman" pitchFamily="18" charset="0"/>
              </a:rPr>
              <a:pPr eaLnBrk="1" hangingPunct="1"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0B6C57-ECBA-4633-8A56-B9E37246B3C4}" type="slidenum">
              <a:rPr lang="en-US" sz="1200">
                <a:latin typeface="Times New Roman" pitchFamily="18" charset="0"/>
              </a:rPr>
              <a:pPr eaLnBrk="1" hangingPunct="1"/>
              <a:t>31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80E4FC-1DE9-40A3-B263-D26044C04868}" type="slidenum">
              <a:rPr lang="en-US" sz="1200">
                <a:latin typeface="Times New Roman" pitchFamily="18" charset="0"/>
              </a:rPr>
              <a:pPr eaLnBrk="1" hangingPunct="1"/>
              <a:t>32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AE404-AC6E-4BB2-A1B0-D727B91D93E6}" type="slidenum">
              <a:rPr lang="en-US"/>
              <a:pPr/>
              <a:t>33</a:t>
            </a:fld>
            <a:endParaRPr lang="en-US"/>
          </a:p>
        </p:txBody>
      </p:sp>
      <p:sp>
        <p:nvSpPr>
          <p:cNvPr id="106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CF4E0-26B8-42A5-BD73-2A09CF620B70}" type="slidenum">
              <a:rPr lang="en-US"/>
              <a:pPr/>
              <a:t>34</a:t>
            </a:fld>
            <a:endParaRPr lang="en-US"/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0A32C-35BC-4591-B532-2FC89FF01549}" type="slidenum">
              <a:rPr lang="en-US"/>
              <a:pPr/>
              <a:t>35</a:t>
            </a:fld>
            <a:endParaRPr lang="en-US"/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23AB6-2A37-405E-90E9-CB240893B04C}" type="slidenum">
              <a:rPr lang="en-US"/>
              <a:pPr/>
              <a:t>36</a:t>
            </a:fld>
            <a:endParaRPr lang="en-US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D984F-F7A1-4BB7-AC8D-C7877406EE02}" type="slidenum">
              <a:rPr lang="en-US"/>
              <a:pPr/>
              <a:t>37</a:t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D99AD-16E0-4622-A761-67829316BF10}" type="slidenum">
              <a:rPr lang="en-US"/>
              <a:pPr/>
              <a:t>38</a:t>
            </a:fld>
            <a:endParaRPr lang="en-US"/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CB88D-48E1-4C9F-8E6B-B887321DF1BE}" type="slidenum">
              <a:rPr lang="en-US"/>
              <a:pPr/>
              <a:t>39</a:t>
            </a:fld>
            <a:endParaRPr lang="en-US"/>
          </a:p>
        </p:txBody>
      </p:sp>
      <p:sp>
        <p:nvSpPr>
          <p:cNvPr id="106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4713A-7E9A-4C91-8A48-BE39F6996402}" type="slidenum">
              <a:rPr lang="en-US"/>
              <a:pPr/>
              <a:t>40</a:t>
            </a:fld>
            <a:endParaRPr 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BD8F3F-F50B-4D2D-9088-20983DC5CDB3}" type="slidenum">
              <a:rPr lang="en-US" sz="1200">
                <a:latin typeface="Times New Roman" pitchFamily="18" charset="0"/>
              </a:rPr>
              <a:pPr eaLnBrk="1" hangingPunct="1"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5CA2F-47EA-418F-9EBD-97A4155A41AF}" type="slidenum">
              <a:rPr lang="en-US"/>
              <a:pPr/>
              <a:t>41</a:t>
            </a:fld>
            <a:endParaRPr lang="en-US"/>
          </a:p>
        </p:txBody>
      </p:sp>
      <p:sp>
        <p:nvSpPr>
          <p:cNvPr id="107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AF5EA-38D5-463F-AD6E-F016E4A7D6C4}" type="slidenum">
              <a:rPr lang="en-US"/>
              <a:pPr/>
              <a:t>42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0D89E-CCED-4853-AC56-E7F03886E2BB}" type="slidenum">
              <a:rPr lang="en-US"/>
              <a:pPr/>
              <a:t>43</a:t>
            </a:fld>
            <a:endParaRPr lang="en-US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0D89E-CCED-4853-AC56-E7F03886E2BB}" type="slidenum">
              <a:rPr lang="en-US"/>
              <a:pPr/>
              <a:t>44</a:t>
            </a:fld>
            <a:endParaRPr lang="en-US"/>
          </a:p>
        </p:txBody>
      </p:sp>
      <p:sp>
        <p:nvSpPr>
          <p:cNvPr id="114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F57E4-111B-4A79-9711-F08BB682276C}" type="slidenum">
              <a:rPr lang="en-US"/>
              <a:pPr/>
              <a:t>45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0E757-B907-4AF5-A770-2BCD353F0876}" type="slidenum">
              <a:rPr lang="en-US"/>
              <a:pPr/>
              <a:t>46</a:t>
            </a:fld>
            <a:endParaRPr lang="en-US"/>
          </a:p>
        </p:txBody>
      </p:sp>
      <p:sp>
        <p:nvSpPr>
          <p:cNvPr id="107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8E63B-A642-4B35-9A61-C4859844CC84}" type="slidenum">
              <a:rPr lang="en-US"/>
              <a:pPr/>
              <a:t>47</a:t>
            </a:fld>
            <a:endParaRPr lang="en-US"/>
          </a:p>
        </p:txBody>
      </p:sp>
      <p:sp>
        <p:nvSpPr>
          <p:cNvPr id="107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0B406A-CF8D-4916-9A38-C02CC9DC8B82}" type="slidenum">
              <a:rPr lang="en-US"/>
              <a:pPr/>
              <a:t>48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8667F-A05F-48B6-B3B2-A84846051A6E}" type="slidenum">
              <a:rPr lang="en-US"/>
              <a:pPr/>
              <a:t>49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B966C1-FD39-4003-B7A3-2F26DDF3498C}" type="slidenum">
              <a:rPr lang="en-US"/>
              <a:pPr/>
              <a:t>50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77A3AC-D42F-4D0B-9EF9-E4E1B354D284}" type="slidenum">
              <a:rPr lang="en-US" sz="1200">
                <a:latin typeface="Times New Roman" pitchFamily="18" charset="0"/>
              </a:rPr>
              <a:pPr eaLnBrk="1" hangingPunct="1"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8EB-194F-4C85-9510-F4F182F8A923}" type="slidenum">
              <a:rPr lang="en-US"/>
              <a:pPr/>
              <a:t>51</a:t>
            </a:fld>
            <a:endParaRPr lang="en-US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D70FC9-A22A-407D-B969-78AC1F11984F}" type="slidenum">
              <a:rPr lang="en-US" sz="1200">
                <a:latin typeface="Times New Roman" pitchFamily="18" charset="0"/>
              </a:rPr>
              <a:pPr eaLnBrk="1" hangingPunct="1"/>
              <a:t>52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44B878-D8C0-4972-9E07-115C052BC283}" type="slidenum">
              <a:rPr lang="en-US" sz="1200">
                <a:latin typeface="Times New Roman" pitchFamily="18" charset="0"/>
              </a:rPr>
              <a:pPr eaLnBrk="1" hangingPunct="1"/>
              <a:t>53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03468C-CA1C-4B48-85A9-1B6877AA5843}" type="slidenum">
              <a:rPr lang="en-US" sz="1200">
                <a:latin typeface="Times New Roman" pitchFamily="18" charset="0"/>
              </a:rPr>
              <a:pPr eaLnBrk="1" hangingPunct="1"/>
              <a:t>54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1CEF1B-20D7-451B-9708-678FAE7257D1}" type="slidenum">
              <a:rPr lang="en-US" sz="1200">
                <a:latin typeface="Times New Roman" pitchFamily="18" charset="0"/>
              </a:rPr>
              <a:pPr eaLnBrk="1" hangingPunct="1"/>
              <a:t>55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FD7DE5-E181-45B2-BC13-47077D38CFD4}" type="slidenum">
              <a:rPr lang="en-US" sz="1200">
                <a:latin typeface="Times New Roman" pitchFamily="18" charset="0"/>
              </a:rPr>
              <a:pPr eaLnBrk="1" hangingPunct="1"/>
              <a:t>56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E2C106-5550-49C0-B9AF-0E2635E1E763}" type="slidenum">
              <a:rPr lang="en-US" sz="1200">
                <a:latin typeface="Times New Roman" pitchFamily="18" charset="0"/>
              </a:rPr>
              <a:pPr eaLnBrk="1" hangingPunct="1"/>
              <a:t>57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1A05CD-CDDC-4A64-9050-62428A336E5E}" type="slidenum">
              <a:rPr lang="en-US" sz="1200">
                <a:latin typeface="Times New Roman" pitchFamily="18" charset="0"/>
              </a:rPr>
              <a:pPr eaLnBrk="1" hangingPunct="1"/>
              <a:t>58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C137A5-8623-4AB4-B21D-6D793B97EA62}" type="slidenum">
              <a:rPr lang="en-US" sz="1200">
                <a:latin typeface="Times New Roman" pitchFamily="18" charset="0"/>
              </a:rPr>
              <a:pPr eaLnBrk="1" hangingPunct="1"/>
              <a:t>59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DAA42D-9E72-45B1-8B1A-E7E8CFA0AABC}" type="slidenum">
              <a:rPr lang="en-US" sz="1200">
                <a:latin typeface="Times New Roman" pitchFamily="18" charset="0"/>
              </a:rPr>
              <a:pPr eaLnBrk="1" hangingPunct="1"/>
              <a:t>60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77A3AC-D42F-4D0B-9EF9-E4E1B354D284}" type="slidenum">
              <a:rPr lang="en-US" sz="1200">
                <a:latin typeface="Times New Roman" pitchFamily="18" charset="0"/>
              </a:rPr>
              <a:pPr eaLnBrk="1" hangingPunct="1"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13E2BE-5D51-45C5-A5EF-A78FC474626B}" type="slidenum">
              <a:rPr lang="en-US" sz="1200">
                <a:latin typeface="Times New Roman" pitchFamily="18" charset="0"/>
              </a:rPr>
              <a:pPr eaLnBrk="1" hangingPunct="1"/>
              <a:t>61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13E2BE-5D51-45C5-A5EF-A78FC474626B}" type="slidenum">
              <a:rPr lang="en-US" sz="1200">
                <a:latin typeface="Times New Roman" pitchFamily="18" charset="0"/>
              </a:rPr>
              <a:pPr eaLnBrk="1" hangingPunct="1"/>
              <a:t>62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EC7D34-458C-4EBB-871D-041F048DB2F0}" type="slidenum">
              <a:rPr lang="en-US" sz="1200">
                <a:latin typeface="Times New Roman" pitchFamily="18" charset="0"/>
              </a:rPr>
              <a:pPr eaLnBrk="1" hangingPunct="1"/>
              <a:t>63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9BD32D-C3B9-4824-9A86-0317BA4011AA}" type="slidenum">
              <a:rPr lang="en-US" sz="1200">
                <a:latin typeface="Times New Roman" pitchFamily="18" charset="0"/>
              </a:rPr>
              <a:pPr eaLnBrk="1" hangingPunct="1"/>
              <a:t>64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77A3AC-D42F-4D0B-9EF9-E4E1B354D284}" type="slidenum">
              <a:rPr lang="en-US" sz="1200">
                <a:latin typeface="Times New Roman" pitchFamily="18" charset="0"/>
              </a:rPr>
              <a:pPr eaLnBrk="1" hangingPunct="1"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30C677-1DE6-4DC4-8C19-8E725DEB7533}" type="slidenum">
              <a:rPr lang="en-US" sz="1200">
                <a:latin typeface="Times New Roman" pitchFamily="18" charset="0"/>
              </a:rPr>
              <a:pPr eaLnBrk="1" hangingPunct="1"/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F139FA-840F-4B42-8A3A-EA6EEE9A30BF}" type="slidenum">
              <a:rPr lang="en-US" sz="1200">
                <a:latin typeface="Times New Roman" pitchFamily="18" charset="0"/>
              </a:rPr>
              <a:pPr eaLnBrk="1" hangingPunct="1"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‹Nº›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‹Nº›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tags" Target="../tags/tag26.xml"/><Relationship Id="rId7" Type="http://schemas.openxmlformats.org/officeDocument/2006/relationships/notesSlide" Target="../notesSlides/notesSlide12.xml"/><Relationship Id="rId12" Type="http://schemas.openxmlformats.org/officeDocument/2006/relationships/oleObject" Target="../embeddings/oleObject5.bin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wmf"/><Relationship Id="rId5" Type="http://schemas.openxmlformats.org/officeDocument/2006/relationships/tags" Target="../tags/tag28.xml"/><Relationship Id="rId10" Type="http://schemas.openxmlformats.org/officeDocument/2006/relationships/oleObject" Target="../embeddings/oleObject4.bin"/><Relationship Id="rId4" Type="http://schemas.openxmlformats.org/officeDocument/2006/relationships/tags" Target="../tags/tag27.xml"/><Relationship Id="rId9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37.xml"/><Relationship Id="rId7" Type="http://schemas.openxmlformats.org/officeDocument/2006/relationships/oleObject" Target="../embeddings/oleObject6.bin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wmf"/><Relationship Id="rId4" Type="http://schemas.openxmlformats.org/officeDocument/2006/relationships/tags" Target="../tags/tag38.xml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41.xml"/><Relationship Id="rId7" Type="http://schemas.openxmlformats.org/officeDocument/2006/relationships/oleObject" Target="../embeddings/oleObject8.bin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emf"/><Relationship Id="rId4" Type="http://schemas.openxmlformats.org/officeDocument/2006/relationships/tags" Target="../tags/tag42.xml"/><Relationship Id="rId9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65.xml"/><Relationship Id="rId7" Type="http://schemas.openxmlformats.org/officeDocument/2006/relationships/image" Target="../media/image15.wmf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68.xml"/><Relationship Id="rId7" Type="http://schemas.openxmlformats.org/officeDocument/2006/relationships/image" Target="../media/image17.wmf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4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wmf"/><Relationship Id="rId4" Type="http://schemas.openxmlformats.org/officeDocument/2006/relationships/tags" Target="../tags/tag5.xml"/><Relationship Id="rId9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77.xml"/><Relationship Id="rId7" Type="http://schemas.openxmlformats.org/officeDocument/2006/relationships/oleObject" Target="../embeddings/oleObject14.bin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20.wmf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image" Target="../media/image21.wmf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22.wmf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23.wmf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24.wmf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image" Target="../media/image25.wmf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image" Target="../media/image26.wmf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27.wmf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tags" Target="../tags/tag130.xml"/><Relationship Id="rId7" Type="http://schemas.openxmlformats.org/officeDocument/2006/relationships/image" Target="../media/image28.emf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9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133.xml"/><Relationship Id="rId7" Type="http://schemas.openxmlformats.org/officeDocument/2006/relationships/image" Target="../media/image30.emf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oleObject" Target="../embeddings/oleObject25.bin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tags" Target="../tags/tag138.xml"/><Relationship Id="rId7" Type="http://schemas.openxmlformats.org/officeDocument/2006/relationships/image" Target="../media/image33.wmf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tags" Target="../tags/tag146.xml"/><Relationship Id="rId7" Type="http://schemas.openxmlformats.org/officeDocument/2006/relationships/oleObject" Target="../embeddings/oleObject31.bin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7.wmf"/><Relationship Id="rId4" Type="http://schemas.openxmlformats.org/officeDocument/2006/relationships/tags" Target="../tags/tag147.xml"/><Relationship Id="rId9" Type="http://schemas.openxmlformats.org/officeDocument/2006/relationships/oleObject" Target="../embeddings/oleObject32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1.xml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wmf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oleObject" Target="../embeddings/oleObject34.bin"/><Relationship Id="rId5" Type="http://schemas.openxmlformats.org/officeDocument/2006/relationships/tags" Target="../tags/tag152.xml"/><Relationship Id="rId10" Type="http://schemas.openxmlformats.org/officeDocument/2006/relationships/image" Target="../media/image36.wmf"/><Relationship Id="rId4" Type="http://schemas.openxmlformats.org/officeDocument/2006/relationships/tags" Target="../tags/tag151.xml"/><Relationship Id="rId9" Type="http://schemas.openxmlformats.org/officeDocument/2006/relationships/oleObject" Target="../embeddings/oleObject33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image" Target="../media/image38.wmf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oleObject" Target="../embeddings/oleObject35.bin"/><Relationship Id="rId5" Type="http://schemas.openxmlformats.org/officeDocument/2006/relationships/tags" Target="../tags/tag158.xml"/><Relationship Id="rId10" Type="http://schemas.openxmlformats.org/officeDocument/2006/relationships/notesSlide" Target="../notesSlides/notesSlide62.xml"/><Relationship Id="rId4" Type="http://schemas.openxmlformats.org/officeDocument/2006/relationships/tags" Target="../tags/tag157.xml"/><Relationship Id="rId9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1.wmf"/><Relationship Id="rId3" Type="http://schemas.openxmlformats.org/officeDocument/2006/relationships/tags" Target="../tags/tag164.xml"/><Relationship Id="rId7" Type="http://schemas.openxmlformats.org/officeDocument/2006/relationships/notesSlide" Target="../notesSlides/notesSlide63.xml"/><Relationship Id="rId12" Type="http://schemas.openxmlformats.org/officeDocument/2006/relationships/oleObject" Target="../embeddings/oleObject38.bin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0.wmf"/><Relationship Id="rId5" Type="http://schemas.openxmlformats.org/officeDocument/2006/relationships/tags" Target="../tags/tag166.xml"/><Relationship Id="rId10" Type="http://schemas.openxmlformats.org/officeDocument/2006/relationships/oleObject" Target="../embeddings/oleObject37.bin"/><Relationship Id="rId4" Type="http://schemas.openxmlformats.org/officeDocument/2006/relationships/tags" Target="../tags/tag165.xml"/><Relationship Id="rId9" Type="http://schemas.openxmlformats.org/officeDocument/2006/relationships/image" Target="../media/image39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Digital Design and Computer Architecture</a:t>
            </a:r>
            <a:r>
              <a:rPr lang="en-US" sz="2600" b="1" dirty="0"/>
              <a:t>: ARM® Edition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3226713"/>
            <a:ext cx="8077200" cy="893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32267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Sarah L. Harris and David Money Harris</a:t>
            </a:r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Numbers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3147849"/>
              </p:ext>
            </p:extLst>
          </p:nvPr>
        </p:nvGraphicFramePr>
        <p:xfrm>
          <a:off x="1752600" y="1082040"/>
          <a:ext cx="5562600" cy="47548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Hex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Binary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18659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8134" name="Rectangle 7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33854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Base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Shorthand for binary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6114461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Hexadecimal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4AF</a:t>
            </a:r>
            <a:r>
              <a:rPr lang="en-US" sz="2400" baseline="-25000" dirty="0">
                <a:latin typeface="+mj-lt"/>
              </a:rPr>
              <a:t>16</a:t>
            </a:r>
            <a:r>
              <a:rPr lang="en-US" sz="2400" dirty="0">
                <a:latin typeface="+mj-lt"/>
              </a:rPr>
              <a:t> (also written 0x4AF) to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0100 1010 1111</a:t>
            </a:r>
            <a:r>
              <a:rPr lang="en-US" sz="2400" baseline="-25000" dirty="0">
                <a:latin typeface="+mj-lt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Hexadecimal to decimal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4AF</a:t>
            </a:r>
            <a:r>
              <a:rPr lang="en-US" sz="2400" baseline="-25000" dirty="0">
                <a:latin typeface="+mj-lt"/>
              </a:rPr>
              <a:t>16</a:t>
            </a:r>
            <a:r>
              <a:rPr lang="en-US" sz="2400" dirty="0">
                <a:latin typeface="+mj-lt"/>
              </a:rPr>
              <a:t> to decimal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16</a:t>
            </a:r>
            <a:r>
              <a:rPr lang="en-US" sz="2400" baseline="30000" dirty="0">
                <a:latin typeface="+mj-lt"/>
              </a:rPr>
              <a:t>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4 + 16</a:t>
            </a:r>
            <a:r>
              <a:rPr lang="en-US" sz="2400" baseline="30000" dirty="0">
                <a:latin typeface="+mj-lt"/>
              </a:rPr>
              <a:t>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10 + 16</a:t>
            </a:r>
            <a:r>
              <a:rPr lang="en-US" sz="2400" baseline="30000" dirty="0">
                <a:latin typeface="+mj-lt"/>
              </a:rPr>
              <a:t>0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15 = 1199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018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Hexadecimal to Binary Conversion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22098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4267200"/>
            <a:ext cx="434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7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609600" y="10668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Bits</a:t>
            </a:r>
          </a:p>
          <a:p>
            <a:pPr marL="0" indent="0" eaLnBrk="1" hangingPunct="1">
              <a:buNone/>
            </a:pPr>
            <a:endParaRPr lang="en-US" sz="3000" dirty="0"/>
          </a:p>
          <a:p>
            <a:pPr marL="0" indent="0" eaLnBrk="1" hangingPunct="1">
              <a:buNone/>
            </a:pPr>
            <a:endParaRPr lang="en-US" sz="3000" dirty="0"/>
          </a:p>
          <a:p>
            <a:pPr eaLnBrk="1" hangingPunct="1"/>
            <a:r>
              <a:rPr lang="en-US" sz="3200" dirty="0"/>
              <a:t>Bytes &amp; Nibbles</a:t>
            </a:r>
          </a:p>
          <a:p>
            <a:pPr marL="0" indent="0" eaLnBrk="1" hangingPunct="1">
              <a:buNone/>
            </a:pPr>
            <a:endParaRPr lang="en-US" sz="3000" dirty="0"/>
          </a:p>
          <a:p>
            <a:pPr marL="0" indent="0" eaLnBrk="1" hangingPunct="1">
              <a:buNone/>
            </a:pPr>
            <a:endParaRPr lang="en-US" sz="3000" dirty="0"/>
          </a:p>
          <a:p>
            <a:pPr eaLnBrk="1" hangingPunct="1"/>
            <a:r>
              <a:rPr lang="en-US" sz="3200" dirty="0"/>
              <a:t>Bytes</a:t>
            </a:r>
          </a:p>
        </p:txBody>
      </p:sp>
      <p:graphicFrame>
        <p:nvGraphicFramePr>
          <p:cNvPr id="51207" name="Object 5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3693161"/>
              </p:ext>
            </p:extLst>
          </p:nvPr>
        </p:nvGraphicFramePr>
        <p:xfrm>
          <a:off x="4800600" y="2362200"/>
          <a:ext cx="25908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937260" imgH="638556" progId="Visio.Drawing.6">
                  <p:embed/>
                </p:oleObj>
              </mc:Choice>
              <mc:Fallback>
                <p:oleObj name="VISIO" r:id="rId8" imgW="937260" imgH="6385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62200"/>
                        <a:ext cx="259080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34436170"/>
              </p:ext>
            </p:extLst>
          </p:nvPr>
        </p:nvGraphicFramePr>
        <p:xfrm>
          <a:off x="4267200" y="4364037"/>
          <a:ext cx="36576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301496" imgH="560832" progId="Visio.Drawing.6">
                  <p:embed/>
                </p:oleObj>
              </mc:Choice>
              <mc:Fallback>
                <p:oleObj name="VISIO" r:id="rId10" imgW="1301496" imgH="56083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64037"/>
                        <a:ext cx="36576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55756685"/>
              </p:ext>
            </p:extLst>
          </p:nvPr>
        </p:nvGraphicFramePr>
        <p:xfrm>
          <a:off x="4191000" y="1017587"/>
          <a:ext cx="35814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86256" imgH="562356" progId="Visio.Drawing.6">
                  <p:embed/>
                </p:oleObj>
              </mc:Choice>
              <mc:Fallback>
                <p:oleObj name="VISIO" r:id="rId12" imgW="1286256" imgH="5623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17587"/>
                        <a:ext cx="35814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Bits, Bytes, Nibbles…</a:t>
            </a:r>
          </a:p>
        </p:txBody>
      </p:sp>
    </p:spTree>
    <p:extLst>
      <p:ext uri="{BB962C8B-B14F-4D97-AF65-F5344CB8AC3E}">
        <p14:creationId xmlns:p14="http://schemas.microsoft.com/office/powerpoint/2010/main" val="33793516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5334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10</a:t>
            </a:r>
            <a:r>
              <a:rPr lang="en-US" sz="3200" dirty="0"/>
              <a:t> = 1 kilo 	</a:t>
            </a:r>
            <a:r>
              <a:rPr lang="en-US" sz="2000" dirty="0"/>
              <a:t>≈</a:t>
            </a:r>
            <a:r>
              <a:rPr lang="en-US" sz="3200" dirty="0"/>
              <a:t> 1000  (1024)</a:t>
            </a:r>
          </a:p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20</a:t>
            </a:r>
            <a:r>
              <a:rPr lang="en-US" sz="3200" dirty="0"/>
              <a:t> = 1 mega 	</a:t>
            </a:r>
            <a:r>
              <a:rPr lang="en-US" sz="2000" dirty="0"/>
              <a:t>≈</a:t>
            </a:r>
            <a:r>
              <a:rPr lang="en-US" sz="3200" dirty="0"/>
              <a:t> 1 million  (1,048,576)</a:t>
            </a:r>
          </a:p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30</a:t>
            </a:r>
            <a:r>
              <a:rPr lang="en-US" sz="3200" dirty="0"/>
              <a:t> = 1 </a:t>
            </a:r>
            <a:r>
              <a:rPr lang="en-US" sz="3200" dirty="0" err="1"/>
              <a:t>giga</a:t>
            </a:r>
            <a:r>
              <a:rPr lang="en-US" sz="3200" dirty="0"/>
              <a:t> 	</a:t>
            </a:r>
            <a:r>
              <a:rPr lang="en-US" sz="2000" dirty="0"/>
              <a:t>≈</a:t>
            </a:r>
            <a:r>
              <a:rPr lang="en-US" sz="3200" dirty="0"/>
              <a:t> 1 billion (1,073,741,824)</a:t>
            </a:r>
          </a:p>
          <a:p>
            <a:pPr eaLnBrk="1" hangingPunct="1">
              <a:buFontTx/>
              <a:buNone/>
            </a:pPr>
            <a:endParaRPr lang="en-US" sz="3200" dirty="0"/>
          </a:p>
          <a:p>
            <a:pPr eaLnBrk="1" hangingPunct="1"/>
            <a:endParaRPr lang="en-US" sz="3200" dirty="0"/>
          </a:p>
        </p:txBody>
      </p:sp>
      <p:sp>
        <p:nvSpPr>
          <p:cNvPr id="522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Large Powers of Two</a:t>
            </a:r>
          </a:p>
        </p:txBody>
      </p:sp>
    </p:spTree>
    <p:extLst>
      <p:ext uri="{BB962C8B-B14F-4D97-AF65-F5344CB8AC3E}">
        <p14:creationId xmlns:p14="http://schemas.microsoft.com/office/powerpoint/2010/main" val="24616923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5334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10</a:t>
            </a:r>
            <a:r>
              <a:rPr lang="en-US" sz="3200" dirty="0"/>
              <a:t> = 1 kilo 	</a:t>
            </a:r>
            <a:r>
              <a:rPr lang="en-US" sz="2000" dirty="0"/>
              <a:t>≈</a:t>
            </a:r>
            <a:r>
              <a:rPr lang="en-US" sz="3200" dirty="0"/>
              <a:t> 1000  (1024)</a:t>
            </a:r>
          </a:p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20</a:t>
            </a:r>
            <a:r>
              <a:rPr lang="en-US" sz="3200" dirty="0"/>
              <a:t> = 1 mega 	</a:t>
            </a:r>
            <a:r>
              <a:rPr lang="en-US" sz="2000" dirty="0"/>
              <a:t>≈</a:t>
            </a:r>
            <a:r>
              <a:rPr lang="en-US" sz="3200" dirty="0"/>
              <a:t> 1 million  (1,048,576)</a:t>
            </a:r>
          </a:p>
          <a:p>
            <a:pPr eaLnBrk="1" hangingPunct="1"/>
            <a:r>
              <a:rPr lang="en-US" sz="3200" dirty="0"/>
              <a:t>2</a:t>
            </a:r>
            <a:r>
              <a:rPr lang="en-US" sz="3200" baseline="30000" dirty="0"/>
              <a:t>30</a:t>
            </a:r>
            <a:r>
              <a:rPr lang="en-US" sz="3200" dirty="0"/>
              <a:t> = 1 </a:t>
            </a:r>
            <a:r>
              <a:rPr lang="en-US" sz="3200" dirty="0" err="1"/>
              <a:t>giga</a:t>
            </a:r>
            <a:r>
              <a:rPr lang="en-US" sz="3200" dirty="0"/>
              <a:t> 	</a:t>
            </a:r>
            <a:r>
              <a:rPr lang="en-US" sz="2000" dirty="0"/>
              <a:t>≈</a:t>
            </a:r>
            <a:r>
              <a:rPr lang="en-US" sz="3200" dirty="0"/>
              <a:t> 1 billion (1,073,741,824)</a:t>
            </a:r>
          </a:p>
          <a:p>
            <a:pPr eaLnBrk="1" hangingPunct="1">
              <a:buFontTx/>
              <a:buNone/>
            </a:pPr>
            <a:endParaRPr lang="en-US" sz="3200" dirty="0"/>
          </a:p>
          <a:p>
            <a:pPr eaLnBrk="1" hangingPunct="1"/>
            <a:endParaRPr lang="en-US" sz="3200" dirty="0"/>
          </a:p>
        </p:txBody>
      </p:sp>
      <p:sp>
        <p:nvSpPr>
          <p:cNvPr id="522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Large Powers of Two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7DAA121-1EA6-734B-99B8-99B8255D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07090"/>
              </p:ext>
            </p:extLst>
          </p:nvPr>
        </p:nvGraphicFramePr>
        <p:xfrm>
          <a:off x="1371600" y="3048000"/>
          <a:ext cx="6172195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624">
                  <a:extLst>
                    <a:ext uri="{9D8B030D-6E8A-4147-A177-3AD203B41FA5}">
                      <a16:colId xmlns:a16="http://schemas.microsoft.com/office/drawing/2014/main" val="406557284"/>
                    </a:ext>
                  </a:extLst>
                </a:gridCol>
                <a:gridCol w="670891">
                  <a:extLst>
                    <a:ext uri="{9D8B030D-6E8A-4147-A177-3AD203B41FA5}">
                      <a16:colId xmlns:a16="http://schemas.microsoft.com/office/drawing/2014/main" val="3237123507"/>
                    </a:ext>
                  </a:extLst>
                </a:gridCol>
                <a:gridCol w="503168">
                  <a:extLst>
                    <a:ext uri="{9D8B030D-6E8A-4147-A177-3AD203B41FA5}">
                      <a16:colId xmlns:a16="http://schemas.microsoft.com/office/drawing/2014/main" val="858808320"/>
                    </a:ext>
                  </a:extLst>
                </a:gridCol>
                <a:gridCol w="503168">
                  <a:extLst>
                    <a:ext uri="{9D8B030D-6E8A-4147-A177-3AD203B41FA5}">
                      <a16:colId xmlns:a16="http://schemas.microsoft.com/office/drawing/2014/main" val="2213696611"/>
                    </a:ext>
                  </a:extLst>
                </a:gridCol>
                <a:gridCol w="503168">
                  <a:extLst>
                    <a:ext uri="{9D8B030D-6E8A-4147-A177-3AD203B41FA5}">
                      <a16:colId xmlns:a16="http://schemas.microsoft.com/office/drawing/2014/main" val="301656662"/>
                    </a:ext>
                  </a:extLst>
                </a:gridCol>
                <a:gridCol w="503168">
                  <a:extLst>
                    <a:ext uri="{9D8B030D-6E8A-4147-A177-3AD203B41FA5}">
                      <a16:colId xmlns:a16="http://schemas.microsoft.com/office/drawing/2014/main" val="3015586492"/>
                    </a:ext>
                  </a:extLst>
                </a:gridCol>
                <a:gridCol w="503168">
                  <a:extLst>
                    <a:ext uri="{9D8B030D-6E8A-4147-A177-3AD203B41FA5}">
                      <a16:colId xmlns:a16="http://schemas.microsoft.com/office/drawing/2014/main" val="2554264845"/>
                    </a:ext>
                  </a:extLst>
                </a:gridCol>
                <a:gridCol w="503168">
                  <a:extLst>
                    <a:ext uri="{9D8B030D-6E8A-4147-A177-3AD203B41FA5}">
                      <a16:colId xmlns:a16="http://schemas.microsoft.com/office/drawing/2014/main" val="3775280701"/>
                    </a:ext>
                  </a:extLst>
                </a:gridCol>
                <a:gridCol w="503168">
                  <a:extLst>
                    <a:ext uri="{9D8B030D-6E8A-4147-A177-3AD203B41FA5}">
                      <a16:colId xmlns:a16="http://schemas.microsoft.com/office/drawing/2014/main" val="13291399"/>
                    </a:ext>
                  </a:extLst>
                </a:gridCol>
                <a:gridCol w="503168">
                  <a:extLst>
                    <a:ext uri="{9D8B030D-6E8A-4147-A177-3AD203B41FA5}">
                      <a16:colId xmlns:a16="http://schemas.microsoft.com/office/drawing/2014/main" val="2583049557"/>
                    </a:ext>
                  </a:extLst>
                </a:gridCol>
                <a:gridCol w="503168">
                  <a:extLst>
                    <a:ext uri="{9D8B030D-6E8A-4147-A177-3AD203B41FA5}">
                      <a16:colId xmlns:a16="http://schemas.microsoft.com/office/drawing/2014/main" val="3909071378"/>
                    </a:ext>
                  </a:extLst>
                </a:gridCol>
                <a:gridCol w="503168">
                  <a:extLst>
                    <a:ext uri="{9D8B030D-6E8A-4147-A177-3AD203B41FA5}">
                      <a16:colId xmlns:a16="http://schemas.microsoft.com/office/drawing/2014/main" val="128639813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x=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0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1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2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3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4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5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6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7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8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9</a:t>
                      </a:r>
                      <a:endParaRPr lang="es-CL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1657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2**x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1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2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4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8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16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32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64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128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256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u="none" strike="noStrike">
                          <a:effectLst/>
                        </a:rPr>
                        <a:t>512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09744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(K)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2**1x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36704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(M)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2**2x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48164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(G)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2**3x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4337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(T)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2**4x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8625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(P)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2**5x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6184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(E)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2**6x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>
                          <a:effectLst/>
                        </a:rPr>
                        <a:t> </a:t>
                      </a:r>
                      <a:endParaRPr lang="es-C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u="none" strike="noStrike" dirty="0">
                          <a:effectLst/>
                        </a:rPr>
                        <a:t> 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12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2669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4"/>
          <p:cNvSpPr>
            <a:spLocks noGrp="1" noChangeArrowheads="1"/>
          </p:cNvSpPr>
          <p:nvPr>
            <p:ph sz="quarter" idx="4294967295"/>
            <p:custDataLst>
              <p:tags r:id="rId1"/>
            </p:custDataLst>
          </p:nvPr>
        </p:nvSpPr>
        <p:spPr>
          <a:xfrm>
            <a:off x="533400" y="1143000"/>
            <a:ext cx="8077200" cy="4648200"/>
          </a:xfrm>
        </p:spPr>
        <p:txBody>
          <a:bodyPr/>
          <a:lstStyle/>
          <a:p>
            <a:pPr eaLnBrk="1" hangingPunct="1"/>
            <a:r>
              <a:rPr lang="en-US" sz="3200" dirty="0"/>
              <a:t>What is the value of 2</a:t>
            </a:r>
            <a:r>
              <a:rPr lang="en-US" sz="3200" baseline="30000" dirty="0"/>
              <a:t>24</a:t>
            </a:r>
            <a:r>
              <a:rPr lang="en-US" sz="3200" dirty="0"/>
              <a:t>?</a:t>
            </a:r>
          </a:p>
          <a:p>
            <a:pPr eaLnBrk="1" hangingPunct="1">
              <a:buFontTx/>
              <a:buNone/>
            </a:pP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2</a:t>
            </a:r>
            <a:r>
              <a:rPr lang="en-US" sz="3200" b="1" baseline="30000" dirty="0">
                <a:solidFill>
                  <a:schemeClr val="accent1"/>
                </a:solidFill>
              </a:rPr>
              <a:t>4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sz="3200" b="1" dirty="0">
                <a:solidFill>
                  <a:schemeClr val="accent1"/>
                </a:solidFill>
              </a:rPr>
              <a:t> 2</a:t>
            </a:r>
            <a:r>
              <a:rPr lang="en-US" sz="3200" b="1" baseline="30000" dirty="0">
                <a:solidFill>
                  <a:schemeClr val="accent1"/>
                </a:solidFill>
              </a:rPr>
              <a:t>20</a:t>
            </a:r>
            <a:r>
              <a:rPr lang="en-US" sz="3200" b="1" dirty="0">
                <a:solidFill>
                  <a:schemeClr val="accent1"/>
                </a:solidFill>
              </a:rPr>
              <a:t> ≈ 16 million</a:t>
            </a:r>
          </a:p>
          <a:p>
            <a:pPr eaLnBrk="1" hangingPunct="1">
              <a:buFontTx/>
              <a:buNone/>
            </a:pPr>
            <a:endParaRPr lang="en-US" sz="3200" b="1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3200" dirty="0"/>
              <a:t>How many values can a 32-bit variable represent?</a:t>
            </a:r>
          </a:p>
          <a:p>
            <a:pPr eaLnBrk="1" hangingPunct="1">
              <a:buFontTx/>
              <a:buNone/>
            </a:pPr>
            <a:r>
              <a:rPr lang="en-US" sz="3200" dirty="0">
                <a:solidFill>
                  <a:schemeClr val="accent1"/>
                </a:solidFill>
              </a:rPr>
              <a:t>	</a:t>
            </a:r>
            <a:r>
              <a:rPr lang="en-US" sz="3200" b="1" dirty="0">
                <a:solidFill>
                  <a:schemeClr val="accent1"/>
                </a:solidFill>
              </a:rPr>
              <a:t>2</a:t>
            </a:r>
            <a:r>
              <a:rPr lang="en-US" sz="3200" b="1" baseline="30000" dirty="0">
                <a:solidFill>
                  <a:schemeClr val="accent1"/>
                </a:solidFill>
              </a:rPr>
              <a:t>2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cs typeface="Times New Roman" pitchFamily="18" charset="0"/>
              </a:rPr>
              <a:t>×</a:t>
            </a:r>
            <a:r>
              <a:rPr lang="en-US" sz="3200" b="1" dirty="0">
                <a:solidFill>
                  <a:schemeClr val="accent1"/>
                </a:solidFill>
              </a:rPr>
              <a:t> 2</a:t>
            </a:r>
            <a:r>
              <a:rPr lang="en-US" sz="3200" b="1" baseline="30000" dirty="0">
                <a:solidFill>
                  <a:schemeClr val="accent1"/>
                </a:solidFill>
              </a:rPr>
              <a:t>30</a:t>
            </a:r>
            <a:r>
              <a:rPr lang="en-US" sz="3200" b="1" dirty="0">
                <a:solidFill>
                  <a:schemeClr val="accent1"/>
                </a:solidFill>
              </a:rPr>
              <a:t> ≈ 4 billion</a:t>
            </a:r>
          </a:p>
          <a:p>
            <a:pPr eaLnBrk="1" hangingPunct="1">
              <a:buFontTx/>
              <a:buNone/>
            </a:pPr>
            <a:endParaRPr lang="en-US" sz="3200" dirty="0"/>
          </a:p>
        </p:txBody>
      </p:sp>
      <p:sp>
        <p:nvSpPr>
          <p:cNvPr id="5427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Estimating Powers of Two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1828800"/>
            <a:ext cx="419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962400"/>
            <a:ext cx="419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73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5445869"/>
              </p:ext>
            </p:extLst>
          </p:nvPr>
        </p:nvGraphicFramePr>
        <p:xfrm>
          <a:off x="2925763" y="1365250"/>
          <a:ext cx="32464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54964" imgH="527304" progId="Visio.Drawing.6">
                  <p:embed/>
                </p:oleObj>
              </mc:Choice>
              <mc:Fallback>
                <p:oleObj name="VISIO" r:id="rId7" imgW="854964" imgH="52730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365250"/>
                        <a:ext cx="32464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0400450"/>
              </p:ext>
            </p:extLst>
          </p:nvPr>
        </p:nvGraphicFramePr>
        <p:xfrm>
          <a:off x="3048000" y="3713163"/>
          <a:ext cx="31242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858012" imgH="536448" progId="Visio.Drawing.6">
                  <p:embed/>
                </p:oleObj>
              </mc:Choice>
              <mc:Fallback>
                <p:oleObj name="VISIO" r:id="rId9" imgW="858012" imgH="5364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13163"/>
                        <a:ext cx="3124200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Decimal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Binary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530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2127567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1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0317479"/>
              </p:ext>
            </p:extLst>
          </p:nvPr>
        </p:nvGraphicFramePr>
        <p:xfrm>
          <a:off x="5486401" y="1023938"/>
          <a:ext cx="21336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03605" imgH="590328" progId="Visio.Drawing.6">
                  <p:embed/>
                </p:oleObj>
              </mc:Choice>
              <mc:Fallback>
                <p:oleObj name="VISIO" r:id="rId7" imgW="503605" imgH="59032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1023938"/>
                        <a:ext cx="2133600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800566"/>
              </p:ext>
            </p:extLst>
          </p:nvPr>
        </p:nvGraphicFramePr>
        <p:xfrm>
          <a:off x="5334000" y="3429000"/>
          <a:ext cx="223678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503640" imgH="514080" progId="Visio.Drawing.6">
                  <p:embed/>
                </p:oleObj>
              </mc:Choice>
              <mc:Fallback>
                <p:oleObj name="VISIO" r:id="rId9" imgW="503640" imgH="514080" progId="Visio.Drawing.6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23678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381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the following 4-bit 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57349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Binary Addition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0" y="1066800"/>
            <a:ext cx="1524000" cy="2057400"/>
            <a:chOff x="6096000" y="1066800"/>
            <a:chExt cx="1524000" cy="2057400"/>
          </a:xfrm>
        </p:grpSpPr>
        <p:sp>
          <p:nvSpPr>
            <p:cNvPr id="7" name="Rectangle 6"/>
            <p:cNvSpPr/>
            <p:nvPr/>
          </p:nvSpPr>
          <p:spPr>
            <a:xfrm>
              <a:off x="6096000" y="25908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10668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67400" y="3505200"/>
            <a:ext cx="1524000" cy="2057400"/>
            <a:chOff x="5867400" y="3505200"/>
            <a:chExt cx="1524000" cy="2057400"/>
          </a:xfrm>
        </p:grpSpPr>
        <p:sp>
          <p:nvSpPr>
            <p:cNvPr id="11" name="Rectangle 10"/>
            <p:cNvSpPr/>
            <p:nvPr/>
          </p:nvSpPr>
          <p:spPr>
            <a:xfrm>
              <a:off x="5867400" y="50292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7400" y="3505200"/>
              <a:ext cx="15240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136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837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Digital systems operate on a </a:t>
            </a:r>
            <a:r>
              <a:rPr lang="en-US" sz="3200" b="1" dirty="0">
                <a:latin typeface="+mj-lt"/>
              </a:rPr>
              <a:t>fixed number of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Overflow: when result is too big to fit in the available number of bits</a:t>
            </a:r>
            <a:endParaRPr lang="en-US" sz="16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See previous example of 11 + 6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10767680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1430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/>
              <a:t>Two discrete values:</a:t>
            </a:r>
          </a:p>
          <a:p>
            <a:pPr lvl="1" eaLnBrk="1" hangingPunct="1"/>
            <a:r>
              <a:rPr lang="en-US" dirty="0"/>
              <a:t>1’s and 0’s</a:t>
            </a:r>
          </a:p>
          <a:p>
            <a:pPr lvl="1" eaLnBrk="1" hangingPunct="1"/>
            <a:r>
              <a:rPr lang="en-US" dirty="0"/>
              <a:t>1, TRUE, HIGH</a:t>
            </a:r>
          </a:p>
          <a:p>
            <a:pPr lvl="1" eaLnBrk="1" hangingPunct="1"/>
            <a:r>
              <a:rPr lang="en-US" dirty="0"/>
              <a:t>0, FALSE, LOW</a:t>
            </a:r>
          </a:p>
          <a:p>
            <a:pPr eaLnBrk="1" hangingPunct="1"/>
            <a:r>
              <a:rPr lang="en-US" b="1" dirty="0"/>
              <a:t>1 and 0: </a:t>
            </a:r>
            <a:r>
              <a:rPr lang="en-US" dirty="0"/>
              <a:t>voltage levels, rotating gears, fluid levels, etc. </a:t>
            </a:r>
          </a:p>
          <a:p>
            <a:pPr eaLnBrk="1" hangingPunct="1"/>
            <a:r>
              <a:rPr lang="en-US" dirty="0"/>
              <a:t>Digital circuits use </a:t>
            </a:r>
            <a:r>
              <a:rPr lang="en-US" b="1" dirty="0"/>
              <a:t>voltage</a:t>
            </a:r>
            <a:r>
              <a:rPr lang="en-US" dirty="0"/>
              <a:t> levels to represent 1 and 0</a:t>
            </a:r>
            <a:endParaRPr lang="en-US" i="1" dirty="0"/>
          </a:p>
          <a:p>
            <a:pPr eaLnBrk="1" hangingPunct="1"/>
            <a:r>
              <a:rPr lang="en-US" b="1" i="1" dirty="0"/>
              <a:t>Bit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inary dig</a:t>
            </a:r>
            <a:r>
              <a:rPr lang="en-US" i="1" dirty="0"/>
              <a:t>it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Digital Discipline: Binary Values</a:t>
            </a:r>
          </a:p>
        </p:txBody>
      </p:sp>
    </p:spTree>
    <p:extLst>
      <p:ext uri="{BB962C8B-B14F-4D97-AF65-F5344CB8AC3E}">
        <p14:creationId xmlns:p14="http://schemas.microsoft.com/office/powerpoint/2010/main" val="345745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939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Sign/Magnitude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Two’s Complement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Signed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307096059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144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1 sign bit,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b="1" dirty="0">
                <a:latin typeface="+mj-lt"/>
              </a:rPr>
              <a:t>-</a:t>
            </a:r>
            <a:r>
              <a:rPr lang="en-US" sz="2800" dirty="0">
                <a:latin typeface="+mj-lt"/>
              </a:rPr>
              <a:t>1 magnitude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Sign bit is the most significant (left-most) bit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Positive number: sign bit = 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Negative number: sign bit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Example, 4</a:t>
            </a:r>
            <a:r>
              <a:rPr lang="en-US" sz="2800" b="1" dirty="0">
                <a:latin typeface="+mj-lt"/>
              </a:rPr>
              <a:t>-</a:t>
            </a:r>
            <a:r>
              <a:rPr lang="en-US" sz="2800" dirty="0">
                <a:latin typeface="+mj-lt"/>
              </a:rPr>
              <a:t>bit sign/mag representations of ± 6: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	    +6 =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0110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          </a:t>
            </a:r>
            <a:r>
              <a:rPr lang="en-US" b="1" dirty="0">
                <a:latin typeface="+mj-lt"/>
              </a:rPr>
              <a:t>- </a:t>
            </a:r>
            <a:r>
              <a:rPr lang="en-US" dirty="0">
                <a:latin typeface="+mj-lt"/>
              </a:rPr>
              <a:t>6 =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1110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</a:rPr>
              <a:t>Range of an </a:t>
            </a:r>
            <a:r>
              <a:rPr lang="en-US" sz="2800" i="1" dirty="0">
                <a:latin typeface="+mj-lt"/>
              </a:rPr>
              <a:t>N</a:t>
            </a:r>
            <a:r>
              <a:rPr lang="en-US" sz="2800" dirty="0">
                <a:latin typeface="+mj-lt"/>
              </a:rPr>
              <a:t>-bit sign/magnitude number: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+mj-lt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[-(2</a:t>
            </a:r>
            <a:r>
              <a:rPr lang="en-US" b="1" baseline="30000" dirty="0">
                <a:solidFill>
                  <a:schemeClr val="accent1"/>
                </a:solidFill>
                <a:latin typeface="+mj-lt"/>
              </a:rPr>
              <a:t>N-1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-1), 2</a:t>
            </a:r>
            <a:r>
              <a:rPr lang="en-US" b="1" baseline="30000" dirty="0">
                <a:solidFill>
                  <a:schemeClr val="accent1"/>
                </a:solidFill>
                <a:latin typeface="+mj-lt"/>
              </a:rPr>
              <a:t>N-1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-1]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Sign/Magnitude 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41148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4495800"/>
            <a:ext cx="152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5257800"/>
            <a:ext cx="2895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057400"/>
            <a:ext cx="3124200" cy="160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384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+mj-lt"/>
            </a:endParaRPr>
          </a:p>
        </p:txBody>
      </p:sp>
      <p:sp>
        <p:nvSpPr>
          <p:cNvPr id="6247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Problems: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Addition doesn’t work, for example -6 + 6: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1110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+ 0110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10100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(wrong!)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>
              <a:solidFill>
                <a:schemeClr val="accent2"/>
              </a:solidFill>
              <a:latin typeface="+mj-lt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Two representations of 0 (± 0):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1000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latin typeface="+mj-lt"/>
              </a:rPr>
              <a:t>              0000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+mj-lt"/>
            </a:endParaRPr>
          </a:p>
        </p:txBody>
      </p:sp>
      <p:sp>
        <p:nvSpPr>
          <p:cNvPr id="6247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447800" y="3276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Sign/Magnitude Numbers</a:t>
            </a:r>
          </a:p>
        </p:txBody>
      </p:sp>
    </p:spTree>
    <p:extLst>
      <p:ext uri="{BB962C8B-B14F-4D97-AF65-F5344CB8AC3E}">
        <p14:creationId xmlns:p14="http://schemas.microsoft.com/office/powerpoint/2010/main" val="5180051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349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Don’t have same problems as sign/magnitude numbers: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latin typeface="+mj-lt"/>
              </a:rPr>
              <a:t>Addition works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b="1" dirty="0">
                <a:latin typeface="+mj-lt"/>
              </a:rPr>
              <a:t>Single representation for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11882069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451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 err="1">
                <a:latin typeface="+mj-lt"/>
              </a:rPr>
              <a:t>msb</a:t>
            </a:r>
            <a:r>
              <a:rPr lang="en-US" sz="3100" dirty="0">
                <a:latin typeface="+mj-lt"/>
              </a:rPr>
              <a:t> has value of </a:t>
            </a:r>
            <a:r>
              <a:rPr lang="en-US" sz="3100" b="1" dirty="0">
                <a:latin typeface="+mj-lt"/>
              </a:rPr>
              <a:t>-</a:t>
            </a:r>
            <a:r>
              <a:rPr lang="en-US" sz="3100" dirty="0">
                <a:latin typeface="+mj-lt"/>
              </a:rPr>
              <a:t>2</a:t>
            </a:r>
            <a:r>
              <a:rPr lang="en-US" sz="3100" i="1" baseline="30000" dirty="0">
                <a:latin typeface="+mj-lt"/>
              </a:rPr>
              <a:t>N</a:t>
            </a:r>
            <a:r>
              <a:rPr lang="en-US" sz="3100" baseline="30000" dirty="0">
                <a:latin typeface="+mj-lt"/>
              </a:rPr>
              <a:t>-1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Most positive 4-bit number: </a:t>
            </a:r>
            <a:r>
              <a:rPr lang="en-US" sz="3100" b="1" dirty="0">
                <a:solidFill>
                  <a:schemeClr val="accent1"/>
                </a:solidFill>
                <a:latin typeface="+mj-lt"/>
              </a:rPr>
              <a:t>0111</a:t>
            </a:r>
            <a:endParaRPr lang="en-US" sz="3100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Most negative 4-bit number: </a:t>
            </a:r>
            <a:r>
              <a:rPr lang="en-US" sz="3100" b="1" dirty="0">
                <a:solidFill>
                  <a:schemeClr val="accent1"/>
                </a:solidFill>
                <a:latin typeface="+mj-lt"/>
              </a:rPr>
              <a:t>1000</a:t>
            </a:r>
            <a:endParaRPr lang="en-US" sz="3100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The most significant bit still indicates the sign (1 = negative, 0 = positive)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</a:pPr>
            <a:r>
              <a:rPr lang="en-US" sz="3100" dirty="0">
                <a:latin typeface="+mj-lt"/>
              </a:rPr>
              <a:t>Range of an </a:t>
            </a:r>
            <a:r>
              <a:rPr lang="en-US" sz="3100" i="1" dirty="0">
                <a:latin typeface="+mj-lt"/>
              </a:rPr>
              <a:t>N</a:t>
            </a:r>
            <a:r>
              <a:rPr lang="en-US" sz="3100" dirty="0">
                <a:latin typeface="+mj-lt"/>
              </a:rPr>
              <a:t>-bit two’s complement number:</a:t>
            </a:r>
          </a:p>
          <a:p>
            <a:pPr marL="0" lvl="1">
              <a:spcBef>
                <a:spcPct val="20000"/>
              </a:spcBef>
            </a:pPr>
            <a:r>
              <a:rPr lang="en-US" sz="3100" b="1" dirty="0">
                <a:solidFill>
                  <a:schemeClr val="accent1"/>
                </a:solidFill>
                <a:latin typeface="+mj-lt"/>
              </a:rPr>
              <a:t>                        [-(2</a:t>
            </a:r>
            <a:r>
              <a:rPr lang="en-US" sz="3100" b="1" baseline="30000" dirty="0">
                <a:solidFill>
                  <a:schemeClr val="accent1"/>
                </a:solidFill>
                <a:latin typeface="+mj-lt"/>
              </a:rPr>
              <a:t>N-1</a:t>
            </a:r>
            <a:r>
              <a:rPr lang="en-US" sz="3100" b="1" dirty="0">
                <a:solidFill>
                  <a:schemeClr val="accent1"/>
                </a:solidFill>
                <a:latin typeface="+mj-lt"/>
              </a:rPr>
              <a:t>), 2</a:t>
            </a:r>
            <a:r>
              <a:rPr lang="en-US" sz="3100" b="1" baseline="30000" dirty="0">
                <a:solidFill>
                  <a:schemeClr val="accent1"/>
                </a:solidFill>
                <a:latin typeface="+mj-lt"/>
              </a:rPr>
              <a:t>N-1</a:t>
            </a:r>
            <a:r>
              <a:rPr lang="en-US" sz="3100" b="1" dirty="0">
                <a:solidFill>
                  <a:schemeClr val="accent1"/>
                </a:solidFill>
                <a:latin typeface="+mj-lt"/>
              </a:rPr>
              <a:t>-1]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1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Numbers</a:t>
            </a:r>
          </a:p>
        </p:txBody>
      </p:sp>
      <p:pic>
        <p:nvPicPr>
          <p:cNvPr id="6" name="Picture 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657726" cy="140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57800" y="1794606"/>
            <a:ext cx="60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27432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32766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53340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57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759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“Taking the Two’s complement” </a:t>
            </a:r>
            <a:r>
              <a:rPr lang="en-US" sz="3200" b="1" dirty="0">
                <a:latin typeface="+mj-lt"/>
              </a:rPr>
              <a:t>flips the sign</a:t>
            </a:r>
            <a:r>
              <a:rPr lang="en-US" sz="3200" dirty="0">
                <a:latin typeface="+mj-lt"/>
              </a:rPr>
              <a:t> of a two’s complement number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</a:rPr>
              <a:t>Method: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Invert the bits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Add 1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Example:</a:t>
            </a:r>
            <a:r>
              <a:rPr lang="en-US" sz="3200" dirty="0">
                <a:latin typeface="+mj-lt"/>
              </a:rPr>
              <a:t> Flip the sign of 3</a:t>
            </a:r>
            <a:r>
              <a:rPr lang="en-US" sz="3200" baseline="-25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0011</a:t>
            </a:r>
            <a:r>
              <a:rPr lang="en-US" sz="3200" baseline="-25000" dirty="0">
                <a:latin typeface="+mj-lt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1100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</a:rPr>
              <a:t>      </a:t>
            </a:r>
            <a:r>
              <a:rPr lang="en-US" sz="10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1101 = -3</a:t>
            </a:r>
            <a:r>
              <a:rPr lang="en-US" sz="2400" b="1" baseline="-25000" dirty="0">
                <a:solidFill>
                  <a:srgbClr val="0070C0"/>
                </a:solidFill>
                <a:latin typeface="+mj-lt"/>
              </a:rPr>
              <a:t>10</a:t>
            </a:r>
          </a:p>
        </p:txBody>
      </p:sp>
      <p:sp>
        <p:nvSpPr>
          <p:cNvPr id="6759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81200" y="5029200"/>
            <a:ext cx="914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“Taking the Two’s Complement”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41910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724400"/>
            <a:ext cx="1524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963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Take the two’s complement of 6</a:t>
            </a:r>
            <a:r>
              <a:rPr lang="en-US" sz="3200" baseline="-25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0110</a:t>
            </a:r>
            <a:r>
              <a:rPr lang="en-US" sz="3200" baseline="-25000" dirty="0">
                <a:latin typeface="+mj-lt"/>
              </a:rPr>
              <a:t>2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1001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      </a:t>
            </a:r>
            <a:r>
              <a:rPr lang="en-US" sz="1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1010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= -6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10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What is the decimal value of the two’s complement number 1001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?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0110</a:t>
            </a:r>
          </a:p>
          <a:p>
            <a:pPr marL="1371600" lvl="2" indent="-4572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+    1</a:t>
            </a:r>
          </a:p>
          <a:p>
            <a:pPr marL="1371600" lvl="2" indent="-4572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      </a:t>
            </a:r>
            <a:r>
              <a:rPr lang="en-US" sz="1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0111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= 7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10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, so 1001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 = -7</a:t>
            </a:r>
            <a:r>
              <a:rPr lang="en-US" sz="2400" baseline="-25000" dirty="0">
                <a:solidFill>
                  <a:srgbClr val="0070C0"/>
                </a:solidFill>
                <a:latin typeface="+mj-lt"/>
              </a:rPr>
              <a:t>10</a:t>
            </a:r>
          </a:p>
        </p:txBody>
      </p:sp>
      <p:sp>
        <p:nvSpPr>
          <p:cNvPr id="6963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05000" y="5410200"/>
            <a:ext cx="914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H="1">
            <a:off x="1905000" y="2438400"/>
            <a:ext cx="914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Examples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16764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2057400"/>
            <a:ext cx="152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0" y="4572000"/>
            <a:ext cx="1524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05000" y="4953000"/>
            <a:ext cx="3429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03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2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6504950"/>
              </p:ext>
            </p:extLst>
          </p:nvPr>
        </p:nvGraphicFramePr>
        <p:xfrm>
          <a:off x="2971800" y="1538287"/>
          <a:ext cx="23336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0770" imgH="502083" progId="Visio.Drawing.6">
                  <p:embed/>
                </p:oleObj>
              </mc:Choice>
              <mc:Fallback>
                <p:oleObj name="VISIO" r:id="rId6" imgW="550770" imgH="50208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38287"/>
                        <a:ext cx="23336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8265381"/>
              </p:ext>
            </p:extLst>
          </p:nvPr>
        </p:nvGraphicFramePr>
        <p:xfrm>
          <a:off x="2895600" y="3832225"/>
          <a:ext cx="24098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50770" imgH="502083" progId="Visio.Drawing.6">
                  <p:embed/>
                </p:oleObj>
              </mc:Choice>
              <mc:Fallback>
                <p:oleObj name="VISIO" r:id="rId8" imgW="550770" imgH="50208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32225"/>
                        <a:ext cx="24098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Addition</a:t>
            </a:r>
          </a:p>
        </p:txBody>
      </p:sp>
      <p:sp>
        <p:nvSpPr>
          <p:cNvPr id="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</a:t>
            </a:r>
            <a:r>
              <a:rPr lang="en-US" sz="3200" b="1" dirty="0">
                <a:latin typeface="+mj-lt"/>
              </a:rPr>
              <a:t>-</a:t>
            </a:r>
            <a:r>
              <a:rPr lang="en-US" sz="3200" dirty="0">
                <a:latin typeface="+mj-lt"/>
              </a:rPr>
              <a:t>2 + 3 using two’s complement numbers</a:t>
            </a:r>
          </a:p>
        </p:txBody>
      </p:sp>
    </p:spTree>
    <p:extLst>
      <p:ext uri="{BB962C8B-B14F-4D97-AF65-F5344CB8AC3E}">
        <p14:creationId xmlns:p14="http://schemas.microsoft.com/office/powerpoint/2010/main" val="82491750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6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3949985"/>
              </p:ext>
            </p:extLst>
          </p:nvPr>
        </p:nvGraphicFramePr>
        <p:xfrm>
          <a:off x="2971800" y="1538287"/>
          <a:ext cx="23336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51688" imgH="501396" progId="Visio.Drawing.6">
                  <p:embed/>
                </p:oleObj>
              </mc:Choice>
              <mc:Fallback>
                <p:oleObj name="VISIO" r:id="rId6" imgW="551688" imgH="501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38287"/>
                        <a:ext cx="23336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4464298"/>
              </p:ext>
            </p:extLst>
          </p:nvPr>
        </p:nvGraphicFramePr>
        <p:xfrm>
          <a:off x="2895600" y="3832225"/>
          <a:ext cx="24098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51688" imgH="501396" progId="Visio.Drawing.6">
                  <p:embed/>
                </p:oleObj>
              </mc:Choice>
              <mc:Fallback>
                <p:oleObj name="VISIO" r:id="rId8" imgW="551688" imgH="501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32225"/>
                        <a:ext cx="24098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6 + (-6) using two’s complement numbers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</a:endParaRP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Add </a:t>
            </a:r>
            <a:r>
              <a:rPr lang="en-US" sz="3200" b="1" dirty="0">
                <a:latin typeface="+mj-lt"/>
              </a:rPr>
              <a:t>-</a:t>
            </a:r>
            <a:r>
              <a:rPr lang="en-US" sz="3200" dirty="0">
                <a:latin typeface="+mj-lt"/>
              </a:rPr>
              <a:t>2 + 3 using two’s complement numbers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Two’s Complement Addition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57600" y="1676400"/>
            <a:ext cx="1600200" cy="1905000"/>
            <a:chOff x="3657600" y="1676400"/>
            <a:chExt cx="1600200" cy="1905000"/>
          </a:xfrm>
        </p:grpSpPr>
        <p:sp>
          <p:nvSpPr>
            <p:cNvPr id="6" name="Rectangle 5"/>
            <p:cNvSpPr/>
            <p:nvPr/>
          </p:nvSpPr>
          <p:spPr>
            <a:xfrm>
              <a:off x="3657600" y="16764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33800" y="31242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1400" y="4038600"/>
            <a:ext cx="1600200" cy="1828800"/>
            <a:chOff x="3657600" y="1676400"/>
            <a:chExt cx="1600200" cy="1828800"/>
          </a:xfrm>
        </p:grpSpPr>
        <p:sp>
          <p:nvSpPr>
            <p:cNvPr id="12" name="Rectangle 11"/>
            <p:cNvSpPr/>
            <p:nvPr/>
          </p:nvSpPr>
          <p:spPr>
            <a:xfrm>
              <a:off x="3657600" y="16764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33800" y="3124200"/>
              <a:ext cx="1524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83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/>
              <a:t>Copyright © 2012  Elsevier</a:t>
            </a:r>
            <a:endParaRPr lang="en-GB" sz="1000"/>
          </a:p>
        </p:txBody>
      </p:sp>
      <p:sp>
        <p:nvSpPr>
          <p:cNvPr id="7270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27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en-US" sz="3200" b="1" dirty="0">
                <a:latin typeface="+mj-lt"/>
              </a:rPr>
              <a:t>Extend number from </a:t>
            </a:r>
            <a:r>
              <a:rPr lang="en-US" sz="3200" b="1" i="1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 to </a:t>
            </a:r>
            <a:r>
              <a:rPr lang="en-US" sz="3200" b="1" i="1" dirty="0">
                <a:latin typeface="+mj-lt"/>
              </a:rPr>
              <a:t>M</a:t>
            </a:r>
            <a:r>
              <a:rPr lang="en-US" sz="3200" b="1" dirty="0">
                <a:latin typeface="+mj-lt"/>
              </a:rPr>
              <a:t> bits (</a:t>
            </a:r>
            <a:r>
              <a:rPr lang="en-US" sz="3200" b="1" i="1" dirty="0">
                <a:latin typeface="+mj-lt"/>
              </a:rPr>
              <a:t>M</a:t>
            </a:r>
            <a:r>
              <a:rPr lang="en-US" sz="3200" b="1" dirty="0">
                <a:latin typeface="+mj-lt"/>
              </a:rPr>
              <a:t> &gt; </a:t>
            </a:r>
            <a:r>
              <a:rPr lang="en-US" sz="3200" b="1" i="1" dirty="0">
                <a:latin typeface="+mj-lt"/>
              </a:rPr>
              <a:t>N</a:t>
            </a:r>
            <a:r>
              <a:rPr lang="en-US" sz="3200" b="1" dirty="0">
                <a:latin typeface="+mj-lt"/>
              </a:rPr>
              <a:t>) 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</a:rPr>
              <a:t>Sign-extension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</a:rPr>
              <a:t>Zero-extension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Increasing Bit Width</a:t>
            </a:r>
          </a:p>
        </p:txBody>
      </p:sp>
    </p:spTree>
    <p:extLst>
      <p:ext uri="{BB962C8B-B14F-4D97-AF65-F5344CB8AC3E}">
        <p14:creationId xmlns:p14="http://schemas.microsoft.com/office/powerpoint/2010/main" val="42241928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3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4602515"/>
              </p:ext>
            </p:extLst>
          </p:nvPr>
        </p:nvGraphicFramePr>
        <p:xfrm>
          <a:off x="971550" y="1614488"/>
          <a:ext cx="7562850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546348" imgH="1112520" progId="Visio.Drawing.6">
                  <p:embed/>
                </p:oleObj>
              </mc:Choice>
              <mc:Fallback>
                <p:oleObj name="VISIO" r:id="rId7" imgW="3546348" imgH="1112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14488"/>
                        <a:ext cx="7562850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6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990317"/>
              </p:ext>
            </p:extLst>
          </p:nvPr>
        </p:nvGraphicFramePr>
        <p:xfrm>
          <a:off x="914400" y="4203700"/>
          <a:ext cx="7620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3546348" imgH="955548" progId="Visio.Drawing.6">
                  <p:embed/>
                </p:oleObj>
              </mc:Choice>
              <mc:Fallback>
                <p:oleObj name="VISIO" r:id="rId9" imgW="3546348" imgH="9555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03700"/>
                        <a:ext cx="76200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Decimal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Binary numbers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Systems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4800600"/>
            <a:ext cx="5715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17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373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Sign bit copied to </a:t>
            </a:r>
            <a:r>
              <a:rPr lang="en-US" sz="3200" dirty="0" err="1">
                <a:latin typeface="+mj-lt"/>
              </a:rPr>
              <a:t>msb’s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Number value is same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5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Example 1: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representation of 3 =         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0</a:t>
            </a:r>
            <a:r>
              <a:rPr lang="en-US" sz="2400" dirty="0">
                <a:latin typeface="+mj-lt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sign-extended value: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0000</a:t>
            </a:r>
            <a:r>
              <a:rPr lang="en-US" sz="2400" dirty="0">
                <a:latin typeface="+mj-lt"/>
              </a:rPr>
              <a:t>0011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Example 2: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representation of -5 =        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1</a:t>
            </a:r>
            <a:r>
              <a:rPr lang="en-US" sz="2400" dirty="0">
                <a:latin typeface="+mj-lt"/>
              </a:rPr>
              <a:t>011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sign-extended value: 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1111</a:t>
            </a:r>
            <a:r>
              <a:rPr lang="en-US" sz="2400" dirty="0">
                <a:latin typeface="+mj-lt"/>
              </a:rPr>
              <a:t>1011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Sign-Extension</a:t>
            </a:r>
          </a:p>
        </p:txBody>
      </p:sp>
    </p:spTree>
    <p:extLst>
      <p:ext uri="{BB962C8B-B14F-4D97-AF65-F5344CB8AC3E}">
        <p14:creationId xmlns:p14="http://schemas.microsoft.com/office/powerpoint/2010/main" val="41600448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475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Zeros copied to </a:t>
            </a:r>
            <a:r>
              <a:rPr lang="en-US" sz="3200" dirty="0" err="1">
                <a:latin typeface="+mj-lt"/>
              </a:rPr>
              <a:t>msb’s</a:t>
            </a:r>
            <a:endParaRPr lang="en-US" sz="32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Value changes for negative numbers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5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Example 1: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value =                                   0011 = 3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zero-extended value: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0000</a:t>
            </a:r>
            <a:r>
              <a:rPr lang="en-US" sz="2400" dirty="0">
                <a:latin typeface="+mj-lt"/>
              </a:rPr>
              <a:t>0011 = 3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Example 2:</a:t>
            </a: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4-bit value =                                   1011 = -5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914400" lvl="1" indent="-457200" algn="just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8-bit zero-extended value: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0000</a:t>
            </a:r>
            <a:r>
              <a:rPr lang="en-US" sz="2400" dirty="0">
                <a:latin typeface="+mj-lt"/>
              </a:rPr>
              <a:t>1011 = 11</a:t>
            </a:r>
            <a:r>
              <a:rPr lang="en-US" sz="2400" baseline="-25000" dirty="0">
                <a:latin typeface="+mj-lt"/>
              </a:rPr>
              <a:t>10</a:t>
            </a:r>
            <a:endParaRPr lang="en-US" sz="2400" dirty="0">
              <a:latin typeface="+mj-lt"/>
            </a:endParaRPr>
          </a:p>
          <a:p>
            <a:pPr marL="533400" indent="-533400" algn="just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Zero-Extension</a:t>
            </a:r>
          </a:p>
        </p:txBody>
      </p:sp>
    </p:spTree>
    <p:extLst>
      <p:ext uri="{BB962C8B-B14F-4D97-AF65-F5344CB8AC3E}">
        <p14:creationId xmlns:p14="http://schemas.microsoft.com/office/powerpoint/2010/main" val="195869857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2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2983078"/>
              </p:ext>
            </p:extLst>
          </p:nvPr>
        </p:nvGraphicFramePr>
        <p:xfrm>
          <a:off x="-152400" y="3581400"/>
          <a:ext cx="9412611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5744386" imgH="1346412" progId="Visio.Drawing.6">
                  <p:embed/>
                </p:oleObj>
              </mc:Choice>
              <mc:Fallback>
                <p:oleObj name="VISIO" r:id="rId7" imgW="5744386" imgH="134641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3581400"/>
                        <a:ext cx="9412611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94" name="Group 102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4983086"/>
              </p:ext>
            </p:extLst>
          </p:nvPr>
        </p:nvGraphicFramePr>
        <p:xfrm>
          <a:off x="1981200" y="1096961"/>
          <a:ext cx="4876800" cy="1646239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Number System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Range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Unsigned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[0,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Sign/Magnitude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1), 2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Two’s Complement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, 2</a:t>
                      </a:r>
                      <a:r>
                        <a:rPr kumimoji="0" lang="en-US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78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5800" name="Text Box 10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29718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For example, 4-bit representation: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System Comparison</a:t>
            </a:r>
          </a:p>
        </p:txBody>
      </p:sp>
    </p:spTree>
    <p:extLst>
      <p:ext uri="{BB962C8B-B14F-4D97-AF65-F5344CB8AC3E}">
        <p14:creationId xmlns:p14="http://schemas.microsoft.com/office/powerpoint/2010/main" val="28251541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Numbers we can represent using binary representations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Positive numbers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Unsigned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Negative numbers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Two’s complement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Sign/magnitude numbers</a:t>
            </a:r>
          </a:p>
          <a:p>
            <a:pPr lvl="2"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What about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fractions</a:t>
            </a:r>
            <a:r>
              <a:rPr lang="en-US" sz="3200" dirty="0">
                <a:latin typeface="+mj-lt"/>
                <a:cs typeface="Arial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422204494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23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Two common notations: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Fixed-point:</a:t>
            </a: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binary point fixed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Floating-point:</a:t>
            </a: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binary point floats to the right of the most significant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Numbers with Fractions</a:t>
            </a:r>
          </a:p>
        </p:txBody>
      </p:sp>
    </p:spTree>
    <p:extLst>
      <p:ext uri="{BB962C8B-B14F-4D97-AF65-F5344CB8AC3E}">
        <p14:creationId xmlns:p14="http://schemas.microsoft.com/office/powerpoint/2010/main" val="118471726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9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676400" y="1752600"/>
          <a:ext cx="6400800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89960" imgH="487800" progId="Visio.Drawing.6">
                  <p:embed/>
                </p:oleObj>
              </mc:Choice>
              <mc:Fallback>
                <p:oleObj name="VISIO" r:id="rId6" imgW="1389960" imgH="487800" progId="Visio.Drawing.6">
                  <p:embed/>
                  <p:pic>
                    <p:nvPicPr>
                      <p:cNvPr id="953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6400800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3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33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6.75 using 4 integer bits and 4 fraction bits: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Binary point is implied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number of integer and fraction bits must be agreed upon beforehand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Fixed-Point Numbers</a:t>
            </a:r>
          </a:p>
        </p:txBody>
      </p:sp>
    </p:spTree>
    <p:extLst>
      <p:ext uri="{BB962C8B-B14F-4D97-AF65-F5344CB8AC3E}">
        <p14:creationId xmlns:p14="http://schemas.microsoft.com/office/powerpoint/2010/main" val="406494344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26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Represent 7.5</a:t>
            </a:r>
            <a:r>
              <a:rPr lang="en-US" sz="3200" baseline="-25000" dirty="0">
                <a:latin typeface="+mj-lt"/>
                <a:cs typeface="Arial" charset="0"/>
              </a:rPr>
              <a:t>10</a:t>
            </a:r>
            <a:r>
              <a:rPr lang="en-US" sz="3200" dirty="0">
                <a:latin typeface="+mj-lt"/>
                <a:cs typeface="Arial" charset="0"/>
              </a:rPr>
              <a:t> using 4 integer bits and 4 fraction bits.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		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01111000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Fixed-Point Number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3784" y="2636737"/>
            <a:ext cx="2277062" cy="546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6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56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Representations: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Sign/magnitude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+mj-lt"/>
                <a:cs typeface="Arial" charset="0"/>
              </a:rPr>
              <a:t>Two’s complement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Example: </a:t>
            </a:r>
            <a:r>
              <a:rPr lang="en-US" sz="2600" dirty="0">
                <a:latin typeface="+mj-lt"/>
                <a:cs typeface="Arial" charset="0"/>
              </a:rPr>
              <a:t>Represent -7.5</a:t>
            </a:r>
            <a:r>
              <a:rPr lang="en-US" sz="2600" baseline="-25000" dirty="0">
                <a:latin typeface="+mj-lt"/>
                <a:cs typeface="Arial" charset="0"/>
              </a:rPr>
              <a:t>10</a:t>
            </a:r>
            <a:r>
              <a:rPr lang="en-US" sz="2600" dirty="0">
                <a:latin typeface="+mj-lt"/>
                <a:cs typeface="Arial" charset="0"/>
              </a:rPr>
              <a:t> using 4 integer and 4 fraction bits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Sign/magnitude: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2000" dirty="0">
                <a:latin typeface="+mj-lt"/>
                <a:cs typeface="Arial" charset="0"/>
              </a:rPr>
              <a:t>1111000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Two’s complement: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</a:t>
            </a:r>
            <a:r>
              <a:rPr lang="en-US" sz="2000" dirty="0">
                <a:latin typeface="+mj-lt"/>
                <a:cs typeface="Arial" charset="0"/>
              </a:rPr>
              <a:t>1. +7.5:		01111000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2. Invert bits: 	10000111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	3. Add 1 to </a:t>
            </a:r>
            <a:r>
              <a:rPr lang="en-US" sz="2000" dirty="0" err="1">
                <a:latin typeface="+mj-lt"/>
                <a:cs typeface="Arial" charset="0"/>
              </a:rPr>
              <a:t>lsb</a:t>
            </a:r>
            <a:r>
              <a:rPr lang="en-US" sz="2000" dirty="0">
                <a:latin typeface="+mj-lt"/>
                <a:cs typeface="Arial" charset="0"/>
              </a:rPr>
              <a:t>:	+             </a:t>
            </a:r>
            <a:r>
              <a:rPr lang="en-US" sz="1000" dirty="0">
                <a:latin typeface="+mj-lt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                      	            	                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10001000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113562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39624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Signed Fixed-Point Numbers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8363" y="3546171"/>
            <a:ext cx="1587244" cy="389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73951" y="4310087"/>
            <a:ext cx="1293746" cy="389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9574" y="4697686"/>
            <a:ext cx="1293746" cy="389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6552" y="5524322"/>
            <a:ext cx="1293746" cy="389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Binary point floats to the right of the most significant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Similar to decimal scientific notation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For example, write 273</a:t>
            </a:r>
            <a:r>
              <a:rPr lang="en-US" sz="2400" baseline="-25000" dirty="0">
                <a:latin typeface="+mj-lt"/>
                <a:cs typeface="Arial" charset="0"/>
              </a:rPr>
              <a:t>10</a:t>
            </a:r>
            <a:r>
              <a:rPr lang="en-US" sz="2400" dirty="0">
                <a:latin typeface="+mj-lt"/>
                <a:cs typeface="Arial" charset="0"/>
              </a:rPr>
              <a:t> in scientific notation: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+mj-lt"/>
                <a:cs typeface="Arial" charset="0"/>
              </a:rPr>
              <a:t>				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273 = 2.73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× 10</a:t>
            </a:r>
            <a:r>
              <a:rPr lang="en-US" sz="2400" b="1" baseline="30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In general, a number is written in scientific notation as: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	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±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× B</a:t>
            </a:r>
            <a:r>
              <a:rPr lang="en-US" sz="2400" b="1" baseline="300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E</a:t>
            </a:r>
            <a:endParaRPr lang="en-US" sz="20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M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000" dirty="0">
                <a:latin typeface="+mj-lt"/>
                <a:cs typeface="Arial" charset="0"/>
              </a:rPr>
              <a:t>= mantissa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B</a:t>
            </a:r>
            <a:r>
              <a:rPr lang="en-US" sz="2000" dirty="0">
                <a:latin typeface="+mj-lt"/>
                <a:cs typeface="Arial" charset="0"/>
              </a:rPr>
              <a:t>  = base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>
                <a:latin typeface="+mj-lt"/>
                <a:cs typeface="Arial" charset="0"/>
              </a:rPr>
              <a:t>= exponent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In the example, M = 2.73, B = 10, and E = 2</a:t>
            </a:r>
            <a:endParaRPr lang="en-US" sz="18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Numbers</a:t>
            </a:r>
          </a:p>
        </p:txBody>
      </p:sp>
    </p:spTree>
    <p:extLst>
      <p:ext uri="{BB962C8B-B14F-4D97-AF65-F5344CB8AC3E}">
        <p14:creationId xmlns:p14="http://schemas.microsoft.com/office/powerpoint/2010/main" val="144726836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6424" name="Object 8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037492" y="1447800"/>
          <a:ext cx="7772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460440" progId="Visio.Drawing.6">
                  <p:embed/>
                </p:oleObj>
              </mc:Choice>
              <mc:Fallback>
                <p:oleObj name="VISIO" r:id="rId6" imgW="2761560" imgH="460440" progId="Visio.Drawing.6">
                  <p:embed/>
                  <p:pic>
                    <p:nvPicPr>
                      <p:cNvPr id="956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492" y="1447800"/>
                        <a:ext cx="77724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6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represent the value 228</a:t>
            </a:r>
            <a:r>
              <a:rPr lang="en-US" sz="2400" baseline="-25000" dirty="0">
                <a:latin typeface="+mj-lt"/>
                <a:cs typeface="Arial" charset="0"/>
              </a:rPr>
              <a:t>10</a:t>
            </a:r>
            <a:r>
              <a:rPr lang="en-US" sz="2400" dirty="0">
                <a:latin typeface="+mj-lt"/>
                <a:cs typeface="Arial" charset="0"/>
              </a:rPr>
              <a:t> using a 32-bit floating point representation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</a:t>
            </a:r>
            <a:r>
              <a:rPr lang="en-US" sz="2000" dirty="0">
                <a:latin typeface="+mj-lt"/>
                <a:cs typeface="Arial" charset="0"/>
              </a:rPr>
              <a:t>We show three versions – final version is called the </a:t>
            </a:r>
            <a:r>
              <a:rPr lang="en-US" sz="2000" b="1" dirty="0">
                <a:latin typeface="+mj-lt"/>
                <a:cs typeface="Arial" charset="0"/>
              </a:rPr>
              <a:t>IEEE 754 	floating-point standard</a:t>
            </a:r>
            <a:endParaRPr lang="en-US" sz="20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Numbers</a:t>
            </a:r>
          </a:p>
        </p:txBody>
      </p:sp>
    </p:spTree>
    <p:extLst>
      <p:ext uri="{BB962C8B-B14F-4D97-AF65-F5344CB8AC3E}">
        <p14:creationId xmlns:p14="http://schemas.microsoft.com/office/powerpoint/2010/main" val="41776112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0</a:t>
            </a:r>
            <a:r>
              <a:rPr lang="en-US" sz="3200" dirty="0">
                <a:latin typeface="+mj-lt"/>
              </a:rPr>
              <a:t> =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</a:t>
            </a:r>
            <a:r>
              <a:rPr lang="en-US" sz="3200" dirty="0">
                <a:latin typeface="+mj-lt"/>
              </a:rPr>
              <a:t> = 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= 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= 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4</a:t>
            </a:r>
            <a:r>
              <a:rPr lang="en-US" sz="3200" dirty="0">
                <a:latin typeface="+mj-lt"/>
              </a:rPr>
              <a:t> = 16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5</a:t>
            </a:r>
            <a:r>
              <a:rPr lang="en-US" sz="3200" dirty="0">
                <a:latin typeface="+mj-lt"/>
              </a:rPr>
              <a:t> = 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6</a:t>
            </a:r>
            <a:r>
              <a:rPr lang="en-US" sz="3200" dirty="0">
                <a:latin typeface="+mj-lt"/>
              </a:rPr>
              <a:t> = 64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7</a:t>
            </a:r>
            <a:r>
              <a:rPr lang="en-US" sz="3200" dirty="0">
                <a:latin typeface="+mj-lt"/>
              </a:rPr>
              <a:t> = 128</a:t>
            </a:r>
          </a:p>
        </p:txBody>
      </p:sp>
      <p:sp>
        <p:nvSpPr>
          <p:cNvPr id="4198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1991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38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8  </a:t>
            </a:r>
            <a:r>
              <a:rPr lang="en-US" sz="3200" dirty="0">
                <a:latin typeface="+mj-lt"/>
              </a:rPr>
              <a:t> = 256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9 </a:t>
            </a:r>
            <a:r>
              <a:rPr lang="en-US" sz="3200" dirty="0">
                <a:latin typeface="+mj-lt"/>
              </a:rPr>
              <a:t>  = 512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= 1024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11</a:t>
            </a:r>
            <a:r>
              <a:rPr lang="en-US" sz="3200" dirty="0">
                <a:latin typeface="+mj-lt"/>
              </a:rPr>
              <a:t> = 2048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12</a:t>
            </a:r>
            <a:r>
              <a:rPr lang="en-US" sz="3200" dirty="0">
                <a:latin typeface="+mj-lt"/>
              </a:rPr>
              <a:t> = 4096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13</a:t>
            </a:r>
            <a:r>
              <a:rPr lang="en-US" sz="3200" dirty="0">
                <a:latin typeface="+mj-lt"/>
              </a:rPr>
              <a:t> = 8192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14</a:t>
            </a:r>
            <a:r>
              <a:rPr lang="en-US" sz="3200" dirty="0">
                <a:latin typeface="+mj-lt"/>
              </a:rPr>
              <a:t> = 16384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2</a:t>
            </a:r>
            <a:r>
              <a:rPr lang="en-US" sz="3200" baseline="30000" dirty="0">
                <a:latin typeface="+mj-lt"/>
              </a:rPr>
              <a:t>15</a:t>
            </a:r>
            <a:r>
              <a:rPr lang="en-US" sz="3200" dirty="0">
                <a:latin typeface="+mj-lt"/>
              </a:rPr>
              <a:t> = 32768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Powers of Two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9000" y="2286000"/>
            <a:ext cx="23323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</a:rPr>
              <a:t>Handy to memorize</a:t>
            </a:r>
            <a:endParaRPr lang="en-US" sz="3200" b="1" baseline="30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12192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600" y="17526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22098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3600" y="2819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33600" y="3429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33600" y="3962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33600" y="4572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33600" y="5105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34000" y="12192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0" y="17526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00" y="22098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0" y="2819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34000" y="3429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4000" y="3962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34000" y="45720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4000" y="5105400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38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7446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33400" y="4660900"/>
          <a:ext cx="7696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460440" progId="Visio.Drawing.6">
                  <p:embed/>
                </p:oleObj>
              </mc:Choice>
              <mc:Fallback>
                <p:oleObj name="VISIO" r:id="rId6" imgW="2761560" imgH="460440" progId="Visio.Drawing.6">
                  <p:embed/>
                  <p:pic>
                    <p:nvPicPr>
                      <p:cNvPr id="957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60900"/>
                        <a:ext cx="76962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7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" y="762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7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cs typeface="Arial" charset="0"/>
              </a:rPr>
              <a:t>Convert decimal to binary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+mj-lt"/>
                <a:cs typeface="Arial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228</a:t>
            </a:r>
            <a:r>
              <a:rPr lang="en-US" sz="20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10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 = 11100100</a:t>
            </a:r>
            <a:r>
              <a:rPr lang="en-US" sz="20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cs typeface="Arial" charset="0"/>
              </a:rPr>
              <a:t>Write the number in “binary scientific notation”: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+mj-lt"/>
                <a:cs typeface="Arial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11100100</a:t>
            </a:r>
            <a:r>
              <a:rPr lang="en-US" sz="20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 = 1.11001</a:t>
            </a:r>
            <a:r>
              <a:rPr lang="en-US" sz="2000" b="1" baseline="-25000" dirty="0">
                <a:solidFill>
                  <a:srgbClr val="0070C0"/>
                </a:solidFill>
                <a:latin typeface="+mj-lt"/>
                <a:cs typeface="Arial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×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 2</a:t>
            </a:r>
            <a:r>
              <a:rPr lang="en-US" sz="2000" b="1" baseline="30000" dirty="0">
                <a:solidFill>
                  <a:srgbClr val="0070C0"/>
                </a:solidFill>
                <a:latin typeface="+mj-lt"/>
                <a:cs typeface="Arial" charset="0"/>
              </a:rPr>
              <a:t>7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cs typeface="Arial" charset="0"/>
              </a:rPr>
              <a:t>Fill in each field of the 32-bit floating point number: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The sign bit is positive (0)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The 8 exponent bits represent the value 7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The remaining 23 bits are the mantissa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Representation 1</a:t>
            </a:r>
          </a:p>
        </p:txBody>
      </p:sp>
    </p:spTree>
    <p:extLst>
      <p:ext uri="{BB962C8B-B14F-4D97-AF65-F5344CB8AC3E}">
        <p14:creationId xmlns:p14="http://schemas.microsoft.com/office/powerpoint/2010/main" val="80461082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8710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609600" y="4495800"/>
          <a:ext cx="8077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460440" progId="Visio.Drawing.6">
                  <p:embed/>
                </p:oleObj>
              </mc:Choice>
              <mc:Fallback>
                <p:oleObj name="VISIO" r:id="rId6" imgW="2761560" imgH="460440" progId="Visio.Drawing.6">
                  <p:embed/>
                  <p:pic>
                    <p:nvPicPr>
                      <p:cNvPr id="968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8077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87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First bit of the mantissa is always 1: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228</a:t>
            </a:r>
            <a:r>
              <a:rPr lang="en-US" sz="2000" baseline="-25000" dirty="0">
                <a:latin typeface="+mj-lt"/>
                <a:cs typeface="Arial" charset="0"/>
              </a:rPr>
              <a:t>10</a:t>
            </a:r>
            <a:r>
              <a:rPr lang="en-US" sz="2000" dirty="0">
                <a:latin typeface="+mj-lt"/>
                <a:cs typeface="Arial" charset="0"/>
              </a:rPr>
              <a:t> = 11100100</a:t>
            </a:r>
            <a:r>
              <a:rPr lang="en-US" sz="2000" baseline="-25000" dirty="0">
                <a:latin typeface="+mj-lt"/>
                <a:cs typeface="Arial" charset="0"/>
              </a:rPr>
              <a:t>2</a:t>
            </a:r>
            <a:r>
              <a:rPr lang="en-US" sz="2000" dirty="0">
                <a:latin typeface="+mj-lt"/>
                <a:cs typeface="Arial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+mj-lt"/>
                <a:cs typeface="Arial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.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11001</a:t>
            </a:r>
            <a:r>
              <a:rPr lang="en-US" sz="2000" dirty="0">
                <a:latin typeface="+mj-lt"/>
                <a:cs typeface="Arial" charset="0"/>
              </a:rPr>
              <a:t> </a:t>
            </a:r>
            <a:r>
              <a:rPr lang="en-US" sz="2000" dirty="0">
                <a:latin typeface="+mj-lt"/>
                <a:cs typeface="Times New Roman" pitchFamily="18" charset="0"/>
              </a:rPr>
              <a:t>×</a:t>
            </a:r>
            <a:r>
              <a:rPr lang="en-US" sz="2000" dirty="0">
                <a:latin typeface="+mj-lt"/>
                <a:cs typeface="Arial" charset="0"/>
              </a:rPr>
              <a:t> 2</a:t>
            </a:r>
            <a:r>
              <a:rPr lang="en-US" sz="2000" baseline="30000" dirty="0">
                <a:latin typeface="+mj-lt"/>
                <a:cs typeface="Arial" charset="0"/>
              </a:rPr>
              <a:t>7</a:t>
            </a: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So, no need to store it: </a:t>
            </a:r>
            <a:r>
              <a:rPr lang="en-US" sz="2400" i="1" dirty="0">
                <a:latin typeface="+mj-lt"/>
                <a:cs typeface="Arial" charset="0"/>
              </a:rPr>
              <a:t>implicit leading 1</a:t>
            </a: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Store just fraction bits in 23-bit field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Representation 2</a:t>
            </a:r>
          </a:p>
        </p:txBody>
      </p:sp>
    </p:spTree>
    <p:extLst>
      <p:ext uri="{BB962C8B-B14F-4D97-AF65-F5344CB8AC3E}">
        <p14:creationId xmlns:p14="http://schemas.microsoft.com/office/powerpoint/2010/main" val="40954092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9734" name="Object 6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685800" y="3619228"/>
          <a:ext cx="7924800" cy="169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590400" progId="Visio.Drawing.6">
                  <p:embed/>
                </p:oleObj>
              </mc:Choice>
              <mc:Fallback>
                <p:oleObj name="VISIO" r:id="rId6" imgW="2761560" imgH="590400" progId="Visio.Drawing.6">
                  <p:embed/>
                  <p:pic>
                    <p:nvPicPr>
                      <p:cNvPr id="969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19228"/>
                        <a:ext cx="7924800" cy="169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97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762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97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i="1" dirty="0">
                <a:latin typeface="+mj-lt"/>
                <a:cs typeface="Arial" charset="0"/>
              </a:rPr>
              <a:t>Biased exponent</a:t>
            </a:r>
            <a:r>
              <a:rPr lang="en-US" sz="2400" dirty="0">
                <a:latin typeface="+mj-lt"/>
                <a:cs typeface="Arial" charset="0"/>
              </a:rPr>
              <a:t>: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bias = 127 (01111111</a:t>
            </a:r>
            <a:r>
              <a:rPr lang="en-US" sz="2400" baseline="-25000" dirty="0">
                <a:latin typeface="+mj-lt"/>
                <a:cs typeface="Arial" charset="0"/>
              </a:rPr>
              <a:t>2</a:t>
            </a:r>
            <a:r>
              <a:rPr lang="en-US" sz="2400" dirty="0">
                <a:latin typeface="+mj-lt"/>
                <a:cs typeface="Arial" charset="0"/>
              </a:rPr>
              <a:t>)  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Biased exponent = bias + exponent 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Exponent of 7 is stored as: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+mj-lt"/>
                <a:cs typeface="Arial" charset="0"/>
              </a:rPr>
              <a:t>			127 + 7 = 134 = 0x10000110</a:t>
            </a:r>
            <a:r>
              <a:rPr lang="en-US" sz="2000" baseline="-25000" dirty="0">
                <a:latin typeface="+mj-lt"/>
                <a:cs typeface="Arial" charset="0"/>
              </a:rPr>
              <a:t>2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The </a:t>
            </a:r>
            <a:r>
              <a:rPr lang="en-US" sz="2400" b="1" dirty="0">
                <a:latin typeface="+mj-lt"/>
                <a:cs typeface="Arial" charset="0"/>
              </a:rPr>
              <a:t>IEEE 754 32-bit floating-point representation</a:t>
            </a:r>
            <a:r>
              <a:rPr lang="en-US" sz="2400" dirty="0">
                <a:latin typeface="+mj-lt"/>
                <a:cs typeface="Arial" charset="0"/>
              </a:rPr>
              <a:t> of 228</a:t>
            </a:r>
            <a:r>
              <a:rPr lang="en-US" sz="2400" baseline="-25000" dirty="0">
                <a:latin typeface="+mj-lt"/>
                <a:cs typeface="Arial" charset="0"/>
              </a:rPr>
              <a:t>10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baseline="-25000" dirty="0">
              <a:latin typeface="+mj-lt"/>
              <a:cs typeface="Arial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baseline="-25000" dirty="0">
              <a:latin typeface="+mj-lt"/>
              <a:cs typeface="Arial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baseline="-25000" dirty="0">
              <a:latin typeface="+mj-lt"/>
              <a:cs typeface="Arial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baseline="-25000" dirty="0">
              <a:latin typeface="+mj-lt"/>
              <a:cs typeface="Arial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baseline="-25000" dirty="0">
              <a:latin typeface="+mj-lt"/>
              <a:cs typeface="Arial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+mj-lt"/>
                <a:cs typeface="Arial" charset="0"/>
              </a:rPr>
              <a:t>		   </a:t>
            </a:r>
            <a:r>
              <a:rPr lang="en-US" sz="2800" dirty="0">
                <a:latin typeface="+mj-lt"/>
                <a:cs typeface="Arial" charset="0"/>
              </a:rPr>
              <a:t>in hexadecimal: </a:t>
            </a:r>
            <a:r>
              <a:rPr lang="en-US" sz="2800" b="1" dirty="0">
                <a:solidFill>
                  <a:schemeClr val="accent1"/>
                </a:solidFill>
                <a:latin typeface="+mj-lt"/>
                <a:cs typeface="Arial" charset="0"/>
              </a:rPr>
              <a:t>0x43640000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Representation 3</a:t>
            </a:r>
          </a:p>
        </p:txBody>
      </p:sp>
    </p:spTree>
    <p:extLst>
      <p:ext uri="{BB962C8B-B14F-4D97-AF65-F5344CB8AC3E}">
        <p14:creationId xmlns:p14="http://schemas.microsoft.com/office/powerpoint/2010/main" val="196497042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97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Write -58.25</a:t>
            </a:r>
            <a:r>
              <a:rPr lang="en-US" sz="2400" baseline="-25000" dirty="0">
                <a:latin typeface="+mj-lt"/>
                <a:cs typeface="Arial" charset="0"/>
              </a:rPr>
              <a:t>10</a:t>
            </a:r>
            <a:r>
              <a:rPr lang="en-US" sz="2400" dirty="0">
                <a:latin typeface="+mj-lt"/>
                <a:cs typeface="Arial" charset="0"/>
              </a:rPr>
              <a:t> in floating point (IEEE 754)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Example</a:t>
            </a:r>
          </a:p>
        </p:txBody>
      </p:sp>
    </p:spTree>
    <p:extLst>
      <p:ext uri="{BB962C8B-B14F-4D97-AF65-F5344CB8AC3E}">
        <p14:creationId xmlns:p14="http://schemas.microsoft.com/office/powerpoint/2010/main" val="212024008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9717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952500" y="4343400"/>
          <a:ext cx="7315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460440" progId="Visio.Drawing.6">
                  <p:embed/>
                </p:oleObj>
              </mc:Choice>
              <mc:Fallback>
                <p:oleObj name="VISIO" r:id="rId6" imgW="2761560" imgH="460440" progId="Visio.Drawing.6">
                  <p:embed/>
                  <p:pic>
                    <p:nvPicPr>
                      <p:cNvPr id="1139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343400"/>
                        <a:ext cx="7315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97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838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397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Write -58.25</a:t>
            </a:r>
            <a:r>
              <a:rPr lang="en-US" sz="2400" baseline="-25000" dirty="0">
                <a:latin typeface="+mj-lt"/>
                <a:cs typeface="Arial" charset="0"/>
              </a:rPr>
              <a:t>10</a:t>
            </a:r>
            <a:r>
              <a:rPr lang="en-US" sz="2400" dirty="0">
                <a:latin typeface="+mj-lt"/>
                <a:cs typeface="Arial" charset="0"/>
              </a:rPr>
              <a:t> in floating point (IEEE 754)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cs typeface="Arial" charset="0"/>
              </a:rPr>
              <a:t>Convert decimal to binary: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+mj-lt"/>
                <a:cs typeface="Arial" charset="0"/>
              </a:rPr>
              <a:t>	58.25</a:t>
            </a:r>
            <a:r>
              <a:rPr lang="en-US" sz="1800" baseline="-25000" dirty="0">
                <a:latin typeface="+mj-lt"/>
                <a:cs typeface="Arial" charset="0"/>
              </a:rPr>
              <a:t>10</a:t>
            </a:r>
            <a:r>
              <a:rPr lang="en-US" sz="1800" dirty="0">
                <a:latin typeface="+mj-lt"/>
                <a:cs typeface="Arial" charset="0"/>
              </a:rPr>
              <a:t> = </a:t>
            </a:r>
            <a:r>
              <a:rPr lang="en-US" sz="1800" b="1" dirty="0">
                <a:solidFill>
                  <a:schemeClr val="accent1"/>
                </a:solidFill>
                <a:latin typeface="+mj-lt"/>
                <a:cs typeface="Arial" charset="0"/>
              </a:rPr>
              <a:t>111010.01</a:t>
            </a:r>
            <a:r>
              <a:rPr lang="en-US" sz="1800" b="1" baseline="-25000" dirty="0">
                <a:solidFill>
                  <a:schemeClr val="accent1"/>
                </a:solidFill>
                <a:latin typeface="+mj-lt"/>
                <a:cs typeface="Arial" charset="0"/>
              </a:rPr>
              <a:t>2</a:t>
            </a:r>
            <a:endParaRPr lang="en-US" sz="1800" b="1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cs typeface="Arial" charset="0"/>
              </a:rPr>
              <a:t>Write in binary scientific notation: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+mj-lt"/>
                <a:cs typeface="Arial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Arial" charset="0"/>
              </a:rPr>
              <a:t>1.1101001 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×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Arial" charset="0"/>
              </a:rPr>
              <a:t> 2</a:t>
            </a:r>
            <a:r>
              <a:rPr lang="en-US" sz="2000" b="1" baseline="30000" dirty="0">
                <a:solidFill>
                  <a:schemeClr val="accent1"/>
                </a:solidFill>
                <a:latin typeface="+mj-lt"/>
                <a:cs typeface="Arial" charset="0"/>
              </a:rPr>
              <a:t>5</a:t>
            </a:r>
            <a:endParaRPr lang="en-US" sz="2000" b="1" dirty="0">
              <a:solidFill>
                <a:schemeClr val="accent1"/>
              </a:solidFill>
              <a:latin typeface="+mj-lt"/>
              <a:cs typeface="Arial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dirty="0">
                <a:latin typeface="+mj-lt"/>
                <a:cs typeface="Arial" charset="0"/>
              </a:rPr>
              <a:t>Fill in fields:</a:t>
            </a:r>
          </a:p>
          <a:p>
            <a:pPr lvl="1" algn="just"/>
            <a:r>
              <a:rPr lang="en-US" sz="1800" dirty="0">
                <a:latin typeface="+mj-lt"/>
                <a:cs typeface="Arial" charset="0"/>
              </a:rPr>
              <a:t>	</a:t>
            </a:r>
            <a:r>
              <a:rPr lang="en-US" sz="1800" b="1" dirty="0">
                <a:latin typeface="+mj-lt"/>
                <a:cs typeface="Arial" charset="0"/>
              </a:rPr>
              <a:t>Sign bit: </a:t>
            </a:r>
            <a:r>
              <a:rPr lang="en-US" sz="1800" b="1" dirty="0">
                <a:solidFill>
                  <a:schemeClr val="accent1"/>
                </a:solidFill>
                <a:latin typeface="+mj-lt"/>
                <a:cs typeface="Arial" charset="0"/>
              </a:rPr>
              <a:t>1</a:t>
            </a:r>
            <a:r>
              <a:rPr lang="en-US" sz="1800" dirty="0">
                <a:latin typeface="+mj-lt"/>
                <a:cs typeface="Arial" charset="0"/>
              </a:rPr>
              <a:t> (negative)</a:t>
            </a:r>
          </a:p>
          <a:p>
            <a:pPr lvl="1" algn="just"/>
            <a:r>
              <a:rPr lang="en-US" sz="1800" dirty="0">
                <a:latin typeface="+mj-lt"/>
                <a:cs typeface="Arial" charset="0"/>
              </a:rPr>
              <a:t>	</a:t>
            </a:r>
            <a:r>
              <a:rPr lang="en-US" sz="1800" b="1" dirty="0">
                <a:latin typeface="+mj-lt"/>
                <a:cs typeface="Arial" charset="0"/>
              </a:rPr>
              <a:t>8 exponent bits: </a:t>
            </a:r>
            <a:r>
              <a:rPr lang="en-US" sz="1800" dirty="0">
                <a:latin typeface="+mj-lt"/>
                <a:cs typeface="Arial" charset="0"/>
              </a:rPr>
              <a:t>(127 + 5) = 132 = </a:t>
            </a:r>
            <a:r>
              <a:rPr lang="en-US" sz="1800" b="1" dirty="0">
                <a:solidFill>
                  <a:schemeClr val="accent1"/>
                </a:solidFill>
                <a:latin typeface="+mj-lt"/>
                <a:cs typeface="Arial" charset="0"/>
              </a:rPr>
              <a:t>10000100</a:t>
            </a:r>
            <a:r>
              <a:rPr lang="en-US" sz="1800" b="1" baseline="-25000" dirty="0">
                <a:solidFill>
                  <a:schemeClr val="accent1"/>
                </a:solidFill>
                <a:latin typeface="+mj-lt"/>
                <a:cs typeface="Arial" charset="0"/>
              </a:rPr>
              <a:t>2</a:t>
            </a:r>
          </a:p>
          <a:p>
            <a:pPr lvl="1" algn="just"/>
            <a:r>
              <a:rPr lang="en-US" sz="1800" dirty="0">
                <a:latin typeface="+mj-lt"/>
                <a:cs typeface="Arial" charset="0"/>
              </a:rPr>
              <a:t>	</a:t>
            </a:r>
            <a:r>
              <a:rPr lang="en-US" sz="1800" b="1" dirty="0">
                <a:latin typeface="+mj-lt"/>
                <a:cs typeface="Arial" charset="0"/>
              </a:rPr>
              <a:t>23 fraction bits: </a:t>
            </a:r>
            <a:r>
              <a:rPr lang="en-US" sz="1800" b="1" dirty="0">
                <a:solidFill>
                  <a:schemeClr val="accent1"/>
                </a:solidFill>
                <a:latin typeface="+mj-lt"/>
                <a:cs typeface="Arial" charset="0"/>
              </a:rPr>
              <a:t>110 1001 0000 0000 0000 0000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endParaRPr lang="en-US" sz="1800" dirty="0">
              <a:latin typeface="+mj-lt"/>
              <a:cs typeface="Arial" charset="0"/>
            </a:endParaRP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endParaRPr lang="en-US" sz="1800" dirty="0">
              <a:latin typeface="+mj-lt"/>
              <a:cs typeface="Arial" charset="0"/>
            </a:endParaRP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Tx/>
              <a:buChar char="–"/>
            </a:pPr>
            <a:endParaRPr lang="en-US" sz="800" dirty="0">
              <a:latin typeface="+mj-lt"/>
              <a:cs typeface="Arial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+mj-lt"/>
                <a:cs typeface="Arial" charset="0"/>
              </a:rPr>
              <a:t>		in hexadecimal: 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Arial" charset="0"/>
              </a:rPr>
              <a:t>0xC2690000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Example</a:t>
            </a:r>
          </a:p>
        </p:txBody>
      </p:sp>
    </p:spTree>
    <p:extLst>
      <p:ext uri="{BB962C8B-B14F-4D97-AF65-F5344CB8AC3E}">
        <p14:creationId xmlns:p14="http://schemas.microsoft.com/office/powerpoint/2010/main" val="64068707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9575" name="Group 87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157654" y="1828800"/>
          <a:ext cx="7534275" cy="287813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 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00000000000000000000000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non-zero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949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Floating-Point: Special Cases</a:t>
            </a:r>
          </a:p>
        </p:txBody>
      </p:sp>
    </p:spTree>
    <p:extLst>
      <p:ext uri="{BB962C8B-B14F-4D97-AF65-F5344CB8AC3E}">
        <p14:creationId xmlns:p14="http://schemas.microsoft.com/office/powerpoint/2010/main" val="217157195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05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Single-Precision: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32-bit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1 sign bit, 8 exponent bits, 23 fraction bits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bias = 127</a:t>
            </a:r>
          </a:p>
          <a:p>
            <a:pPr marL="742950" lvl="1" indent="-285750">
              <a:spcBef>
                <a:spcPct val="20000"/>
              </a:spcBef>
            </a:pPr>
            <a:endParaRPr lang="en-US" sz="26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Double-Precision: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64-bit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1 sign bit, 11 exponent bits, 52 fraction bits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bias = 1023</a:t>
            </a:r>
          </a:p>
          <a:p>
            <a:pPr marL="342900" indent="-342900">
              <a:spcBef>
                <a:spcPct val="20000"/>
              </a:spcBef>
            </a:pP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Precision</a:t>
            </a:r>
          </a:p>
        </p:txBody>
      </p:sp>
    </p:spTree>
    <p:extLst>
      <p:ext uri="{BB962C8B-B14F-4D97-AF65-F5344CB8AC3E}">
        <p14:creationId xmlns:p14="http://schemas.microsoft.com/office/powerpoint/2010/main" val="190391009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25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143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  <a:cs typeface="Arial" charset="0"/>
              </a:rPr>
              <a:t>Extract exponent and fraction bits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  <a:cs typeface="Arial" charset="0"/>
              </a:rPr>
              <a:t>Prepend leading 1 to form mantissa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  <a:cs typeface="Arial" charset="0"/>
              </a:rPr>
              <a:t>Compare exponents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  <a:cs typeface="Arial" charset="0"/>
              </a:rPr>
              <a:t>Shift smaller mantissa if necessary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  <a:cs typeface="Arial" charset="0"/>
              </a:rPr>
              <a:t>Add mantissas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  <a:cs typeface="Arial" charset="0"/>
              </a:rPr>
              <a:t>Normalize mantissa and adjust exponent if necessary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  <a:cs typeface="Arial" charset="0"/>
              </a:rPr>
              <a:t>Round result</a:t>
            </a:r>
          </a:p>
          <a:p>
            <a:pPr marL="533400" indent="-533400">
              <a:spcBef>
                <a:spcPct val="20000"/>
              </a:spcBef>
              <a:buFontTx/>
              <a:buAutoNum type="arabicPeriod"/>
            </a:pPr>
            <a:r>
              <a:rPr lang="en-US" sz="2400" dirty="0">
                <a:latin typeface="+mj-lt"/>
                <a:cs typeface="Arial" charset="0"/>
              </a:rPr>
              <a:t>Assemble exponent and fraction back into floating-point format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Addition</a:t>
            </a:r>
          </a:p>
        </p:txBody>
      </p:sp>
    </p:spTree>
    <p:extLst>
      <p:ext uri="{BB962C8B-B14F-4D97-AF65-F5344CB8AC3E}">
        <p14:creationId xmlns:p14="http://schemas.microsoft.com/office/powerpoint/2010/main" val="318058896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635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Add the following floating-point numbers: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0x3FC00000</a:t>
            </a:r>
            <a:endParaRPr lang="en-US" sz="2400" baseline="-250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0x40500000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Addition Example</a:t>
            </a:r>
          </a:p>
        </p:txBody>
      </p:sp>
    </p:spTree>
    <p:extLst>
      <p:ext uri="{BB962C8B-B14F-4D97-AF65-F5344CB8AC3E}">
        <p14:creationId xmlns:p14="http://schemas.microsoft.com/office/powerpoint/2010/main" val="287269600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1781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905000" y="1524000"/>
          <a:ext cx="4886325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911160" progId="Visio.Drawing.6">
                  <p:embed/>
                </p:oleObj>
              </mc:Choice>
              <mc:Fallback>
                <p:oleObj name="VISIO" r:id="rId6" imgW="2761560" imgH="911160" progId="Visio.Drawing.6">
                  <p:embed/>
                  <p:pic>
                    <p:nvPicPr>
                      <p:cNvPr id="971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4886325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17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17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1.	Extract exponent and fraction bits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For first number (N1): 	       	S = 0, E = 127, F = .1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For second number (N2): 	S = 0, E = 128, F = .101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2.	Prepend leading 1 to form mantissa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N1:	1.1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N2:	1.101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Addition Example</a:t>
            </a:r>
          </a:p>
        </p:txBody>
      </p:sp>
    </p:spTree>
    <p:extLst>
      <p:ext uri="{BB962C8B-B14F-4D97-AF65-F5344CB8AC3E}">
        <p14:creationId xmlns:p14="http://schemas.microsoft.com/office/powerpoint/2010/main" val="22223050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Binary to decimal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10011</a:t>
            </a:r>
            <a:r>
              <a:rPr lang="en-US" sz="2400" baseline="-25000" dirty="0">
                <a:latin typeface="+mj-lt"/>
              </a:rPr>
              <a:t>2</a:t>
            </a:r>
            <a:r>
              <a:rPr lang="en-US" sz="2400" dirty="0">
                <a:latin typeface="+mj-lt"/>
              </a:rPr>
              <a:t> to decimal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16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+ 8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+ 4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= 19</a:t>
            </a:r>
            <a:r>
              <a:rPr lang="en-US" sz="2400" baseline="-25000" dirty="0">
                <a:latin typeface="+mj-lt"/>
              </a:rPr>
              <a:t>10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baseline="-250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Decimal to binary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Convert 47</a:t>
            </a:r>
            <a:r>
              <a:rPr lang="en-US" sz="2400" baseline="-25000" dirty="0">
                <a:latin typeface="+mj-lt"/>
              </a:rPr>
              <a:t>10</a:t>
            </a:r>
            <a:r>
              <a:rPr lang="en-US" sz="2400" dirty="0">
                <a:latin typeface="+mj-lt"/>
              </a:rPr>
              <a:t> to binary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</a:rPr>
              <a:t>32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+ 16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0 + 8</a:t>
            </a:r>
            <a:r>
              <a:rPr lang="en-US" sz="2400" dirty="0">
                <a:latin typeface="+mj-lt"/>
                <a:cs typeface="Times New Roman" pitchFamily="18" charset="0"/>
              </a:rPr>
              <a:t>×1</a:t>
            </a:r>
            <a:r>
              <a:rPr lang="en-US" sz="2400" dirty="0">
                <a:latin typeface="+mj-lt"/>
              </a:rPr>
              <a:t> + 4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+ 2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+ 1</a:t>
            </a:r>
            <a:r>
              <a:rPr lang="en-US" sz="2400" dirty="0">
                <a:latin typeface="+mj-lt"/>
                <a:cs typeface="Times New Roman" pitchFamily="18" charset="0"/>
              </a:rPr>
              <a:t>×</a:t>
            </a:r>
            <a:r>
              <a:rPr lang="en-US" sz="2400" dirty="0">
                <a:latin typeface="+mj-lt"/>
              </a:rPr>
              <a:t>1 = 101111</a:t>
            </a:r>
            <a:r>
              <a:rPr lang="en-US" sz="2400" baseline="-25000" dirty="0">
                <a:latin typeface="+mj-lt"/>
              </a:rPr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</a:endParaRPr>
          </a:p>
        </p:txBody>
      </p:sp>
      <p:sp>
        <p:nvSpPr>
          <p:cNvPr id="4403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 Conversion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2209800"/>
            <a:ext cx="7391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4572000"/>
            <a:ext cx="7391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3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3.	Compare exponents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127 – 128 = -1, so shift N1 right by 1 bit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4.	Shift smaller mantissa if necessary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shift N1’s mantissa: 1.1 &gt;&gt; 1 = 0.11 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Arial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× 2</a:t>
            </a:r>
            <a:r>
              <a:rPr lang="en-US" sz="2400" baseline="30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Arial" charset="0"/>
              </a:rPr>
              <a:t>)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solidFill>
                <a:srgbClr val="C00000"/>
              </a:solidFill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5.	Add mantissas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	0.11   </a:t>
            </a:r>
            <a:r>
              <a:rPr lang="en-US" sz="2400" dirty="0">
                <a:latin typeface="+mj-lt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+mj-lt"/>
                <a:cs typeface="Times New Roman" pitchFamily="18" charset="0"/>
              </a:rPr>
              <a:t>1</a:t>
            </a:r>
            <a:endParaRPr lang="en-US" sz="24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   	        +	1.101 </a:t>
            </a:r>
            <a:r>
              <a:rPr lang="en-US" sz="2400" dirty="0">
                <a:latin typeface="+mj-lt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+mj-lt"/>
                <a:cs typeface="Times New Roman" pitchFamily="18" charset="0"/>
              </a:rPr>
              <a:t>1</a:t>
            </a:r>
            <a:endParaRPr lang="en-US" sz="24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		          10.011  </a:t>
            </a:r>
            <a:r>
              <a:rPr lang="en-US" sz="2400" dirty="0">
                <a:latin typeface="+mj-lt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+mj-lt"/>
                <a:cs typeface="Times New Roman" pitchFamily="18" charset="0"/>
              </a:rPr>
              <a:t>1</a:t>
            </a:r>
          </a:p>
        </p:txBody>
      </p:sp>
      <p:sp>
        <p:nvSpPr>
          <p:cNvPr id="973831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1981200" y="5029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Addition Example</a:t>
            </a:r>
          </a:p>
        </p:txBody>
      </p:sp>
    </p:spTree>
    <p:extLst>
      <p:ext uri="{BB962C8B-B14F-4D97-AF65-F5344CB8AC3E}">
        <p14:creationId xmlns:p14="http://schemas.microsoft.com/office/powerpoint/2010/main" val="256667276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4855" name="Object 7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838200" y="4267200"/>
          <a:ext cx="747712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1560" imgH="460440" progId="Visio.Drawing.6">
                  <p:embed/>
                </p:oleObj>
              </mc:Choice>
              <mc:Fallback>
                <p:oleObj name="VISIO" r:id="rId6" imgW="2761560" imgH="460440" progId="Visio.Drawing.6">
                  <p:embed/>
                  <p:pic>
                    <p:nvPicPr>
                      <p:cNvPr id="974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7477125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748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6.	Normalize mantissa and adjust exponent if necessary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10.011 </a:t>
            </a:r>
            <a:r>
              <a:rPr lang="en-US" sz="2400" dirty="0">
                <a:latin typeface="+mj-lt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+mj-lt"/>
                <a:cs typeface="Times New Roman" pitchFamily="18" charset="0"/>
              </a:rPr>
              <a:t>1 </a:t>
            </a:r>
            <a:r>
              <a:rPr lang="en-US" sz="2400" dirty="0">
                <a:latin typeface="+mj-lt"/>
                <a:cs typeface="Arial" charset="0"/>
              </a:rPr>
              <a:t>= 1.0011 </a:t>
            </a:r>
            <a:r>
              <a:rPr lang="en-US" sz="2400" dirty="0">
                <a:latin typeface="+mj-lt"/>
                <a:cs typeface="Times New Roman" pitchFamily="18" charset="0"/>
              </a:rPr>
              <a:t>× 2</a:t>
            </a:r>
            <a:r>
              <a:rPr lang="en-US" sz="2400" baseline="30000" dirty="0">
                <a:latin typeface="+mj-lt"/>
                <a:cs typeface="Times New Roman" pitchFamily="18" charset="0"/>
              </a:rPr>
              <a:t>2</a:t>
            </a:r>
          </a:p>
          <a:p>
            <a:pPr marL="533400" indent="-533400">
              <a:spcBef>
                <a:spcPct val="20000"/>
              </a:spcBef>
            </a:pPr>
            <a:endParaRPr lang="en-US" sz="1000" baseline="30000" dirty="0">
              <a:latin typeface="+mj-lt"/>
              <a:cs typeface="Times New Roman" pitchFamily="18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7.	Round result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No need (fits in 23 bits)</a:t>
            </a:r>
          </a:p>
          <a:p>
            <a:pPr marL="533400" indent="-533400"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8.	Assemble exponent and fraction back into floating-point format</a:t>
            </a: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S = 0, E = 2 + 127 = 129 = 10000001</a:t>
            </a:r>
            <a:r>
              <a:rPr lang="en-US" sz="2400" baseline="-25000" dirty="0">
                <a:latin typeface="+mj-lt"/>
                <a:cs typeface="Arial" charset="0"/>
              </a:rPr>
              <a:t>2</a:t>
            </a:r>
            <a:r>
              <a:rPr lang="en-US" sz="2400" dirty="0">
                <a:latin typeface="+mj-lt"/>
                <a:cs typeface="Arial" charset="0"/>
              </a:rPr>
              <a:t>, F = 001100..</a:t>
            </a: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endParaRPr lang="en-US" sz="1500" dirty="0">
              <a:latin typeface="+mj-lt"/>
              <a:cs typeface="Arial" charset="0"/>
            </a:endParaRPr>
          </a:p>
          <a:p>
            <a:pPr marL="533400" indent="-533400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     		</a:t>
            </a:r>
            <a:r>
              <a:rPr lang="en-US" sz="2000" dirty="0">
                <a:latin typeface="+mj-lt"/>
                <a:cs typeface="Arial" charset="0"/>
              </a:rPr>
              <a:t>in hexadecimal</a:t>
            </a:r>
            <a:r>
              <a:rPr lang="en-US" sz="2000" b="1" dirty="0">
                <a:solidFill>
                  <a:schemeClr val="accent1"/>
                </a:solidFill>
                <a:latin typeface="+mj-lt"/>
                <a:cs typeface="Arial" charset="0"/>
              </a:rPr>
              <a:t>: 0x40980000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 Point Addition Example</a:t>
            </a:r>
          </a:p>
        </p:txBody>
      </p:sp>
    </p:spTree>
    <p:extLst>
      <p:ext uri="{BB962C8B-B14F-4D97-AF65-F5344CB8AC3E}">
        <p14:creationId xmlns:p14="http://schemas.microsoft.com/office/powerpoint/2010/main" val="327490484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096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Perform logic functions: </a:t>
            </a:r>
          </a:p>
          <a:p>
            <a:pPr lvl="1" eaLnBrk="1" hangingPunct="1"/>
            <a:r>
              <a:rPr lang="en-US" dirty="0"/>
              <a:t>inversion (NOT), AND, OR, NAND, NOR, etc.</a:t>
            </a:r>
          </a:p>
          <a:p>
            <a:pPr eaLnBrk="1" hangingPunct="1"/>
            <a:r>
              <a:rPr lang="en-US" b="1" dirty="0"/>
              <a:t>Single-input: </a:t>
            </a:r>
          </a:p>
          <a:p>
            <a:pPr lvl="1" eaLnBrk="1" hangingPunct="1"/>
            <a:r>
              <a:rPr lang="en-US" dirty="0"/>
              <a:t>NOT gate, buffer</a:t>
            </a:r>
          </a:p>
          <a:p>
            <a:pPr eaLnBrk="1" hangingPunct="1"/>
            <a:r>
              <a:rPr lang="en-US" b="1" dirty="0"/>
              <a:t>Two-input: </a:t>
            </a:r>
          </a:p>
          <a:p>
            <a:pPr lvl="1" eaLnBrk="1" hangingPunct="1"/>
            <a:r>
              <a:rPr lang="en-US" dirty="0"/>
              <a:t>AND, OR, XOR, NAND, NOR, XNOR</a:t>
            </a:r>
          </a:p>
          <a:p>
            <a:pPr eaLnBrk="1" hangingPunct="1"/>
            <a:r>
              <a:rPr lang="en-US" b="1" dirty="0"/>
              <a:t>Multiple-input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Gates</a:t>
            </a:r>
          </a:p>
        </p:txBody>
      </p:sp>
    </p:spTree>
    <p:extLst>
      <p:ext uri="{BB962C8B-B14F-4D97-AF65-F5344CB8AC3E}">
        <p14:creationId xmlns:p14="http://schemas.microsoft.com/office/powerpoint/2010/main" val="2706356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4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4423294"/>
              </p:ext>
            </p:extLst>
          </p:nvPr>
        </p:nvGraphicFramePr>
        <p:xfrm>
          <a:off x="1943100" y="1365250"/>
          <a:ext cx="264160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885960" imgH="1228680" progId="Visio.Drawing.6">
                  <p:embed/>
                </p:oleObj>
              </mc:Choice>
              <mc:Fallback>
                <p:oleObj name="VISIO" r:id="rId6" imgW="885960" imgH="1228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365250"/>
                        <a:ext cx="2641600" cy="366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6575575"/>
              </p:ext>
            </p:extLst>
          </p:nvPr>
        </p:nvGraphicFramePr>
        <p:xfrm>
          <a:off x="5316538" y="1447800"/>
          <a:ext cx="2535237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85960" imgH="1228680" progId="Visio.Drawing.6">
                  <p:embed/>
                </p:oleObj>
              </mc:Choice>
              <mc:Fallback>
                <p:oleObj name="VISIO" r:id="rId8" imgW="885960" imgH="1228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1447800"/>
                        <a:ext cx="2535237" cy="351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Single-Input Logic Gates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4191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4419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9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3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2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3158048"/>
              </p:ext>
            </p:extLst>
          </p:nvPr>
        </p:nvGraphicFramePr>
        <p:xfrm>
          <a:off x="1682750" y="1438275"/>
          <a:ext cx="23018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885960" imgH="1457280" progId="Visio.Drawing.6">
                  <p:embed/>
                </p:oleObj>
              </mc:Choice>
              <mc:Fallback>
                <p:oleObj name="VISIO" r:id="rId6" imgW="885960" imgH="14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438275"/>
                        <a:ext cx="2301875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8940321"/>
              </p:ext>
            </p:extLst>
          </p:nvPr>
        </p:nvGraphicFramePr>
        <p:xfrm>
          <a:off x="5005388" y="1447800"/>
          <a:ext cx="2332037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885960" imgH="1457280" progId="Visio.Drawing.6">
                  <p:embed/>
                </p:oleObj>
              </mc:Choice>
              <mc:Fallback>
                <p:oleObj name="VISIO" r:id="rId8" imgW="885960" imgH="14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447800"/>
                        <a:ext cx="2332037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Two-Input Logic Gates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3886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4114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419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4200" y="4648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53200" y="3886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53200" y="4114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4419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53200" y="4648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46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0827044"/>
              </p:ext>
            </p:extLst>
          </p:nvPr>
        </p:nvGraphicFramePr>
        <p:xfrm>
          <a:off x="914400" y="1466850"/>
          <a:ext cx="8001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584448" imgH="1456944" progId="Visio.Drawing.6">
                  <p:embed/>
                </p:oleObj>
              </mc:Choice>
              <mc:Fallback>
                <p:oleObj name="VISIO" r:id="rId5" imgW="3584448" imgH="14569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66850"/>
                        <a:ext cx="80010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More Two-Input Logic Gates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532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32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532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532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344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344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344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5344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1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8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7714415"/>
              </p:ext>
            </p:extLst>
          </p:nvPr>
        </p:nvGraphicFramePr>
        <p:xfrm>
          <a:off x="1477962" y="1219200"/>
          <a:ext cx="2484438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961644" imgH="1914144" progId="Visio.Drawing.6">
                  <p:embed/>
                </p:oleObj>
              </mc:Choice>
              <mc:Fallback>
                <p:oleObj name="VISIO" r:id="rId6" imgW="961644" imgH="1914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2" y="1219200"/>
                        <a:ext cx="2484438" cy="473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84999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62200" y="5943600"/>
            <a:ext cx="475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/>
              <a:t> Multi-input XOR: Odd parity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Multiple-Input Logic Gates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692270"/>
              </p:ext>
            </p:extLst>
          </p:nvPr>
        </p:nvGraphicFramePr>
        <p:xfrm>
          <a:off x="5126038" y="1219200"/>
          <a:ext cx="2341562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961200" imgH="1914480" progId="Visio.Drawing.6">
                  <p:embed/>
                </p:oleObj>
              </mc:Choice>
              <mc:Fallback>
                <p:oleObj name="VISIO" r:id="rId8" imgW="961200" imgH="191448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1219200"/>
                        <a:ext cx="2341562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429000" y="3581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41148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29000" y="4343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4648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4876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29000" y="5181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29000" y="5410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10400" y="35052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10400" y="3733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0400" y="40386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0400" y="4267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10400" y="45720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4800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10400" y="5105400"/>
            <a:ext cx="38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10400" y="53340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4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Discrete voltages represent 1 and 0</a:t>
            </a:r>
          </a:p>
          <a:p>
            <a:pPr eaLnBrk="1" hangingPunct="1"/>
            <a:r>
              <a:rPr lang="en-US" dirty="0"/>
              <a:t>For example: </a:t>
            </a:r>
          </a:p>
          <a:p>
            <a:pPr lvl="1" eaLnBrk="1" hangingPunct="1"/>
            <a:r>
              <a:rPr lang="en-US" dirty="0"/>
              <a:t>0 = </a:t>
            </a:r>
            <a:r>
              <a:rPr lang="en-US" i="1" dirty="0"/>
              <a:t>ground</a:t>
            </a:r>
            <a:r>
              <a:rPr lang="en-US" dirty="0"/>
              <a:t> (GND) or 0 volts</a:t>
            </a:r>
          </a:p>
          <a:p>
            <a:pPr lvl="1" eaLnBrk="1" hangingPunct="1"/>
            <a:r>
              <a:rPr lang="en-US" dirty="0"/>
              <a:t>1 = </a:t>
            </a:r>
            <a:r>
              <a:rPr lang="en-US" i="1" dirty="0"/>
              <a:t>V</a:t>
            </a:r>
            <a:r>
              <a:rPr lang="en-US" i="1" baseline="-25000" dirty="0"/>
              <a:t>DD</a:t>
            </a:r>
            <a:r>
              <a:rPr lang="en-US" dirty="0"/>
              <a:t> or 5 volts</a:t>
            </a:r>
          </a:p>
          <a:p>
            <a:pPr eaLnBrk="1" hangingPunct="1"/>
            <a:r>
              <a:rPr lang="en-US" dirty="0"/>
              <a:t>What about 4.99 volts?  Is that a 0 or a 1?</a:t>
            </a:r>
          </a:p>
          <a:p>
            <a:pPr eaLnBrk="1" hangingPunct="1"/>
            <a:r>
              <a:rPr lang="en-US" dirty="0"/>
              <a:t>What about 3.2 volts?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Levels</a:t>
            </a:r>
          </a:p>
        </p:txBody>
      </p:sp>
    </p:spTree>
    <p:extLst>
      <p:ext uri="{BB962C8B-B14F-4D97-AF65-F5344CB8AC3E}">
        <p14:creationId xmlns:p14="http://schemas.microsoft.com/office/powerpoint/2010/main" val="11844388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219200"/>
            <a:ext cx="7467600" cy="4953000"/>
          </a:xfrm>
        </p:spPr>
        <p:txBody>
          <a:bodyPr/>
          <a:lstStyle/>
          <a:p>
            <a:pPr eaLnBrk="1" hangingPunct="1"/>
            <a:r>
              <a:rPr lang="en-US" i="1" dirty="0"/>
              <a:t>Range</a:t>
            </a:r>
            <a:r>
              <a:rPr lang="en-US" dirty="0"/>
              <a:t> of voltages for 1 and 0</a:t>
            </a:r>
          </a:p>
          <a:p>
            <a:pPr eaLnBrk="1" hangingPunct="1"/>
            <a:r>
              <a:rPr lang="en-US" dirty="0"/>
              <a:t>Different ranges for inputs and outputs to allow for </a:t>
            </a:r>
            <a:r>
              <a:rPr lang="en-US" i="1" dirty="0"/>
              <a:t>noise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 Levels</a:t>
            </a:r>
          </a:p>
        </p:txBody>
      </p:sp>
    </p:spTree>
    <p:extLst>
      <p:ext uri="{BB962C8B-B14F-4D97-AF65-F5344CB8AC3E}">
        <p14:creationId xmlns:p14="http://schemas.microsoft.com/office/powerpoint/2010/main" val="34808507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066800"/>
            <a:ext cx="7467600" cy="4953000"/>
          </a:xfrm>
        </p:spPr>
        <p:txBody>
          <a:bodyPr/>
          <a:lstStyle/>
          <a:p>
            <a:pPr eaLnBrk="1" hangingPunct="1"/>
            <a:r>
              <a:rPr lang="en-US" b="1" dirty="0"/>
              <a:t>Anything that degrades the signal</a:t>
            </a:r>
          </a:p>
          <a:p>
            <a:pPr lvl="1" eaLnBrk="1" hangingPunct="1"/>
            <a:r>
              <a:rPr lang="en-US" dirty="0"/>
              <a:t>E.g., resistance, power supply noise, coupling to neighboring wires, etc.</a:t>
            </a:r>
          </a:p>
          <a:p>
            <a:pPr eaLnBrk="1" hangingPunct="1"/>
            <a:r>
              <a:rPr lang="en-US" b="1" dirty="0"/>
              <a:t>Example:</a:t>
            </a:r>
            <a:r>
              <a:rPr lang="en-US" dirty="0"/>
              <a:t> a gate (driver) outputs 5 V but, because of resistance in a long wire, receiver gets 4.5 V</a:t>
            </a:r>
          </a:p>
        </p:txBody>
      </p:sp>
      <p:graphicFrame>
        <p:nvGraphicFramePr>
          <p:cNvPr id="8909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9053979"/>
              </p:ext>
            </p:extLst>
          </p:nvPr>
        </p:nvGraphicFramePr>
        <p:xfrm>
          <a:off x="1828800" y="4227512"/>
          <a:ext cx="50292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978401" imgH="705263" progId="Visio.Drawing.6">
                  <p:embed/>
                </p:oleObj>
              </mc:Choice>
              <mc:Fallback>
                <p:oleObj name="VISIO" r:id="rId5" imgW="1978401" imgH="70526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27512"/>
                        <a:ext cx="50292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What is Noise?</a:t>
            </a:r>
          </a:p>
        </p:txBody>
      </p:sp>
    </p:spTree>
    <p:extLst>
      <p:ext uri="{BB962C8B-B14F-4D97-AF65-F5344CB8AC3E}">
        <p14:creationId xmlns:p14="http://schemas.microsoft.com/office/powerpoint/2010/main" val="34277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</a:rPr>
              <a:t>Two methods:</a:t>
            </a:r>
          </a:p>
          <a:p>
            <a:pPr marL="914400" lvl="1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+mj-lt"/>
              </a:rPr>
              <a:t>Method 1: </a:t>
            </a:r>
            <a:r>
              <a:rPr lang="en-US" sz="2600" dirty="0">
                <a:latin typeface="+mj-lt"/>
              </a:rPr>
              <a:t>Find the largest power of 2 that fits, subtract and repeat</a:t>
            </a:r>
          </a:p>
          <a:p>
            <a:pPr marL="914400" lvl="1" indent="-457200">
              <a:spcBef>
                <a:spcPct val="20000"/>
              </a:spcBef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+mj-lt"/>
              </a:rPr>
              <a:t>Method 2: </a:t>
            </a:r>
            <a:r>
              <a:rPr lang="en-US" sz="2600" dirty="0">
                <a:latin typeface="+mj-lt"/>
              </a:rPr>
              <a:t>Repeatedly divide by 2, remainder goes in next most significant bit</a:t>
            </a: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Decimal to Binary Conversion</a:t>
            </a:r>
          </a:p>
        </p:txBody>
      </p:sp>
    </p:spTree>
    <p:extLst>
      <p:ext uri="{BB962C8B-B14F-4D97-AF65-F5344CB8AC3E}">
        <p14:creationId xmlns:p14="http://schemas.microsoft.com/office/powerpoint/2010/main" val="142521617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533400" y="1143000"/>
            <a:ext cx="7467600" cy="4953000"/>
          </a:xfrm>
        </p:spPr>
        <p:txBody>
          <a:bodyPr/>
          <a:lstStyle/>
          <a:p>
            <a:pPr eaLnBrk="1" hangingPunct="1"/>
            <a:r>
              <a:rPr lang="en-US" dirty="0"/>
              <a:t>With logically valid inputs, every circuit element must produce logically valid outputs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 limited ranges of voltages to represent discrete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Static Discipline</a:t>
            </a:r>
          </a:p>
        </p:txBody>
      </p:sp>
    </p:spTree>
    <p:extLst>
      <p:ext uri="{BB962C8B-B14F-4D97-AF65-F5344CB8AC3E}">
        <p14:creationId xmlns:p14="http://schemas.microsoft.com/office/powerpoint/2010/main" val="8250137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7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9362869"/>
              </p:ext>
            </p:extLst>
          </p:nvPr>
        </p:nvGraphicFramePr>
        <p:xfrm>
          <a:off x="2590800" y="731838"/>
          <a:ext cx="4191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978401" imgH="517498" progId="Visio.Drawing.6">
                  <p:embed/>
                </p:oleObj>
              </mc:Choice>
              <mc:Fallback>
                <p:oleObj name="VISIO" r:id="rId7" imgW="1978401" imgH="51749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31838"/>
                        <a:ext cx="41910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7020571"/>
              </p:ext>
            </p:extLst>
          </p:nvPr>
        </p:nvGraphicFramePr>
        <p:xfrm>
          <a:off x="1312985" y="1752600"/>
          <a:ext cx="7221415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4030077" imgH="1686831" progId="Visio.Drawing.6">
                  <p:embed/>
                </p:oleObj>
              </mc:Choice>
              <mc:Fallback>
                <p:oleObj name="VISIO" r:id="rId9" imgW="4030077" imgH="168683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985" y="1752600"/>
                        <a:ext cx="7221415" cy="302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216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Noise Margins</a:t>
            </a:r>
          </a:p>
        </p:txBody>
      </p:sp>
    </p:spTree>
    <p:extLst>
      <p:ext uri="{BB962C8B-B14F-4D97-AF65-F5344CB8AC3E}">
        <p14:creationId xmlns:p14="http://schemas.microsoft.com/office/powerpoint/2010/main" val="88355680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7" name="Object 5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9203663"/>
              </p:ext>
            </p:extLst>
          </p:nvPr>
        </p:nvGraphicFramePr>
        <p:xfrm>
          <a:off x="2590800" y="731838"/>
          <a:ext cx="4191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78401" imgH="517498" progId="Visio.Drawing.6">
                  <p:embed/>
                </p:oleObj>
              </mc:Choice>
              <mc:Fallback>
                <p:oleObj name="VISIO" r:id="rId9" imgW="1978401" imgH="51749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31838"/>
                        <a:ext cx="41910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5555783"/>
              </p:ext>
            </p:extLst>
          </p:nvPr>
        </p:nvGraphicFramePr>
        <p:xfrm>
          <a:off x="1312985" y="1752600"/>
          <a:ext cx="7221415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4030077" imgH="1686831" progId="Visio.Drawing.6">
                  <p:embed/>
                </p:oleObj>
              </mc:Choice>
              <mc:Fallback>
                <p:oleObj name="VISIO" r:id="rId11" imgW="4030077" imgH="168683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985" y="1752600"/>
                        <a:ext cx="7221415" cy="302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216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2169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5000" y="4800600"/>
            <a:ext cx="6629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/>
              <a:t>High Noise Margin: </a:t>
            </a:r>
            <a:r>
              <a:rPr lang="en-US" sz="2400" b="1" i="1" dirty="0">
                <a:solidFill>
                  <a:srgbClr val="0070C0"/>
                </a:solidFill>
              </a:rPr>
              <a:t>NM</a:t>
            </a:r>
            <a:r>
              <a:rPr lang="en-US" sz="2400" b="1" i="1" baseline="-25000" dirty="0">
                <a:solidFill>
                  <a:srgbClr val="0070C0"/>
                </a:solidFill>
              </a:rPr>
              <a:t>H</a:t>
            </a:r>
            <a:r>
              <a:rPr lang="en-US" sz="2400" b="1" dirty="0">
                <a:solidFill>
                  <a:srgbClr val="0070C0"/>
                </a:solidFill>
              </a:rPr>
              <a:t> =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OH</a:t>
            </a:r>
            <a:r>
              <a:rPr lang="en-US" sz="2400" b="1" dirty="0">
                <a:solidFill>
                  <a:srgbClr val="0070C0"/>
                </a:solidFill>
              </a:rPr>
              <a:t> –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IH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dirty="0"/>
              <a:t>Low Noise Margin:  </a:t>
            </a:r>
            <a:r>
              <a:rPr lang="en-US" sz="2400" b="1" i="1" dirty="0">
                <a:solidFill>
                  <a:srgbClr val="0070C0"/>
                </a:solidFill>
              </a:rPr>
              <a:t>NM</a:t>
            </a:r>
            <a:r>
              <a:rPr lang="en-US" sz="2400" b="1" i="1" baseline="-25000" dirty="0">
                <a:solidFill>
                  <a:srgbClr val="0070C0"/>
                </a:solidFill>
              </a:rPr>
              <a:t>L</a:t>
            </a:r>
            <a:r>
              <a:rPr lang="en-US" sz="2400" b="1" dirty="0">
                <a:solidFill>
                  <a:srgbClr val="0070C0"/>
                </a:solidFill>
              </a:rPr>
              <a:t> = 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IL</a:t>
            </a:r>
            <a:r>
              <a:rPr lang="en-US" sz="2400" b="1" dirty="0">
                <a:solidFill>
                  <a:srgbClr val="0070C0"/>
                </a:solidFill>
              </a:rPr>
              <a:t>  –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OL</a:t>
            </a:r>
          </a:p>
        </p:txBody>
      </p:sp>
      <p:sp>
        <p:nvSpPr>
          <p:cNvPr id="9217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851737"/>
            <a:ext cx="5562600" cy="101566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Noise Margins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4876800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5410200"/>
            <a:ext cx="1447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3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1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4453256"/>
              </p:ext>
            </p:extLst>
          </p:nvPr>
        </p:nvGraphicFramePr>
        <p:xfrm>
          <a:off x="533400" y="1524000"/>
          <a:ext cx="7848600" cy="3503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5458922" imgH="2437891" progId="Visio.Drawing.6">
                  <p:embed/>
                </p:oleObj>
              </mc:Choice>
              <mc:Fallback>
                <p:oleObj name="VISIO" r:id="rId11" imgW="5458922" imgH="243789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7848600" cy="3503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319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319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1430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Ideal Buffer:                     Real Buffer:</a:t>
            </a:r>
          </a:p>
        </p:txBody>
      </p:sp>
      <p:sp>
        <p:nvSpPr>
          <p:cNvPr id="93193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51196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>
                <a:solidFill>
                  <a:srgbClr val="0070C0"/>
                </a:solidFill>
              </a:rPr>
              <a:t>NM</a:t>
            </a:r>
            <a:r>
              <a:rPr lang="en-US" b="1" i="1" baseline="-25000">
                <a:solidFill>
                  <a:srgbClr val="0070C0"/>
                </a:solidFill>
              </a:rPr>
              <a:t>H</a:t>
            </a:r>
            <a:r>
              <a:rPr lang="en-US" b="1">
                <a:solidFill>
                  <a:srgbClr val="0070C0"/>
                </a:solidFill>
              </a:rPr>
              <a:t> = </a:t>
            </a:r>
            <a:r>
              <a:rPr lang="en-US" b="1" i="1">
                <a:solidFill>
                  <a:srgbClr val="0070C0"/>
                </a:solidFill>
              </a:rPr>
              <a:t>NM</a:t>
            </a:r>
            <a:r>
              <a:rPr lang="en-US" b="1" i="1" baseline="-25000">
                <a:solidFill>
                  <a:srgbClr val="0070C0"/>
                </a:solidFill>
              </a:rPr>
              <a:t>L</a:t>
            </a:r>
            <a:r>
              <a:rPr lang="en-US" b="1">
                <a:solidFill>
                  <a:srgbClr val="0070C0"/>
                </a:solidFill>
              </a:rPr>
              <a:t> = </a:t>
            </a:r>
            <a:r>
              <a:rPr lang="en-US" b="1" i="1">
                <a:solidFill>
                  <a:srgbClr val="0070C0"/>
                </a:solidFill>
              </a:rPr>
              <a:t>V</a:t>
            </a:r>
            <a:r>
              <a:rPr lang="en-US" b="1" i="1" baseline="-25000">
                <a:solidFill>
                  <a:srgbClr val="0070C0"/>
                </a:solidFill>
              </a:rPr>
              <a:t>DD</a:t>
            </a:r>
            <a:r>
              <a:rPr lang="en-US" b="1">
                <a:solidFill>
                  <a:srgbClr val="0070C0"/>
                </a:solidFill>
              </a:rPr>
              <a:t>/2</a:t>
            </a:r>
            <a:endParaRPr lang="en-US" b="1" i="1" baseline="-25000">
              <a:solidFill>
                <a:srgbClr val="0070C0"/>
              </a:solidFill>
            </a:endParaRPr>
          </a:p>
        </p:txBody>
      </p:sp>
      <p:sp>
        <p:nvSpPr>
          <p:cNvPr id="93194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0600" y="5105400"/>
            <a:ext cx="3581400" cy="6096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DC Transfer Characteristics</a:t>
            </a: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05400" y="51196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 dirty="0">
                <a:solidFill>
                  <a:srgbClr val="0070C0"/>
                </a:solidFill>
              </a:rPr>
              <a:t>NM</a:t>
            </a:r>
            <a:r>
              <a:rPr lang="en-US" b="1" i="1" baseline="-25000" dirty="0">
                <a:solidFill>
                  <a:srgbClr val="0070C0"/>
                </a:solidFill>
              </a:rPr>
              <a:t>H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NM</a:t>
            </a:r>
            <a:r>
              <a:rPr lang="en-US" b="1" i="1" baseline="-25000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 &lt; 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b="1" i="1" baseline="-25000" dirty="0">
                <a:solidFill>
                  <a:srgbClr val="0070C0"/>
                </a:solidFill>
              </a:rPr>
              <a:t>DD</a:t>
            </a:r>
            <a:r>
              <a:rPr lang="en-US" b="1" dirty="0">
                <a:solidFill>
                  <a:srgbClr val="0070C0"/>
                </a:solidFill>
              </a:rPr>
              <a:t>/2</a:t>
            </a:r>
            <a:endParaRPr lang="en-US" b="1" i="1" baseline="-25000" dirty="0">
              <a:solidFill>
                <a:srgbClr val="0070C0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29200" y="5105400"/>
            <a:ext cx="3581400" cy="6096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013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66" name="Object 6"/>
          <p:cNvGraphicFramePr>
            <a:graphicFrameLocks noGrp="1" noChangeAspect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7331186"/>
              </p:ext>
            </p:extLst>
          </p:nvPr>
        </p:nvGraphicFramePr>
        <p:xfrm>
          <a:off x="4038600" y="2286000"/>
          <a:ext cx="4953000" cy="3142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654955" imgH="1685782" progId="Visio.Drawing.6">
                  <p:embed/>
                </p:oleObj>
              </mc:Choice>
              <mc:Fallback>
                <p:oleObj name="VISIO" r:id="rId8" imgW="2654955" imgH="168578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86000"/>
                        <a:ext cx="4953000" cy="3142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9366942"/>
              </p:ext>
            </p:extLst>
          </p:nvPr>
        </p:nvGraphicFramePr>
        <p:xfrm>
          <a:off x="3352800" y="1203325"/>
          <a:ext cx="2057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772431" imgH="262566" progId="Visio.Drawing.6">
                  <p:embed/>
                </p:oleObj>
              </mc:Choice>
              <mc:Fallback>
                <p:oleObj name="VISIO" r:id="rId10" imgW="772431" imgH="26256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03325"/>
                        <a:ext cx="20574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26847194"/>
              </p:ext>
            </p:extLst>
          </p:nvPr>
        </p:nvGraphicFramePr>
        <p:xfrm>
          <a:off x="762000" y="2380272"/>
          <a:ext cx="36576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2601231" imgH="2294396" progId="Visio.Drawing.6">
                  <p:embed/>
                </p:oleObj>
              </mc:Choice>
              <mc:Fallback>
                <p:oleObj name="VISIO" r:id="rId12" imgW="2601231" imgH="22943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80272"/>
                        <a:ext cx="36576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421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DC Transfer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41453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Digital Design and Computer Architecture</a:t>
            </a:r>
            <a:r>
              <a:rPr lang="en-US" sz="2600" b="1" dirty="0"/>
              <a:t>: ARM® Edition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3226713"/>
            <a:ext cx="8077200" cy="893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32267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Sarah L. Harris and David Money Harris</a:t>
            </a:r>
          </a:p>
        </p:txBody>
      </p:sp>
    </p:spTree>
    <p:extLst>
      <p:ext uri="{BB962C8B-B14F-4D97-AF65-F5344CB8AC3E}">
        <p14:creationId xmlns:p14="http://schemas.microsoft.com/office/powerpoint/2010/main" val="57063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>
              <a:spcBef>
                <a:spcPct val="20000"/>
              </a:spcBef>
            </a:pPr>
            <a:r>
              <a:rPr lang="en-US" sz="2000" dirty="0"/>
              <a:t>53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endParaRPr lang="en-US" sz="2000" b="1" dirty="0">
              <a:latin typeface="+mj-lt"/>
            </a:endParaRPr>
          </a:p>
          <a:p>
            <a:pPr marL="0" lvl="1">
              <a:spcBef>
                <a:spcPct val="20000"/>
              </a:spcBef>
            </a:pPr>
            <a:r>
              <a:rPr lang="en-US" sz="2000" b="1" dirty="0">
                <a:latin typeface="+mj-lt"/>
              </a:rPr>
              <a:t>Method 1: </a:t>
            </a:r>
            <a:r>
              <a:rPr lang="en-US" sz="2000" dirty="0">
                <a:latin typeface="+mj-lt"/>
              </a:rPr>
              <a:t>Find the largest power of 2 that fits, subtract and repeat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</a:t>
            </a:r>
            <a:r>
              <a:rPr lang="en-US" sz="2000" baseline="-25000" dirty="0">
                <a:latin typeface="+mj-lt"/>
              </a:rPr>
              <a:t>10</a:t>
            </a:r>
            <a:r>
              <a:rPr lang="en-US" sz="2000" dirty="0">
                <a:latin typeface="+mj-lt"/>
              </a:rPr>
              <a:t> 		 32×1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53-32 = 21 		 16×1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21-16 = 5 		 4×1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5-4 = 1 		 1×1                         </a:t>
            </a:r>
            <a:r>
              <a:rPr lang="en-US" sz="2000" b="1" dirty="0">
                <a:latin typeface="+mj-lt"/>
              </a:rPr>
              <a:t>= 110101</a:t>
            </a:r>
            <a:r>
              <a:rPr lang="en-US" sz="2000" b="1" baseline="-25000" dirty="0">
                <a:latin typeface="+mj-lt"/>
              </a:rPr>
              <a:t>2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+mj-lt"/>
              </a:rPr>
              <a:t>Method 2: </a:t>
            </a:r>
            <a:r>
              <a:rPr lang="en-US" sz="2000" dirty="0">
                <a:latin typeface="+mj-lt"/>
              </a:rPr>
              <a:t>Repeatedly divide by 2, remainder goes in next most significant bit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53</a:t>
            </a:r>
            <a:r>
              <a:rPr lang="en-US" sz="2000" baseline="-25000" dirty="0">
                <a:latin typeface="+mj-lt"/>
              </a:rPr>
              <a:t>10</a:t>
            </a:r>
            <a:r>
              <a:rPr lang="en-US" sz="2000" dirty="0">
                <a:latin typeface="+mj-lt"/>
              </a:rPr>
              <a:t> = 	53/2 = 26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 		26/2 = 13 R0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13/2 = 6  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6/2   = 3   R0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3/2   = 1   R1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latin typeface="+mj-lt"/>
              </a:rPr>
              <a:t>		1/2   = 0   R1		</a:t>
            </a:r>
            <a:r>
              <a:rPr lang="en-US" sz="2000" b="1" dirty="0">
                <a:latin typeface="+mj-lt"/>
              </a:rPr>
              <a:t>= 110101</a:t>
            </a:r>
            <a:r>
              <a:rPr lang="en-US" sz="2000" b="1" baseline="-25000" dirty="0">
                <a:latin typeface="+mj-lt"/>
              </a:rPr>
              <a:t>2</a:t>
            </a:r>
          </a:p>
          <a:p>
            <a:pPr lvl="1">
              <a:spcBef>
                <a:spcPct val="20000"/>
              </a:spcBef>
            </a:pPr>
            <a:endParaRPr lang="en-US" sz="2000" dirty="0">
              <a:latin typeface="+mj-lt"/>
            </a:endParaRPr>
          </a:p>
          <a:p>
            <a:pPr>
              <a:spcBef>
                <a:spcPct val="20000"/>
              </a:spcBef>
            </a:pPr>
            <a:endParaRPr lang="en-US" sz="2600" dirty="0">
              <a:latin typeface="+mj-lt"/>
            </a:endParaRP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Decimal to Binary Conversion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828800"/>
            <a:ext cx="73914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3733800"/>
            <a:ext cx="73914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43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lvl="1"/>
            <a:r>
              <a:rPr lang="en-US" sz="3200" b="1" dirty="0">
                <a:latin typeface="+mj-lt"/>
              </a:rPr>
              <a:t>Another example: </a:t>
            </a:r>
            <a:r>
              <a:rPr lang="en-US" sz="3200" dirty="0">
                <a:latin typeface="+mj-lt"/>
              </a:rPr>
              <a:t>Convert 75</a:t>
            </a:r>
            <a:r>
              <a:rPr lang="en-US" sz="3200" baseline="-25000" dirty="0">
                <a:latin typeface="+mj-lt"/>
              </a:rPr>
              <a:t>10</a:t>
            </a:r>
            <a:r>
              <a:rPr lang="en-US" sz="3200" dirty="0">
                <a:latin typeface="+mj-lt"/>
              </a:rPr>
              <a:t> to binary.</a:t>
            </a:r>
          </a:p>
          <a:p>
            <a:pPr marL="0" lvl="1"/>
            <a:endParaRPr lang="en-US" sz="2000" dirty="0">
              <a:latin typeface="+mj-lt"/>
            </a:endParaRPr>
          </a:p>
          <a:p>
            <a:pPr marL="0" lvl="1"/>
            <a:r>
              <a:rPr lang="en-US" sz="2400" dirty="0">
                <a:latin typeface="+mj-lt"/>
              </a:rPr>
              <a:t>75</a:t>
            </a:r>
            <a:r>
              <a:rPr lang="en-US" sz="2400" baseline="-25000" dirty="0">
                <a:latin typeface="+mj-lt"/>
              </a:rPr>
              <a:t>10</a:t>
            </a:r>
            <a:r>
              <a:rPr lang="en-US" sz="2400" dirty="0">
                <a:latin typeface="+mj-lt"/>
              </a:rPr>
              <a:t>= 64 + 8 + 2 + 1 = 1001011</a:t>
            </a:r>
            <a:r>
              <a:rPr lang="en-US" sz="2400" baseline="-25000" dirty="0">
                <a:latin typeface="+mj-lt"/>
              </a:rPr>
              <a:t>2</a:t>
            </a:r>
          </a:p>
          <a:p>
            <a:endParaRPr lang="en-US" sz="10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or</a:t>
            </a:r>
          </a:p>
          <a:p>
            <a:endParaRPr lang="en-US" sz="1000" dirty="0">
              <a:latin typeface="+mj-lt"/>
            </a:endParaRPr>
          </a:p>
          <a:p>
            <a:r>
              <a:rPr lang="en-US" sz="2400" dirty="0">
                <a:latin typeface="+mj-lt"/>
              </a:rPr>
              <a:t>75/2 	= 37 	R1</a:t>
            </a:r>
          </a:p>
          <a:p>
            <a:r>
              <a:rPr lang="en-US" sz="2400" dirty="0">
                <a:latin typeface="+mj-lt"/>
              </a:rPr>
              <a:t>37/2 	= 18	R1</a:t>
            </a:r>
          </a:p>
          <a:p>
            <a:r>
              <a:rPr lang="en-US" sz="2400" dirty="0">
                <a:latin typeface="+mj-lt"/>
              </a:rPr>
              <a:t>18/2 	= 9	R0</a:t>
            </a:r>
          </a:p>
          <a:p>
            <a:r>
              <a:rPr lang="en-US" sz="2400" dirty="0">
                <a:latin typeface="+mj-lt"/>
              </a:rPr>
              <a:t>9/2	= 4	R1</a:t>
            </a:r>
          </a:p>
          <a:p>
            <a:r>
              <a:rPr lang="en-US" sz="2400" dirty="0">
                <a:latin typeface="+mj-lt"/>
              </a:rPr>
              <a:t>4/2	= 2	R0</a:t>
            </a:r>
          </a:p>
          <a:p>
            <a:r>
              <a:rPr lang="en-US" sz="2400" dirty="0">
                <a:latin typeface="+mj-lt"/>
              </a:rPr>
              <a:t>2/2	= 1	R0</a:t>
            </a:r>
          </a:p>
          <a:p>
            <a:r>
              <a:rPr lang="en-US" sz="2400" dirty="0">
                <a:latin typeface="+mj-lt"/>
              </a:rPr>
              <a:t>1/2	= 0	R1</a:t>
            </a:r>
          </a:p>
          <a:p>
            <a:endParaRPr lang="en-US" sz="2000" b="1" dirty="0">
              <a:latin typeface="+mj-lt"/>
            </a:endParaRPr>
          </a:p>
        </p:txBody>
      </p:sp>
      <p:sp>
        <p:nvSpPr>
          <p:cNvPr id="4301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Decimal to Binary Conversion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739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819400"/>
            <a:ext cx="73914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44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N</a:t>
            </a:r>
            <a:r>
              <a:rPr lang="en-US" b="1" dirty="0"/>
              <a:t>-digit decimal number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r>
              <a:rPr lang="en-US" b="1" dirty="0">
                <a:solidFill>
                  <a:schemeClr val="accent1"/>
                </a:solidFill>
              </a:rPr>
              <a:t>10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endParaRPr lang="en-US" b="1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Range?  </a:t>
            </a:r>
            <a:r>
              <a:rPr lang="en-US" b="1" dirty="0">
                <a:solidFill>
                  <a:schemeClr val="accent1"/>
                </a:solidFill>
              </a:rPr>
              <a:t>[0, 10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decimal number: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10</a:t>
            </a:r>
            <a:r>
              <a:rPr lang="en-US" b="1" baseline="30000" dirty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 = 1000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Range: [0, 999]</a:t>
            </a:r>
          </a:p>
          <a:p>
            <a:pPr lvl="2" eaLnBrk="1" hangingPunct="1">
              <a:lnSpc>
                <a:spcPct val="9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/>
              <a:t>N</a:t>
            </a:r>
            <a:r>
              <a:rPr lang="en-US" b="1" dirty="0"/>
              <a:t>-bit binary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many values? </a:t>
            </a: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endParaRPr lang="en-US" b="1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Range: </a:t>
            </a:r>
            <a:r>
              <a:rPr lang="en-US" b="1" dirty="0">
                <a:solidFill>
                  <a:schemeClr val="accent1"/>
                </a:solidFill>
              </a:rPr>
              <a:t>[0, 2</a:t>
            </a:r>
            <a:r>
              <a:rPr lang="en-US" b="1" i="1" baseline="30000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- 1]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 3-digit binary number: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baseline="30000" dirty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 = 8 possible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Range: [0, 7] = [000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to 111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Binary Values and Range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676400"/>
            <a:ext cx="419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0574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7432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4114800"/>
            <a:ext cx="4191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4419600"/>
            <a:ext cx="419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51816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19991</TotalTime>
  <Words>2489</Words>
  <Application>Microsoft Macintosh PowerPoint</Application>
  <PresentationFormat>Presentación en pantalla (4:3)</PresentationFormat>
  <Paragraphs>734</Paragraphs>
  <Slides>65</Slides>
  <Notes>63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1" baseType="lpstr">
      <vt:lpstr>Arial</vt:lpstr>
      <vt:lpstr>Calibri</vt:lpstr>
      <vt:lpstr>Courier New</vt:lpstr>
      <vt:lpstr>Times New Roman</vt:lpstr>
      <vt:lpstr>Office Theme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Viktor Andres Tapia Vasquez</cp:lastModifiedBy>
  <cp:revision>97</cp:revision>
  <cp:lastPrinted>2020-04-03T14:09:19Z</cp:lastPrinted>
  <dcterms:created xsi:type="dcterms:W3CDTF">2012-08-07T04:56:47Z</dcterms:created>
  <dcterms:modified xsi:type="dcterms:W3CDTF">2023-08-02T03:14:52Z</dcterms:modified>
</cp:coreProperties>
</file>