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6" r:id="rId6"/>
    <p:sldId id="259" r:id="rId7"/>
    <p:sldId id="261" r:id="rId8"/>
    <p:sldId id="260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82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AAD0F4F-7B46-4457-B2EF-A3E42A585911}" type="datetimeFigureOut">
              <a:rPr lang="es-ES" smtClean="0"/>
              <a:pPr/>
              <a:t>06/03/2020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D053D2-D350-4FC7-A7A4-D92616F173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Salvador Muñoz Cordero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Animación CSS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Lens::</a:t>
            </a:r>
            <a:r>
              <a:rPr lang="es-ES" dirty="0" err="1" smtClean="0"/>
              <a:t>after</a:t>
            </a:r>
            <a:r>
              <a:rPr lang="es-ES" dirty="0" smtClean="0"/>
              <a:t> y Lens::</a:t>
            </a:r>
            <a:r>
              <a:rPr lang="es-ES" dirty="0" err="1" smtClean="0"/>
              <a:t>before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Estos </a:t>
            </a:r>
            <a:r>
              <a:rPr lang="es-ES" dirty="0" err="1" smtClean="0">
                <a:solidFill>
                  <a:schemeClr val="tx1"/>
                </a:solidFill>
              </a:rPr>
              <a:t>pseudo</a:t>
            </a:r>
            <a:r>
              <a:rPr lang="es-ES" dirty="0" smtClean="0">
                <a:solidFill>
                  <a:schemeClr val="tx1"/>
                </a:solidFill>
              </a:rPr>
              <a:t>-elementos representan los dos círculos dentro del objetivo que hacen de reflejo.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Las propiedades de la animación son las mismas que en las dos anteriores.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6 Marcador de posición de imagen" descr="objetivo_camara_before_afte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6" b="1092"/>
          <a:stretch>
            <a:fillRect/>
          </a:stretch>
        </p:blipFill>
        <p:spPr>
          <a:xfrm>
            <a:off x="3000364" y="642918"/>
            <a:ext cx="4643470" cy="42602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 de la animación del ::</a:t>
            </a:r>
            <a:r>
              <a:rPr lang="es-ES" dirty="0" err="1" smtClean="0"/>
              <a:t>before</a:t>
            </a:r>
            <a:r>
              <a:rPr lang="es-ES" dirty="0" smtClean="0"/>
              <a:t> y ::</a:t>
            </a:r>
            <a:r>
              <a:rPr lang="es-ES" dirty="0" err="1" smtClean="0"/>
              <a:t>after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Esta animación provoca que ambos círculos o reflejos en el objetivo tengan una anchura y altura de 20 </a:t>
            </a:r>
            <a:r>
              <a:rPr lang="es-ES" dirty="0" err="1" smtClean="0">
                <a:solidFill>
                  <a:schemeClr val="tx2"/>
                </a:solidFill>
              </a:rPr>
              <a:t>px</a:t>
            </a:r>
            <a:r>
              <a:rPr lang="es-ES" dirty="0" smtClean="0">
                <a:solidFill>
                  <a:schemeClr val="tx2"/>
                </a:solidFill>
              </a:rPr>
              <a:t> cuando la animación alcance el 5% de su totalidad.</a:t>
            </a:r>
          </a:p>
          <a:p>
            <a:r>
              <a:rPr lang="es-ES" dirty="0" smtClean="0">
                <a:solidFill>
                  <a:schemeClr val="tx2"/>
                </a:solidFill>
              </a:rPr>
              <a:t>A </a:t>
            </a:r>
            <a:r>
              <a:rPr lang="es-ES" dirty="0" err="1" smtClean="0">
                <a:solidFill>
                  <a:schemeClr val="tx2"/>
                </a:solidFill>
              </a:rPr>
              <a:t>lens</a:t>
            </a:r>
            <a:r>
              <a:rPr lang="es-ES" dirty="0" smtClean="0">
                <a:solidFill>
                  <a:schemeClr val="tx2"/>
                </a:solidFill>
              </a:rPr>
              <a:t>::</a:t>
            </a:r>
            <a:r>
              <a:rPr lang="es-ES" dirty="0" err="1" smtClean="0">
                <a:solidFill>
                  <a:schemeClr val="tx2"/>
                </a:solidFill>
              </a:rPr>
              <a:t>after</a:t>
            </a:r>
            <a:r>
              <a:rPr lang="es-ES" dirty="0" smtClean="0">
                <a:solidFill>
                  <a:schemeClr val="tx2"/>
                </a:solidFill>
              </a:rPr>
              <a:t> no le afecta porque ya tiene 20px de anchura y altura pero </a:t>
            </a:r>
            <a:r>
              <a:rPr lang="es-ES" dirty="0" err="1" smtClean="0">
                <a:solidFill>
                  <a:schemeClr val="tx2"/>
                </a:solidFill>
              </a:rPr>
              <a:t>lens</a:t>
            </a:r>
            <a:r>
              <a:rPr lang="es-ES" dirty="0" smtClean="0">
                <a:solidFill>
                  <a:schemeClr val="tx2"/>
                </a:solidFill>
              </a:rPr>
              <a:t>::</a:t>
            </a:r>
            <a:r>
              <a:rPr lang="es-ES" dirty="0" err="1" smtClean="0">
                <a:solidFill>
                  <a:schemeClr val="tx2"/>
                </a:solidFill>
              </a:rPr>
              <a:t>before</a:t>
            </a:r>
            <a:r>
              <a:rPr lang="es-ES" dirty="0" smtClean="0">
                <a:solidFill>
                  <a:schemeClr val="tx2"/>
                </a:solidFill>
              </a:rPr>
              <a:t> se hace más pequeño.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7" name="6 Marcador de posición de imagen" descr="animacion_before_afte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44" b="2044"/>
          <a:stretch>
            <a:fillRect/>
          </a:stretch>
        </p:blipFill>
        <p:spPr>
          <a:xfrm>
            <a:off x="3000375" y="609600"/>
            <a:ext cx="4269583" cy="3105151"/>
          </a:xfrm>
        </p:spPr>
      </p:pic>
      <p:pic>
        <p:nvPicPr>
          <p:cNvPr id="8" name="7 Imagen" descr="animacion_before_grafi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3214686"/>
            <a:ext cx="4143404" cy="16692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HTML</a:t>
            </a:r>
          </a:p>
          <a:p>
            <a:r>
              <a:rPr lang="es-ES" dirty="0" smtClean="0"/>
              <a:t>Clases</a:t>
            </a:r>
          </a:p>
          <a:p>
            <a:r>
              <a:rPr lang="es-ES" dirty="0" smtClean="0"/>
              <a:t>Animaciones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</a:t>
            </a:r>
            <a:endParaRPr lang="es-ES" dirty="0"/>
          </a:p>
        </p:txBody>
      </p:sp>
      <p:pic>
        <p:nvPicPr>
          <p:cNvPr id="4" name="3 Imagen" descr="HT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02" y="1714488"/>
            <a:ext cx="6064397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57158" y="1474805"/>
            <a:ext cx="840108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s-ES" b="1" dirty="0" smtClean="0">
                <a:solidFill>
                  <a:srgbClr val="00B050"/>
                </a:solidFill>
              </a:rPr>
              <a:t>.con </a:t>
            </a:r>
            <a:r>
              <a:rPr lang="es-ES" dirty="0" smtClean="0"/>
              <a:t>= </a:t>
            </a:r>
            <a:r>
              <a:rPr lang="es-ES" dirty="0" err="1" smtClean="0"/>
              <a:t>container</a:t>
            </a:r>
            <a:r>
              <a:rPr lang="es-ES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s-ES" b="1" dirty="0" smtClean="0"/>
              <a:t>.</a:t>
            </a:r>
            <a:r>
              <a:rPr lang="es-ES" b="1" dirty="0" err="1" smtClean="0"/>
              <a:t>body</a:t>
            </a:r>
            <a:r>
              <a:rPr lang="es-ES" b="1" dirty="0" smtClean="0"/>
              <a:t> </a:t>
            </a:r>
            <a:r>
              <a:rPr lang="es-ES" dirty="0" smtClean="0"/>
              <a:t>= cuerpo de la cámara.</a:t>
            </a:r>
          </a:p>
          <a:p>
            <a:pPr>
              <a:lnSpc>
                <a:spcPct val="150000"/>
              </a:lnSpc>
              <a:buNone/>
            </a:pPr>
            <a:r>
              <a:rPr lang="es-ES" b="1" dirty="0" smtClean="0"/>
              <a:t>.center </a:t>
            </a:r>
            <a:r>
              <a:rPr lang="es-ES" dirty="0" smtClean="0"/>
              <a:t>= centro de la cámara azul claro y oscuro.</a:t>
            </a:r>
          </a:p>
          <a:p>
            <a:pPr>
              <a:lnSpc>
                <a:spcPct val="150000"/>
              </a:lnSpc>
              <a:buNone/>
            </a:pPr>
            <a:r>
              <a:rPr lang="es-ES" b="1" dirty="0" smtClean="0">
                <a:solidFill>
                  <a:srgbClr val="00B050"/>
                </a:solidFill>
              </a:rPr>
              <a:t>.</a:t>
            </a:r>
            <a:r>
              <a:rPr lang="es-ES" b="1" dirty="0" err="1" smtClean="0">
                <a:solidFill>
                  <a:srgbClr val="00B050"/>
                </a:solidFill>
              </a:rPr>
              <a:t>lens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dirty="0" smtClean="0"/>
              <a:t>= objetivo de la cámara.</a:t>
            </a:r>
          </a:p>
          <a:p>
            <a:pPr>
              <a:lnSpc>
                <a:spcPct val="150000"/>
              </a:lnSpc>
              <a:buNone/>
            </a:pPr>
            <a:r>
              <a:rPr lang="es-ES" b="1" dirty="0" smtClean="0"/>
              <a:t>.</a:t>
            </a:r>
            <a:r>
              <a:rPr lang="es-ES" b="1" dirty="0" err="1" smtClean="0"/>
              <a:t>lens-border</a:t>
            </a:r>
            <a:r>
              <a:rPr lang="es-ES" b="1" dirty="0" smtClean="0"/>
              <a:t> </a:t>
            </a:r>
            <a:r>
              <a:rPr lang="es-ES" dirty="0" smtClean="0"/>
              <a:t>= borde del objetivo.</a:t>
            </a:r>
          </a:p>
          <a:p>
            <a:pPr>
              <a:lnSpc>
                <a:spcPct val="150000"/>
              </a:lnSpc>
              <a:buNone/>
            </a:pPr>
            <a:r>
              <a:rPr lang="es-ES" b="1" dirty="0" smtClean="0"/>
              <a:t>.flash </a:t>
            </a:r>
            <a:r>
              <a:rPr lang="es-ES" dirty="0" smtClean="0"/>
              <a:t>= figura azul en la esquina superior izquierda de la cámara.</a:t>
            </a:r>
          </a:p>
          <a:p>
            <a:pPr>
              <a:lnSpc>
                <a:spcPct val="150000"/>
              </a:lnSpc>
              <a:buNone/>
            </a:pPr>
            <a:r>
              <a:rPr lang="es-ES" b="1" dirty="0" smtClean="0"/>
              <a:t>.</a:t>
            </a:r>
            <a:r>
              <a:rPr lang="es-ES" b="1" dirty="0" err="1" smtClean="0"/>
              <a:t>button</a:t>
            </a:r>
            <a:r>
              <a:rPr lang="es-ES" b="1" dirty="0" smtClean="0"/>
              <a:t> </a:t>
            </a:r>
            <a:r>
              <a:rPr lang="es-ES" dirty="0" smtClean="0"/>
              <a:t>= botón de la cámara.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Body</a:t>
            </a:r>
            <a:endParaRPr lang="es-ES" dirty="0"/>
          </a:p>
        </p:txBody>
      </p:sp>
      <p:pic>
        <p:nvPicPr>
          <p:cNvPr id="7" name="6 Marcador de posición de imagen" descr="body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124" b="2352"/>
          <a:stretch>
            <a:fillRect/>
          </a:stretch>
        </p:blipFill>
        <p:spPr>
          <a:xfrm>
            <a:off x="3000364" y="642918"/>
            <a:ext cx="5357850" cy="4304084"/>
          </a:xfr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La clase </a:t>
            </a:r>
            <a:r>
              <a:rPr lang="es-ES" dirty="0" err="1" smtClean="0">
                <a:solidFill>
                  <a:schemeClr val="tx1"/>
                </a:solidFill>
              </a:rPr>
              <a:t>body</a:t>
            </a:r>
            <a:r>
              <a:rPr lang="es-ES" dirty="0" smtClean="0">
                <a:solidFill>
                  <a:schemeClr val="tx1"/>
                </a:solidFill>
              </a:rPr>
              <a:t> tiene la propiedad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“</a:t>
            </a:r>
            <a:r>
              <a:rPr lang="es-ES" b="1" dirty="0" smtClean="0">
                <a:solidFill>
                  <a:srgbClr val="00B0F0"/>
                </a:solidFill>
              </a:rPr>
              <a:t>position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r>
              <a:rPr lang="es-ES" b="1" dirty="0" err="1" smtClean="0">
                <a:solidFill>
                  <a:srgbClr val="8D3827"/>
                </a:solidFill>
              </a:rPr>
              <a:t>relative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  <a:r>
              <a:rPr lang="es-ES" dirty="0" smtClean="0">
                <a:solidFill>
                  <a:schemeClr val="tx2"/>
                </a:solidFill>
              </a:rPr>
              <a:t>”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y todos sus hijos tendrán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“</a:t>
            </a:r>
            <a:r>
              <a:rPr lang="es-ES" b="1" dirty="0" smtClean="0">
                <a:solidFill>
                  <a:srgbClr val="00B0F0"/>
                </a:solidFill>
              </a:rPr>
              <a:t>position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r>
              <a:rPr lang="es-ES" b="1" dirty="0" err="1" smtClean="0">
                <a:solidFill>
                  <a:srgbClr val="8D3827"/>
                </a:solidFill>
              </a:rPr>
              <a:t>absolute</a:t>
            </a:r>
            <a:r>
              <a:rPr lang="es-ES" dirty="0" smtClean="0">
                <a:solidFill>
                  <a:schemeClr val="tx1"/>
                </a:solidFill>
              </a:rPr>
              <a:t>;”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Container</a:t>
            </a:r>
            <a:endParaRPr lang="es-ES" dirty="0"/>
          </a:p>
        </p:txBody>
      </p:sp>
      <p:pic>
        <p:nvPicPr>
          <p:cNvPr id="5" name="4 Marcador de contenido" descr="containe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92" r="2092"/>
          <a:stretch>
            <a:fillRect/>
          </a:stretch>
        </p:blipFill>
        <p:spPr/>
      </p:pic>
      <p:sp>
        <p:nvSpPr>
          <p:cNvPr id="7" name="6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La animación del borde del contenedor “</a:t>
            </a:r>
            <a:r>
              <a:rPr lang="es-ES" dirty="0" err="1" smtClean="0">
                <a:solidFill>
                  <a:schemeClr val="tx1"/>
                </a:solidFill>
              </a:rPr>
              <a:t>an-bk</a:t>
            </a:r>
            <a:r>
              <a:rPr lang="es-ES" dirty="0" smtClean="0">
                <a:solidFill>
                  <a:schemeClr val="tx1"/>
                </a:solidFill>
              </a:rPr>
              <a:t>” tiene una duración de 1 segundo, comienza a los 2 segundos y mantiene la misma velocidad desde que comienza la animación hasta que termina, debido a la propiedad </a:t>
            </a:r>
            <a:r>
              <a:rPr lang="es-ES" b="1" dirty="0" smtClean="0">
                <a:solidFill>
                  <a:srgbClr val="8D3827"/>
                </a:solidFill>
              </a:rPr>
              <a:t>linear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Además se repite constantemente por la propiedad </a:t>
            </a:r>
            <a:r>
              <a:rPr lang="es-ES" b="1" dirty="0" smtClean="0">
                <a:solidFill>
                  <a:srgbClr val="8D3827"/>
                </a:solidFill>
              </a:rPr>
              <a:t>infinite alternate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4857760"/>
            <a:ext cx="5867400" cy="1219200"/>
          </a:xfrm>
        </p:spPr>
        <p:txBody>
          <a:bodyPr/>
          <a:lstStyle/>
          <a:p>
            <a:r>
              <a:rPr lang="es-ES" dirty="0" smtClean="0"/>
              <a:t>Contenido de la animación del Container</a:t>
            </a:r>
            <a:endParaRPr lang="es-ES" dirty="0"/>
          </a:p>
        </p:txBody>
      </p:sp>
      <p:pic>
        <p:nvPicPr>
          <p:cNvPr id="5" name="4 Marcador de posición de imagen" descr="animacion_containe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11" r="-59"/>
          <a:stretch>
            <a:fillRect/>
          </a:stretch>
        </p:blipFill>
        <p:spPr>
          <a:xfrm>
            <a:off x="3000364" y="642918"/>
            <a:ext cx="5893678" cy="4071966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3438532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En la transición de 0% a 100% el borde, la </a:t>
            </a:r>
            <a:r>
              <a:rPr lang="es-ES" dirty="0" err="1" smtClean="0">
                <a:solidFill>
                  <a:schemeClr val="tx1"/>
                </a:solidFill>
              </a:rPr>
              <a:t>linea</a:t>
            </a:r>
            <a:r>
              <a:rPr lang="es-ES" dirty="0" smtClean="0">
                <a:solidFill>
                  <a:schemeClr val="tx1"/>
                </a:solidFill>
              </a:rPr>
              <a:t> exterior del contenedor y  las sombras de la caja intercambian los colores.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14282" y="4871877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Sintaxis de </a:t>
            </a:r>
          </a:p>
          <a:p>
            <a:r>
              <a:rPr lang="es-ES" b="1" dirty="0" smtClean="0"/>
              <a:t>box-</a:t>
            </a:r>
            <a:r>
              <a:rPr lang="es-ES" b="1" dirty="0" err="1" smtClean="0"/>
              <a:t>shadow</a:t>
            </a:r>
            <a:r>
              <a:rPr lang="es-ES" b="1" dirty="0" smtClean="0"/>
              <a:t>: </a:t>
            </a:r>
            <a:r>
              <a:rPr lang="es-ES" dirty="0" smtClean="0"/>
              <a:t>offset-x </a:t>
            </a:r>
            <a:r>
              <a:rPr lang="es-ES" dirty="0"/>
              <a:t>| offset-y | </a:t>
            </a:r>
            <a:r>
              <a:rPr lang="es-ES" dirty="0" err="1"/>
              <a:t>blur-radius</a:t>
            </a:r>
            <a:r>
              <a:rPr lang="es-ES" dirty="0"/>
              <a:t> | spread-</a:t>
            </a:r>
            <a:r>
              <a:rPr lang="es-ES" dirty="0" err="1"/>
              <a:t>radius</a:t>
            </a:r>
            <a:r>
              <a:rPr lang="es-ES" dirty="0"/>
              <a:t> | color</a:t>
            </a:r>
            <a:r>
              <a:rPr lang="es-ES" dirty="0" smtClean="0"/>
              <a:t>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000364" y="4214818"/>
            <a:ext cx="5867400" cy="1219200"/>
          </a:xfrm>
        </p:spPr>
        <p:txBody>
          <a:bodyPr/>
          <a:lstStyle/>
          <a:p>
            <a:r>
              <a:rPr lang="es-ES" dirty="0" smtClean="0"/>
              <a:t>Lens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La animación del objetivo “</a:t>
            </a:r>
            <a:r>
              <a:rPr lang="es-ES" dirty="0" err="1" smtClean="0">
                <a:solidFill>
                  <a:schemeClr val="tx1"/>
                </a:solidFill>
              </a:rPr>
              <a:t>an-lens</a:t>
            </a:r>
            <a:r>
              <a:rPr lang="es-ES" dirty="0" smtClean="0">
                <a:solidFill>
                  <a:schemeClr val="tx1"/>
                </a:solidFill>
              </a:rPr>
              <a:t>” tiene las mismas propiedades que la animación del borde del contenedor.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1" name="10 Marcador de posición de imagen" descr="objetivo_camara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8" r="178"/>
          <a:stretch>
            <a:fillRect/>
          </a:stretch>
        </p:blipFill>
        <p:spPr>
          <a:xfrm>
            <a:off x="3000364" y="642918"/>
            <a:ext cx="5898479" cy="33575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210196"/>
            <a:ext cx="5867400" cy="1219200"/>
          </a:xfrm>
        </p:spPr>
        <p:txBody>
          <a:bodyPr/>
          <a:lstStyle/>
          <a:p>
            <a:r>
              <a:rPr lang="es-ES" dirty="0" smtClean="0"/>
              <a:t>Contenido de la animación de Lens</a:t>
            </a:r>
            <a:endParaRPr lang="es-ES" dirty="0"/>
          </a:p>
        </p:txBody>
      </p:sp>
      <p:pic>
        <p:nvPicPr>
          <p:cNvPr id="5" name="4 Marcador de posición de imagen" descr="animacion_objetiv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307" r="162" b="862"/>
          <a:stretch>
            <a:fillRect/>
          </a:stretch>
        </p:blipFill>
        <p:spPr>
          <a:xfrm>
            <a:off x="3000363" y="642918"/>
            <a:ext cx="5429289" cy="4357718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Al principio de esta animación se añaden sombras al objetivo con 10 </a:t>
            </a:r>
            <a:r>
              <a:rPr lang="es-ES" dirty="0" err="1" smtClean="0">
                <a:solidFill>
                  <a:schemeClr val="tx1"/>
                </a:solidFill>
              </a:rPr>
              <a:t>px</a:t>
            </a:r>
            <a:r>
              <a:rPr lang="es-ES" dirty="0" smtClean="0">
                <a:solidFill>
                  <a:schemeClr val="tx1"/>
                </a:solidFill>
              </a:rPr>
              <a:t> de radio.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En la transición del principio al final realiza una rotación de 90º y el radio de las sombras aumenta.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167</TotalTime>
  <Words>355</Words>
  <Application>Microsoft Office PowerPoint</Application>
  <PresentationFormat>Presentación en pantalla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Civil</vt:lpstr>
      <vt:lpstr>Animación CSS</vt:lpstr>
      <vt:lpstr>ÍNDICE</vt:lpstr>
      <vt:lpstr>HTML</vt:lpstr>
      <vt:lpstr>Clases</vt:lpstr>
      <vt:lpstr>Body</vt:lpstr>
      <vt:lpstr>Container</vt:lpstr>
      <vt:lpstr>Contenido de la animación del Container</vt:lpstr>
      <vt:lpstr>Lens</vt:lpstr>
      <vt:lpstr>Contenido de la animación de Lens</vt:lpstr>
      <vt:lpstr>Lens::after y Lens::before</vt:lpstr>
      <vt:lpstr>Contenido de la animación del ::before y ::after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 CSS</dc:title>
  <dc:creator>Salvi</dc:creator>
  <cp:lastModifiedBy>Salvi</cp:lastModifiedBy>
  <cp:revision>51</cp:revision>
  <dcterms:created xsi:type="dcterms:W3CDTF">2020-03-05T17:31:23Z</dcterms:created>
  <dcterms:modified xsi:type="dcterms:W3CDTF">2020-03-06T07:28:40Z</dcterms:modified>
</cp:coreProperties>
</file>