
<file path=[Content_Types].xml><?xml version="1.0" encoding="utf-8"?>
<Types xmlns="http://schemas.openxmlformats.org/package/2006/content-types">
  <Default Extension="fntdata" ContentType="application/x-fontdata"/>
  <Default Extension="gif" ContentType="image/gi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9" r:id="rId22"/>
    <p:sldId id="276" r:id="rId23"/>
    <p:sldId id="278" r:id="rId24"/>
  </p:sldIdLst>
  <p:sldSz cx="9144000" cy="5143500" type="screen16x9"/>
  <p:notesSz cx="6858000" cy="9144000"/>
  <p:embeddedFontLst>
    <p:embeddedFont>
      <p:font typeface="Lato" panose="020F0502020204030203" pitchFamily="34" charset="0"/>
      <p:regular r:id="rId26"/>
      <p:bold r:id="rId27"/>
      <p:italic r:id="rId28"/>
      <p:boldItalic r:id="rId29"/>
    </p:embeddedFont>
    <p:embeddedFont>
      <p:font typeface="Montserrat" pitchFamily="2" charset="77"/>
      <p:regular r:id="rId30"/>
      <p:bold r:id="rId31"/>
      <p:italic r:id="rId32"/>
      <p:boldItalic r:id="rId33"/>
    </p:embeddedFont>
    <p:embeddedFont>
      <p:font typeface="Nunito" pitchFamily="2" charset="77"/>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6EB5BE0-36DD-4F45-97FB-796B41588ACD}">
  <a:tblStyle styleId="{A6EB5BE0-36DD-4F45-97FB-796B41588AC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7"/>
    <p:restoredTop sz="94610"/>
  </p:normalViewPr>
  <p:slideViewPr>
    <p:cSldViewPr snapToGrid="0">
      <p:cViewPr varScale="1">
        <p:scale>
          <a:sx n="154" d="100"/>
          <a:sy n="154" d="100"/>
        </p:scale>
        <p:origin x="680" y="19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font" Target="fonts/font9.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font" Target="fonts/font12.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2c85162ac44_0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2c85162ac44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2c7c06baa59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2c7c06baa59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2c82c59a9d6_1_9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2c82c59a9d6_1_9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2c7a4219af2_0_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2c7a4219af2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2c85162ac44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2c85162ac44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2c7a4219af2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2c7a4219af2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2c82c59a9d6_1_5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2c82c59a9d6_1_5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2c7a4219af2_0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2c7a4219af2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ADD BULLET PTS</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2c85162ac44_0_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2c85162ac44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2c85162ac44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2c85162ac44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c50d0b95a3_0_5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c50d0b95a3_0_5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2c85162ac44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2c85162ac44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2c85162ac44_0_8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2c85162ac44_0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c7a4219af2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2c7a4219af2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2c82c59a9d6_1_9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2c82c59a9d6_1_9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2c7a4219af2_0_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2c7a4219af2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2c85162ac44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2c85162ac44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2c7c06baa59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2c7c06baa59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2c7c06baa59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2c7c06baa59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2c7a4219af2_0_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2c7a4219af2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en.wikipedia.org/wiki/Bubble_sort"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hyperlink" Target="https://www.geeksforgeeks.org/insertion-sort/" TargetMode="External"/><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5.gif"/></Relationships>
</file>

<file path=ppt/slides/_rels/slide1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en.wikipedia.org/wiki/Merge_sort" TargetMode="External"/><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s://en.wikipedia.org/wiki/Merge_sort" TargetMode="External"/><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1.gif"/></Relationships>
</file>

<file path=ppt/slides/_rels/slide8.xml.rels><?xml version="1.0" encoding="UTF-8" standalone="yes"?>
<Relationships xmlns="http://schemas.openxmlformats.org/package/2006/relationships"><Relationship Id="rId3" Type="http://schemas.openxmlformats.org/officeDocument/2006/relationships/hyperlink" Target="https://betterprogramming.pub/5-basic-sorting-algorithms-you-must-know-9ef5b1f3949c"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2.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023900" y="361425"/>
            <a:ext cx="6120000" cy="22104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latin typeface="Times New Roman"/>
                <a:ea typeface="Times New Roman"/>
                <a:cs typeface="Times New Roman"/>
                <a:sym typeface="Times New Roman"/>
              </a:rPr>
              <a:t>SORTING ALGORITHMS</a:t>
            </a:r>
            <a:endParaRPr>
              <a:latin typeface="Times New Roman"/>
              <a:ea typeface="Times New Roman"/>
              <a:cs typeface="Times New Roman"/>
              <a:sym typeface="Times New Roman"/>
            </a:endParaRPr>
          </a:p>
          <a:p>
            <a:pPr marL="0" lvl="0" indent="0" algn="ctr" rtl="0">
              <a:spcBef>
                <a:spcPts val="0"/>
              </a:spcBef>
              <a:spcAft>
                <a:spcPts val="0"/>
              </a:spcAft>
              <a:buNone/>
            </a:pPr>
            <a:r>
              <a:rPr lang="en">
                <a:latin typeface="Times New Roman"/>
                <a:ea typeface="Times New Roman"/>
                <a:cs typeface="Times New Roman"/>
                <a:sym typeface="Times New Roman"/>
              </a:rPr>
              <a:t>(MERGE SORT, BUBBLE SORT AND INSERTION SORT)</a:t>
            </a:r>
            <a:endParaRPr>
              <a:latin typeface="Times New Roman"/>
              <a:ea typeface="Times New Roman"/>
              <a:cs typeface="Times New Roman"/>
              <a:sym typeface="Times New Roman"/>
            </a:endParaRPr>
          </a:p>
        </p:txBody>
      </p:sp>
      <p:sp>
        <p:nvSpPr>
          <p:cNvPr id="135" name="Google Shape;135;p13"/>
          <p:cNvSpPr txBox="1">
            <a:spLocks noGrp="1"/>
          </p:cNvSpPr>
          <p:nvPr>
            <p:ph type="subTitle" idx="1"/>
          </p:nvPr>
        </p:nvSpPr>
        <p:spPr>
          <a:xfrm>
            <a:off x="4225100" y="2571750"/>
            <a:ext cx="3717600" cy="1730100"/>
          </a:xfrm>
          <a:prstGeom prst="rect">
            <a:avLst/>
          </a:prstGeom>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 sz="1800">
                <a:latin typeface="Times New Roman"/>
                <a:ea typeface="Times New Roman"/>
                <a:cs typeface="Times New Roman"/>
                <a:sym typeface="Times New Roman"/>
              </a:rPr>
              <a:t>Team 7</a:t>
            </a:r>
            <a:endParaRPr sz="1800">
              <a:latin typeface="Times New Roman"/>
              <a:ea typeface="Times New Roman"/>
              <a:cs typeface="Times New Roman"/>
              <a:sym typeface="Times New Roman"/>
            </a:endParaRPr>
          </a:p>
          <a:p>
            <a:pPr marL="914400" lvl="0" indent="-342900" algn="l" rtl="0">
              <a:lnSpc>
                <a:spcPct val="90000"/>
              </a:lnSpc>
              <a:spcBef>
                <a:spcPts val="0"/>
              </a:spcBef>
              <a:spcAft>
                <a:spcPts val="0"/>
              </a:spcAft>
              <a:buSzPts val="1800"/>
              <a:buFont typeface="Times New Roman"/>
              <a:buAutoNum type="arabicPeriod"/>
            </a:pPr>
            <a:r>
              <a:rPr lang="en" sz="1800">
                <a:latin typeface="Times New Roman"/>
                <a:ea typeface="Times New Roman"/>
                <a:cs typeface="Times New Roman"/>
                <a:sym typeface="Times New Roman"/>
              </a:rPr>
              <a:t>Sidratul Muntaha</a:t>
            </a:r>
            <a:endParaRPr sz="1800">
              <a:latin typeface="Times New Roman"/>
              <a:ea typeface="Times New Roman"/>
              <a:cs typeface="Times New Roman"/>
              <a:sym typeface="Times New Roman"/>
            </a:endParaRPr>
          </a:p>
          <a:p>
            <a:pPr marL="914400" lvl="0" indent="-342900" algn="l" rtl="0">
              <a:lnSpc>
                <a:spcPct val="90000"/>
              </a:lnSpc>
              <a:spcBef>
                <a:spcPts val="0"/>
              </a:spcBef>
              <a:spcAft>
                <a:spcPts val="0"/>
              </a:spcAft>
              <a:buSzPts val="1800"/>
              <a:buFont typeface="Times New Roman"/>
              <a:buAutoNum type="arabicPeriod"/>
            </a:pPr>
            <a:r>
              <a:rPr lang="en" sz="1800">
                <a:latin typeface="Times New Roman"/>
                <a:ea typeface="Times New Roman"/>
                <a:cs typeface="Times New Roman"/>
                <a:sym typeface="Times New Roman"/>
              </a:rPr>
              <a:t>Arpit Shah</a:t>
            </a:r>
            <a:endParaRPr sz="1800">
              <a:latin typeface="Times New Roman"/>
              <a:ea typeface="Times New Roman"/>
              <a:cs typeface="Times New Roman"/>
              <a:sym typeface="Times New Roman"/>
            </a:endParaRPr>
          </a:p>
          <a:p>
            <a:pPr marL="914400" lvl="0" indent="-342900" algn="l" rtl="0">
              <a:lnSpc>
                <a:spcPct val="90000"/>
              </a:lnSpc>
              <a:spcBef>
                <a:spcPts val="0"/>
              </a:spcBef>
              <a:spcAft>
                <a:spcPts val="0"/>
              </a:spcAft>
              <a:buSzPts val="1800"/>
              <a:buFont typeface="Times New Roman"/>
              <a:buAutoNum type="arabicPeriod"/>
            </a:pPr>
            <a:r>
              <a:rPr lang="en" sz="1800">
                <a:latin typeface="Times New Roman"/>
                <a:ea typeface="Times New Roman"/>
                <a:cs typeface="Times New Roman"/>
                <a:sym typeface="Times New Roman"/>
              </a:rPr>
              <a:t>Steve St Fleur</a:t>
            </a:r>
            <a:endParaRPr sz="1800">
              <a:latin typeface="Times New Roman"/>
              <a:ea typeface="Times New Roman"/>
              <a:cs typeface="Times New Roman"/>
              <a:sym typeface="Times New Roman"/>
            </a:endParaRPr>
          </a:p>
          <a:p>
            <a:pPr marL="914400" lvl="0" indent="-342900" algn="l" rtl="0">
              <a:lnSpc>
                <a:spcPct val="90000"/>
              </a:lnSpc>
              <a:spcBef>
                <a:spcPts val="0"/>
              </a:spcBef>
              <a:spcAft>
                <a:spcPts val="0"/>
              </a:spcAft>
              <a:buSzPts val="1800"/>
              <a:buFont typeface="Times New Roman"/>
              <a:buAutoNum type="arabicPeriod"/>
            </a:pPr>
            <a:r>
              <a:rPr lang="en" sz="1800">
                <a:latin typeface="Times New Roman"/>
                <a:ea typeface="Times New Roman"/>
                <a:cs typeface="Times New Roman"/>
                <a:sym typeface="Times New Roman"/>
              </a:rPr>
              <a:t>Afrida Mehanaz shaik</a:t>
            </a:r>
            <a:endParaRPr sz="1800">
              <a:latin typeface="Times New Roman"/>
              <a:ea typeface="Times New Roman"/>
              <a:cs typeface="Times New Roman"/>
              <a:sym typeface="Times New Roman"/>
            </a:endParaRPr>
          </a:p>
          <a:p>
            <a:pPr marL="914400" lvl="0" indent="-342900" algn="l" rtl="0">
              <a:lnSpc>
                <a:spcPct val="90000"/>
              </a:lnSpc>
              <a:spcBef>
                <a:spcPts val="0"/>
              </a:spcBef>
              <a:spcAft>
                <a:spcPts val="0"/>
              </a:spcAft>
              <a:buSzPts val="1800"/>
              <a:buFont typeface="Times New Roman"/>
              <a:buAutoNum type="arabicPeriod"/>
            </a:pPr>
            <a:r>
              <a:rPr lang="en" sz="1800">
                <a:latin typeface="Times New Roman"/>
                <a:ea typeface="Times New Roman"/>
                <a:cs typeface="Times New Roman"/>
                <a:sym typeface="Times New Roman"/>
              </a:rPr>
              <a:t>Nidheesha Rudraraju</a:t>
            </a:r>
            <a:endParaRPr sz="1800">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2"/>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latin typeface="Times New Roman"/>
                <a:ea typeface="Times New Roman"/>
                <a:cs typeface="Times New Roman"/>
                <a:sym typeface="Times New Roman"/>
              </a:rPr>
              <a:t>WHAT IS BUBBLE SORT?</a:t>
            </a:r>
            <a:endParaRPr>
              <a:latin typeface="Times New Roman"/>
              <a:ea typeface="Times New Roman"/>
              <a:cs typeface="Times New Roman"/>
              <a:sym typeface="Times New Roman"/>
            </a:endParaRPr>
          </a:p>
        </p:txBody>
      </p:sp>
      <p:sp>
        <p:nvSpPr>
          <p:cNvPr id="189" name="Google Shape;189;p22"/>
          <p:cNvSpPr txBox="1">
            <a:spLocks noGrp="1"/>
          </p:cNvSpPr>
          <p:nvPr>
            <p:ph type="body" idx="1"/>
          </p:nvPr>
        </p:nvSpPr>
        <p:spPr>
          <a:xfrm>
            <a:off x="1297500" y="1123625"/>
            <a:ext cx="7038900" cy="33552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sz="1700" dirty="0"/>
              <a:t>Bubble Sort is a simple comparison-based algorithm that repeatedly steps through the list, compares adjacent elements, and swaps them if they are in the wrong order. </a:t>
            </a:r>
            <a:endParaRPr sz="1700" dirty="0"/>
          </a:p>
          <a:p>
            <a:pPr marL="0" lvl="0" indent="0" algn="l" rtl="0">
              <a:spcBef>
                <a:spcPts val="0"/>
              </a:spcBef>
              <a:spcAft>
                <a:spcPts val="0"/>
              </a:spcAft>
              <a:buNone/>
            </a:pPr>
            <a:r>
              <a:rPr lang="en" sz="1700" dirty="0"/>
              <a:t>It continues to do so until the list is sorted.</a:t>
            </a:r>
            <a:endParaRPr sz="1700" dirty="0"/>
          </a:p>
          <a:p>
            <a:pPr marL="0" lvl="0" indent="0" algn="l" rtl="0">
              <a:spcBef>
                <a:spcPts val="0"/>
              </a:spcBef>
              <a:spcAft>
                <a:spcPts val="0"/>
              </a:spcAft>
              <a:buNone/>
            </a:pPr>
            <a:endParaRPr sz="1700" dirty="0"/>
          </a:p>
          <a:p>
            <a:pPr marL="0" lvl="0" indent="0" algn="l" rtl="0">
              <a:spcBef>
                <a:spcPts val="1200"/>
              </a:spcBef>
              <a:spcAft>
                <a:spcPts val="0"/>
              </a:spcAft>
              <a:buClr>
                <a:srgbClr val="000000"/>
              </a:buClr>
              <a:buSzPts val="935"/>
              <a:buFont typeface="Arial"/>
              <a:buNone/>
            </a:pPr>
            <a:r>
              <a:rPr lang="en" sz="1700" dirty="0"/>
              <a:t>Bubble sort is:</a:t>
            </a:r>
            <a:endParaRPr sz="1700" dirty="0"/>
          </a:p>
          <a:p>
            <a:pPr marL="457200" lvl="0" indent="-336550" algn="l" rtl="0">
              <a:spcBef>
                <a:spcPts val="1200"/>
              </a:spcBef>
              <a:spcAft>
                <a:spcPts val="0"/>
              </a:spcAft>
              <a:buSzPts val="1700"/>
              <a:buAutoNum type="arabicPeriod"/>
            </a:pPr>
            <a:r>
              <a:rPr lang="en" sz="1700" dirty="0"/>
              <a:t>A simple sorting algorithm</a:t>
            </a:r>
            <a:endParaRPr sz="1700" dirty="0"/>
          </a:p>
          <a:p>
            <a:pPr marL="457200" lvl="0" indent="-336550" algn="l" rtl="0">
              <a:spcBef>
                <a:spcPts val="0"/>
              </a:spcBef>
              <a:spcAft>
                <a:spcPts val="0"/>
              </a:spcAft>
              <a:buSzPts val="1700"/>
              <a:buAutoNum type="arabicPeriod"/>
            </a:pPr>
            <a:r>
              <a:rPr lang="en" sz="1700" dirty="0"/>
              <a:t>Also known as sinking sort</a:t>
            </a:r>
            <a:endParaRPr sz="1700" dirty="0"/>
          </a:p>
          <a:p>
            <a:pPr marL="457200" lvl="0" indent="-336550" algn="l" rtl="0">
              <a:spcBef>
                <a:spcPts val="0"/>
              </a:spcBef>
              <a:spcAft>
                <a:spcPts val="0"/>
              </a:spcAft>
              <a:buSzPts val="1700"/>
              <a:buAutoNum type="arabicPeriod"/>
            </a:pPr>
            <a:r>
              <a:rPr lang="en" sz="1700" dirty="0"/>
              <a:t>Is a comparison sort, named for the way larger elements bubble up to the top of list. (</a:t>
            </a:r>
            <a:r>
              <a:rPr lang="en" sz="1700" u="sng" dirty="0">
                <a:solidFill>
                  <a:schemeClr val="accent5"/>
                </a:solidFill>
                <a:hlinkClick r:id="rId3">
                  <a:extLst>
                    <a:ext uri="{A12FA001-AC4F-418D-AE19-62706E023703}">
                      <ahyp:hlinkClr xmlns:ahyp="http://schemas.microsoft.com/office/drawing/2018/hyperlinkcolor" val="tx"/>
                    </a:ext>
                  </a:extLst>
                </a:hlinkClick>
              </a:rPr>
              <a:t>https://en.wikipedia.org/wiki/Bubble_sort</a:t>
            </a:r>
            <a:r>
              <a:rPr lang="en" sz="1700" dirty="0"/>
              <a:t>)</a:t>
            </a: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3"/>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latin typeface="Times New Roman"/>
                <a:ea typeface="Times New Roman"/>
                <a:cs typeface="Times New Roman"/>
                <a:sym typeface="Times New Roman"/>
              </a:rPr>
              <a:t>HOW IT WORKS!</a:t>
            </a:r>
            <a:endParaRPr>
              <a:latin typeface="Times New Roman"/>
              <a:ea typeface="Times New Roman"/>
              <a:cs typeface="Times New Roman"/>
              <a:sym typeface="Times New Roman"/>
            </a:endParaRPr>
          </a:p>
        </p:txBody>
      </p:sp>
      <p:sp>
        <p:nvSpPr>
          <p:cNvPr id="195" name="Google Shape;195;p23"/>
          <p:cNvSpPr txBox="1">
            <a:spLocks noGrp="1"/>
          </p:cNvSpPr>
          <p:nvPr>
            <p:ph type="body" idx="1"/>
          </p:nvPr>
        </p:nvSpPr>
        <p:spPr>
          <a:xfrm>
            <a:off x="1168600" y="1144500"/>
            <a:ext cx="7167900" cy="373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700" dirty="0"/>
              <a:t>Bubble sort repeatedly swaps the adjacent elements if they are in the wrong order. After each iteration or pass, the largest element reaches the end (in case of ascending order) or the smallest element reaches the end (in case of descending order). The pass through the list is repeated until the list is sorted. </a:t>
            </a:r>
            <a:endParaRPr sz="1700" dirty="0"/>
          </a:p>
          <a:p>
            <a:pPr marL="0" lvl="0" indent="0" algn="l" rtl="0">
              <a:spcBef>
                <a:spcPts val="1200"/>
              </a:spcBef>
              <a:spcAft>
                <a:spcPts val="0"/>
              </a:spcAft>
              <a:buNone/>
            </a:pPr>
            <a:endParaRPr sz="1700" dirty="0"/>
          </a:p>
          <a:p>
            <a:pPr marL="152400" marR="152400" lvl="0" indent="0" algn="l" rtl="0">
              <a:lnSpc>
                <a:spcPct val="142857"/>
              </a:lnSpc>
              <a:spcBef>
                <a:spcPts val="1200"/>
              </a:spcBef>
              <a:spcAft>
                <a:spcPts val="1200"/>
              </a:spcAft>
              <a:buNone/>
            </a:pPr>
            <a:endParaRPr sz="1700" b="1" dirty="0"/>
          </a:p>
        </p:txBody>
      </p:sp>
      <p:pic>
        <p:nvPicPr>
          <p:cNvPr id="4" name="Picture 3" descr="A graph of a bubble sort&#10;&#10;Description automatically generated">
            <a:extLst>
              <a:ext uri="{FF2B5EF4-FFF2-40B4-BE49-F238E27FC236}">
                <a16:creationId xmlns:a16="http://schemas.microsoft.com/office/drawing/2014/main" id="{92700DB7-8994-1BB5-A1C1-0EEB6E073416}"/>
              </a:ext>
            </a:extLst>
          </p:cNvPr>
          <p:cNvPicPr>
            <a:picLocks noChangeAspect="1"/>
          </p:cNvPicPr>
          <p:nvPr/>
        </p:nvPicPr>
        <p:blipFill>
          <a:blip r:embed="rId3"/>
          <a:stretch>
            <a:fillRect/>
          </a:stretch>
        </p:blipFill>
        <p:spPr>
          <a:xfrm>
            <a:off x="2900680" y="2571750"/>
            <a:ext cx="3342639" cy="22086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2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latin typeface="Times New Roman"/>
                <a:ea typeface="Times New Roman"/>
                <a:cs typeface="Times New Roman"/>
                <a:sym typeface="Times New Roman"/>
              </a:rPr>
              <a:t>THE BUBBLE SORT ALGORITHM</a:t>
            </a:r>
            <a:endParaRPr>
              <a:latin typeface="Times New Roman"/>
              <a:ea typeface="Times New Roman"/>
              <a:cs typeface="Times New Roman"/>
              <a:sym typeface="Times New Roman"/>
            </a:endParaRPr>
          </a:p>
        </p:txBody>
      </p:sp>
      <p:sp>
        <p:nvSpPr>
          <p:cNvPr id="202" name="Google Shape;202;p24"/>
          <p:cNvSpPr txBox="1">
            <a:spLocks noGrp="1"/>
          </p:cNvSpPr>
          <p:nvPr>
            <p:ph type="body" idx="1"/>
          </p:nvPr>
        </p:nvSpPr>
        <p:spPr>
          <a:xfrm>
            <a:off x="1297500" y="1156550"/>
            <a:ext cx="7038900" cy="343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dirty="0" err="1"/>
              <a:t>BubbleSort</a:t>
            </a:r>
            <a:r>
              <a:rPr lang="en" sz="1400" dirty="0"/>
              <a:t>(array)</a:t>
            </a:r>
            <a:endParaRPr sz="1400" dirty="0"/>
          </a:p>
          <a:p>
            <a:pPr marL="0" lvl="0" indent="0" algn="l" rtl="0">
              <a:spcBef>
                <a:spcPts val="1200"/>
              </a:spcBef>
              <a:spcAft>
                <a:spcPts val="0"/>
              </a:spcAft>
              <a:buNone/>
            </a:pPr>
            <a:r>
              <a:rPr lang="en" sz="1400" dirty="0"/>
              <a:t>  for </a:t>
            </a:r>
            <a:r>
              <a:rPr lang="en" sz="1400" dirty="0" err="1"/>
              <a:t>i</a:t>
            </a:r>
            <a:r>
              <a:rPr lang="en" sz="1400" dirty="0"/>
              <a:t> &lt;- 1 to indexOfLastUnsortedElement-1</a:t>
            </a:r>
            <a:endParaRPr sz="1400" dirty="0"/>
          </a:p>
          <a:p>
            <a:pPr marL="0" lvl="0" indent="0" algn="l" rtl="0">
              <a:spcBef>
                <a:spcPts val="1200"/>
              </a:spcBef>
              <a:spcAft>
                <a:spcPts val="0"/>
              </a:spcAft>
              <a:buNone/>
            </a:pPr>
            <a:r>
              <a:rPr lang="en" sz="1400" dirty="0"/>
              <a:t>    if </a:t>
            </a:r>
            <a:r>
              <a:rPr lang="en" sz="1400" dirty="0" err="1"/>
              <a:t>leftElement</a:t>
            </a:r>
            <a:r>
              <a:rPr lang="en" sz="1400" dirty="0"/>
              <a:t> &gt; </a:t>
            </a:r>
            <a:r>
              <a:rPr lang="en" sz="1400" dirty="0" err="1"/>
              <a:t>rightElement</a:t>
            </a:r>
            <a:endParaRPr sz="1400" dirty="0"/>
          </a:p>
          <a:p>
            <a:pPr marL="0" lvl="0" indent="0" algn="l" rtl="0">
              <a:spcBef>
                <a:spcPts val="1200"/>
              </a:spcBef>
              <a:spcAft>
                <a:spcPts val="0"/>
              </a:spcAft>
              <a:buNone/>
            </a:pPr>
            <a:r>
              <a:rPr lang="en" sz="1400" dirty="0"/>
              <a:t>      swap </a:t>
            </a:r>
            <a:r>
              <a:rPr lang="en" sz="1400" dirty="0" err="1"/>
              <a:t>leftElement</a:t>
            </a:r>
            <a:r>
              <a:rPr lang="en" sz="1400" dirty="0"/>
              <a:t> and </a:t>
            </a:r>
            <a:r>
              <a:rPr lang="en" sz="1400" dirty="0" err="1"/>
              <a:t>rightElement</a:t>
            </a:r>
            <a:endParaRPr sz="1400" dirty="0"/>
          </a:p>
          <a:p>
            <a:pPr marL="152400" marR="152400" lvl="0" indent="0" algn="l" rtl="0">
              <a:lnSpc>
                <a:spcPct val="142857"/>
              </a:lnSpc>
              <a:spcBef>
                <a:spcPts val="1200"/>
              </a:spcBef>
              <a:spcAft>
                <a:spcPts val="1200"/>
              </a:spcAft>
              <a:buNone/>
            </a:pPr>
            <a:r>
              <a:rPr lang="en" sz="1400" dirty="0"/>
              <a:t>end </a:t>
            </a:r>
            <a:r>
              <a:rPr lang="en" sz="1400" dirty="0" err="1"/>
              <a:t>bubbleSort</a:t>
            </a:r>
            <a:r>
              <a:rPr lang="en" sz="1400" dirty="0"/>
              <a:t> </a:t>
            </a:r>
          </a:p>
        </p:txBody>
      </p:sp>
      <p:pic>
        <p:nvPicPr>
          <p:cNvPr id="3" name="Picture 2" descr="A computer screen with text and symbols&#10;&#10;Description automatically generated">
            <a:extLst>
              <a:ext uri="{FF2B5EF4-FFF2-40B4-BE49-F238E27FC236}">
                <a16:creationId xmlns:a16="http://schemas.microsoft.com/office/drawing/2014/main" id="{F6AE49A8-972F-9B6D-70D3-B78F865CE8DD}"/>
              </a:ext>
            </a:extLst>
          </p:cNvPr>
          <p:cNvPicPr>
            <a:picLocks noChangeAspect="1"/>
          </p:cNvPicPr>
          <p:nvPr/>
        </p:nvPicPr>
        <p:blipFill>
          <a:blip r:embed="rId3"/>
          <a:stretch>
            <a:fillRect/>
          </a:stretch>
        </p:blipFill>
        <p:spPr>
          <a:xfrm>
            <a:off x="3758392" y="2642775"/>
            <a:ext cx="5385608" cy="2385752"/>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25"/>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latin typeface="Times New Roman"/>
                <a:ea typeface="Times New Roman"/>
                <a:cs typeface="Times New Roman"/>
                <a:sym typeface="Times New Roman"/>
              </a:rPr>
              <a:t>INSERTION SORT</a:t>
            </a:r>
            <a:endParaRPr>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2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latin typeface="Times New Roman"/>
                <a:ea typeface="Times New Roman"/>
                <a:cs typeface="Times New Roman"/>
                <a:sym typeface="Times New Roman"/>
              </a:rPr>
              <a:t>WHAT IS INSERTION SORT?</a:t>
            </a:r>
            <a:endParaRPr>
              <a:latin typeface="Times New Roman"/>
              <a:ea typeface="Times New Roman"/>
              <a:cs typeface="Times New Roman"/>
              <a:sym typeface="Times New Roman"/>
            </a:endParaRPr>
          </a:p>
        </p:txBody>
      </p:sp>
      <p:sp>
        <p:nvSpPr>
          <p:cNvPr id="213" name="Google Shape;213;p26"/>
          <p:cNvSpPr txBox="1">
            <a:spLocks noGrp="1"/>
          </p:cNvSpPr>
          <p:nvPr>
            <p:ph type="body" idx="1"/>
          </p:nvPr>
        </p:nvSpPr>
        <p:spPr>
          <a:xfrm>
            <a:off x="1297500" y="1162375"/>
            <a:ext cx="7038900" cy="3316200"/>
          </a:xfrm>
          <a:prstGeom prst="rect">
            <a:avLst/>
          </a:prstGeom>
        </p:spPr>
        <p:txBody>
          <a:bodyPr spcFirstLastPara="1" wrap="square" lIns="91425" tIns="91425" rIns="91425" bIns="91425" anchor="t" anchorCtr="0">
            <a:normAutofit fontScale="92500" lnSpcReduction="10000"/>
          </a:bodyPr>
          <a:lstStyle/>
          <a:p>
            <a:pPr marL="0" lvl="0" indent="0" algn="l" rtl="0">
              <a:spcBef>
                <a:spcPts val="0"/>
              </a:spcBef>
              <a:spcAft>
                <a:spcPts val="0"/>
              </a:spcAft>
              <a:buNone/>
            </a:pPr>
            <a:r>
              <a:rPr lang="en" sz="1700">
                <a:solidFill>
                  <a:srgbClr val="FFFFFF"/>
                </a:solidFill>
                <a:latin typeface="Arial"/>
                <a:ea typeface="Arial"/>
                <a:cs typeface="Arial"/>
                <a:sym typeface="Arial"/>
              </a:rPr>
              <a:t>Insertion Sort is another simple sorting algorithm that builds the final sorted list one element at a time by repeatedly taking the next element and inserting it into the correct position among the elements already sorted.</a:t>
            </a:r>
            <a:endParaRPr sz="1700">
              <a:solidFill>
                <a:srgbClr val="FFFFFF"/>
              </a:solidFill>
              <a:latin typeface="Arial"/>
              <a:ea typeface="Arial"/>
              <a:cs typeface="Arial"/>
              <a:sym typeface="Arial"/>
            </a:endParaRPr>
          </a:p>
          <a:p>
            <a:pPr marL="0" lvl="0" indent="0" algn="l" rtl="0">
              <a:spcBef>
                <a:spcPts val="0"/>
              </a:spcBef>
              <a:spcAft>
                <a:spcPts val="0"/>
              </a:spcAft>
              <a:buNone/>
            </a:pPr>
            <a:endParaRPr sz="1700">
              <a:solidFill>
                <a:srgbClr val="FFFFFF"/>
              </a:solidFill>
              <a:latin typeface="Arial"/>
              <a:ea typeface="Arial"/>
              <a:cs typeface="Arial"/>
              <a:sym typeface="Arial"/>
            </a:endParaRPr>
          </a:p>
          <a:p>
            <a:pPr marL="0" lvl="0" indent="0" algn="l" rtl="0">
              <a:lnSpc>
                <a:spcPct val="100000"/>
              </a:lnSpc>
              <a:spcBef>
                <a:spcPts val="0"/>
              </a:spcBef>
              <a:spcAft>
                <a:spcPts val="0"/>
              </a:spcAft>
              <a:buNone/>
            </a:pPr>
            <a:endParaRPr sz="1700">
              <a:solidFill>
                <a:srgbClr val="FFFFFF"/>
              </a:solidFill>
              <a:latin typeface="Arial"/>
              <a:ea typeface="Arial"/>
              <a:cs typeface="Arial"/>
              <a:sym typeface="Arial"/>
            </a:endParaRPr>
          </a:p>
          <a:p>
            <a:pPr marL="0" lvl="0" indent="0" algn="l" rtl="0">
              <a:lnSpc>
                <a:spcPct val="100000"/>
              </a:lnSpc>
              <a:spcBef>
                <a:spcPts val="0"/>
              </a:spcBef>
              <a:spcAft>
                <a:spcPts val="0"/>
              </a:spcAft>
              <a:buNone/>
            </a:pPr>
            <a:r>
              <a:rPr lang="en" sz="1700">
                <a:solidFill>
                  <a:srgbClr val="FFFFFF"/>
                </a:solidFill>
                <a:latin typeface="Arial"/>
                <a:ea typeface="Arial"/>
                <a:cs typeface="Arial"/>
                <a:sym typeface="Arial"/>
              </a:rPr>
              <a:t>Insertion sort is:</a:t>
            </a:r>
            <a:endParaRPr sz="1700">
              <a:solidFill>
                <a:srgbClr val="FFFFFF"/>
              </a:solidFill>
              <a:latin typeface="Arial"/>
              <a:ea typeface="Arial"/>
              <a:cs typeface="Arial"/>
              <a:sym typeface="Arial"/>
            </a:endParaRPr>
          </a:p>
          <a:p>
            <a:pPr marL="457200" lvl="0" indent="-336550" algn="l" rtl="0">
              <a:lnSpc>
                <a:spcPct val="100000"/>
              </a:lnSpc>
              <a:spcBef>
                <a:spcPts val="0"/>
              </a:spcBef>
              <a:spcAft>
                <a:spcPts val="0"/>
              </a:spcAft>
              <a:buClr>
                <a:srgbClr val="FFFFFF"/>
              </a:buClr>
              <a:buSzPts val="1700"/>
              <a:buFont typeface="Arial"/>
              <a:buAutoNum type="arabicPeriod"/>
            </a:pPr>
            <a:r>
              <a:rPr lang="en" sz="1700">
                <a:solidFill>
                  <a:srgbClr val="FFFFFF"/>
                </a:solidFill>
                <a:latin typeface="Arial"/>
                <a:ea typeface="Arial"/>
                <a:cs typeface="Arial"/>
                <a:sym typeface="Arial"/>
              </a:rPr>
              <a:t>Simple sorting algorithm.</a:t>
            </a:r>
            <a:endParaRPr sz="1700">
              <a:solidFill>
                <a:srgbClr val="FFFFFF"/>
              </a:solidFill>
              <a:latin typeface="Arial"/>
              <a:ea typeface="Arial"/>
              <a:cs typeface="Arial"/>
              <a:sym typeface="Arial"/>
            </a:endParaRPr>
          </a:p>
          <a:p>
            <a:pPr marL="457200" lvl="0" indent="-336550" algn="l" rtl="0">
              <a:lnSpc>
                <a:spcPct val="100000"/>
              </a:lnSpc>
              <a:spcBef>
                <a:spcPts val="0"/>
              </a:spcBef>
              <a:spcAft>
                <a:spcPts val="0"/>
              </a:spcAft>
              <a:buClr>
                <a:srgbClr val="FFFFFF"/>
              </a:buClr>
              <a:buSzPts val="1700"/>
              <a:buFont typeface="Arial"/>
              <a:buAutoNum type="arabicPeriod"/>
            </a:pPr>
            <a:r>
              <a:rPr lang="en" sz="1700">
                <a:solidFill>
                  <a:srgbClr val="FFFFFF"/>
                </a:solidFill>
                <a:latin typeface="Arial"/>
                <a:ea typeface="Arial"/>
                <a:cs typeface="Arial"/>
                <a:sym typeface="Arial"/>
              </a:rPr>
              <a:t>Places an unsorted element at its suitable place in each iteration.</a:t>
            </a:r>
            <a:endParaRPr sz="1700">
              <a:solidFill>
                <a:srgbClr val="FFFFFF"/>
              </a:solidFill>
              <a:latin typeface="Arial"/>
              <a:ea typeface="Arial"/>
              <a:cs typeface="Arial"/>
              <a:sym typeface="Arial"/>
            </a:endParaRPr>
          </a:p>
          <a:p>
            <a:pPr marL="457200" lvl="0" indent="-336550" algn="l" rtl="0">
              <a:lnSpc>
                <a:spcPct val="100000"/>
              </a:lnSpc>
              <a:spcBef>
                <a:spcPts val="0"/>
              </a:spcBef>
              <a:spcAft>
                <a:spcPts val="0"/>
              </a:spcAft>
              <a:buClr>
                <a:srgbClr val="FFFFFF"/>
              </a:buClr>
              <a:buSzPts val="1700"/>
              <a:buFont typeface="Arial"/>
              <a:buAutoNum type="arabicPeriod"/>
            </a:pPr>
            <a:r>
              <a:rPr lang="en" sz="1700">
                <a:solidFill>
                  <a:srgbClr val="FFFFFF"/>
                </a:solidFill>
                <a:latin typeface="Arial"/>
                <a:ea typeface="Arial"/>
                <a:cs typeface="Arial"/>
                <a:sym typeface="Arial"/>
              </a:rPr>
              <a:t>Performs well  on small data sets</a:t>
            </a:r>
            <a:endParaRPr sz="1700">
              <a:solidFill>
                <a:srgbClr val="FFFFFF"/>
              </a:solidFill>
              <a:latin typeface="Arial"/>
              <a:ea typeface="Arial"/>
              <a:cs typeface="Arial"/>
              <a:sym typeface="Arial"/>
            </a:endParaRPr>
          </a:p>
          <a:p>
            <a:pPr marL="457200" lvl="0" indent="-336550" algn="l" rtl="0">
              <a:lnSpc>
                <a:spcPct val="100000"/>
              </a:lnSpc>
              <a:spcBef>
                <a:spcPts val="0"/>
              </a:spcBef>
              <a:spcAft>
                <a:spcPts val="0"/>
              </a:spcAft>
              <a:buClr>
                <a:srgbClr val="FFFFFF"/>
              </a:buClr>
              <a:buSzPts val="1700"/>
              <a:buFont typeface="Arial"/>
              <a:buAutoNum type="arabicPeriod"/>
            </a:pPr>
            <a:r>
              <a:rPr lang="en" sz="1700">
                <a:solidFill>
                  <a:srgbClr val="FFFFFF"/>
                </a:solidFill>
                <a:latin typeface="Arial"/>
                <a:ea typeface="Arial"/>
                <a:cs typeface="Arial"/>
                <a:sym typeface="Arial"/>
              </a:rPr>
              <a:t>More efficient when the array is nearly sorted</a:t>
            </a:r>
            <a:endParaRPr sz="1700">
              <a:solidFill>
                <a:srgbClr val="FFFFFF"/>
              </a:solidFill>
              <a:latin typeface="Arial"/>
              <a:ea typeface="Arial"/>
              <a:cs typeface="Arial"/>
              <a:sym typeface="Arial"/>
            </a:endParaRPr>
          </a:p>
          <a:p>
            <a:pPr marL="457200" lvl="0" indent="-336550" algn="l" rtl="0">
              <a:lnSpc>
                <a:spcPct val="100000"/>
              </a:lnSpc>
              <a:spcBef>
                <a:spcPts val="0"/>
              </a:spcBef>
              <a:spcAft>
                <a:spcPts val="0"/>
              </a:spcAft>
              <a:buClr>
                <a:srgbClr val="FFFFFF"/>
              </a:buClr>
              <a:buSzPts val="1700"/>
              <a:buFont typeface="Arial"/>
              <a:buAutoNum type="arabicPeriod"/>
            </a:pPr>
            <a:r>
              <a:rPr lang="en" sz="1700">
                <a:solidFill>
                  <a:srgbClr val="FFFFFF"/>
                </a:solidFill>
                <a:latin typeface="Arial"/>
                <a:ea typeface="Arial"/>
                <a:cs typeface="Arial"/>
                <a:sym typeface="Arial"/>
              </a:rPr>
              <a:t>Does not require more additional memory beyond the array being sorted</a:t>
            </a:r>
            <a:endParaRPr sz="1700">
              <a:solidFill>
                <a:srgbClr val="FFFFFF"/>
              </a:solidFill>
              <a:latin typeface="Arial"/>
              <a:ea typeface="Arial"/>
              <a:cs typeface="Arial"/>
              <a:sym typeface="Arial"/>
            </a:endParaRPr>
          </a:p>
          <a:p>
            <a:pPr marL="457200" lvl="0" indent="-336550" algn="l" rtl="0">
              <a:lnSpc>
                <a:spcPct val="100000"/>
              </a:lnSpc>
              <a:spcBef>
                <a:spcPts val="0"/>
              </a:spcBef>
              <a:spcAft>
                <a:spcPts val="0"/>
              </a:spcAft>
              <a:buClr>
                <a:srgbClr val="FFFFFF"/>
              </a:buClr>
              <a:buSzPts val="1700"/>
              <a:buFont typeface="Arial"/>
              <a:buAutoNum type="arabicPeriod"/>
            </a:pPr>
            <a:r>
              <a:rPr lang="en" sz="1700">
                <a:solidFill>
                  <a:srgbClr val="FFFFFF"/>
                </a:solidFill>
                <a:latin typeface="Arial"/>
                <a:ea typeface="Arial"/>
                <a:cs typeface="Arial"/>
                <a:sym typeface="Arial"/>
              </a:rPr>
              <a:t>Stable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2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latin typeface="Times New Roman"/>
                <a:ea typeface="Times New Roman"/>
                <a:cs typeface="Times New Roman"/>
                <a:sym typeface="Times New Roman"/>
              </a:rPr>
              <a:t>HOW IT WORKS!</a:t>
            </a:r>
            <a:endParaRPr>
              <a:latin typeface="Times New Roman"/>
              <a:ea typeface="Times New Roman"/>
              <a:cs typeface="Times New Roman"/>
              <a:sym typeface="Times New Roman"/>
            </a:endParaRPr>
          </a:p>
        </p:txBody>
      </p:sp>
      <p:sp>
        <p:nvSpPr>
          <p:cNvPr id="219" name="Google Shape;219;p27"/>
          <p:cNvSpPr txBox="1">
            <a:spLocks noGrp="1"/>
          </p:cNvSpPr>
          <p:nvPr>
            <p:ph type="body" idx="1"/>
          </p:nvPr>
        </p:nvSpPr>
        <p:spPr>
          <a:xfrm>
            <a:off x="892025" y="1214675"/>
            <a:ext cx="5984700" cy="38196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SzPts val="935"/>
              <a:buNone/>
            </a:pPr>
            <a:r>
              <a:rPr lang="en" sz="1700"/>
              <a:t>To sort an array of size N in ascending order, iterate over the array and compare the current element(Key) to its predecessor, if the key element is smaller than its predecessor, compare it to the elements before. Move the greater elements one position up to make space for the swapped element. (</a:t>
            </a:r>
            <a:r>
              <a:rPr lang="en" sz="1700" u="sng">
                <a:solidFill>
                  <a:schemeClr val="accent5"/>
                </a:solidFill>
                <a:hlinkClick r:id="rId3">
                  <a:extLst>
                    <a:ext uri="{A12FA001-AC4F-418D-AE19-62706E023703}">
                      <ahyp:hlinkClr xmlns:ahyp="http://schemas.microsoft.com/office/drawing/2018/hyperlinkcolor" val="tx"/>
                    </a:ext>
                  </a:extLst>
                </a:hlinkClick>
              </a:rPr>
              <a:t>https://www.geeksforgeeks.org/insertion-sort/</a:t>
            </a:r>
            <a:r>
              <a:rPr lang="en" sz="1700"/>
              <a:t>)</a:t>
            </a:r>
            <a:endParaRPr sz="1700"/>
          </a:p>
          <a:p>
            <a:pPr marL="0" lvl="0" indent="0" algn="l" rtl="0">
              <a:lnSpc>
                <a:spcPct val="95000"/>
              </a:lnSpc>
              <a:spcBef>
                <a:spcPts val="1200"/>
              </a:spcBef>
              <a:spcAft>
                <a:spcPts val="1200"/>
              </a:spcAft>
              <a:buSzPts val="935"/>
              <a:buNone/>
            </a:pPr>
            <a:endParaRPr sz="1700">
              <a:latin typeface="Nunito"/>
              <a:ea typeface="Nunito"/>
              <a:cs typeface="Nunito"/>
              <a:sym typeface="Nunito"/>
            </a:endParaRPr>
          </a:p>
        </p:txBody>
      </p:sp>
      <p:sp>
        <p:nvSpPr>
          <p:cNvPr id="220" name="Google Shape;220;p27"/>
          <p:cNvSpPr txBox="1">
            <a:spLocks noGrp="1"/>
          </p:cNvSpPr>
          <p:nvPr>
            <p:ph type="body" idx="2"/>
          </p:nvPr>
        </p:nvSpPr>
        <p:spPr>
          <a:xfrm>
            <a:off x="7012725" y="4037875"/>
            <a:ext cx="2739900" cy="435000"/>
          </a:xfrm>
          <a:prstGeom prst="rect">
            <a:avLst/>
          </a:prstGeom>
        </p:spPr>
        <p:txBody>
          <a:bodyPr spcFirstLastPara="1" wrap="square" lIns="91425" tIns="91425" rIns="91425" bIns="91425" anchor="t" anchorCtr="0">
            <a:normAutofit fontScale="47500" lnSpcReduction="20000"/>
          </a:bodyPr>
          <a:lstStyle/>
          <a:p>
            <a:pPr marL="0" lvl="0" indent="0" algn="l" rtl="0">
              <a:spcBef>
                <a:spcPts val="0"/>
              </a:spcBef>
              <a:spcAft>
                <a:spcPts val="1200"/>
              </a:spcAft>
              <a:buNone/>
            </a:pPr>
            <a:r>
              <a:rPr lang="en"/>
              <a:t>Fig: Insertion Sort</a:t>
            </a:r>
            <a:endParaRPr/>
          </a:p>
        </p:txBody>
      </p:sp>
      <p:pic>
        <p:nvPicPr>
          <p:cNvPr id="221" name="Google Shape;221;p27"/>
          <p:cNvPicPr preferRelativeResize="0"/>
          <p:nvPr/>
        </p:nvPicPr>
        <p:blipFill>
          <a:blip r:embed="rId4">
            <a:alphaModFix/>
          </a:blip>
          <a:stretch>
            <a:fillRect/>
          </a:stretch>
        </p:blipFill>
        <p:spPr>
          <a:xfrm>
            <a:off x="6800527" y="1024825"/>
            <a:ext cx="1711373" cy="26779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2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latin typeface="Times New Roman"/>
                <a:ea typeface="Times New Roman"/>
                <a:cs typeface="Times New Roman"/>
                <a:sym typeface="Times New Roman"/>
              </a:rPr>
              <a:t>THE INSERTION SORT ALGORITHM</a:t>
            </a:r>
            <a:endParaRPr>
              <a:latin typeface="Times New Roman"/>
              <a:ea typeface="Times New Roman"/>
              <a:cs typeface="Times New Roman"/>
              <a:sym typeface="Times New Roman"/>
            </a:endParaRPr>
          </a:p>
        </p:txBody>
      </p:sp>
      <p:sp>
        <p:nvSpPr>
          <p:cNvPr id="227" name="Google Shape;227;p28"/>
          <p:cNvSpPr txBox="1">
            <a:spLocks noGrp="1"/>
          </p:cNvSpPr>
          <p:nvPr>
            <p:ph type="body" idx="1"/>
          </p:nvPr>
        </p:nvSpPr>
        <p:spPr>
          <a:xfrm>
            <a:off x="922713" y="1144500"/>
            <a:ext cx="5439641" cy="37587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Clr>
                <a:srgbClr val="000000"/>
              </a:buClr>
              <a:buSzPts val="935"/>
              <a:buFont typeface="Arial"/>
              <a:buNone/>
            </a:pPr>
            <a:r>
              <a:rPr lang="en" sz="1400" dirty="0"/>
              <a:t>Insertion-sort(A)</a:t>
            </a:r>
            <a:endParaRPr sz="1400" dirty="0"/>
          </a:p>
          <a:p>
            <a:pPr marL="0" lvl="0" indent="0" algn="l" rtl="0">
              <a:lnSpc>
                <a:spcPct val="95000"/>
              </a:lnSpc>
              <a:spcBef>
                <a:spcPts val="0"/>
              </a:spcBef>
              <a:spcAft>
                <a:spcPts val="0"/>
              </a:spcAft>
              <a:buClr>
                <a:srgbClr val="000000"/>
              </a:buClr>
              <a:buSzPts val="935"/>
              <a:buFont typeface="Arial"/>
              <a:buNone/>
            </a:pPr>
            <a:r>
              <a:rPr lang="en" sz="1400" dirty="0"/>
              <a:t>{</a:t>
            </a:r>
            <a:endParaRPr sz="1400" dirty="0"/>
          </a:p>
          <a:p>
            <a:pPr marL="0" lvl="0" indent="0" algn="l" rtl="0">
              <a:lnSpc>
                <a:spcPct val="95000"/>
              </a:lnSpc>
              <a:spcBef>
                <a:spcPts val="0"/>
              </a:spcBef>
              <a:spcAft>
                <a:spcPts val="0"/>
              </a:spcAft>
              <a:buClr>
                <a:srgbClr val="000000"/>
              </a:buClr>
              <a:buSzPts val="935"/>
              <a:buFont typeface="Arial"/>
              <a:buNone/>
            </a:pPr>
            <a:r>
              <a:rPr lang="en" sz="1400" dirty="0"/>
              <a:t>for j=1 to </a:t>
            </a:r>
            <a:r>
              <a:rPr lang="en" sz="1400" dirty="0" err="1"/>
              <a:t>A.length</a:t>
            </a:r>
            <a:endParaRPr sz="1400" dirty="0"/>
          </a:p>
          <a:p>
            <a:pPr marL="457200" lvl="0" indent="0" algn="l" rtl="0">
              <a:lnSpc>
                <a:spcPct val="95000"/>
              </a:lnSpc>
              <a:spcBef>
                <a:spcPts val="0"/>
              </a:spcBef>
              <a:spcAft>
                <a:spcPts val="0"/>
              </a:spcAft>
              <a:buClr>
                <a:srgbClr val="000000"/>
              </a:buClr>
              <a:buSzPts val="935"/>
              <a:buFont typeface="Arial"/>
              <a:buNone/>
            </a:pPr>
            <a:r>
              <a:rPr lang="en" sz="1400" dirty="0"/>
              <a:t>key = A[ </a:t>
            </a:r>
            <a:r>
              <a:rPr lang="en" sz="1400" dirty="0" err="1"/>
              <a:t>i</a:t>
            </a:r>
            <a:r>
              <a:rPr lang="en" sz="1400" dirty="0"/>
              <a:t> ];</a:t>
            </a:r>
            <a:endParaRPr sz="1400" dirty="0"/>
          </a:p>
          <a:p>
            <a:pPr marL="457200" lvl="0" indent="0" algn="l" rtl="0">
              <a:lnSpc>
                <a:spcPct val="95000"/>
              </a:lnSpc>
              <a:spcBef>
                <a:spcPts val="0"/>
              </a:spcBef>
              <a:spcAft>
                <a:spcPts val="0"/>
              </a:spcAft>
              <a:buClr>
                <a:srgbClr val="000000"/>
              </a:buClr>
              <a:buSzPts val="935"/>
              <a:buFont typeface="Arial"/>
              <a:buNone/>
            </a:pPr>
            <a:r>
              <a:rPr lang="en" sz="1400" dirty="0"/>
              <a:t>// insert A [ </a:t>
            </a:r>
            <a:r>
              <a:rPr lang="en" sz="1400" dirty="0" err="1"/>
              <a:t>i</a:t>
            </a:r>
            <a:r>
              <a:rPr lang="en" sz="1400" dirty="0"/>
              <a:t> ] into sorted sequence A[1, 2, 3, .. n]</a:t>
            </a:r>
            <a:endParaRPr sz="1400" dirty="0"/>
          </a:p>
          <a:p>
            <a:pPr marL="457200" lvl="0" indent="0" algn="l" rtl="0">
              <a:lnSpc>
                <a:spcPct val="95000"/>
              </a:lnSpc>
              <a:spcBef>
                <a:spcPts val="0"/>
              </a:spcBef>
              <a:spcAft>
                <a:spcPts val="0"/>
              </a:spcAft>
              <a:buClr>
                <a:srgbClr val="000000"/>
              </a:buClr>
              <a:buSzPts val="935"/>
              <a:buFont typeface="Arial"/>
              <a:buNone/>
            </a:pPr>
            <a:r>
              <a:rPr lang="en" sz="1400" dirty="0"/>
              <a:t>j = </a:t>
            </a:r>
            <a:r>
              <a:rPr lang="en" sz="1400" dirty="0" err="1"/>
              <a:t>i</a:t>
            </a:r>
            <a:r>
              <a:rPr lang="en" sz="1400" dirty="0"/>
              <a:t> - 1 ;</a:t>
            </a:r>
            <a:endParaRPr sz="1400" dirty="0"/>
          </a:p>
          <a:p>
            <a:pPr marL="457200" lvl="0" indent="0" algn="l" rtl="0">
              <a:lnSpc>
                <a:spcPct val="95000"/>
              </a:lnSpc>
              <a:spcBef>
                <a:spcPts val="0"/>
              </a:spcBef>
              <a:spcAft>
                <a:spcPts val="0"/>
              </a:spcAft>
              <a:buClr>
                <a:srgbClr val="000000"/>
              </a:buClr>
              <a:buSzPts val="935"/>
              <a:buFont typeface="Arial"/>
              <a:buNone/>
            </a:pPr>
            <a:r>
              <a:rPr lang="en" sz="1400" dirty="0"/>
              <a:t>while (j&gt;0 and A[j] &gt; key)</a:t>
            </a:r>
            <a:endParaRPr sz="1400" dirty="0"/>
          </a:p>
          <a:p>
            <a:pPr marL="457200" lvl="0" indent="457200" algn="l" rtl="0">
              <a:lnSpc>
                <a:spcPct val="95000"/>
              </a:lnSpc>
              <a:spcBef>
                <a:spcPts val="0"/>
              </a:spcBef>
              <a:spcAft>
                <a:spcPts val="0"/>
              </a:spcAft>
              <a:buClr>
                <a:srgbClr val="000000"/>
              </a:buClr>
              <a:buSzPts val="935"/>
              <a:buFont typeface="Arial"/>
              <a:buNone/>
            </a:pPr>
            <a:r>
              <a:rPr lang="en" sz="1400" dirty="0"/>
              <a:t>A[ j + 1] = A[j];</a:t>
            </a:r>
            <a:endParaRPr sz="1400" dirty="0"/>
          </a:p>
          <a:p>
            <a:pPr marL="457200" lvl="0" indent="457200" algn="l" rtl="0">
              <a:lnSpc>
                <a:spcPct val="95000"/>
              </a:lnSpc>
              <a:spcBef>
                <a:spcPts val="0"/>
              </a:spcBef>
              <a:spcAft>
                <a:spcPts val="0"/>
              </a:spcAft>
              <a:buClr>
                <a:srgbClr val="000000"/>
              </a:buClr>
              <a:buSzPts val="935"/>
              <a:buFont typeface="Arial"/>
              <a:buNone/>
            </a:pPr>
            <a:r>
              <a:rPr lang="en" sz="1400" dirty="0"/>
              <a:t>j = j -1</a:t>
            </a:r>
            <a:endParaRPr sz="1400" dirty="0"/>
          </a:p>
          <a:p>
            <a:pPr marL="457200" lvl="0" indent="0" algn="l" rtl="0">
              <a:lnSpc>
                <a:spcPct val="95000"/>
              </a:lnSpc>
              <a:spcBef>
                <a:spcPts val="0"/>
              </a:spcBef>
              <a:spcAft>
                <a:spcPts val="0"/>
              </a:spcAft>
              <a:buClr>
                <a:srgbClr val="000000"/>
              </a:buClr>
              <a:buSzPts val="935"/>
              <a:buFont typeface="Arial"/>
              <a:buNone/>
            </a:pPr>
            <a:r>
              <a:rPr lang="en" sz="1400" dirty="0"/>
              <a:t>A[j+1] = key</a:t>
            </a:r>
            <a:endParaRPr sz="1400" dirty="0"/>
          </a:p>
          <a:p>
            <a:pPr marL="0" lvl="0" indent="0" algn="l" rtl="0">
              <a:lnSpc>
                <a:spcPct val="95000"/>
              </a:lnSpc>
              <a:spcBef>
                <a:spcPts val="0"/>
              </a:spcBef>
              <a:spcAft>
                <a:spcPts val="0"/>
              </a:spcAft>
              <a:buClr>
                <a:srgbClr val="000000"/>
              </a:buClr>
              <a:buSzPts val="935"/>
              <a:buFont typeface="Arial"/>
              <a:buNone/>
            </a:pPr>
            <a:r>
              <a:rPr lang="en" sz="1400" dirty="0"/>
              <a:t>} </a:t>
            </a:r>
            <a:endParaRPr sz="1400" dirty="0"/>
          </a:p>
        </p:txBody>
      </p:sp>
      <p:pic>
        <p:nvPicPr>
          <p:cNvPr id="3" name="Picture 2" descr="A computer screen with text on it&#10;&#10;Description automatically generated">
            <a:extLst>
              <a:ext uri="{FF2B5EF4-FFF2-40B4-BE49-F238E27FC236}">
                <a16:creationId xmlns:a16="http://schemas.microsoft.com/office/drawing/2014/main" id="{09B4AC43-F776-7834-2BD1-5D76D59B9A6D}"/>
              </a:ext>
            </a:extLst>
          </p:cNvPr>
          <p:cNvPicPr>
            <a:picLocks noChangeAspect="1"/>
          </p:cNvPicPr>
          <p:nvPr/>
        </p:nvPicPr>
        <p:blipFill>
          <a:blip r:embed="rId3"/>
          <a:stretch>
            <a:fillRect/>
          </a:stretch>
        </p:blipFill>
        <p:spPr>
          <a:xfrm>
            <a:off x="3496542" y="2310938"/>
            <a:ext cx="5439640" cy="2592262"/>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2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latin typeface="Times New Roman"/>
                <a:ea typeface="Times New Roman"/>
                <a:cs typeface="Times New Roman"/>
                <a:sym typeface="Times New Roman"/>
              </a:rPr>
              <a:t>WHY IS EFFICIENCY </a:t>
            </a:r>
            <a:r>
              <a:rPr lang="en">
                <a:solidFill>
                  <a:schemeClr val="accent6"/>
                </a:solidFill>
                <a:latin typeface="Times New Roman"/>
                <a:ea typeface="Times New Roman"/>
                <a:cs typeface="Times New Roman"/>
                <a:sym typeface="Times New Roman"/>
              </a:rPr>
              <a:t>IMPORTANT</a:t>
            </a:r>
            <a:r>
              <a:rPr lang="en">
                <a:latin typeface="Times New Roman"/>
                <a:ea typeface="Times New Roman"/>
                <a:cs typeface="Times New Roman"/>
                <a:sym typeface="Times New Roman"/>
              </a:rPr>
              <a:t>?</a:t>
            </a:r>
            <a:endParaRPr>
              <a:latin typeface="Times New Roman"/>
              <a:ea typeface="Times New Roman"/>
              <a:cs typeface="Times New Roman"/>
              <a:sym typeface="Times New Roman"/>
            </a:endParaRPr>
          </a:p>
        </p:txBody>
      </p:sp>
      <p:sp>
        <p:nvSpPr>
          <p:cNvPr id="233" name="Google Shape;233;p29"/>
          <p:cNvSpPr txBox="1">
            <a:spLocks noGrp="1"/>
          </p:cNvSpPr>
          <p:nvPr>
            <p:ph type="body" idx="1"/>
          </p:nvPr>
        </p:nvSpPr>
        <p:spPr>
          <a:xfrm>
            <a:off x="1297500" y="1143000"/>
            <a:ext cx="7038900" cy="365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700"/>
              <a:t>Sorting algorithms are very important because they reduce the complexity of a problem. </a:t>
            </a:r>
            <a:endParaRPr sz="1700"/>
          </a:p>
          <a:p>
            <a:pPr marL="0" lvl="0" indent="0" algn="l" rtl="0">
              <a:spcBef>
                <a:spcPts val="1200"/>
              </a:spcBef>
              <a:spcAft>
                <a:spcPts val="0"/>
              </a:spcAft>
              <a:buNone/>
            </a:pPr>
            <a:r>
              <a:rPr lang="en" sz="1700"/>
              <a:t>Efficient sorting is important for </a:t>
            </a:r>
            <a:endParaRPr sz="1700"/>
          </a:p>
          <a:p>
            <a:pPr marL="457200" lvl="0" indent="-336550" algn="l" rtl="0">
              <a:spcBef>
                <a:spcPts val="1200"/>
              </a:spcBef>
              <a:spcAft>
                <a:spcPts val="0"/>
              </a:spcAft>
              <a:buSzPts val="1700"/>
              <a:buChar char="❖"/>
            </a:pPr>
            <a:r>
              <a:rPr lang="en" sz="1700"/>
              <a:t>Optimizing the efficiency of other algorithms that require input data to be in a sorted list.  </a:t>
            </a:r>
            <a:endParaRPr sz="1700"/>
          </a:p>
          <a:p>
            <a:pPr marL="914400" lvl="1" indent="-336550" algn="l" rtl="0">
              <a:spcBef>
                <a:spcPts val="0"/>
              </a:spcBef>
              <a:spcAft>
                <a:spcPts val="0"/>
              </a:spcAft>
              <a:buSzPts val="1700"/>
              <a:buChar char="➢"/>
            </a:pPr>
            <a:r>
              <a:rPr lang="en" sz="1700"/>
              <a:t>The algorithms include searching algorithms, database algorithms, divide and conquer methods, data structure algorithms and many more. </a:t>
            </a:r>
            <a:endParaRPr sz="1700"/>
          </a:p>
          <a:p>
            <a:pPr marL="457200" lvl="0" indent="-336550" algn="l" rtl="0">
              <a:spcBef>
                <a:spcPts val="0"/>
              </a:spcBef>
              <a:spcAft>
                <a:spcPts val="0"/>
              </a:spcAft>
              <a:buSzPts val="1700"/>
              <a:buChar char="❖"/>
            </a:pPr>
            <a:r>
              <a:rPr lang="en" sz="1700"/>
              <a:t>For optimum efficiency, the input data should be stored in a data structure, which allows random access rather than one that allows only sequential access.</a:t>
            </a:r>
            <a:endParaRPr sz="1700"/>
          </a:p>
          <a:p>
            <a:pPr marL="0" lvl="0" indent="0" algn="l" rtl="0">
              <a:spcBef>
                <a:spcPts val="1200"/>
              </a:spcBef>
              <a:spcAft>
                <a:spcPts val="0"/>
              </a:spcAft>
              <a:buNone/>
            </a:pPr>
            <a:endParaRPr sz="1700"/>
          </a:p>
          <a:p>
            <a:pPr marL="0" lvl="0" indent="0" algn="l" rtl="0">
              <a:spcBef>
                <a:spcPts val="1200"/>
              </a:spcBef>
              <a:spcAft>
                <a:spcPts val="0"/>
              </a:spcAft>
              <a:buNone/>
            </a:pPr>
            <a:endParaRPr sz="1700"/>
          </a:p>
          <a:p>
            <a:pPr marL="0" lvl="0" indent="0" algn="l" rtl="0">
              <a:spcBef>
                <a:spcPts val="0"/>
              </a:spcBef>
              <a:spcAft>
                <a:spcPts val="1200"/>
              </a:spcAft>
              <a:buNone/>
            </a:pPr>
            <a:endParaRPr sz="17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30"/>
          <p:cNvSpPr txBox="1">
            <a:spLocks noGrp="1"/>
          </p:cNvSpPr>
          <p:nvPr>
            <p:ph type="title"/>
          </p:nvPr>
        </p:nvSpPr>
        <p:spPr>
          <a:xfrm>
            <a:off x="1297500" y="393750"/>
            <a:ext cx="7038900" cy="6039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latin typeface="Times New Roman"/>
                <a:ea typeface="Times New Roman"/>
                <a:cs typeface="Times New Roman"/>
                <a:sym typeface="Times New Roman"/>
              </a:rPr>
              <a:t>Complexity: Best, Worst and Average Case</a:t>
            </a:r>
            <a:endParaRPr/>
          </a:p>
        </p:txBody>
      </p:sp>
      <p:sp>
        <p:nvSpPr>
          <p:cNvPr id="239" name="Google Shape;239;p30"/>
          <p:cNvSpPr txBox="1">
            <a:spLocks noGrp="1"/>
          </p:cNvSpPr>
          <p:nvPr>
            <p:ph type="body" idx="1"/>
          </p:nvPr>
        </p:nvSpPr>
        <p:spPr>
          <a:xfrm>
            <a:off x="729225" y="1162375"/>
            <a:ext cx="2509200" cy="2373300"/>
          </a:xfrm>
          <a:prstGeom prst="rect">
            <a:avLst/>
          </a:prstGeom>
        </p:spPr>
        <p:txBody>
          <a:bodyPr spcFirstLastPara="1" wrap="square" lIns="91425" tIns="91425" rIns="91425" bIns="91425" anchor="t" anchorCtr="0">
            <a:normAutofit/>
          </a:bodyPr>
          <a:lstStyle/>
          <a:p>
            <a:pPr marL="0" lvl="0" indent="0" algn="ctr" rtl="0">
              <a:lnSpc>
                <a:spcPct val="95000"/>
              </a:lnSpc>
              <a:spcBef>
                <a:spcPts val="0"/>
              </a:spcBef>
              <a:spcAft>
                <a:spcPts val="0"/>
              </a:spcAft>
              <a:buNone/>
            </a:pPr>
            <a:r>
              <a:rPr lang="en" sz="1402">
                <a:solidFill>
                  <a:schemeClr val="accent4"/>
                </a:solidFill>
              </a:rPr>
              <a:t>Best Case Complexity:</a:t>
            </a:r>
            <a:r>
              <a:rPr lang="en" sz="1402"/>
              <a:t>  </a:t>
            </a:r>
            <a:endParaRPr sz="1402"/>
          </a:p>
          <a:p>
            <a:pPr marL="0" lvl="0" indent="0" algn="ctr" rtl="0">
              <a:lnSpc>
                <a:spcPct val="95000"/>
              </a:lnSpc>
              <a:spcBef>
                <a:spcPts val="0"/>
              </a:spcBef>
              <a:spcAft>
                <a:spcPts val="0"/>
              </a:spcAft>
              <a:buClr>
                <a:srgbClr val="000000"/>
              </a:buClr>
              <a:buSzPts val="1018"/>
              <a:buFont typeface="Arial"/>
              <a:buNone/>
            </a:pPr>
            <a:r>
              <a:rPr lang="en" sz="1402"/>
              <a:t>The best case complexity represents the minimum amount of time or space required by an algorithm to solve a problem for a given input size i.e., when the input data is already sorted or nearly sorted.</a:t>
            </a:r>
            <a:endParaRPr sz="1402"/>
          </a:p>
          <a:p>
            <a:pPr marL="0" lvl="0" indent="0" algn="ctr" rtl="0">
              <a:lnSpc>
                <a:spcPct val="95000"/>
              </a:lnSpc>
              <a:spcBef>
                <a:spcPts val="0"/>
              </a:spcBef>
              <a:spcAft>
                <a:spcPts val="0"/>
              </a:spcAft>
              <a:buNone/>
            </a:pPr>
            <a:r>
              <a:rPr lang="en" sz="1402"/>
              <a:t>E.g.: 1,2,3,5,4</a:t>
            </a:r>
            <a:endParaRPr/>
          </a:p>
        </p:txBody>
      </p:sp>
      <p:sp>
        <p:nvSpPr>
          <p:cNvPr id="240" name="Google Shape;240;p30"/>
          <p:cNvSpPr txBox="1">
            <a:spLocks noGrp="1"/>
          </p:cNvSpPr>
          <p:nvPr>
            <p:ph type="body" idx="1"/>
          </p:nvPr>
        </p:nvSpPr>
        <p:spPr>
          <a:xfrm>
            <a:off x="6204825" y="1220500"/>
            <a:ext cx="2509200" cy="2373300"/>
          </a:xfrm>
          <a:prstGeom prst="rect">
            <a:avLst/>
          </a:prstGeom>
        </p:spPr>
        <p:txBody>
          <a:bodyPr spcFirstLastPara="1" wrap="square" lIns="91425" tIns="91425" rIns="91425" bIns="91425" anchor="t" anchorCtr="0">
            <a:normAutofit/>
          </a:bodyPr>
          <a:lstStyle/>
          <a:p>
            <a:pPr marL="0" lvl="0" indent="0" algn="ctr" rtl="0">
              <a:lnSpc>
                <a:spcPct val="95000"/>
              </a:lnSpc>
              <a:spcBef>
                <a:spcPts val="0"/>
              </a:spcBef>
              <a:spcAft>
                <a:spcPts val="0"/>
              </a:spcAft>
              <a:buNone/>
            </a:pPr>
            <a:r>
              <a:rPr lang="en" sz="1402">
                <a:solidFill>
                  <a:schemeClr val="accent4"/>
                </a:solidFill>
              </a:rPr>
              <a:t>Average Case Complexity:</a:t>
            </a:r>
            <a:r>
              <a:rPr lang="en" sz="1402"/>
              <a:t> The average case complexity represents the expected amount of time or space required by an algorithm to solve a problem for a given input size, averaged over all possible input.</a:t>
            </a:r>
            <a:endParaRPr sz="1402"/>
          </a:p>
          <a:p>
            <a:pPr marL="0" lvl="0" indent="0" algn="ctr" rtl="0">
              <a:lnSpc>
                <a:spcPct val="95000"/>
              </a:lnSpc>
              <a:spcBef>
                <a:spcPts val="0"/>
              </a:spcBef>
              <a:spcAft>
                <a:spcPts val="0"/>
              </a:spcAft>
              <a:buClr>
                <a:srgbClr val="000000"/>
              </a:buClr>
              <a:buSzPts val="1018"/>
              <a:buFont typeface="Arial"/>
              <a:buNone/>
            </a:pPr>
            <a:r>
              <a:rPr lang="en" sz="1402"/>
              <a:t>E.g.: 2,1,3,5,4</a:t>
            </a:r>
            <a:endParaRPr sz="1402"/>
          </a:p>
        </p:txBody>
      </p:sp>
      <p:sp>
        <p:nvSpPr>
          <p:cNvPr id="241" name="Google Shape;241;p30"/>
          <p:cNvSpPr txBox="1">
            <a:spLocks noGrp="1"/>
          </p:cNvSpPr>
          <p:nvPr>
            <p:ph type="body" idx="1"/>
          </p:nvPr>
        </p:nvSpPr>
        <p:spPr>
          <a:xfrm>
            <a:off x="3390825" y="1162250"/>
            <a:ext cx="2509200" cy="2673600"/>
          </a:xfrm>
          <a:prstGeom prst="rect">
            <a:avLst/>
          </a:prstGeom>
        </p:spPr>
        <p:txBody>
          <a:bodyPr spcFirstLastPara="1" wrap="square" lIns="91425" tIns="91425" rIns="91425" bIns="91425" anchor="t" anchorCtr="0">
            <a:normAutofit/>
          </a:bodyPr>
          <a:lstStyle/>
          <a:p>
            <a:pPr marL="0" lvl="0" indent="0" algn="ctr" rtl="0">
              <a:lnSpc>
                <a:spcPct val="95000"/>
              </a:lnSpc>
              <a:spcBef>
                <a:spcPts val="0"/>
              </a:spcBef>
              <a:spcAft>
                <a:spcPts val="0"/>
              </a:spcAft>
              <a:buNone/>
            </a:pPr>
            <a:r>
              <a:rPr lang="en" sz="1402">
                <a:solidFill>
                  <a:schemeClr val="accent4"/>
                </a:solidFill>
              </a:rPr>
              <a:t>Worst Case Complexity:</a:t>
            </a:r>
            <a:endParaRPr sz="1402">
              <a:solidFill>
                <a:schemeClr val="accent4"/>
              </a:solidFill>
            </a:endParaRPr>
          </a:p>
          <a:p>
            <a:pPr marL="0" lvl="0" indent="0" algn="ctr" rtl="0">
              <a:lnSpc>
                <a:spcPct val="95000"/>
              </a:lnSpc>
              <a:spcBef>
                <a:spcPts val="0"/>
              </a:spcBef>
              <a:spcAft>
                <a:spcPts val="0"/>
              </a:spcAft>
              <a:buClr>
                <a:srgbClr val="000000"/>
              </a:buClr>
              <a:buSzPts val="1018"/>
              <a:buFont typeface="Arial"/>
              <a:buNone/>
            </a:pPr>
            <a:r>
              <a:rPr lang="en" sz="1402"/>
              <a:t>The worst case complexity represents the maximum amount of time or space required by an algorithm to solve a problem for a given input size i.e., when the input data is in reverse order or contains elements that require extensive movement.</a:t>
            </a:r>
            <a:endParaRPr sz="1402"/>
          </a:p>
          <a:p>
            <a:pPr marL="0" lvl="0" indent="0" algn="ctr" rtl="0">
              <a:lnSpc>
                <a:spcPct val="95000"/>
              </a:lnSpc>
              <a:spcBef>
                <a:spcPts val="0"/>
              </a:spcBef>
              <a:spcAft>
                <a:spcPts val="0"/>
              </a:spcAft>
              <a:buClr>
                <a:srgbClr val="000000"/>
              </a:buClr>
              <a:buSzPts val="1018"/>
              <a:buFont typeface="Arial"/>
              <a:buNone/>
            </a:pPr>
            <a:r>
              <a:rPr lang="en" sz="1402"/>
              <a:t>E.g.: 5,4,3,2,1</a:t>
            </a:r>
            <a:endParaRPr/>
          </a:p>
        </p:txBody>
      </p:sp>
      <p:sp>
        <p:nvSpPr>
          <p:cNvPr id="242" name="Google Shape;242;p30"/>
          <p:cNvSpPr txBox="1"/>
          <p:nvPr/>
        </p:nvSpPr>
        <p:spPr>
          <a:xfrm>
            <a:off x="1084875" y="3816650"/>
            <a:ext cx="7303500" cy="978300"/>
          </a:xfrm>
          <a:prstGeom prst="rect">
            <a:avLst/>
          </a:prstGeom>
          <a:noFill/>
          <a:ln>
            <a:noFill/>
          </a:ln>
        </p:spPr>
        <p:txBody>
          <a:bodyPr spcFirstLastPara="1" wrap="square" lIns="91425" tIns="91425" rIns="91425" bIns="91425" anchor="t" anchorCtr="0">
            <a:noAutofit/>
          </a:bodyPr>
          <a:lstStyle/>
          <a:p>
            <a:pPr marL="0" lvl="0" indent="0" algn="l" rtl="0">
              <a:lnSpc>
                <a:spcPct val="95000"/>
              </a:lnSpc>
              <a:spcBef>
                <a:spcPts val="0"/>
              </a:spcBef>
              <a:spcAft>
                <a:spcPts val="0"/>
              </a:spcAft>
              <a:buNone/>
            </a:pPr>
            <a:r>
              <a:rPr lang="en" sz="1402">
                <a:solidFill>
                  <a:schemeClr val="lt1"/>
                </a:solidFill>
                <a:latin typeface="Lato"/>
                <a:ea typeface="Lato"/>
                <a:cs typeface="Lato"/>
                <a:sym typeface="Lato"/>
              </a:rPr>
              <a:t>Understanding the best case, worst case, and average case complexities of sorting algorithms helps in evaluating their performance across different scenarios and selecting the most suitable algorithm for a given problem based on the expected input characteristics.</a:t>
            </a:r>
            <a:endParaRPr sz="1300">
              <a:solidFill>
                <a:schemeClr val="lt1"/>
              </a:solidFill>
              <a:latin typeface="Lato"/>
              <a:ea typeface="Lato"/>
              <a:cs typeface="Lato"/>
              <a:sym typeface="Lato"/>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31"/>
          <p:cNvSpPr txBox="1">
            <a:spLocks noGrp="1"/>
          </p:cNvSpPr>
          <p:nvPr>
            <p:ph type="title"/>
          </p:nvPr>
        </p:nvSpPr>
        <p:spPr>
          <a:xfrm>
            <a:off x="1297500" y="280900"/>
            <a:ext cx="7038900" cy="7944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latin typeface="Times New Roman"/>
                <a:ea typeface="Times New Roman"/>
                <a:cs typeface="Times New Roman"/>
                <a:sym typeface="Times New Roman"/>
              </a:rPr>
              <a:t>COMPARISON BETWEEN THE SORTING ALGORITHMS</a:t>
            </a:r>
            <a:endParaRPr>
              <a:latin typeface="Times New Roman"/>
              <a:ea typeface="Times New Roman"/>
              <a:cs typeface="Times New Roman"/>
              <a:sym typeface="Times New Roman"/>
            </a:endParaRPr>
          </a:p>
        </p:txBody>
      </p:sp>
      <p:graphicFrame>
        <p:nvGraphicFramePr>
          <p:cNvPr id="248" name="Google Shape;248;p31"/>
          <p:cNvGraphicFramePr/>
          <p:nvPr/>
        </p:nvGraphicFramePr>
        <p:xfrm>
          <a:off x="874900" y="1154325"/>
          <a:ext cx="8023325" cy="2629875"/>
        </p:xfrm>
        <a:graphic>
          <a:graphicData uri="http://schemas.openxmlformats.org/drawingml/2006/table">
            <a:tbl>
              <a:tblPr>
                <a:noFill/>
                <a:tableStyleId>{A6EB5BE0-36DD-4F45-97FB-796B41588ACD}</a:tableStyleId>
              </a:tblPr>
              <a:tblGrid>
                <a:gridCol w="1790875">
                  <a:extLst>
                    <a:ext uri="{9D8B030D-6E8A-4147-A177-3AD203B41FA5}">
                      <a16:colId xmlns:a16="http://schemas.microsoft.com/office/drawing/2014/main" val="20000"/>
                    </a:ext>
                  </a:extLst>
                </a:gridCol>
                <a:gridCol w="2348200">
                  <a:extLst>
                    <a:ext uri="{9D8B030D-6E8A-4147-A177-3AD203B41FA5}">
                      <a16:colId xmlns:a16="http://schemas.microsoft.com/office/drawing/2014/main" val="20001"/>
                    </a:ext>
                  </a:extLst>
                </a:gridCol>
                <a:gridCol w="1942125">
                  <a:extLst>
                    <a:ext uri="{9D8B030D-6E8A-4147-A177-3AD203B41FA5}">
                      <a16:colId xmlns:a16="http://schemas.microsoft.com/office/drawing/2014/main" val="20002"/>
                    </a:ext>
                  </a:extLst>
                </a:gridCol>
                <a:gridCol w="1942125">
                  <a:extLst>
                    <a:ext uri="{9D8B030D-6E8A-4147-A177-3AD203B41FA5}">
                      <a16:colId xmlns:a16="http://schemas.microsoft.com/office/drawing/2014/main" val="20003"/>
                    </a:ext>
                  </a:extLst>
                </a:gridCol>
              </a:tblGrid>
              <a:tr h="517725">
                <a:tc>
                  <a:txBody>
                    <a:bodyPr/>
                    <a:lstStyle/>
                    <a:p>
                      <a:pPr marL="0" lvl="0" indent="0" algn="ctr" rtl="0">
                        <a:spcBef>
                          <a:spcPts val="0"/>
                        </a:spcBef>
                        <a:spcAft>
                          <a:spcPts val="0"/>
                        </a:spcAft>
                        <a:buNone/>
                      </a:pPr>
                      <a:r>
                        <a:rPr lang="en">
                          <a:solidFill>
                            <a:schemeClr val="lt1"/>
                          </a:solidFill>
                          <a:latin typeface="Lato"/>
                          <a:ea typeface="Lato"/>
                          <a:cs typeface="Lato"/>
                          <a:sym typeface="Lato"/>
                        </a:rPr>
                        <a:t>Time Complexity</a:t>
                      </a:r>
                      <a:endParaRPr>
                        <a:solidFill>
                          <a:schemeClr val="lt1"/>
                        </a:solidFill>
                        <a:latin typeface="Lato"/>
                        <a:ea typeface="Lato"/>
                        <a:cs typeface="Lato"/>
                        <a:sym typeface="Lato"/>
                      </a:endParaRPr>
                    </a:p>
                  </a:txBody>
                  <a:tcPr marL="91425" marR="91425" marT="91425" marB="91425"/>
                </a:tc>
                <a:tc>
                  <a:txBody>
                    <a:bodyPr/>
                    <a:lstStyle/>
                    <a:p>
                      <a:pPr marL="0" lvl="0" indent="0" algn="ctr" rtl="0">
                        <a:spcBef>
                          <a:spcPts val="0"/>
                        </a:spcBef>
                        <a:spcAft>
                          <a:spcPts val="0"/>
                        </a:spcAft>
                        <a:buNone/>
                      </a:pPr>
                      <a:r>
                        <a:rPr lang="en">
                          <a:solidFill>
                            <a:schemeClr val="lt1"/>
                          </a:solidFill>
                          <a:latin typeface="Lato"/>
                          <a:ea typeface="Lato"/>
                          <a:cs typeface="Lato"/>
                          <a:sym typeface="Lato"/>
                        </a:rPr>
                        <a:t>Merge Sort</a:t>
                      </a:r>
                      <a:endParaRPr>
                        <a:solidFill>
                          <a:schemeClr val="lt1"/>
                        </a:solidFill>
                        <a:latin typeface="Lato"/>
                        <a:ea typeface="Lato"/>
                        <a:cs typeface="Lato"/>
                        <a:sym typeface="Lato"/>
                      </a:endParaRPr>
                    </a:p>
                  </a:txBody>
                  <a:tcPr marL="91425" marR="91425" marT="91425" marB="91425"/>
                </a:tc>
                <a:tc>
                  <a:txBody>
                    <a:bodyPr/>
                    <a:lstStyle/>
                    <a:p>
                      <a:pPr marL="0" lvl="0" indent="0" algn="ctr" rtl="0">
                        <a:spcBef>
                          <a:spcPts val="0"/>
                        </a:spcBef>
                        <a:spcAft>
                          <a:spcPts val="0"/>
                        </a:spcAft>
                        <a:buNone/>
                      </a:pPr>
                      <a:r>
                        <a:rPr lang="en">
                          <a:solidFill>
                            <a:schemeClr val="lt1"/>
                          </a:solidFill>
                          <a:latin typeface="Lato"/>
                          <a:ea typeface="Lato"/>
                          <a:cs typeface="Lato"/>
                          <a:sym typeface="Lato"/>
                        </a:rPr>
                        <a:t>Bubble Sort</a:t>
                      </a:r>
                      <a:endParaRPr>
                        <a:solidFill>
                          <a:schemeClr val="lt1"/>
                        </a:solidFill>
                        <a:latin typeface="Lato"/>
                        <a:ea typeface="Lato"/>
                        <a:cs typeface="Lato"/>
                        <a:sym typeface="Lato"/>
                      </a:endParaRPr>
                    </a:p>
                  </a:txBody>
                  <a:tcPr marL="91425" marR="91425" marT="91425" marB="91425"/>
                </a:tc>
                <a:tc>
                  <a:txBody>
                    <a:bodyPr/>
                    <a:lstStyle/>
                    <a:p>
                      <a:pPr marL="0" lvl="0" indent="0" algn="ctr" rtl="0">
                        <a:spcBef>
                          <a:spcPts val="0"/>
                        </a:spcBef>
                        <a:spcAft>
                          <a:spcPts val="0"/>
                        </a:spcAft>
                        <a:buNone/>
                      </a:pPr>
                      <a:r>
                        <a:rPr lang="en">
                          <a:solidFill>
                            <a:schemeClr val="lt1"/>
                          </a:solidFill>
                          <a:latin typeface="Lato"/>
                          <a:ea typeface="Lato"/>
                          <a:cs typeface="Lato"/>
                          <a:sym typeface="Lato"/>
                        </a:rPr>
                        <a:t>Insertion Sort</a:t>
                      </a:r>
                      <a:endParaRPr>
                        <a:solidFill>
                          <a:schemeClr val="lt1"/>
                        </a:solidFill>
                        <a:latin typeface="Lato"/>
                        <a:ea typeface="Lato"/>
                        <a:cs typeface="Lato"/>
                        <a:sym typeface="Lato"/>
                      </a:endParaRPr>
                    </a:p>
                  </a:txBody>
                  <a:tcPr marL="91425" marR="91425" marT="91425" marB="91425"/>
                </a:tc>
                <a:extLst>
                  <a:ext uri="{0D108BD9-81ED-4DB2-BD59-A6C34878D82A}">
                    <a16:rowId xmlns:a16="http://schemas.microsoft.com/office/drawing/2014/main" val="10000"/>
                  </a:ext>
                </a:extLst>
              </a:tr>
              <a:tr h="538350">
                <a:tc>
                  <a:txBody>
                    <a:bodyPr/>
                    <a:lstStyle/>
                    <a:p>
                      <a:pPr marL="0" lvl="0" indent="0" algn="ctr" rtl="0">
                        <a:spcBef>
                          <a:spcPts val="0"/>
                        </a:spcBef>
                        <a:spcAft>
                          <a:spcPts val="0"/>
                        </a:spcAft>
                        <a:buNone/>
                      </a:pPr>
                      <a:r>
                        <a:rPr lang="en">
                          <a:solidFill>
                            <a:schemeClr val="lt1"/>
                          </a:solidFill>
                          <a:latin typeface="Lato"/>
                          <a:ea typeface="Lato"/>
                          <a:cs typeface="Lato"/>
                          <a:sym typeface="Lato"/>
                        </a:rPr>
                        <a:t>Worst Case</a:t>
                      </a:r>
                      <a:endParaRPr>
                        <a:solidFill>
                          <a:schemeClr val="lt1"/>
                        </a:solidFill>
                        <a:latin typeface="Lato"/>
                        <a:ea typeface="Lato"/>
                        <a:cs typeface="Lato"/>
                        <a:sym typeface="Lato"/>
                      </a:endParaRPr>
                    </a:p>
                  </a:txBody>
                  <a:tcPr marL="91425" marR="91425" marT="91425" marB="91425"/>
                </a:tc>
                <a:tc>
                  <a:txBody>
                    <a:bodyPr/>
                    <a:lstStyle/>
                    <a:p>
                      <a:pPr marL="0" lvl="0" indent="0" algn="ctr" rtl="0">
                        <a:spcBef>
                          <a:spcPts val="0"/>
                        </a:spcBef>
                        <a:spcAft>
                          <a:spcPts val="0"/>
                        </a:spcAft>
                        <a:buNone/>
                      </a:pPr>
                      <a:r>
                        <a:rPr lang="en">
                          <a:solidFill>
                            <a:schemeClr val="lt1"/>
                          </a:solidFill>
                          <a:latin typeface="Lato"/>
                          <a:ea typeface="Lato"/>
                          <a:cs typeface="Lato"/>
                          <a:sym typeface="Lato"/>
                        </a:rPr>
                        <a:t>O( n log n)</a:t>
                      </a:r>
                      <a:endParaRPr>
                        <a:solidFill>
                          <a:schemeClr val="lt1"/>
                        </a:solidFill>
                        <a:latin typeface="Lato"/>
                        <a:ea typeface="Lato"/>
                        <a:cs typeface="Lato"/>
                        <a:sym typeface="Lato"/>
                      </a:endParaRPr>
                    </a:p>
                  </a:txBody>
                  <a:tcPr marL="91425" marR="91425" marT="91425" marB="91425"/>
                </a:tc>
                <a:tc>
                  <a:txBody>
                    <a:bodyPr/>
                    <a:lstStyle/>
                    <a:p>
                      <a:pPr marL="0" lvl="0" indent="0" algn="ctr" rtl="0">
                        <a:spcBef>
                          <a:spcPts val="0"/>
                        </a:spcBef>
                        <a:spcAft>
                          <a:spcPts val="0"/>
                        </a:spcAft>
                        <a:buNone/>
                      </a:pPr>
                      <a:r>
                        <a:rPr lang="en">
                          <a:solidFill>
                            <a:schemeClr val="lt1"/>
                          </a:solidFill>
                          <a:latin typeface="Lato"/>
                          <a:ea typeface="Lato"/>
                          <a:cs typeface="Lato"/>
                          <a:sym typeface="Lato"/>
                        </a:rPr>
                        <a:t>O(n^2)</a:t>
                      </a:r>
                      <a:endParaRPr>
                        <a:solidFill>
                          <a:schemeClr val="lt1"/>
                        </a:solidFill>
                        <a:latin typeface="Lato"/>
                        <a:ea typeface="Lato"/>
                        <a:cs typeface="Lato"/>
                        <a:sym typeface="Lato"/>
                      </a:endParaRPr>
                    </a:p>
                  </a:txBody>
                  <a:tcPr marL="91425" marR="91425" marT="91425" marB="91425"/>
                </a:tc>
                <a:tc>
                  <a:txBody>
                    <a:bodyPr/>
                    <a:lstStyle/>
                    <a:p>
                      <a:pPr marL="0" lvl="0" indent="0" algn="ctr" rtl="0">
                        <a:spcBef>
                          <a:spcPts val="0"/>
                        </a:spcBef>
                        <a:spcAft>
                          <a:spcPts val="0"/>
                        </a:spcAft>
                        <a:buNone/>
                      </a:pPr>
                      <a:r>
                        <a:rPr lang="en">
                          <a:solidFill>
                            <a:schemeClr val="lt1"/>
                          </a:solidFill>
                          <a:latin typeface="Lato"/>
                          <a:ea typeface="Lato"/>
                          <a:cs typeface="Lato"/>
                          <a:sym typeface="Lato"/>
                        </a:rPr>
                        <a:t>O(n^2)</a:t>
                      </a:r>
                      <a:endParaRPr>
                        <a:solidFill>
                          <a:schemeClr val="lt1"/>
                        </a:solidFill>
                        <a:latin typeface="Lato"/>
                        <a:ea typeface="Lato"/>
                        <a:cs typeface="Lato"/>
                        <a:sym typeface="Lato"/>
                      </a:endParaRPr>
                    </a:p>
                  </a:txBody>
                  <a:tcPr marL="91425" marR="91425" marT="91425" marB="91425"/>
                </a:tc>
                <a:extLst>
                  <a:ext uri="{0D108BD9-81ED-4DB2-BD59-A6C34878D82A}">
                    <a16:rowId xmlns:a16="http://schemas.microsoft.com/office/drawing/2014/main" val="10001"/>
                  </a:ext>
                </a:extLst>
              </a:tr>
              <a:tr h="538350">
                <a:tc>
                  <a:txBody>
                    <a:bodyPr/>
                    <a:lstStyle/>
                    <a:p>
                      <a:pPr marL="0" lvl="0" indent="0" algn="ctr" rtl="0">
                        <a:spcBef>
                          <a:spcPts val="0"/>
                        </a:spcBef>
                        <a:spcAft>
                          <a:spcPts val="0"/>
                        </a:spcAft>
                        <a:buNone/>
                      </a:pPr>
                      <a:r>
                        <a:rPr lang="en">
                          <a:solidFill>
                            <a:schemeClr val="lt1"/>
                          </a:solidFill>
                          <a:latin typeface="Lato"/>
                          <a:ea typeface="Lato"/>
                          <a:cs typeface="Lato"/>
                          <a:sym typeface="Lato"/>
                        </a:rPr>
                        <a:t>Best Case</a:t>
                      </a:r>
                      <a:endParaRPr>
                        <a:solidFill>
                          <a:schemeClr val="lt1"/>
                        </a:solidFill>
                        <a:latin typeface="Lato"/>
                        <a:ea typeface="Lato"/>
                        <a:cs typeface="Lato"/>
                        <a:sym typeface="Lato"/>
                      </a:endParaRPr>
                    </a:p>
                  </a:txBody>
                  <a:tcPr marL="91425" marR="91425" marT="91425" marB="91425"/>
                </a:tc>
                <a:tc>
                  <a:txBody>
                    <a:bodyPr/>
                    <a:lstStyle/>
                    <a:p>
                      <a:pPr marL="0" lvl="0" indent="0" algn="ctr" rtl="0">
                        <a:spcBef>
                          <a:spcPts val="0"/>
                        </a:spcBef>
                        <a:spcAft>
                          <a:spcPts val="0"/>
                        </a:spcAft>
                        <a:buNone/>
                      </a:pPr>
                      <a:r>
                        <a:rPr lang="en">
                          <a:solidFill>
                            <a:schemeClr val="lt1"/>
                          </a:solidFill>
                          <a:latin typeface="Lato"/>
                          <a:ea typeface="Lato"/>
                          <a:cs typeface="Lato"/>
                          <a:sym typeface="Lato"/>
                        </a:rPr>
                        <a:t>O( n log n)</a:t>
                      </a:r>
                      <a:endParaRPr>
                        <a:solidFill>
                          <a:schemeClr val="lt1"/>
                        </a:solidFill>
                        <a:latin typeface="Lato"/>
                        <a:ea typeface="Lato"/>
                        <a:cs typeface="Lato"/>
                        <a:sym typeface="Lato"/>
                      </a:endParaRPr>
                    </a:p>
                  </a:txBody>
                  <a:tcPr marL="91425" marR="91425" marT="91425" marB="91425"/>
                </a:tc>
                <a:tc>
                  <a:txBody>
                    <a:bodyPr/>
                    <a:lstStyle/>
                    <a:p>
                      <a:pPr marL="0" lvl="0" indent="0" algn="ctr" rtl="0">
                        <a:spcBef>
                          <a:spcPts val="0"/>
                        </a:spcBef>
                        <a:spcAft>
                          <a:spcPts val="0"/>
                        </a:spcAft>
                        <a:buNone/>
                      </a:pPr>
                      <a:r>
                        <a:rPr lang="en">
                          <a:solidFill>
                            <a:schemeClr val="lt1"/>
                          </a:solidFill>
                          <a:latin typeface="Lato"/>
                          <a:ea typeface="Lato"/>
                          <a:cs typeface="Lato"/>
                          <a:sym typeface="Lato"/>
                        </a:rPr>
                        <a:t>O(n)</a:t>
                      </a:r>
                      <a:endParaRPr>
                        <a:solidFill>
                          <a:schemeClr val="lt1"/>
                        </a:solidFill>
                        <a:latin typeface="Lato"/>
                        <a:ea typeface="Lato"/>
                        <a:cs typeface="Lato"/>
                        <a:sym typeface="Lato"/>
                      </a:endParaRPr>
                    </a:p>
                  </a:txBody>
                  <a:tcPr marL="91425" marR="91425" marT="91425" marB="91425"/>
                </a:tc>
                <a:tc>
                  <a:txBody>
                    <a:bodyPr/>
                    <a:lstStyle/>
                    <a:p>
                      <a:pPr marL="0" lvl="0" indent="0" algn="ctr" rtl="0">
                        <a:spcBef>
                          <a:spcPts val="0"/>
                        </a:spcBef>
                        <a:spcAft>
                          <a:spcPts val="0"/>
                        </a:spcAft>
                        <a:buNone/>
                      </a:pPr>
                      <a:r>
                        <a:rPr lang="en">
                          <a:solidFill>
                            <a:schemeClr val="lt1"/>
                          </a:solidFill>
                          <a:latin typeface="Lato"/>
                          <a:ea typeface="Lato"/>
                          <a:cs typeface="Lato"/>
                          <a:sym typeface="Lato"/>
                        </a:rPr>
                        <a:t>O(n)</a:t>
                      </a:r>
                      <a:endParaRPr>
                        <a:solidFill>
                          <a:schemeClr val="lt1"/>
                        </a:solidFill>
                        <a:latin typeface="Lato"/>
                        <a:ea typeface="Lato"/>
                        <a:cs typeface="Lato"/>
                        <a:sym typeface="Lato"/>
                      </a:endParaRPr>
                    </a:p>
                  </a:txBody>
                  <a:tcPr marL="91425" marR="91425" marT="91425" marB="91425"/>
                </a:tc>
                <a:extLst>
                  <a:ext uri="{0D108BD9-81ED-4DB2-BD59-A6C34878D82A}">
                    <a16:rowId xmlns:a16="http://schemas.microsoft.com/office/drawing/2014/main" val="10002"/>
                  </a:ext>
                </a:extLst>
              </a:tr>
              <a:tr h="517725">
                <a:tc>
                  <a:txBody>
                    <a:bodyPr/>
                    <a:lstStyle/>
                    <a:p>
                      <a:pPr marL="0" lvl="0" indent="0" algn="ctr" rtl="0">
                        <a:spcBef>
                          <a:spcPts val="0"/>
                        </a:spcBef>
                        <a:spcAft>
                          <a:spcPts val="0"/>
                        </a:spcAft>
                        <a:buNone/>
                      </a:pPr>
                      <a:r>
                        <a:rPr lang="en">
                          <a:solidFill>
                            <a:schemeClr val="lt1"/>
                          </a:solidFill>
                          <a:latin typeface="Lato"/>
                          <a:ea typeface="Lato"/>
                          <a:cs typeface="Lato"/>
                          <a:sym typeface="Lato"/>
                        </a:rPr>
                        <a:t>Average Case</a:t>
                      </a:r>
                      <a:endParaRPr>
                        <a:solidFill>
                          <a:schemeClr val="lt1"/>
                        </a:solidFill>
                        <a:latin typeface="Lato"/>
                        <a:ea typeface="Lato"/>
                        <a:cs typeface="Lato"/>
                        <a:sym typeface="Lato"/>
                      </a:endParaRPr>
                    </a:p>
                  </a:txBody>
                  <a:tcPr marL="91425" marR="91425" marT="91425" marB="91425"/>
                </a:tc>
                <a:tc>
                  <a:txBody>
                    <a:bodyPr/>
                    <a:lstStyle/>
                    <a:p>
                      <a:pPr marL="0" lvl="0" indent="0" algn="ctr" rtl="0">
                        <a:spcBef>
                          <a:spcPts val="0"/>
                        </a:spcBef>
                        <a:spcAft>
                          <a:spcPts val="0"/>
                        </a:spcAft>
                        <a:buNone/>
                      </a:pPr>
                      <a:r>
                        <a:rPr lang="en">
                          <a:solidFill>
                            <a:schemeClr val="lt1"/>
                          </a:solidFill>
                          <a:latin typeface="Lato"/>
                          <a:ea typeface="Lato"/>
                          <a:cs typeface="Lato"/>
                          <a:sym typeface="Lato"/>
                        </a:rPr>
                        <a:t>O( n log n)</a:t>
                      </a:r>
                      <a:endParaRPr>
                        <a:solidFill>
                          <a:schemeClr val="lt1"/>
                        </a:solidFill>
                        <a:latin typeface="Lato"/>
                        <a:ea typeface="Lato"/>
                        <a:cs typeface="Lato"/>
                        <a:sym typeface="Lato"/>
                      </a:endParaRPr>
                    </a:p>
                  </a:txBody>
                  <a:tcPr marL="91425" marR="91425" marT="91425" marB="91425"/>
                </a:tc>
                <a:tc>
                  <a:txBody>
                    <a:bodyPr/>
                    <a:lstStyle/>
                    <a:p>
                      <a:pPr marL="0" lvl="0" indent="0" algn="ctr" rtl="0">
                        <a:spcBef>
                          <a:spcPts val="0"/>
                        </a:spcBef>
                        <a:spcAft>
                          <a:spcPts val="0"/>
                        </a:spcAft>
                        <a:buNone/>
                      </a:pPr>
                      <a:r>
                        <a:rPr lang="en">
                          <a:solidFill>
                            <a:schemeClr val="lt1"/>
                          </a:solidFill>
                          <a:latin typeface="Lato"/>
                          <a:ea typeface="Lato"/>
                          <a:cs typeface="Lato"/>
                          <a:sym typeface="Lato"/>
                        </a:rPr>
                        <a:t>O(n^2)</a:t>
                      </a:r>
                      <a:endParaRPr>
                        <a:solidFill>
                          <a:schemeClr val="lt1"/>
                        </a:solidFill>
                        <a:latin typeface="Lato"/>
                        <a:ea typeface="Lato"/>
                        <a:cs typeface="Lato"/>
                        <a:sym typeface="Lato"/>
                      </a:endParaRPr>
                    </a:p>
                  </a:txBody>
                  <a:tcPr marL="91425" marR="91425" marT="91425" marB="91425"/>
                </a:tc>
                <a:tc>
                  <a:txBody>
                    <a:bodyPr/>
                    <a:lstStyle/>
                    <a:p>
                      <a:pPr marL="0" lvl="0" indent="0" algn="ctr" rtl="0">
                        <a:spcBef>
                          <a:spcPts val="0"/>
                        </a:spcBef>
                        <a:spcAft>
                          <a:spcPts val="0"/>
                        </a:spcAft>
                        <a:buNone/>
                      </a:pPr>
                      <a:r>
                        <a:rPr lang="en">
                          <a:solidFill>
                            <a:schemeClr val="lt1"/>
                          </a:solidFill>
                          <a:latin typeface="Lato"/>
                          <a:ea typeface="Lato"/>
                          <a:cs typeface="Lato"/>
                          <a:sym typeface="Lato"/>
                        </a:rPr>
                        <a:t>O(n^2)</a:t>
                      </a:r>
                      <a:endParaRPr>
                        <a:solidFill>
                          <a:schemeClr val="lt1"/>
                        </a:solidFill>
                        <a:latin typeface="Lato"/>
                        <a:ea typeface="Lato"/>
                        <a:cs typeface="Lato"/>
                        <a:sym typeface="Lato"/>
                      </a:endParaRPr>
                    </a:p>
                  </a:txBody>
                  <a:tcPr marL="91425" marR="91425" marT="91425" marB="91425"/>
                </a:tc>
                <a:extLst>
                  <a:ext uri="{0D108BD9-81ED-4DB2-BD59-A6C34878D82A}">
                    <a16:rowId xmlns:a16="http://schemas.microsoft.com/office/drawing/2014/main" val="10003"/>
                  </a:ext>
                </a:extLst>
              </a:tr>
              <a:tr h="517725">
                <a:tc>
                  <a:txBody>
                    <a:bodyPr/>
                    <a:lstStyle/>
                    <a:p>
                      <a:pPr marL="0" lvl="0" indent="0" algn="ctr" rtl="0">
                        <a:spcBef>
                          <a:spcPts val="0"/>
                        </a:spcBef>
                        <a:spcAft>
                          <a:spcPts val="0"/>
                        </a:spcAft>
                        <a:buNone/>
                      </a:pPr>
                      <a:r>
                        <a:rPr lang="en">
                          <a:solidFill>
                            <a:schemeClr val="lt1"/>
                          </a:solidFill>
                          <a:latin typeface="Lato"/>
                          <a:ea typeface="Lato"/>
                          <a:cs typeface="Lato"/>
                          <a:sym typeface="Lato"/>
                        </a:rPr>
                        <a:t>Space Complexity</a:t>
                      </a:r>
                      <a:endParaRPr>
                        <a:solidFill>
                          <a:schemeClr val="lt1"/>
                        </a:solidFill>
                        <a:latin typeface="Lato"/>
                        <a:ea typeface="Lato"/>
                        <a:cs typeface="Lato"/>
                        <a:sym typeface="Lato"/>
                      </a:endParaRPr>
                    </a:p>
                  </a:txBody>
                  <a:tcPr marL="91425" marR="91425" marT="91425" marB="91425"/>
                </a:tc>
                <a:tc>
                  <a:txBody>
                    <a:bodyPr/>
                    <a:lstStyle/>
                    <a:p>
                      <a:pPr marL="0" lvl="0" indent="0" algn="ctr" rtl="0">
                        <a:spcBef>
                          <a:spcPts val="0"/>
                        </a:spcBef>
                        <a:spcAft>
                          <a:spcPts val="0"/>
                        </a:spcAft>
                        <a:buNone/>
                      </a:pPr>
                      <a:r>
                        <a:rPr lang="en">
                          <a:solidFill>
                            <a:schemeClr val="lt1"/>
                          </a:solidFill>
                          <a:latin typeface="Lato"/>
                          <a:ea typeface="Lato"/>
                          <a:cs typeface="Lato"/>
                          <a:sym typeface="Lato"/>
                        </a:rPr>
                        <a:t>O(n)</a:t>
                      </a:r>
                      <a:endParaRPr>
                        <a:solidFill>
                          <a:schemeClr val="lt1"/>
                        </a:solidFill>
                        <a:latin typeface="Lato"/>
                        <a:ea typeface="Lato"/>
                        <a:cs typeface="Lato"/>
                        <a:sym typeface="Lato"/>
                      </a:endParaRPr>
                    </a:p>
                  </a:txBody>
                  <a:tcPr marL="91425" marR="91425" marT="91425" marB="91425"/>
                </a:tc>
                <a:tc>
                  <a:txBody>
                    <a:bodyPr/>
                    <a:lstStyle/>
                    <a:p>
                      <a:pPr marL="0" lvl="0" indent="0" algn="ctr" rtl="0">
                        <a:spcBef>
                          <a:spcPts val="0"/>
                        </a:spcBef>
                        <a:spcAft>
                          <a:spcPts val="0"/>
                        </a:spcAft>
                        <a:buNone/>
                      </a:pPr>
                      <a:r>
                        <a:rPr lang="en">
                          <a:solidFill>
                            <a:schemeClr val="lt1"/>
                          </a:solidFill>
                          <a:latin typeface="Lato"/>
                          <a:ea typeface="Lato"/>
                          <a:cs typeface="Lato"/>
                          <a:sym typeface="Lato"/>
                        </a:rPr>
                        <a:t>O(1)</a:t>
                      </a:r>
                      <a:endParaRPr>
                        <a:solidFill>
                          <a:schemeClr val="lt1"/>
                        </a:solidFill>
                        <a:latin typeface="Lato"/>
                        <a:ea typeface="Lato"/>
                        <a:cs typeface="Lato"/>
                        <a:sym typeface="Lato"/>
                      </a:endParaRPr>
                    </a:p>
                  </a:txBody>
                  <a:tcPr marL="91425" marR="91425" marT="91425" marB="91425"/>
                </a:tc>
                <a:tc>
                  <a:txBody>
                    <a:bodyPr/>
                    <a:lstStyle/>
                    <a:p>
                      <a:pPr marL="0" lvl="0" indent="0" algn="ctr" rtl="0">
                        <a:spcBef>
                          <a:spcPts val="0"/>
                        </a:spcBef>
                        <a:spcAft>
                          <a:spcPts val="0"/>
                        </a:spcAft>
                        <a:buNone/>
                      </a:pPr>
                      <a:r>
                        <a:rPr lang="en">
                          <a:solidFill>
                            <a:schemeClr val="lt1"/>
                          </a:solidFill>
                          <a:latin typeface="Lato"/>
                          <a:ea typeface="Lato"/>
                          <a:cs typeface="Lato"/>
                          <a:sym typeface="Lato"/>
                        </a:rPr>
                        <a:t>O(1)</a:t>
                      </a:r>
                      <a:endParaRPr>
                        <a:solidFill>
                          <a:schemeClr val="lt1"/>
                        </a:solidFill>
                        <a:latin typeface="Lato"/>
                        <a:ea typeface="Lato"/>
                        <a:cs typeface="Lato"/>
                        <a:sym typeface="Lato"/>
                      </a:endParaRPr>
                    </a:p>
                  </a:txBody>
                  <a:tcPr marL="91425" marR="91425" marT="91425" marB="91425"/>
                </a:tc>
                <a:extLst>
                  <a:ext uri="{0D108BD9-81ED-4DB2-BD59-A6C34878D82A}">
                    <a16:rowId xmlns:a16="http://schemas.microsoft.com/office/drawing/2014/main" val="10004"/>
                  </a:ext>
                </a:extLst>
              </a:tr>
            </a:tbl>
          </a:graphicData>
        </a:graphic>
      </p:graphicFrame>
      <p:sp>
        <p:nvSpPr>
          <p:cNvPr id="249" name="Google Shape;249;p31"/>
          <p:cNvSpPr txBox="1"/>
          <p:nvPr/>
        </p:nvSpPr>
        <p:spPr>
          <a:xfrm>
            <a:off x="1458775" y="3860375"/>
            <a:ext cx="7038900" cy="445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lt1"/>
                </a:solidFill>
                <a:latin typeface="Lato"/>
                <a:ea typeface="Lato"/>
                <a:cs typeface="Lato"/>
                <a:sym typeface="Lato"/>
              </a:rPr>
              <a:t>Fig: Table for showing different time complexities and space complexity</a:t>
            </a:r>
            <a:endParaRPr>
              <a:solidFill>
                <a:schemeClr val="lt1"/>
              </a:solidFill>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latin typeface="Times New Roman"/>
                <a:ea typeface="Times New Roman"/>
                <a:cs typeface="Times New Roman"/>
                <a:sym typeface="Times New Roman"/>
              </a:rPr>
              <a:t>INTRODUCTION</a:t>
            </a:r>
            <a:endParaRPr>
              <a:latin typeface="Times New Roman"/>
              <a:ea typeface="Times New Roman"/>
              <a:cs typeface="Times New Roman"/>
              <a:sym typeface="Times New Roman"/>
            </a:endParaRPr>
          </a:p>
        </p:txBody>
      </p:sp>
      <p:sp>
        <p:nvSpPr>
          <p:cNvPr id="141" name="Google Shape;141;p14"/>
          <p:cNvSpPr txBox="1">
            <a:spLocks noGrp="1"/>
          </p:cNvSpPr>
          <p:nvPr>
            <p:ph type="body" idx="1"/>
          </p:nvPr>
        </p:nvSpPr>
        <p:spPr>
          <a:xfrm>
            <a:off x="1297500" y="1132450"/>
            <a:ext cx="7038900" cy="3346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500"/>
              <a:t>A sorting algorithm is a method used to rearrange a given array or list of elements according to a comparison operator on the elements. These algorithms are primarily employed to organize data into a specific order, most commonly numerical or alphabetical (or lexicographical) order. Sorting can be done in ascending order (A-Z, 0-9) or descending order (Z-A, 9-0), depending on the requirements.</a:t>
            </a:r>
            <a:endParaRPr sz="1500"/>
          </a:p>
          <a:p>
            <a:pPr marL="0" lvl="0" indent="0" algn="l" rtl="0">
              <a:spcBef>
                <a:spcPts val="0"/>
              </a:spcBef>
              <a:spcAft>
                <a:spcPts val="0"/>
              </a:spcAft>
              <a:buNone/>
            </a:pPr>
            <a:endParaRPr sz="1500"/>
          </a:p>
          <a:p>
            <a:pPr marL="457200" lvl="0" indent="-323850" algn="l" rtl="0">
              <a:spcBef>
                <a:spcPts val="0"/>
              </a:spcBef>
              <a:spcAft>
                <a:spcPts val="0"/>
              </a:spcAft>
              <a:buSzPts val="1500"/>
              <a:buChar char="●"/>
            </a:pPr>
            <a:r>
              <a:rPr lang="en" sz="1500"/>
              <a:t>Sorting algorithms are essential in various fields, including computer science, mathematics, and data analysis, where ordered data is crucial for efficient processing and analysis.</a:t>
            </a:r>
            <a:endParaRPr sz="1500"/>
          </a:p>
          <a:p>
            <a:pPr marL="457200" lvl="0" indent="-323850" algn="l" rtl="0">
              <a:spcBef>
                <a:spcPts val="0"/>
              </a:spcBef>
              <a:spcAft>
                <a:spcPts val="0"/>
              </a:spcAft>
              <a:buSzPts val="1500"/>
              <a:buChar char="●"/>
            </a:pPr>
            <a:r>
              <a:rPr lang="en" sz="1500"/>
              <a:t>They play a vital role in tasks such as searching, data mining, and statistical analysis by providing a structured way to access and manipulate data</a:t>
            </a:r>
            <a:endParaRPr sz="1500" b="1"/>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32"/>
          <p:cNvSpPr txBox="1">
            <a:spLocks noGrp="1"/>
          </p:cNvSpPr>
          <p:nvPr>
            <p:ph type="title"/>
          </p:nvPr>
        </p:nvSpPr>
        <p:spPr>
          <a:xfrm>
            <a:off x="1297500" y="455275"/>
            <a:ext cx="7038900" cy="6972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latin typeface="Times New Roman"/>
                <a:ea typeface="Times New Roman"/>
                <a:cs typeface="Times New Roman"/>
                <a:sym typeface="Times New Roman"/>
              </a:rPr>
              <a:t>EXPLANING COMPARISONS</a:t>
            </a:r>
            <a:endParaRPr>
              <a:latin typeface="Times New Roman"/>
              <a:ea typeface="Times New Roman"/>
              <a:cs typeface="Times New Roman"/>
              <a:sym typeface="Times New Roman"/>
            </a:endParaRPr>
          </a:p>
          <a:p>
            <a:pPr marL="0" lvl="0" indent="0" algn="l" rtl="0">
              <a:spcBef>
                <a:spcPts val="0"/>
              </a:spcBef>
              <a:spcAft>
                <a:spcPts val="0"/>
              </a:spcAft>
              <a:buNone/>
            </a:pPr>
            <a:endParaRPr/>
          </a:p>
        </p:txBody>
      </p:sp>
      <p:sp>
        <p:nvSpPr>
          <p:cNvPr id="255" name="Google Shape;255;p32"/>
          <p:cNvSpPr txBox="1">
            <a:spLocks noGrp="1"/>
          </p:cNvSpPr>
          <p:nvPr>
            <p:ph type="body" idx="1"/>
          </p:nvPr>
        </p:nvSpPr>
        <p:spPr>
          <a:xfrm>
            <a:off x="1297500" y="1152575"/>
            <a:ext cx="7038900" cy="3545400"/>
          </a:xfrm>
          <a:prstGeom prst="rect">
            <a:avLst/>
          </a:prstGeom>
        </p:spPr>
        <p:txBody>
          <a:bodyPr spcFirstLastPara="1" wrap="square" lIns="91425" tIns="91425" rIns="91425" bIns="91425" anchor="t" anchorCtr="0">
            <a:normAutofit fontScale="92500"/>
          </a:bodyPr>
          <a:lstStyle/>
          <a:p>
            <a:pPr marL="457200" lvl="0" indent="-330200" algn="l" rtl="0">
              <a:spcBef>
                <a:spcPts val="0"/>
              </a:spcBef>
              <a:spcAft>
                <a:spcPts val="0"/>
              </a:spcAft>
              <a:buSzPts val="1600"/>
              <a:buChar char="●"/>
            </a:pPr>
            <a:r>
              <a:rPr lang="en" sz="1600"/>
              <a:t>Bubble and insertion sort appear to have </a:t>
            </a:r>
            <a:r>
              <a:rPr lang="en" sz="1600">
                <a:solidFill>
                  <a:schemeClr val="accent4"/>
                </a:solidFill>
              </a:rPr>
              <a:t>identical complexities</a:t>
            </a:r>
            <a:r>
              <a:rPr lang="en" sz="1600"/>
              <a:t> in terms of time and space. However, insertion sort will perform better on a list that is substantially sorted while bubble sort is beginner friendly because of having fewer line.Merge sort is much faster than bubble sort and insertion sort. It takes less time to sort large lists and lists that are more unordered. But, when we want to work with smaller lists, bubble sort will be quicker than merge sort.</a:t>
            </a:r>
            <a:endParaRPr sz="1600"/>
          </a:p>
          <a:p>
            <a:pPr marL="457200" lvl="0" indent="-330200" algn="l" rtl="0">
              <a:spcBef>
                <a:spcPts val="0"/>
              </a:spcBef>
              <a:spcAft>
                <a:spcPts val="0"/>
              </a:spcAft>
              <a:buSzPts val="1600"/>
              <a:buChar char="●"/>
            </a:pPr>
            <a:r>
              <a:rPr lang="en" sz="1600"/>
              <a:t>Merge sort has the worst </a:t>
            </a:r>
            <a:r>
              <a:rPr lang="en" sz="1600">
                <a:solidFill>
                  <a:schemeClr val="accent4"/>
                </a:solidFill>
              </a:rPr>
              <a:t>space</a:t>
            </a:r>
            <a:r>
              <a:rPr lang="en" sz="1600"/>
              <a:t> complexity as it needs memory to store the data as it is merged. This can be a problem when there is a larger data set. A merge sort can however, be parallelised in order to make it suitable for manipulating big data.</a:t>
            </a:r>
            <a:endParaRPr sz="1600"/>
          </a:p>
          <a:p>
            <a:pPr marL="0" lvl="0" indent="0" algn="l" rtl="0">
              <a:spcBef>
                <a:spcPts val="0"/>
              </a:spcBef>
              <a:spcAft>
                <a:spcPts val="0"/>
              </a:spcAft>
              <a:buNone/>
            </a:pPr>
            <a:endParaRPr sz="1600"/>
          </a:p>
          <a:p>
            <a:pPr marL="0" lvl="0" indent="0" algn="l" rtl="0">
              <a:spcBef>
                <a:spcPts val="0"/>
              </a:spcBef>
              <a:spcAft>
                <a:spcPts val="0"/>
              </a:spcAft>
              <a:buNone/>
            </a:pPr>
            <a:r>
              <a:rPr lang="en" sz="1600" b="1"/>
              <a:t>Therefore, we can conclude that Merge sort is the best sorting algorithm compared to both bubble sort and insertion sort.</a:t>
            </a:r>
            <a:endParaRPr sz="1600" b="1"/>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2D39DA-0F25-0B0A-153B-31BB68893663}"/>
              </a:ext>
            </a:extLst>
          </p:cNvPr>
          <p:cNvSpPr>
            <a:spLocks noGrp="1"/>
          </p:cNvSpPr>
          <p:nvPr>
            <p:ph type="title"/>
          </p:nvPr>
        </p:nvSpPr>
        <p:spPr/>
        <p:txBody>
          <a:bodyPr>
            <a:noAutofit/>
          </a:bodyPr>
          <a:lstStyle/>
          <a:p>
            <a:pPr algn="ctr"/>
            <a:r>
              <a:rPr lang="en-US" dirty="0">
                <a:latin typeface="Times New Roman" panose="02020603050405020304" pitchFamily="18" charset="0"/>
                <a:cs typeface="Times New Roman" panose="02020603050405020304" pitchFamily="18" charset="0"/>
              </a:rPr>
              <a:t>REAL LIFE APPLICATIONS OF SORTING ALGORITHMS</a:t>
            </a:r>
          </a:p>
        </p:txBody>
      </p:sp>
      <p:sp>
        <p:nvSpPr>
          <p:cNvPr id="3" name="Text Placeholder 2">
            <a:extLst>
              <a:ext uri="{FF2B5EF4-FFF2-40B4-BE49-F238E27FC236}">
                <a16:creationId xmlns:a16="http://schemas.microsoft.com/office/drawing/2014/main" id="{B2605A22-0D5A-D6EC-792B-4B9A8C35A939}"/>
              </a:ext>
            </a:extLst>
          </p:cNvPr>
          <p:cNvSpPr>
            <a:spLocks noGrp="1"/>
          </p:cNvSpPr>
          <p:nvPr>
            <p:ph type="body" idx="1"/>
          </p:nvPr>
        </p:nvSpPr>
        <p:spPr>
          <a:xfrm>
            <a:off x="1297500" y="1307850"/>
            <a:ext cx="7038900" cy="3170900"/>
          </a:xfrm>
        </p:spPr>
        <p:txBody>
          <a:bodyPr>
            <a:normAutofit/>
          </a:bodyPr>
          <a:lstStyle/>
          <a:p>
            <a:pPr marL="146050" indent="0" algn="l">
              <a:buNone/>
            </a:pPr>
            <a:r>
              <a:rPr lang="en-US" sz="1600" b="0" i="0" u="none" strike="noStrike" dirty="0">
                <a:solidFill>
                  <a:schemeClr val="bg1"/>
                </a:solidFill>
                <a:effectLst/>
                <a:latin typeface="Lato" panose="020F0502020204030203" pitchFamily="34" charset="0"/>
                <a:ea typeface="Lato" panose="020F0502020204030203" pitchFamily="34" charset="0"/>
                <a:cs typeface="Lato" panose="020F0502020204030203" pitchFamily="34" charset="0"/>
              </a:rPr>
              <a:t>Sorting algorithms have a wide range of real-life applications across various industries and domains. Some of the most common applications include:</a:t>
            </a:r>
          </a:p>
          <a:p>
            <a:r>
              <a:rPr lang="en-US" sz="1600" b="1" i="0" u="none" strike="noStrike" dirty="0">
                <a:solidFill>
                  <a:schemeClr val="bg1"/>
                </a:solidFill>
                <a:effectLst/>
                <a:latin typeface="Lato" panose="020F0502020204030203" pitchFamily="34" charset="0"/>
                <a:ea typeface="Lato" panose="020F0502020204030203" pitchFamily="34" charset="0"/>
                <a:cs typeface="Lato" panose="020F0502020204030203" pitchFamily="34" charset="0"/>
              </a:rPr>
              <a:t>Database Management</a:t>
            </a:r>
            <a:r>
              <a:rPr lang="en-US" sz="1600" b="0" i="0" u="none" strike="noStrike" dirty="0">
                <a:solidFill>
                  <a:schemeClr val="bg1"/>
                </a:solidFill>
                <a:effectLst/>
                <a:latin typeface="Lato" panose="020F0502020204030203" pitchFamily="34" charset="0"/>
                <a:ea typeface="Lato" panose="020F0502020204030203" pitchFamily="34" charset="0"/>
                <a:cs typeface="Lato" panose="020F0502020204030203" pitchFamily="34" charset="0"/>
              </a:rPr>
              <a:t>:</a:t>
            </a:r>
          </a:p>
          <a:p>
            <a:r>
              <a:rPr lang="en-US" sz="1600" b="1" i="0" u="none" strike="noStrike" dirty="0">
                <a:solidFill>
                  <a:schemeClr val="bg1"/>
                </a:solidFill>
                <a:effectLst/>
                <a:latin typeface="Lato" panose="020F0502020204030203" pitchFamily="34" charset="0"/>
                <a:ea typeface="Lato" panose="020F0502020204030203" pitchFamily="34" charset="0"/>
                <a:cs typeface="Lato" panose="020F0502020204030203" pitchFamily="34" charset="0"/>
              </a:rPr>
              <a:t>Search Engines</a:t>
            </a:r>
            <a:endParaRPr lang="en-US" sz="1600" b="0" i="0" u="none" strike="noStrike" dirty="0">
              <a:solidFill>
                <a:schemeClr val="bg1"/>
              </a:solidFill>
              <a:effectLst/>
              <a:latin typeface="Lato" panose="020F0502020204030203" pitchFamily="34" charset="0"/>
              <a:ea typeface="Lato" panose="020F0502020204030203" pitchFamily="34" charset="0"/>
              <a:cs typeface="Lato" panose="020F0502020204030203" pitchFamily="34" charset="0"/>
            </a:endParaRPr>
          </a:p>
          <a:p>
            <a:r>
              <a:rPr lang="en-US" sz="1600" b="1" i="0" u="none" strike="noStrike" dirty="0">
                <a:solidFill>
                  <a:schemeClr val="bg1"/>
                </a:solidFill>
                <a:effectLst/>
                <a:latin typeface="Lato" panose="020F0502020204030203" pitchFamily="34" charset="0"/>
                <a:ea typeface="Lato" panose="020F0502020204030203" pitchFamily="34" charset="0"/>
                <a:cs typeface="Lato" panose="020F0502020204030203" pitchFamily="34" charset="0"/>
              </a:rPr>
              <a:t>E-commerce</a:t>
            </a:r>
            <a:endParaRPr lang="en-US" sz="1600" b="0" i="0" u="none" strike="noStrike" dirty="0">
              <a:solidFill>
                <a:schemeClr val="bg1"/>
              </a:solidFill>
              <a:effectLst/>
              <a:latin typeface="Lato" panose="020F0502020204030203" pitchFamily="34" charset="0"/>
              <a:ea typeface="Lato" panose="020F0502020204030203" pitchFamily="34" charset="0"/>
              <a:cs typeface="Lato" panose="020F0502020204030203" pitchFamily="34" charset="0"/>
            </a:endParaRPr>
          </a:p>
          <a:p>
            <a:r>
              <a:rPr lang="en-US" sz="1600" b="1" i="0" u="none" strike="noStrike" dirty="0">
                <a:solidFill>
                  <a:schemeClr val="bg1"/>
                </a:solidFill>
                <a:effectLst/>
                <a:latin typeface="Lato" panose="020F0502020204030203" pitchFamily="34" charset="0"/>
                <a:ea typeface="Lato" panose="020F0502020204030203" pitchFamily="34" charset="0"/>
                <a:cs typeface="Lato" panose="020F0502020204030203" pitchFamily="34" charset="0"/>
              </a:rPr>
              <a:t>Data Analytics</a:t>
            </a:r>
            <a:endParaRPr lang="en-US" sz="1600" b="0" i="0" u="none" strike="noStrike" dirty="0">
              <a:solidFill>
                <a:schemeClr val="bg1"/>
              </a:solidFill>
              <a:effectLst/>
              <a:latin typeface="Lato" panose="020F0502020204030203" pitchFamily="34" charset="0"/>
              <a:ea typeface="Lato" panose="020F0502020204030203" pitchFamily="34" charset="0"/>
              <a:cs typeface="Lato" panose="020F0502020204030203" pitchFamily="34" charset="0"/>
            </a:endParaRPr>
          </a:p>
          <a:p>
            <a:r>
              <a:rPr lang="en-US" sz="1600" b="1" i="0" u="none" strike="noStrike" dirty="0">
                <a:solidFill>
                  <a:schemeClr val="bg1"/>
                </a:solidFill>
                <a:effectLst/>
                <a:latin typeface="Lato" panose="020F0502020204030203" pitchFamily="34" charset="0"/>
                <a:ea typeface="Lato" panose="020F0502020204030203" pitchFamily="34" charset="0"/>
                <a:cs typeface="Lato" panose="020F0502020204030203" pitchFamily="34" charset="0"/>
              </a:rPr>
              <a:t>Networking</a:t>
            </a:r>
            <a:endParaRPr lang="en-US" sz="1600" dirty="0">
              <a:solidFill>
                <a:schemeClr val="bg1"/>
              </a:solidFill>
              <a:latin typeface="Lato" panose="020F0502020204030203" pitchFamily="34" charset="0"/>
              <a:ea typeface="Lato" panose="020F0502020204030203" pitchFamily="34" charset="0"/>
              <a:cs typeface="Lato" panose="020F0502020204030203" pitchFamily="34" charset="0"/>
            </a:endParaRPr>
          </a:p>
          <a:p>
            <a:r>
              <a:rPr lang="en-US" sz="1600" b="1" i="0" u="none" strike="noStrike" dirty="0">
                <a:solidFill>
                  <a:schemeClr val="bg1"/>
                </a:solidFill>
                <a:effectLst/>
                <a:latin typeface="Lato" panose="020F0502020204030203" pitchFamily="34" charset="0"/>
                <a:ea typeface="Lato" panose="020F0502020204030203" pitchFamily="34" charset="0"/>
                <a:cs typeface="Lato" panose="020F0502020204030203" pitchFamily="34" charset="0"/>
              </a:rPr>
              <a:t>Healthcare</a:t>
            </a:r>
            <a:endParaRPr lang="en-US" sz="1600" dirty="0"/>
          </a:p>
        </p:txBody>
      </p:sp>
    </p:spTree>
    <p:extLst>
      <p:ext uri="{BB962C8B-B14F-4D97-AF65-F5344CB8AC3E}">
        <p14:creationId xmlns:p14="http://schemas.microsoft.com/office/powerpoint/2010/main" val="42234075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33"/>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261" name="Google Shape;261;p33"/>
          <p:cNvSpPr txBox="1">
            <a:spLocks noGrp="1"/>
          </p:cNvSpPr>
          <p:nvPr>
            <p:ph type="body" idx="1"/>
          </p:nvPr>
        </p:nvSpPr>
        <p:spPr>
          <a:xfrm>
            <a:off x="1297500" y="1162375"/>
            <a:ext cx="7038900" cy="33165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sz="1700" dirty="0"/>
              <a:t>In conclusion, sorting algorithms play a fundamental role in computer science, facilitating efficient organization and retrieval of data across various applications. Through this presentation, we've explored a diverse array of sorting algorithms, each with unique characteristics, advantages, and complexities. Understanding these algorithms equips us with powerful tools to optimize performance and enhance the functionality of our software systems. As we continue to innovate and evolve in the field of computer science, the importance of sorting algorithms remains undeniable, serving as a cornerstone in the development of efficient and reliable computational solutions.</a:t>
            </a:r>
            <a:endParaRPr sz="17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3E894-6902-9E0A-F9A3-680EC77BEDD3}"/>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1735486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latin typeface="Times New Roman"/>
                <a:ea typeface="Times New Roman"/>
                <a:cs typeface="Times New Roman"/>
                <a:sym typeface="Times New Roman"/>
              </a:rPr>
              <a:t>CLASSIFICATION OF A SORTING ALGORITHM</a:t>
            </a:r>
            <a:endParaRPr>
              <a:latin typeface="Times New Roman"/>
              <a:ea typeface="Times New Roman"/>
              <a:cs typeface="Times New Roman"/>
              <a:sym typeface="Times New Roman"/>
            </a:endParaRPr>
          </a:p>
        </p:txBody>
      </p:sp>
      <p:sp>
        <p:nvSpPr>
          <p:cNvPr id="147" name="Google Shape;147;p15"/>
          <p:cNvSpPr txBox="1">
            <a:spLocks noGrp="1"/>
          </p:cNvSpPr>
          <p:nvPr>
            <p:ph type="body" idx="1"/>
          </p:nvPr>
        </p:nvSpPr>
        <p:spPr>
          <a:xfrm>
            <a:off x="1297500" y="1156550"/>
            <a:ext cx="7038900" cy="3322200"/>
          </a:xfrm>
          <a:prstGeom prst="rect">
            <a:avLst/>
          </a:prstGeom>
        </p:spPr>
        <p:txBody>
          <a:bodyPr spcFirstLastPara="1" wrap="square" lIns="91425" tIns="91425" rIns="91425" bIns="91425" anchor="t" anchorCtr="0">
            <a:normAutofit fontScale="77500" lnSpcReduction="20000"/>
          </a:bodyPr>
          <a:lstStyle/>
          <a:p>
            <a:pPr marL="0" lvl="0" indent="0" algn="l" rtl="0">
              <a:spcBef>
                <a:spcPts val="0"/>
              </a:spcBef>
              <a:spcAft>
                <a:spcPts val="0"/>
              </a:spcAft>
              <a:buNone/>
            </a:pPr>
            <a:r>
              <a:rPr lang="en" sz="1700" b="1"/>
              <a:t>Sorting algorithms can be classified by: </a:t>
            </a:r>
            <a:endParaRPr sz="1700" b="1"/>
          </a:p>
          <a:p>
            <a:pPr marL="457200" lvl="0" indent="-312261" algn="l" rtl="0">
              <a:spcBef>
                <a:spcPts val="1200"/>
              </a:spcBef>
              <a:spcAft>
                <a:spcPts val="0"/>
              </a:spcAft>
              <a:buSzPct val="100000"/>
              <a:buAutoNum type="arabicPeriod"/>
            </a:pPr>
            <a:r>
              <a:rPr lang="en" sz="1700"/>
              <a:t>Time complexity : A measure used to analyze the efficiency of an algorithm in terms of the amount of time it takes to execute as a function of the input size. It helps us understand how the algorithm's runtime grows as the input size increases.</a:t>
            </a:r>
            <a:endParaRPr sz="1700"/>
          </a:p>
          <a:p>
            <a:pPr marL="457200" lvl="0" indent="-312261" algn="l" rtl="0">
              <a:spcBef>
                <a:spcPts val="0"/>
              </a:spcBef>
              <a:spcAft>
                <a:spcPts val="0"/>
              </a:spcAft>
              <a:buSzPct val="100000"/>
              <a:buAutoNum type="arabicPeriod"/>
            </a:pPr>
            <a:r>
              <a:rPr lang="en" sz="1700"/>
              <a:t>Space Complexity : The amount of memory space required by an algorithm to solve a problem as a function of the input size. It measures the maximum amount of memory space used by the algorithm during its execution.</a:t>
            </a:r>
            <a:endParaRPr sz="1700"/>
          </a:p>
          <a:p>
            <a:pPr marL="457200" lvl="0" indent="-312261" algn="l" rtl="0">
              <a:spcBef>
                <a:spcPts val="0"/>
              </a:spcBef>
              <a:spcAft>
                <a:spcPts val="0"/>
              </a:spcAft>
              <a:buSzPct val="100000"/>
              <a:buAutoNum type="arabicPeriod"/>
            </a:pPr>
            <a:r>
              <a:rPr lang="en" sz="1700"/>
              <a:t>Stability</a:t>
            </a:r>
            <a:endParaRPr sz="1700"/>
          </a:p>
          <a:p>
            <a:pPr marL="0" lvl="0" indent="0" algn="l" rtl="0">
              <a:spcBef>
                <a:spcPts val="1200"/>
              </a:spcBef>
              <a:spcAft>
                <a:spcPts val="0"/>
              </a:spcAft>
              <a:buNone/>
            </a:pPr>
            <a:r>
              <a:rPr lang="en" sz="1700" b="1"/>
              <a:t>Some popular sorting algorithms are:</a:t>
            </a:r>
            <a:endParaRPr sz="1700" b="1"/>
          </a:p>
          <a:p>
            <a:pPr marL="0" lvl="0" indent="0" algn="l" rtl="0">
              <a:spcBef>
                <a:spcPts val="1200"/>
              </a:spcBef>
              <a:spcAft>
                <a:spcPts val="0"/>
              </a:spcAft>
              <a:buNone/>
            </a:pPr>
            <a:r>
              <a:rPr lang="en" sz="1700"/>
              <a:t>Insertion sort, Selection sort, Merge sort, Heap sort, Quick sort, Shell sort, Bubble sort,  Exchange sort, Counting sort, Bucket sort, etc.</a:t>
            </a:r>
            <a:endParaRPr sz="1700"/>
          </a:p>
          <a:p>
            <a:pPr marL="0" lvl="0" indent="0" algn="l" rtl="0">
              <a:spcBef>
                <a:spcPts val="1200"/>
              </a:spcBef>
              <a:spcAft>
                <a:spcPts val="1200"/>
              </a:spcAft>
              <a:buNone/>
            </a:pPr>
            <a:r>
              <a:rPr lang="en" sz="1700"/>
              <a:t>As a part of this project we are implementing: </a:t>
            </a:r>
            <a:r>
              <a:rPr lang="en" sz="1700" i="1">
                <a:solidFill>
                  <a:schemeClr val="accent4"/>
                </a:solidFill>
              </a:rPr>
              <a:t>Merge Sort, Bubble sort and Insertion sort.</a:t>
            </a:r>
            <a:endParaRPr sz="1700" i="1">
              <a:solidFill>
                <a:schemeClr val="accent4"/>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latin typeface="Times New Roman"/>
                <a:ea typeface="Times New Roman"/>
                <a:cs typeface="Times New Roman"/>
                <a:sym typeface="Times New Roman"/>
              </a:rPr>
              <a:t>PROBLEM STATEMENT</a:t>
            </a:r>
            <a:endParaRPr>
              <a:latin typeface="Times New Roman"/>
              <a:ea typeface="Times New Roman"/>
              <a:cs typeface="Times New Roman"/>
              <a:sym typeface="Times New Roman"/>
            </a:endParaRPr>
          </a:p>
        </p:txBody>
      </p:sp>
      <p:sp>
        <p:nvSpPr>
          <p:cNvPr id="153" name="Google Shape;153;p16"/>
          <p:cNvSpPr txBox="1">
            <a:spLocks noGrp="1"/>
          </p:cNvSpPr>
          <p:nvPr>
            <p:ph type="body" idx="1"/>
          </p:nvPr>
        </p:nvSpPr>
        <p:spPr>
          <a:xfrm>
            <a:off x="1297500" y="1084875"/>
            <a:ext cx="7038900" cy="3642000"/>
          </a:xfrm>
          <a:prstGeom prst="rect">
            <a:avLst/>
          </a:prstGeom>
        </p:spPr>
        <p:txBody>
          <a:bodyPr spcFirstLastPara="1" wrap="square" lIns="91425" tIns="91425" rIns="91425" bIns="91425" anchor="t" anchorCtr="0">
            <a:noAutofit/>
          </a:bodyPr>
          <a:lstStyle/>
          <a:p>
            <a:pPr marL="0" lvl="0" indent="0" algn="l" rtl="0">
              <a:lnSpc>
                <a:spcPct val="105000"/>
              </a:lnSpc>
              <a:spcBef>
                <a:spcPts val="0"/>
              </a:spcBef>
              <a:spcAft>
                <a:spcPts val="0"/>
              </a:spcAft>
              <a:buNone/>
            </a:pPr>
            <a:r>
              <a:rPr lang="en" sz="1400"/>
              <a:t>We have tried creating JAVA programs for developing sorting tool that allows users to input a list of integers and sorts them using three different sorting algorithms: Merge Sort, Bubble Sort, and Insertion Sort. The tool should provide the following functionality:</a:t>
            </a:r>
            <a:endParaRPr sz="1400"/>
          </a:p>
          <a:p>
            <a:pPr marL="0" lvl="0" indent="0" algn="l" rtl="0">
              <a:lnSpc>
                <a:spcPct val="105000"/>
              </a:lnSpc>
              <a:spcBef>
                <a:spcPts val="0"/>
              </a:spcBef>
              <a:spcAft>
                <a:spcPts val="0"/>
              </a:spcAft>
              <a:buNone/>
            </a:pPr>
            <a:endParaRPr sz="1400"/>
          </a:p>
          <a:p>
            <a:pPr marL="457200" lvl="0" indent="-317500" algn="l" rtl="0">
              <a:lnSpc>
                <a:spcPct val="105000"/>
              </a:lnSpc>
              <a:spcBef>
                <a:spcPts val="0"/>
              </a:spcBef>
              <a:spcAft>
                <a:spcPts val="0"/>
              </a:spcAft>
              <a:buSzPts val="1400"/>
              <a:buChar char="●"/>
            </a:pPr>
            <a:r>
              <a:rPr lang="en" sz="1400"/>
              <a:t>Input: Allow users to input integers one by one until they decide to stop by typing 'exit'. The tool should handle invalid inputs gracefully, displaying appropriate error messages.</a:t>
            </a:r>
            <a:endParaRPr sz="1400"/>
          </a:p>
          <a:p>
            <a:pPr marL="457200" lvl="0" indent="-317500" algn="l" rtl="0">
              <a:lnSpc>
                <a:spcPct val="105000"/>
              </a:lnSpc>
              <a:spcBef>
                <a:spcPts val="0"/>
              </a:spcBef>
              <a:spcAft>
                <a:spcPts val="0"/>
              </a:spcAft>
              <a:buSzPts val="1400"/>
              <a:buChar char="●"/>
            </a:pPr>
            <a:r>
              <a:rPr lang="en" sz="1400"/>
              <a:t>Sorting: After receiving the input, the tool should sort the list of integers using each of the three sorting algorithms separately: Merge Sort, Bubble Sort, and Insertion Sort.</a:t>
            </a:r>
            <a:endParaRPr sz="1400"/>
          </a:p>
          <a:p>
            <a:pPr marL="457200" lvl="0" indent="-317500" algn="l" rtl="0">
              <a:lnSpc>
                <a:spcPct val="105000"/>
              </a:lnSpc>
              <a:spcBef>
                <a:spcPts val="0"/>
              </a:spcBef>
              <a:spcAft>
                <a:spcPts val="0"/>
              </a:spcAft>
              <a:buSzPts val="1400"/>
              <a:buChar char="●"/>
            </a:pPr>
            <a:r>
              <a:rPr lang="en" sz="1400"/>
              <a:t>Output: Display the sorted list of integers for each sorting algorithm, along with the original unsorted list.</a:t>
            </a:r>
            <a:endParaRPr sz="1400"/>
          </a:p>
          <a:p>
            <a:pPr marL="457200" lvl="0" indent="-317500" algn="l" rtl="0">
              <a:lnSpc>
                <a:spcPct val="105000"/>
              </a:lnSpc>
              <a:spcBef>
                <a:spcPts val="0"/>
              </a:spcBef>
              <a:spcAft>
                <a:spcPts val="0"/>
              </a:spcAft>
              <a:buSzPts val="1400"/>
              <a:buChar char="●"/>
            </a:pPr>
            <a:r>
              <a:rPr lang="en" sz="1400"/>
              <a:t>User Interaction: The tool should provide a user-friendly interface, prompting users for input and displaying the results clearly.</a:t>
            </a:r>
            <a:endParaRPr sz="1400"/>
          </a:p>
          <a:p>
            <a:pPr marL="457200" lvl="0" indent="-317500" algn="l" rtl="0">
              <a:lnSpc>
                <a:spcPct val="105000"/>
              </a:lnSpc>
              <a:spcBef>
                <a:spcPts val="0"/>
              </a:spcBef>
              <a:spcAft>
                <a:spcPts val="0"/>
              </a:spcAft>
              <a:buSzPts val="1400"/>
              <a:buChar char="●"/>
            </a:pPr>
            <a:r>
              <a:rPr lang="en" sz="1400"/>
              <a:t>Error Handling: Handle any potential errors or exceptions gracefully, ensuring the tool does not crash and provides helpful error messages to the user.</a:t>
            </a:r>
            <a:endParaRPr sz="1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7"/>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latin typeface="Times New Roman"/>
                <a:ea typeface="Times New Roman"/>
                <a:cs typeface="Times New Roman"/>
                <a:sym typeface="Times New Roman"/>
              </a:rPr>
              <a:t>MERGE SORT</a:t>
            </a:r>
            <a:endParaRPr>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1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latin typeface="Times New Roman"/>
                <a:ea typeface="Times New Roman"/>
                <a:cs typeface="Times New Roman"/>
                <a:sym typeface="Times New Roman"/>
              </a:rPr>
              <a:t>What is Merge Sort?</a:t>
            </a:r>
            <a:endParaRPr>
              <a:latin typeface="Times New Roman"/>
              <a:ea typeface="Times New Roman"/>
              <a:cs typeface="Times New Roman"/>
              <a:sym typeface="Times New Roman"/>
            </a:endParaRPr>
          </a:p>
        </p:txBody>
      </p:sp>
      <p:sp>
        <p:nvSpPr>
          <p:cNvPr id="164" name="Google Shape;164;p18"/>
          <p:cNvSpPr txBox="1">
            <a:spLocks noGrp="1"/>
          </p:cNvSpPr>
          <p:nvPr>
            <p:ph type="body" idx="1"/>
          </p:nvPr>
        </p:nvSpPr>
        <p:spPr>
          <a:xfrm>
            <a:off x="1297500" y="1152675"/>
            <a:ext cx="7038900" cy="3326100"/>
          </a:xfrm>
          <a:prstGeom prst="rect">
            <a:avLst/>
          </a:prstGeom>
        </p:spPr>
        <p:txBody>
          <a:bodyPr spcFirstLastPara="1" wrap="square" lIns="91425" tIns="91425" rIns="91425" bIns="91425" anchor="t" anchorCtr="0">
            <a:normAutofit fontScale="92500"/>
          </a:bodyPr>
          <a:lstStyle/>
          <a:p>
            <a:pPr marL="0" lvl="0" indent="0" algn="l" rtl="0">
              <a:spcBef>
                <a:spcPts val="0"/>
              </a:spcBef>
              <a:spcAft>
                <a:spcPts val="0"/>
              </a:spcAft>
              <a:buNone/>
            </a:pPr>
            <a:r>
              <a:rPr lang="en" sz="1700"/>
              <a:t>Merge Sort is a divide-and-conquer algorithm that divides the unsorted list into smaller sublists, sorts those sublists recursively, and then merges them back together to produce a sorted list. </a:t>
            </a:r>
            <a:endParaRPr sz="1700"/>
          </a:p>
          <a:p>
            <a:pPr marL="0" lvl="0" indent="0" algn="l" rtl="0">
              <a:spcBef>
                <a:spcPts val="0"/>
              </a:spcBef>
              <a:spcAft>
                <a:spcPts val="0"/>
              </a:spcAft>
              <a:buNone/>
            </a:pPr>
            <a:r>
              <a:rPr lang="en" sz="1700"/>
              <a:t>It's efficient and stable, meaning it maintains the relative order of equal elements.</a:t>
            </a:r>
            <a:endParaRPr sz="1700"/>
          </a:p>
          <a:p>
            <a:pPr marL="0" lvl="0" indent="0" algn="l" rtl="0">
              <a:spcBef>
                <a:spcPts val="0"/>
              </a:spcBef>
              <a:spcAft>
                <a:spcPts val="0"/>
              </a:spcAft>
              <a:buNone/>
            </a:pPr>
            <a:endParaRPr sz="1700"/>
          </a:p>
          <a:p>
            <a:pPr marL="0" lvl="0" indent="0" algn="l" rtl="0">
              <a:spcBef>
                <a:spcPts val="1200"/>
              </a:spcBef>
              <a:spcAft>
                <a:spcPts val="0"/>
              </a:spcAft>
              <a:buNone/>
            </a:pPr>
            <a:r>
              <a:rPr lang="en" sz="1700"/>
              <a:t>Merge Sort is:</a:t>
            </a:r>
            <a:endParaRPr sz="1700"/>
          </a:p>
          <a:p>
            <a:pPr marL="457200" lvl="0" indent="-336550" algn="l" rtl="0">
              <a:spcBef>
                <a:spcPts val="1200"/>
              </a:spcBef>
              <a:spcAft>
                <a:spcPts val="0"/>
              </a:spcAft>
              <a:buSzPts val="1700"/>
              <a:buAutoNum type="arabicPeriod"/>
            </a:pPr>
            <a:r>
              <a:rPr lang="en" sz="1700"/>
              <a:t>Comparison-based algorithm.</a:t>
            </a:r>
            <a:endParaRPr sz="1700"/>
          </a:p>
          <a:p>
            <a:pPr marL="457200" lvl="0" indent="-336550" algn="l" rtl="0">
              <a:spcBef>
                <a:spcPts val="0"/>
              </a:spcBef>
              <a:spcAft>
                <a:spcPts val="0"/>
              </a:spcAft>
              <a:buSzPts val="1700"/>
              <a:buAutoNum type="arabicPeriod"/>
            </a:pPr>
            <a:r>
              <a:rPr lang="en" sz="1700"/>
              <a:t>Stable sort</a:t>
            </a:r>
            <a:endParaRPr sz="1700"/>
          </a:p>
          <a:p>
            <a:pPr marL="457200" lvl="0" indent="-336550" algn="l" rtl="0">
              <a:spcBef>
                <a:spcPts val="0"/>
              </a:spcBef>
              <a:spcAft>
                <a:spcPts val="0"/>
              </a:spcAft>
              <a:buSzPts val="1700"/>
              <a:buAutoNum type="arabicPeriod"/>
            </a:pPr>
            <a:r>
              <a:rPr lang="en" sz="1700"/>
              <a:t>Divide and conquer algorithm that was invented by John Von Neumann in 1945.  (</a:t>
            </a:r>
            <a:r>
              <a:rPr lang="en" sz="1700" u="sng">
                <a:solidFill>
                  <a:schemeClr val="accent5"/>
                </a:solidFill>
                <a:hlinkClick r:id="rId3">
                  <a:extLst>
                    <a:ext uri="{A12FA001-AC4F-418D-AE19-62706E023703}">
                      <ahyp:hlinkClr xmlns:ahyp="http://schemas.microsoft.com/office/drawing/2018/hyperlinkcolor" val="tx"/>
                    </a:ext>
                  </a:extLst>
                </a:hlinkClick>
              </a:rPr>
              <a:t>https://en.wikipedia.org/wiki/Merge_sort</a:t>
            </a:r>
            <a:r>
              <a:rPr lang="en" sz="1700"/>
              <a: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1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latin typeface="Times New Roman"/>
                <a:ea typeface="Times New Roman"/>
                <a:cs typeface="Times New Roman"/>
                <a:sym typeface="Times New Roman"/>
              </a:rPr>
              <a:t>HOW IT WORKS!</a:t>
            </a:r>
            <a:endParaRPr>
              <a:latin typeface="Times New Roman"/>
              <a:ea typeface="Times New Roman"/>
              <a:cs typeface="Times New Roman"/>
              <a:sym typeface="Times New Roman"/>
            </a:endParaRPr>
          </a:p>
        </p:txBody>
      </p:sp>
      <p:sp>
        <p:nvSpPr>
          <p:cNvPr id="170" name="Google Shape;170;p19"/>
          <p:cNvSpPr txBox="1">
            <a:spLocks noGrp="1"/>
          </p:cNvSpPr>
          <p:nvPr>
            <p:ph type="body" idx="1"/>
          </p:nvPr>
        </p:nvSpPr>
        <p:spPr>
          <a:xfrm>
            <a:off x="1177800" y="1072342"/>
            <a:ext cx="7699800" cy="380930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700" dirty="0"/>
              <a:t>Using the divide and conquer algorithm: </a:t>
            </a:r>
            <a:endParaRPr sz="1700" dirty="0"/>
          </a:p>
          <a:p>
            <a:pPr marL="457200" lvl="0" indent="-336550" algn="l" rtl="0">
              <a:spcBef>
                <a:spcPts val="1200"/>
              </a:spcBef>
              <a:spcAft>
                <a:spcPts val="0"/>
              </a:spcAft>
              <a:buSzPts val="1700"/>
              <a:buChar char="●"/>
            </a:pPr>
            <a:r>
              <a:rPr lang="en" sz="1700" dirty="0"/>
              <a:t>Divide the unsorted list into n subsets, each containing one element.</a:t>
            </a:r>
            <a:endParaRPr sz="1700" dirty="0"/>
          </a:p>
          <a:p>
            <a:pPr marL="457200" lvl="0" indent="-336550" algn="l" rtl="0">
              <a:spcBef>
                <a:spcPts val="0"/>
              </a:spcBef>
              <a:spcAft>
                <a:spcPts val="0"/>
              </a:spcAft>
              <a:buSzPts val="1700"/>
              <a:buChar char="●"/>
            </a:pPr>
            <a:r>
              <a:rPr lang="en" sz="1700" dirty="0"/>
              <a:t>Repeatedly merge </a:t>
            </a:r>
            <a:r>
              <a:rPr lang="en" sz="1700" dirty="0" err="1"/>
              <a:t>sublist</a:t>
            </a:r>
            <a:r>
              <a:rPr lang="en" sz="1700" dirty="0"/>
              <a:t> to produce new sorted </a:t>
            </a:r>
            <a:r>
              <a:rPr lang="en" sz="1700" dirty="0" err="1"/>
              <a:t>sublists</a:t>
            </a:r>
            <a:r>
              <a:rPr lang="en" sz="1700" dirty="0"/>
              <a:t> until there is only one </a:t>
            </a:r>
            <a:r>
              <a:rPr lang="en" sz="1700" dirty="0" err="1"/>
              <a:t>sublist</a:t>
            </a:r>
            <a:r>
              <a:rPr lang="en" sz="1700" dirty="0"/>
              <a:t> remaining. That will be the sorted list. (</a:t>
            </a:r>
            <a:r>
              <a:rPr lang="en" sz="1700" u="sng" dirty="0">
                <a:solidFill>
                  <a:schemeClr val="accent5"/>
                </a:solidFill>
                <a:hlinkClick r:id="rId3">
                  <a:extLst>
                    <a:ext uri="{A12FA001-AC4F-418D-AE19-62706E023703}">
                      <ahyp:hlinkClr xmlns:ahyp="http://schemas.microsoft.com/office/drawing/2018/hyperlinkcolor" val="tx"/>
                    </a:ext>
                  </a:extLst>
                </a:hlinkClick>
              </a:rPr>
              <a:t>https://en.wikipedia.org/wiki/Merge_sort</a:t>
            </a:r>
            <a:r>
              <a:rPr lang="en" sz="1700" dirty="0"/>
              <a:t>)</a:t>
            </a:r>
            <a:endParaRPr sz="1700" dirty="0"/>
          </a:p>
          <a:p>
            <a:pPr marL="457200" lvl="0" indent="0" algn="l" rtl="0">
              <a:spcBef>
                <a:spcPts val="1200"/>
              </a:spcBef>
              <a:spcAft>
                <a:spcPts val="1200"/>
              </a:spcAft>
              <a:buNone/>
            </a:pPr>
            <a:endParaRPr sz="1700" dirty="0"/>
          </a:p>
        </p:txBody>
      </p:sp>
      <p:pic>
        <p:nvPicPr>
          <p:cNvPr id="4" name="Picture 3" descr="A graph with red lines&#10;&#10;Description automatically generated">
            <a:extLst>
              <a:ext uri="{FF2B5EF4-FFF2-40B4-BE49-F238E27FC236}">
                <a16:creationId xmlns:a16="http://schemas.microsoft.com/office/drawing/2014/main" id="{E7839962-5D60-3D4B-25AB-B62C7D32D729}"/>
              </a:ext>
            </a:extLst>
          </p:cNvPr>
          <p:cNvPicPr>
            <a:picLocks noChangeAspect="1"/>
          </p:cNvPicPr>
          <p:nvPr/>
        </p:nvPicPr>
        <p:blipFill>
          <a:blip r:embed="rId4"/>
          <a:stretch>
            <a:fillRect/>
          </a:stretch>
        </p:blipFill>
        <p:spPr>
          <a:xfrm>
            <a:off x="3320934" y="2971299"/>
            <a:ext cx="2502131" cy="1876598"/>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0"/>
          <p:cNvSpPr txBox="1">
            <a:spLocks noGrp="1"/>
          </p:cNvSpPr>
          <p:nvPr>
            <p:ph type="body" idx="1"/>
          </p:nvPr>
        </p:nvSpPr>
        <p:spPr>
          <a:xfrm>
            <a:off x="1132450" y="578275"/>
            <a:ext cx="7699800" cy="47826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SzPts val="852"/>
              <a:buNone/>
            </a:pPr>
            <a:r>
              <a:rPr lang="en" sz="1330" dirty="0"/>
              <a:t>merge(A, p, q, r)</a:t>
            </a:r>
            <a:endParaRPr sz="1330" dirty="0"/>
          </a:p>
          <a:p>
            <a:pPr marL="457200" lvl="0" indent="0" algn="l" rtl="0">
              <a:lnSpc>
                <a:spcPct val="95000"/>
              </a:lnSpc>
              <a:spcBef>
                <a:spcPts val="0"/>
              </a:spcBef>
              <a:spcAft>
                <a:spcPts val="0"/>
              </a:spcAft>
              <a:buSzPts val="852"/>
              <a:buNone/>
            </a:pPr>
            <a:r>
              <a:rPr lang="en" sz="1330" dirty="0"/>
              <a:t>{</a:t>
            </a:r>
            <a:endParaRPr sz="1330" dirty="0"/>
          </a:p>
          <a:p>
            <a:pPr marL="914400" lvl="0" indent="0" algn="l" rtl="0">
              <a:lnSpc>
                <a:spcPct val="95000"/>
              </a:lnSpc>
              <a:spcBef>
                <a:spcPts val="0"/>
              </a:spcBef>
              <a:spcAft>
                <a:spcPts val="0"/>
              </a:spcAft>
              <a:buSzPts val="852"/>
              <a:buNone/>
            </a:pPr>
            <a:r>
              <a:rPr lang="en" sz="1330" dirty="0"/>
              <a:t>n1= q-p+1</a:t>
            </a:r>
            <a:endParaRPr sz="1330" dirty="0"/>
          </a:p>
          <a:p>
            <a:pPr marL="914400" lvl="0" indent="0" algn="l" rtl="0">
              <a:lnSpc>
                <a:spcPct val="95000"/>
              </a:lnSpc>
              <a:spcBef>
                <a:spcPts val="0"/>
              </a:spcBef>
              <a:spcAft>
                <a:spcPts val="0"/>
              </a:spcAft>
              <a:buSzPts val="852"/>
              <a:buNone/>
            </a:pPr>
            <a:r>
              <a:rPr lang="en" sz="1330" dirty="0"/>
              <a:t>n2= r-q</a:t>
            </a:r>
            <a:endParaRPr sz="1330" dirty="0"/>
          </a:p>
          <a:p>
            <a:pPr marL="914400" lvl="0" indent="0" algn="l" rtl="0">
              <a:lnSpc>
                <a:spcPct val="95000"/>
              </a:lnSpc>
              <a:spcBef>
                <a:spcPts val="0"/>
              </a:spcBef>
              <a:spcAft>
                <a:spcPts val="0"/>
              </a:spcAft>
              <a:buSzPts val="852"/>
              <a:buNone/>
            </a:pPr>
            <a:r>
              <a:rPr lang="en" sz="1330" dirty="0"/>
              <a:t>Let L[1:n+1] and R[1:n2+1] be new arrays</a:t>
            </a:r>
            <a:endParaRPr sz="1330" dirty="0"/>
          </a:p>
          <a:p>
            <a:pPr marL="914400" lvl="0" indent="0" algn="l" rtl="0">
              <a:lnSpc>
                <a:spcPct val="95000"/>
              </a:lnSpc>
              <a:spcBef>
                <a:spcPts val="0"/>
              </a:spcBef>
              <a:spcAft>
                <a:spcPts val="0"/>
              </a:spcAft>
              <a:buSzPts val="852"/>
              <a:buNone/>
            </a:pPr>
            <a:r>
              <a:rPr lang="en" sz="1330" dirty="0"/>
              <a:t>for (</a:t>
            </a:r>
            <a:r>
              <a:rPr lang="en" sz="1330" dirty="0" err="1"/>
              <a:t>i</a:t>
            </a:r>
            <a:r>
              <a:rPr lang="en" sz="1330" dirty="0"/>
              <a:t>=1:n1)</a:t>
            </a:r>
            <a:endParaRPr sz="1330" dirty="0"/>
          </a:p>
          <a:p>
            <a:pPr marL="914400" lvl="0" indent="0" algn="l" rtl="0">
              <a:lnSpc>
                <a:spcPct val="95000"/>
              </a:lnSpc>
              <a:spcBef>
                <a:spcPts val="0"/>
              </a:spcBef>
              <a:spcAft>
                <a:spcPts val="0"/>
              </a:spcAft>
              <a:buSzPts val="852"/>
              <a:buNone/>
            </a:pPr>
            <a:r>
              <a:rPr lang="en" sz="1330" dirty="0"/>
              <a:t>   L[</a:t>
            </a:r>
            <a:r>
              <a:rPr lang="en" sz="1330" dirty="0" err="1"/>
              <a:t>i</a:t>
            </a:r>
            <a:r>
              <a:rPr lang="en" sz="1330" dirty="0"/>
              <a:t>]= A[p+i-1]</a:t>
            </a:r>
            <a:endParaRPr sz="1330" dirty="0"/>
          </a:p>
          <a:p>
            <a:pPr marL="914400" lvl="0" indent="0" algn="l" rtl="0">
              <a:lnSpc>
                <a:spcPct val="95000"/>
              </a:lnSpc>
              <a:spcBef>
                <a:spcPts val="0"/>
              </a:spcBef>
              <a:spcAft>
                <a:spcPts val="0"/>
              </a:spcAft>
              <a:buSzPts val="852"/>
              <a:buNone/>
            </a:pPr>
            <a:r>
              <a:rPr lang="en" sz="1330" dirty="0"/>
              <a:t>for (j=1:n2)</a:t>
            </a:r>
            <a:endParaRPr sz="1330" dirty="0"/>
          </a:p>
          <a:p>
            <a:pPr marL="914400" lvl="0" indent="0" algn="l" rtl="0">
              <a:lnSpc>
                <a:spcPct val="95000"/>
              </a:lnSpc>
              <a:spcBef>
                <a:spcPts val="0"/>
              </a:spcBef>
              <a:spcAft>
                <a:spcPts val="0"/>
              </a:spcAft>
              <a:buSzPts val="852"/>
              <a:buNone/>
            </a:pPr>
            <a:r>
              <a:rPr lang="en" sz="1330" dirty="0"/>
              <a:t>   R[j]= A[</a:t>
            </a:r>
            <a:r>
              <a:rPr lang="en" sz="1330" dirty="0" err="1"/>
              <a:t>q+j</a:t>
            </a:r>
            <a:r>
              <a:rPr lang="en" sz="1330" dirty="0"/>
              <a:t>]</a:t>
            </a:r>
            <a:endParaRPr sz="1330" dirty="0"/>
          </a:p>
          <a:p>
            <a:pPr marL="914400" lvl="0" indent="0" algn="l" rtl="0">
              <a:lnSpc>
                <a:spcPct val="95000"/>
              </a:lnSpc>
              <a:spcBef>
                <a:spcPts val="0"/>
              </a:spcBef>
              <a:spcAft>
                <a:spcPts val="0"/>
              </a:spcAft>
              <a:buSzPts val="852"/>
              <a:buNone/>
            </a:pPr>
            <a:r>
              <a:rPr lang="en" sz="1330" dirty="0"/>
              <a:t>L[n1 + 1]= infinity</a:t>
            </a:r>
            <a:endParaRPr sz="1330" dirty="0"/>
          </a:p>
          <a:p>
            <a:pPr marL="914400" lvl="0" indent="0" algn="l" rtl="0">
              <a:lnSpc>
                <a:spcPct val="95000"/>
              </a:lnSpc>
              <a:spcBef>
                <a:spcPts val="0"/>
              </a:spcBef>
              <a:spcAft>
                <a:spcPts val="0"/>
              </a:spcAft>
              <a:buSzPts val="852"/>
              <a:buNone/>
            </a:pPr>
            <a:r>
              <a:rPr lang="en" sz="1330" dirty="0"/>
              <a:t>R[n2 + 1]= infinity</a:t>
            </a:r>
            <a:endParaRPr sz="1330" dirty="0"/>
          </a:p>
          <a:p>
            <a:pPr marL="914400" lvl="0" indent="0" algn="l" rtl="0">
              <a:lnSpc>
                <a:spcPct val="95000"/>
              </a:lnSpc>
              <a:spcBef>
                <a:spcPts val="0"/>
              </a:spcBef>
              <a:spcAft>
                <a:spcPts val="0"/>
              </a:spcAft>
              <a:buSzPts val="852"/>
              <a:buNone/>
            </a:pPr>
            <a:r>
              <a:rPr lang="en" sz="1330" dirty="0" err="1"/>
              <a:t>i</a:t>
            </a:r>
            <a:r>
              <a:rPr lang="en" sz="1330" dirty="0"/>
              <a:t>=1, j=1</a:t>
            </a:r>
            <a:endParaRPr sz="1330" dirty="0"/>
          </a:p>
          <a:p>
            <a:pPr marL="914400" lvl="0" indent="0" algn="l" rtl="0">
              <a:lnSpc>
                <a:spcPct val="95000"/>
              </a:lnSpc>
              <a:spcBef>
                <a:spcPts val="0"/>
              </a:spcBef>
              <a:spcAft>
                <a:spcPts val="0"/>
              </a:spcAft>
              <a:buSzPts val="852"/>
              <a:buNone/>
            </a:pPr>
            <a:r>
              <a:rPr lang="en" sz="1330" dirty="0"/>
              <a:t>for (k=</a:t>
            </a:r>
            <a:r>
              <a:rPr lang="en" sz="1330" dirty="0" err="1"/>
              <a:t>p:r</a:t>
            </a:r>
            <a:r>
              <a:rPr lang="en" sz="1330" dirty="0"/>
              <a:t>)</a:t>
            </a:r>
            <a:endParaRPr sz="1330" dirty="0"/>
          </a:p>
          <a:p>
            <a:pPr marL="914400" lvl="0" indent="0" algn="l" rtl="0">
              <a:lnSpc>
                <a:spcPct val="95000"/>
              </a:lnSpc>
              <a:spcBef>
                <a:spcPts val="0"/>
              </a:spcBef>
              <a:spcAft>
                <a:spcPts val="0"/>
              </a:spcAft>
              <a:buSzPts val="852"/>
              <a:buNone/>
            </a:pPr>
            <a:r>
              <a:rPr lang="en" sz="1330" dirty="0"/>
              <a:t>{</a:t>
            </a:r>
            <a:endParaRPr sz="1330" dirty="0"/>
          </a:p>
          <a:p>
            <a:pPr marL="914400" lvl="0" indent="0" algn="l" rtl="0">
              <a:lnSpc>
                <a:spcPct val="95000"/>
              </a:lnSpc>
              <a:spcBef>
                <a:spcPts val="0"/>
              </a:spcBef>
              <a:spcAft>
                <a:spcPts val="0"/>
              </a:spcAft>
              <a:buSzPts val="852"/>
              <a:buNone/>
            </a:pPr>
            <a:r>
              <a:rPr lang="en" sz="1330" dirty="0"/>
              <a:t>   if (L[</a:t>
            </a:r>
            <a:r>
              <a:rPr lang="en" sz="1330" dirty="0" err="1"/>
              <a:t>i</a:t>
            </a:r>
            <a:r>
              <a:rPr lang="en" sz="1330" dirty="0"/>
              <a:t>] &lt;= R[j])</a:t>
            </a:r>
            <a:endParaRPr sz="1330" dirty="0"/>
          </a:p>
          <a:p>
            <a:pPr marL="914400" lvl="0" indent="0" algn="l" rtl="0">
              <a:lnSpc>
                <a:spcPct val="95000"/>
              </a:lnSpc>
              <a:spcBef>
                <a:spcPts val="0"/>
              </a:spcBef>
              <a:spcAft>
                <a:spcPts val="0"/>
              </a:spcAft>
              <a:buSzPts val="852"/>
              <a:buNone/>
            </a:pPr>
            <a:r>
              <a:rPr lang="en" sz="1330" dirty="0"/>
              <a:t>      A[k] = L[</a:t>
            </a:r>
            <a:r>
              <a:rPr lang="en" sz="1330" dirty="0" err="1"/>
              <a:t>i</a:t>
            </a:r>
            <a:r>
              <a:rPr lang="en" sz="1330" dirty="0"/>
              <a:t>]</a:t>
            </a:r>
            <a:endParaRPr sz="1330" dirty="0"/>
          </a:p>
          <a:p>
            <a:pPr marL="914400" lvl="0" indent="0" algn="l" rtl="0">
              <a:lnSpc>
                <a:spcPct val="95000"/>
              </a:lnSpc>
              <a:spcBef>
                <a:spcPts val="0"/>
              </a:spcBef>
              <a:spcAft>
                <a:spcPts val="0"/>
              </a:spcAft>
              <a:buSzPts val="852"/>
              <a:buNone/>
            </a:pPr>
            <a:r>
              <a:rPr lang="en" sz="1330" dirty="0"/>
              <a:t>      </a:t>
            </a:r>
            <a:r>
              <a:rPr lang="en" sz="1330" dirty="0" err="1"/>
              <a:t>i</a:t>
            </a:r>
            <a:r>
              <a:rPr lang="en" sz="1330" dirty="0"/>
              <a:t>= i+1</a:t>
            </a:r>
            <a:endParaRPr sz="1330" dirty="0"/>
          </a:p>
          <a:p>
            <a:pPr marL="914400" lvl="0" indent="0" algn="l" rtl="0">
              <a:lnSpc>
                <a:spcPct val="95000"/>
              </a:lnSpc>
              <a:spcBef>
                <a:spcPts val="0"/>
              </a:spcBef>
              <a:spcAft>
                <a:spcPts val="0"/>
              </a:spcAft>
              <a:buSzPts val="852"/>
              <a:buNone/>
            </a:pPr>
            <a:r>
              <a:rPr lang="en" sz="1330" dirty="0"/>
              <a:t>   else</a:t>
            </a:r>
            <a:endParaRPr sz="1330" dirty="0"/>
          </a:p>
          <a:p>
            <a:pPr marL="914400" lvl="0" indent="0" algn="l" rtl="0">
              <a:lnSpc>
                <a:spcPct val="95000"/>
              </a:lnSpc>
              <a:spcBef>
                <a:spcPts val="0"/>
              </a:spcBef>
              <a:spcAft>
                <a:spcPts val="0"/>
              </a:spcAft>
              <a:buSzPts val="852"/>
              <a:buNone/>
            </a:pPr>
            <a:r>
              <a:rPr lang="en" sz="1330" dirty="0"/>
              <a:t>     A[k] = R[j]</a:t>
            </a:r>
            <a:endParaRPr sz="1330" dirty="0"/>
          </a:p>
          <a:p>
            <a:pPr marL="914400" lvl="0" indent="0" algn="l" rtl="0">
              <a:lnSpc>
                <a:spcPct val="95000"/>
              </a:lnSpc>
              <a:spcBef>
                <a:spcPts val="0"/>
              </a:spcBef>
              <a:spcAft>
                <a:spcPts val="0"/>
              </a:spcAft>
              <a:buSzPts val="852"/>
              <a:buNone/>
            </a:pPr>
            <a:r>
              <a:rPr lang="en" sz="1330" dirty="0"/>
              <a:t>     j= j+1</a:t>
            </a:r>
            <a:endParaRPr sz="1330" dirty="0"/>
          </a:p>
          <a:p>
            <a:pPr marL="914400" lvl="0" indent="0" algn="l" rtl="0">
              <a:lnSpc>
                <a:spcPct val="95000"/>
              </a:lnSpc>
              <a:spcBef>
                <a:spcPts val="0"/>
              </a:spcBef>
              <a:spcAft>
                <a:spcPts val="0"/>
              </a:spcAft>
              <a:buSzPts val="852"/>
              <a:buNone/>
            </a:pPr>
            <a:r>
              <a:rPr lang="en" sz="1330" dirty="0"/>
              <a:t>}</a:t>
            </a:r>
            <a:endParaRPr sz="1330" dirty="0"/>
          </a:p>
          <a:p>
            <a:pPr marL="0" lvl="0" indent="457200" algn="l" rtl="0">
              <a:lnSpc>
                <a:spcPct val="95000"/>
              </a:lnSpc>
              <a:spcBef>
                <a:spcPts val="0"/>
              </a:spcBef>
              <a:spcAft>
                <a:spcPts val="1200"/>
              </a:spcAft>
              <a:buSzPts val="852"/>
              <a:buNone/>
            </a:pPr>
            <a:r>
              <a:rPr lang="en" sz="1330" dirty="0"/>
              <a:t>} </a:t>
            </a:r>
            <a:endParaRPr sz="1795" dirty="0"/>
          </a:p>
        </p:txBody>
      </p:sp>
      <p:sp>
        <p:nvSpPr>
          <p:cNvPr id="177" name="Google Shape;177;p20"/>
          <p:cNvSpPr txBox="1"/>
          <p:nvPr/>
        </p:nvSpPr>
        <p:spPr>
          <a:xfrm>
            <a:off x="2651760" y="4435686"/>
            <a:ext cx="3614100" cy="843300"/>
          </a:xfrm>
          <a:prstGeom prst="rect">
            <a:avLst/>
          </a:prstGeom>
          <a:noFill/>
          <a:ln>
            <a:noFill/>
          </a:ln>
        </p:spPr>
        <p:txBody>
          <a:bodyPr spcFirstLastPara="1" wrap="square" lIns="91425" tIns="91425" rIns="91425" bIns="91425" anchor="t" anchorCtr="0">
            <a:noAutofit/>
          </a:bodyPr>
          <a:lstStyle/>
          <a:p>
            <a:pPr marL="0" lvl="0" indent="0" algn="l" rtl="0">
              <a:lnSpc>
                <a:spcPct val="95000"/>
              </a:lnSpc>
              <a:spcBef>
                <a:spcPts val="0"/>
              </a:spcBef>
              <a:spcAft>
                <a:spcPts val="1200"/>
              </a:spcAft>
              <a:buNone/>
            </a:pPr>
            <a:r>
              <a:rPr lang="en" sz="1300" dirty="0">
                <a:solidFill>
                  <a:schemeClr val="lt1"/>
                </a:solidFill>
                <a:latin typeface="Lato"/>
                <a:ea typeface="Lato"/>
                <a:cs typeface="Lato"/>
                <a:sym typeface="Lato"/>
              </a:rPr>
              <a:t>(</a:t>
            </a:r>
            <a:r>
              <a:rPr lang="en" sz="1300" u="sng" dirty="0">
                <a:solidFill>
                  <a:schemeClr val="accent5"/>
                </a:solidFill>
                <a:latin typeface="Lato"/>
                <a:ea typeface="Lato"/>
                <a:cs typeface="Lato"/>
                <a:sym typeface="Lato"/>
                <a:hlinkClick r:id="rId3">
                  <a:extLst>
                    <a:ext uri="{A12FA001-AC4F-418D-AE19-62706E023703}">
                      <ahyp:hlinkClr xmlns:ahyp="http://schemas.microsoft.com/office/drawing/2018/hyperlinkcolor" val="tx"/>
                    </a:ext>
                  </a:extLst>
                </a:hlinkClick>
              </a:rPr>
              <a:t>https://betterprogramming.pub/5-basic-sorting-algorithms-you-must-know-9ef5b1f3949c</a:t>
            </a:r>
            <a:r>
              <a:rPr lang="en" sz="1300" dirty="0">
                <a:solidFill>
                  <a:schemeClr val="lt1"/>
                </a:solidFill>
                <a:latin typeface="Lato"/>
                <a:ea typeface="Lato"/>
                <a:cs typeface="Lato"/>
                <a:sym typeface="Lato"/>
              </a:rPr>
              <a:t>)</a:t>
            </a:r>
            <a:endParaRPr sz="1300" dirty="0">
              <a:solidFill>
                <a:schemeClr val="lt1"/>
              </a:solidFill>
              <a:latin typeface="Lato"/>
              <a:ea typeface="Lato"/>
              <a:cs typeface="Lato"/>
              <a:sym typeface="Lato"/>
            </a:endParaRPr>
          </a:p>
        </p:txBody>
      </p:sp>
      <p:sp>
        <p:nvSpPr>
          <p:cNvPr id="178" name="Google Shape;178;p20"/>
          <p:cNvSpPr txBox="1"/>
          <p:nvPr/>
        </p:nvSpPr>
        <p:spPr>
          <a:xfrm>
            <a:off x="1373400" y="253000"/>
            <a:ext cx="7053600" cy="626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a:solidFill>
                  <a:schemeClr val="lt1"/>
                </a:solidFill>
                <a:latin typeface="Times New Roman"/>
                <a:ea typeface="Times New Roman"/>
                <a:cs typeface="Times New Roman"/>
                <a:sym typeface="Times New Roman"/>
              </a:rPr>
              <a:t>THE MERGE SORT ALGORITHM</a:t>
            </a:r>
            <a:endParaRPr sz="2400">
              <a:solidFill>
                <a:schemeClr val="lt1"/>
              </a:solidFill>
              <a:latin typeface="Times New Roman"/>
              <a:ea typeface="Times New Roman"/>
              <a:cs typeface="Times New Roman"/>
              <a:sym typeface="Times New Roman"/>
            </a:endParaRPr>
          </a:p>
        </p:txBody>
      </p:sp>
      <p:pic>
        <p:nvPicPr>
          <p:cNvPr id="3" name="Picture 2" descr="A computer screen with text and images&#10;&#10;Description automatically generated">
            <a:extLst>
              <a:ext uri="{FF2B5EF4-FFF2-40B4-BE49-F238E27FC236}">
                <a16:creationId xmlns:a16="http://schemas.microsoft.com/office/drawing/2014/main" id="{DEB22977-1B11-EB38-57C0-CF1B1EEC841D}"/>
              </a:ext>
            </a:extLst>
          </p:cNvPr>
          <p:cNvPicPr>
            <a:picLocks noChangeAspect="1"/>
          </p:cNvPicPr>
          <p:nvPr/>
        </p:nvPicPr>
        <p:blipFill>
          <a:blip r:embed="rId4"/>
          <a:stretch>
            <a:fillRect/>
          </a:stretch>
        </p:blipFill>
        <p:spPr>
          <a:xfrm>
            <a:off x="4572000" y="1710497"/>
            <a:ext cx="4523994" cy="2725189"/>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1"/>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latin typeface="Times New Roman"/>
                <a:ea typeface="Times New Roman"/>
                <a:cs typeface="Times New Roman"/>
                <a:sym typeface="Times New Roman"/>
              </a:rPr>
              <a:t>BUBBLE SORT</a:t>
            </a:r>
            <a:endParaRPr>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TotalTime>
  <Words>1947</Words>
  <Application>Microsoft Macintosh PowerPoint</Application>
  <PresentationFormat>On-screen Show (16:9)</PresentationFormat>
  <Paragraphs>166</Paragraphs>
  <Slides>23</Slides>
  <Notes>21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Lato</vt:lpstr>
      <vt:lpstr>Arial</vt:lpstr>
      <vt:lpstr>Times New Roman</vt:lpstr>
      <vt:lpstr>Nunito</vt:lpstr>
      <vt:lpstr>Montserrat</vt:lpstr>
      <vt:lpstr>Focus</vt:lpstr>
      <vt:lpstr>SORTING ALGORITHMS (MERGE SORT, BUBBLE SORT AND INSERTION SORT)</vt:lpstr>
      <vt:lpstr>INTRODUCTION</vt:lpstr>
      <vt:lpstr>CLASSIFICATION OF A SORTING ALGORITHM</vt:lpstr>
      <vt:lpstr>PROBLEM STATEMENT</vt:lpstr>
      <vt:lpstr>MERGE SORT</vt:lpstr>
      <vt:lpstr>What is Merge Sort?</vt:lpstr>
      <vt:lpstr>HOW IT WORKS!</vt:lpstr>
      <vt:lpstr>PowerPoint Presentation</vt:lpstr>
      <vt:lpstr>BUBBLE SORT</vt:lpstr>
      <vt:lpstr>WHAT IS BUBBLE SORT?</vt:lpstr>
      <vt:lpstr>HOW IT WORKS!</vt:lpstr>
      <vt:lpstr>THE BUBBLE SORT ALGORITHM</vt:lpstr>
      <vt:lpstr>INSERTION SORT</vt:lpstr>
      <vt:lpstr>WHAT IS INSERTION SORT?</vt:lpstr>
      <vt:lpstr>HOW IT WORKS!</vt:lpstr>
      <vt:lpstr>THE INSERTION SORT ALGORITHM</vt:lpstr>
      <vt:lpstr>WHY IS EFFICIENCY IMPORTANT?</vt:lpstr>
      <vt:lpstr>Complexity: Best, Worst and Average Case</vt:lpstr>
      <vt:lpstr>COMPARISON BETWEEN THE SORTING ALGORITHMS</vt:lpstr>
      <vt:lpstr>EXPLANING COMPARISONS </vt:lpstr>
      <vt:lpstr>REAL LIFE APPLICATIONS OF SORTING ALGORITHMS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SORTING ALGORITHMS (MERGE SORT, BUBBLE SORT AND INSERTION SORT)</dc:title>
  <cp:lastModifiedBy>Muntaha, Ms. Sidratul</cp:lastModifiedBy>
  <cp:revision>4</cp:revision>
  <dcterms:modified xsi:type="dcterms:W3CDTF">2024-05-08T15:20:12Z</dcterms:modified>
</cp:coreProperties>
</file>