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1" r:id="rId2"/>
    <p:sldId id="2562" r:id="rId3"/>
    <p:sldId id="2563" r:id="rId4"/>
    <p:sldId id="2564" r:id="rId5"/>
    <p:sldId id="2588" r:id="rId6"/>
    <p:sldId id="2565" r:id="rId7"/>
    <p:sldId id="2566" r:id="rId8"/>
    <p:sldId id="2567" r:id="rId9"/>
    <p:sldId id="2568" r:id="rId10"/>
    <p:sldId id="2569" r:id="rId11"/>
    <p:sldId id="2571" r:id="rId12"/>
    <p:sldId id="2572" r:id="rId13"/>
    <p:sldId id="2573" r:id="rId14"/>
    <p:sldId id="2574" r:id="rId15"/>
    <p:sldId id="2575" r:id="rId16"/>
    <p:sldId id="25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dvanced Hyperparameter Tuning with Optuna and AutoML with FLAML" id="{F7EC1907-AC9E-4D7E-9CED-10B37F75839F}">
          <p14:sldIdLst>
            <p14:sldId id="2561"/>
            <p14:sldId id="2562"/>
          </p14:sldIdLst>
        </p14:section>
        <p14:section name="Introduction to Hyperparameter Tuning" id="{6FB4E778-4709-4A2F-8F7A-50C63C82B417}">
          <p14:sldIdLst>
            <p14:sldId id="2563"/>
            <p14:sldId id="2564"/>
            <p14:sldId id="2588"/>
            <p14:sldId id="2565"/>
            <p14:sldId id="2566"/>
          </p14:sldIdLst>
        </p14:section>
        <p14:section name="Optuna: An Efficient Hyperparameter Optimization Framework" id="{191091A4-D332-4E39-B373-1C464FF983F7}">
          <p14:sldIdLst>
            <p14:sldId id="2567"/>
            <p14:sldId id="2568"/>
            <p14:sldId id="2569"/>
          </p14:sldIdLst>
        </p14:section>
        <p14:section name="Using Optuna for Hyperparameter Tuning" id="{3D4E0E50-CD0F-4D72-B7B9-610DC9ACFF49}">
          <p14:sldIdLst>
            <p14:sldId id="2571"/>
            <p14:sldId id="2572"/>
            <p14:sldId id="2573"/>
            <p14:sldId id="2574"/>
          </p14:sldIdLst>
        </p14:section>
        <p14:section name="Introduction to AutoML and FLAML" id="{BA2B1D80-0801-4287-8A40-444CF615CD32}">
          <p14:sldIdLst>
            <p14:sldId id="2575"/>
            <p14:sldId id="257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9" autoAdjust="0"/>
    <p:restoredTop sz="94660"/>
  </p:normalViewPr>
  <p:slideViewPr>
    <p:cSldViewPr snapToGrid="0">
      <p:cViewPr varScale="1">
        <p:scale>
          <a:sx n="136" d="100"/>
          <a:sy n="136" d="100"/>
        </p:scale>
        <p:origin x="156" y="34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222879-585B-4B3A-AAE8-5846E00D6246}" type="datetimeFigureOut">
              <a:rPr lang="en-US" smtClean="0"/>
              <a:t>2025-02-21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4B984-FC0B-4471-B158-945EC291ED4F}" type="slidenum">
              <a:rPr lang="en-US" smtClean="0"/>
              <a:t>‹#›</a:t>
            </a:fld>
            <a:endParaRPr lang="en-US"/>
          </a:p>
        </p:txBody>
      </p:sp>
    </p:spTree>
    <p:extLst>
      <p:ext uri="{BB962C8B-B14F-4D97-AF65-F5344CB8AC3E}">
        <p14:creationId xmlns:p14="http://schemas.microsoft.com/office/powerpoint/2010/main" val="4032541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AI-generated content may be incorrect.
---
This presentation will cover advanced techniques for hyperparameter tuning using </a:t>
            </a:r>
            <a:r>
              <a:rPr lang="en-US" dirty="0" err="1"/>
              <a:t>Optuna</a:t>
            </a:r>
            <a:r>
              <a:rPr lang="en-US" dirty="0"/>
              <a:t> and </a:t>
            </a:r>
            <a:r>
              <a:rPr lang="en-US" dirty="0" err="1"/>
              <a:t>AutoML</a:t>
            </a:r>
            <a:r>
              <a:rPr lang="en-US" dirty="0"/>
              <a:t> with FLAML. We will explore the significance of hyperparameters, delve into </a:t>
            </a:r>
            <a:r>
              <a:rPr lang="en-US" dirty="0" err="1"/>
              <a:t>Optuna's</a:t>
            </a:r>
            <a:r>
              <a:rPr lang="en-US" dirty="0"/>
              <a:t> features, and examine FLAML's efficiency in automating machine learning processes.
</a:t>
            </a:r>
          </a:p>
        </p:txBody>
      </p:sp>
      <p:sp>
        <p:nvSpPr>
          <p:cNvPr id="4" name="Slide Number Placeholder 3"/>
          <p:cNvSpPr>
            <a:spLocks noGrp="1"/>
          </p:cNvSpPr>
          <p:nvPr>
            <p:ph type="sldNum" sz="quarter" idx="5"/>
          </p:nvPr>
        </p:nvSpPr>
        <p:spPr/>
        <p:txBody>
          <a:bodyPr/>
          <a:lstStyle/>
          <a:p>
            <a:fld id="{369A2D6D-3CC2-4FBF-BABB-E333E1070F76}" type="slidenum">
              <a:rPr lang="en-US" smtClean="0"/>
              <a:t>1</a:t>
            </a:fld>
            <a:endParaRPr lang="en-US"/>
          </a:p>
        </p:txBody>
      </p:sp>
    </p:spTree>
    <p:extLst>
      <p:ext uri="{BB962C8B-B14F-4D97-AF65-F5344CB8AC3E}">
        <p14:creationId xmlns:p14="http://schemas.microsoft.com/office/powerpoint/2010/main" val="33464005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Optuna features include automatic pruning of unpromising trials, parallel execution, and the ability to use various sampling methods. These features help in efficiently finding optimal hyperparameters.</a:t>
            </a:r>
          </a:p>
        </p:txBody>
      </p:sp>
      <p:sp>
        <p:nvSpPr>
          <p:cNvPr id="4" name="Slide Number Placeholder 3"/>
          <p:cNvSpPr>
            <a:spLocks noGrp="1"/>
          </p:cNvSpPr>
          <p:nvPr>
            <p:ph type="sldNum" sz="quarter" idx="5"/>
          </p:nvPr>
        </p:nvSpPr>
        <p:spPr/>
        <p:txBody>
          <a:bodyPr/>
          <a:lstStyle/>
          <a:p>
            <a:fld id="{369A2D6D-3CC2-4FBF-BABB-E333E1070F76}" type="slidenum">
              <a:rPr lang="en-US" smtClean="0"/>
              <a:t>10</a:t>
            </a:fld>
            <a:endParaRPr lang="en-US"/>
          </a:p>
        </p:txBody>
      </p:sp>
    </p:spTree>
    <p:extLst>
      <p:ext uri="{BB962C8B-B14F-4D97-AF65-F5344CB8AC3E}">
        <p14:creationId xmlns:p14="http://schemas.microsoft.com/office/powerpoint/2010/main" val="356222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Optuna is set up, it can be used effectively for hyperparameter tuning in various models. The process involves defining an objective function and selecting appropriate optimization algorithms.</a:t>
            </a:r>
          </a:p>
        </p:txBody>
      </p:sp>
      <p:sp>
        <p:nvSpPr>
          <p:cNvPr id="4" name="Slide Number Placeholder 3"/>
          <p:cNvSpPr>
            <a:spLocks noGrp="1"/>
          </p:cNvSpPr>
          <p:nvPr>
            <p:ph type="sldNum" sz="quarter" idx="5"/>
          </p:nvPr>
        </p:nvSpPr>
        <p:spPr/>
        <p:txBody>
          <a:bodyPr/>
          <a:lstStyle/>
          <a:p>
            <a:fld id="{369A2D6D-3CC2-4FBF-BABB-E333E1070F76}" type="slidenum">
              <a:rPr lang="en-US" smtClean="0"/>
              <a:t>11</a:t>
            </a:fld>
            <a:endParaRPr lang="en-US"/>
          </a:p>
        </p:txBody>
      </p:sp>
    </p:spTree>
    <p:extLst>
      <p:ext uri="{BB962C8B-B14F-4D97-AF65-F5344CB8AC3E}">
        <p14:creationId xmlns:p14="http://schemas.microsoft.com/office/powerpoint/2010/main" val="20574048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 objective function is crucial in Optuna as it evaluates the performance of the model based on the current hyperparameters. It provides feedback that guides the optimization process.</a:t>
            </a:r>
          </a:p>
        </p:txBody>
      </p:sp>
      <p:sp>
        <p:nvSpPr>
          <p:cNvPr id="4" name="Slide Number Placeholder 3"/>
          <p:cNvSpPr>
            <a:spLocks noGrp="1"/>
          </p:cNvSpPr>
          <p:nvPr>
            <p:ph type="sldNum" sz="quarter" idx="5"/>
          </p:nvPr>
        </p:nvSpPr>
        <p:spPr/>
        <p:txBody>
          <a:bodyPr/>
          <a:lstStyle/>
          <a:p>
            <a:fld id="{369A2D6D-3CC2-4FBF-BABB-E333E1070F76}" type="slidenum">
              <a:rPr lang="en-US" smtClean="0"/>
              <a:t>12</a:t>
            </a:fld>
            <a:endParaRPr lang="en-US"/>
          </a:p>
        </p:txBody>
      </p:sp>
    </p:spTree>
    <p:extLst>
      <p:ext uri="{BB962C8B-B14F-4D97-AF65-F5344CB8AC3E}">
        <p14:creationId xmlns:p14="http://schemas.microsoft.com/office/powerpoint/2010/main" val="27952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Optuna supports several optimization algorithms like TPE (Tree-Structured Parzen Estimator) and CMA-ES (Covariance Matrix Adaptation Evolution Strategy), allowing users to choose the best fit for their problem.</a:t>
            </a:r>
          </a:p>
        </p:txBody>
      </p:sp>
      <p:sp>
        <p:nvSpPr>
          <p:cNvPr id="4" name="Slide Number Placeholder 3"/>
          <p:cNvSpPr>
            <a:spLocks noGrp="1"/>
          </p:cNvSpPr>
          <p:nvPr>
            <p:ph type="sldNum" sz="quarter" idx="5"/>
          </p:nvPr>
        </p:nvSpPr>
        <p:spPr/>
        <p:txBody>
          <a:bodyPr/>
          <a:lstStyle/>
          <a:p>
            <a:fld id="{369A2D6D-3CC2-4FBF-BABB-E333E1070F76}" type="slidenum">
              <a:rPr lang="en-US" smtClean="0"/>
              <a:t>13</a:t>
            </a:fld>
            <a:endParaRPr lang="en-US"/>
          </a:p>
        </p:txBody>
      </p:sp>
    </p:spTree>
    <p:extLst>
      <p:ext uri="{BB962C8B-B14F-4D97-AF65-F5344CB8AC3E}">
        <p14:creationId xmlns:p14="http://schemas.microsoft.com/office/powerpoint/2010/main" val="27077403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Optuna provides tools for visualizing optimization progress and results, which help in understanding the impact of hyperparameters and the efficiency of the search process.</a:t>
            </a:r>
          </a:p>
        </p:txBody>
      </p:sp>
      <p:sp>
        <p:nvSpPr>
          <p:cNvPr id="4" name="Slide Number Placeholder 3"/>
          <p:cNvSpPr>
            <a:spLocks noGrp="1"/>
          </p:cNvSpPr>
          <p:nvPr>
            <p:ph type="sldNum" sz="quarter" idx="5"/>
          </p:nvPr>
        </p:nvSpPr>
        <p:spPr/>
        <p:txBody>
          <a:bodyPr/>
          <a:lstStyle/>
          <a:p>
            <a:fld id="{369A2D6D-3CC2-4FBF-BABB-E333E1070F76}" type="slidenum">
              <a:rPr lang="en-US" smtClean="0"/>
              <a:t>14</a:t>
            </a:fld>
            <a:endParaRPr lang="en-US"/>
          </a:p>
        </p:txBody>
      </p:sp>
    </p:spTree>
    <p:extLst>
      <p:ext uri="{BB962C8B-B14F-4D97-AF65-F5344CB8AC3E}">
        <p14:creationId xmlns:p14="http://schemas.microsoft.com/office/powerpoint/2010/main" val="753694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AutoML aims to automate the end-to-end process of applying machine learning to real-world problems. FLAML (Fast and Lightweight AutoML) is a framework that seeks to enable efficient AutoML with an emphasis on low resource consumption.</a:t>
            </a:r>
          </a:p>
        </p:txBody>
      </p:sp>
      <p:sp>
        <p:nvSpPr>
          <p:cNvPr id="4" name="Slide Number Placeholder 3"/>
          <p:cNvSpPr>
            <a:spLocks noGrp="1"/>
          </p:cNvSpPr>
          <p:nvPr>
            <p:ph type="sldNum" sz="quarter" idx="5"/>
          </p:nvPr>
        </p:nvSpPr>
        <p:spPr/>
        <p:txBody>
          <a:bodyPr/>
          <a:lstStyle/>
          <a:p>
            <a:fld id="{369A2D6D-3CC2-4FBF-BABB-E333E1070F76}" type="slidenum">
              <a:rPr lang="en-US" smtClean="0"/>
              <a:t>15</a:t>
            </a:fld>
            <a:endParaRPr lang="en-US"/>
          </a:p>
        </p:txBody>
      </p:sp>
    </p:spTree>
    <p:extLst>
      <p:ext uri="{BB962C8B-B14F-4D97-AF65-F5344CB8AC3E}">
        <p14:creationId xmlns:p14="http://schemas.microsoft.com/office/powerpoint/2010/main" val="11298664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AutoML refers to systems that automate the tasks of applying machine learning, including data preprocessing, feature selection, model selection, and hyperparameter tuning, making machine learning accessible to non-experts.</a:t>
            </a:r>
          </a:p>
        </p:txBody>
      </p:sp>
      <p:sp>
        <p:nvSpPr>
          <p:cNvPr id="4" name="Slide Number Placeholder 3"/>
          <p:cNvSpPr>
            <a:spLocks noGrp="1"/>
          </p:cNvSpPr>
          <p:nvPr>
            <p:ph type="sldNum" sz="quarter" idx="5"/>
          </p:nvPr>
        </p:nvSpPr>
        <p:spPr/>
        <p:txBody>
          <a:bodyPr/>
          <a:lstStyle/>
          <a:p>
            <a:fld id="{369A2D6D-3CC2-4FBF-BABB-E333E1070F76}" type="slidenum">
              <a:rPr lang="en-US" smtClean="0"/>
              <a:t>16</a:t>
            </a:fld>
            <a:endParaRPr lang="en-US"/>
          </a:p>
        </p:txBody>
      </p:sp>
    </p:spTree>
    <p:extLst>
      <p:ext uri="{BB962C8B-B14F-4D97-AF65-F5344CB8AC3E}">
        <p14:creationId xmlns:p14="http://schemas.microsoft.com/office/powerpoint/2010/main" val="2014851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will start with an introduction to hyperparameter tuning, discussing its importance and challenges, followed by traditional methods. Then, we will explore Optuna, its functionalities, and how to implement it for hyperparameter optimization. Next, we'll introduce AutoML and FLAML, before diving into the implementation of FLAML. Finally, we'll discuss how to combine both Optuna and FLAML for improved performance.</a:t>
            </a:r>
          </a:p>
        </p:txBody>
      </p:sp>
      <p:sp>
        <p:nvSpPr>
          <p:cNvPr id="4" name="Slide Number Placeholder 3"/>
          <p:cNvSpPr>
            <a:spLocks noGrp="1"/>
          </p:cNvSpPr>
          <p:nvPr>
            <p:ph type="sldNum" sz="quarter" idx="5"/>
          </p:nvPr>
        </p:nvSpPr>
        <p:spPr/>
        <p:txBody>
          <a:bodyPr/>
          <a:lstStyle/>
          <a:p>
            <a:fld id="{369A2D6D-3CC2-4FBF-BABB-E333E1070F76}" type="slidenum">
              <a:rPr lang="en-US" smtClean="0"/>
              <a:t>2</a:t>
            </a:fld>
            <a:endParaRPr lang="en-US"/>
          </a:p>
        </p:txBody>
      </p:sp>
    </p:spTree>
    <p:extLst>
      <p:ext uri="{BB962C8B-B14F-4D97-AF65-F5344CB8AC3E}">
        <p14:creationId xmlns:p14="http://schemas.microsoft.com/office/powerpoint/2010/main" val="3419105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Hyperparameter tuning is a crucial aspect of machine learning that can significantly influence model performance. It involves selecting the best set of hyperparameters to optimize a model's performance on a given task.</a:t>
            </a:r>
          </a:p>
        </p:txBody>
      </p:sp>
      <p:sp>
        <p:nvSpPr>
          <p:cNvPr id="4" name="Slide Number Placeholder 3"/>
          <p:cNvSpPr>
            <a:spLocks noGrp="1"/>
          </p:cNvSpPr>
          <p:nvPr>
            <p:ph type="sldNum" sz="quarter" idx="5"/>
          </p:nvPr>
        </p:nvSpPr>
        <p:spPr/>
        <p:txBody>
          <a:bodyPr/>
          <a:lstStyle/>
          <a:p>
            <a:fld id="{369A2D6D-3CC2-4FBF-BABB-E333E1070F76}" type="slidenum">
              <a:rPr lang="en-US" smtClean="0"/>
              <a:t>3</a:t>
            </a:fld>
            <a:endParaRPr lang="en-US"/>
          </a:p>
        </p:txBody>
      </p:sp>
    </p:spTree>
    <p:extLst>
      <p:ext uri="{BB962C8B-B14F-4D97-AF65-F5344CB8AC3E}">
        <p14:creationId xmlns:p14="http://schemas.microsoft.com/office/powerpoint/2010/main" val="15748217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Hyperparameters are parameters that are set before the learning process begins and govern the training process. They are essential as they guide the model's learning journey and can lead to better performance or overfitting if chosen poorly.</a:t>
            </a:r>
          </a:p>
        </p:txBody>
      </p:sp>
      <p:sp>
        <p:nvSpPr>
          <p:cNvPr id="4" name="Slide Number Placeholder 3"/>
          <p:cNvSpPr>
            <a:spLocks noGrp="1"/>
          </p:cNvSpPr>
          <p:nvPr>
            <p:ph type="sldNum" sz="quarter" idx="5"/>
          </p:nvPr>
        </p:nvSpPr>
        <p:spPr/>
        <p:txBody>
          <a:bodyPr/>
          <a:lstStyle/>
          <a:p>
            <a:fld id="{369A2D6D-3CC2-4FBF-BABB-E333E1070F76}" type="slidenum">
              <a:rPr lang="en-US" smtClean="0"/>
              <a:t>4</a:t>
            </a:fld>
            <a:endParaRPr lang="en-US"/>
          </a:p>
        </p:txBody>
      </p:sp>
    </p:spTree>
    <p:extLst>
      <p:ext uri="{BB962C8B-B14F-4D97-AF65-F5344CB8AC3E}">
        <p14:creationId xmlns:p14="http://schemas.microsoft.com/office/powerpoint/2010/main" val="2709336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41A8E4-6622-2496-E366-7D9860024E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8BB66A-C4A3-1F1A-F418-B9EFE5A2DA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0B742-2EE9-A9CB-16D7-54B384E82A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988D393-FCC9-57AA-4617-A296B3275A25}"/>
              </a:ext>
            </a:extLst>
          </p:cNvPr>
          <p:cNvSpPr>
            <a:spLocks noGrp="1"/>
          </p:cNvSpPr>
          <p:nvPr>
            <p:ph type="sldNum" sz="quarter" idx="5"/>
          </p:nvPr>
        </p:nvSpPr>
        <p:spPr/>
        <p:txBody>
          <a:bodyPr/>
          <a:lstStyle/>
          <a:p>
            <a:fld id="{369A2D6D-3CC2-4FBF-BABB-E333E1070F76}" type="slidenum">
              <a:rPr lang="en-US" smtClean="0"/>
              <a:t>5</a:t>
            </a:fld>
            <a:endParaRPr lang="en-US"/>
          </a:p>
        </p:txBody>
      </p:sp>
    </p:spTree>
    <p:extLst>
      <p:ext uri="{BB962C8B-B14F-4D97-AF65-F5344CB8AC3E}">
        <p14:creationId xmlns:p14="http://schemas.microsoft.com/office/powerpoint/2010/main" val="2691026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Hyperparameter tuning can be challenging due to the vast search space of possible values and the computational cost involved in training models for different hyperparameter configurations.</a:t>
            </a:r>
          </a:p>
        </p:txBody>
      </p:sp>
      <p:sp>
        <p:nvSpPr>
          <p:cNvPr id="4" name="Slide Number Placeholder 3"/>
          <p:cNvSpPr>
            <a:spLocks noGrp="1"/>
          </p:cNvSpPr>
          <p:nvPr>
            <p:ph type="sldNum" sz="quarter" idx="5"/>
          </p:nvPr>
        </p:nvSpPr>
        <p:spPr/>
        <p:txBody>
          <a:bodyPr/>
          <a:lstStyle/>
          <a:p>
            <a:fld id="{369A2D6D-3CC2-4FBF-BABB-E333E1070F76}" type="slidenum">
              <a:rPr lang="en-US" smtClean="0"/>
              <a:t>6</a:t>
            </a:fld>
            <a:endParaRPr lang="en-US"/>
          </a:p>
        </p:txBody>
      </p:sp>
    </p:spTree>
    <p:extLst>
      <p:ext uri="{BB962C8B-B14F-4D97-AF65-F5344CB8AC3E}">
        <p14:creationId xmlns:p14="http://schemas.microsoft.com/office/powerpoint/2010/main" val="128408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Traditional methods for hyperparameter tuning include grid search and random search. While effective, these approaches can be inefficient, especially in high-dimensional spaces.</a:t>
            </a:r>
          </a:p>
        </p:txBody>
      </p:sp>
      <p:sp>
        <p:nvSpPr>
          <p:cNvPr id="4" name="Slide Number Placeholder 3"/>
          <p:cNvSpPr>
            <a:spLocks noGrp="1"/>
          </p:cNvSpPr>
          <p:nvPr>
            <p:ph type="sldNum" sz="quarter" idx="5"/>
          </p:nvPr>
        </p:nvSpPr>
        <p:spPr/>
        <p:txBody>
          <a:bodyPr/>
          <a:lstStyle/>
          <a:p>
            <a:fld id="{369A2D6D-3CC2-4FBF-BABB-E333E1070F76}" type="slidenum">
              <a:rPr lang="en-US" smtClean="0"/>
              <a:t>7</a:t>
            </a:fld>
            <a:endParaRPr lang="en-US"/>
          </a:p>
        </p:txBody>
      </p:sp>
    </p:spTree>
    <p:extLst>
      <p:ext uri="{BB962C8B-B14F-4D97-AF65-F5344CB8AC3E}">
        <p14:creationId xmlns:p14="http://schemas.microsoft.com/office/powerpoint/2010/main" val="3238747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Optuna is an automatic hyperparameter optimization framework designed to optimize machine learning models efficiently. It offers a flexible and intuitive interface for defining and optimizing hyperparameters.</a:t>
            </a:r>
          </a:p>
        </p:txBody>
      </p:sp>
      <p:sp>
        <p:nvSpPr>
          <p:cNvPr id="4" name="Slide Number Placeholder 3"/>
          <p:cNvSpPr>
            <a:spLocks noGrp="1"/>
          </p:cNvSpPr>
          <p:nvPr>
            <p:ph type="sldNum" sz="quarter" idx="5"/>
          </p:nvPr>
        </p:nvSpPr>
        <p:spPr/>
        <p:txBody>
          <a:bodyPr/>
          <a:lstStyle/>
          <a:p>
            <a:fld id="{369A2D6D-3CC2-4FBF-BABB-E333E1070F76}" type="slidenum">
              <a:rPr lang="en-US" smtClean="0"/>
              <a:t>8</a:t>
            </a:fld>
            <a:endParaRPr lang="en-US"/>
          </a:p>
        </p:txBody>
      </p:sp>
    </p:spTree>
    <p:extLst>
      <p:ext uri="{BB962C8B-B14F-4D97-AF65-F5344CB8AC3E}">
        <p14:creationId xmlns:p14="http://schemas.microsoft.com/office/powerpoint/2010/main" val="29248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Optuna allows users to define optimization objectives and supports various optimization algorithms. It is particularly known for its ease of use and ability to handle complex search spaces.</a:t>
            </a:r>
          </a:p>
        </p:txBody>
      </p:sp>
      <p:sp>
        <p:nvSpPr>
          <p:cNvPr id="4" name="Slide Number Placeholder 3"/>
          <p:cNvSpPr>
            <a:spLocks noGrp="1"/>
          </p:cNvSpPr>
          <p:nvPr>
            <p:ph type="sldNum" sz="quarter" idx="5"/>
          </p:nvPr>
        </p:nvSpPr>
        <p:spPr/>
        <p:txBody>
          <a:bodyPr/>
          <a:lstStyle/>
          <a:p>
            <a:fld id="{369A2D6D-3CC2-4FBF-BABB-E333E1070F76}" type="slidenum">
              <a:rPr lang="en-US" smtClean="0"/>
              <a:t>9</a:t>
            </a:fld>
            <a:endParaRPr lang="en-US"/>
          </a:p>
        </p:txBody>
      </p:sp>
    </p:spTree>
    <p:extLst>
      <p:ext uri="{BB962C8B-B14F-4D97-AF65-F5344CB8AC3E}">
        <p14:creationId xmlns:p14="http://schemas.microsoft.com/office/powerpoint/2010/main" val="4055992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2025-02-21</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1264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2025-02-21</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2175706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2025-02-21</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92104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2025-02-21</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0950541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2025-02-21</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952662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2025-02-21</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9161724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2025-02-21</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253223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2025-02-21</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729915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2025-02-21</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4826361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2025-02-21</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4581529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2025-02-21</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1099438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2025-02-21</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786669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56C5C09-0043-4549-B800-2101B70D6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Internet of Things Concept">
            <a:extLst>
              <a:ext uri="{FF2B5EF4-FFF2-40B4-BE49-F238E27FC236}">
                <a16:creationId xmlns:a16="http://schemas.microsoft.com/office/drawing/2014/main" id="{CCEA4737-55E2-4C57-8132-9B96DEB92DEC}"/>
              </a:ext>
            </a:extLst>
          </p:cNvPr>
          <p:cNvPicPr>
            <a:picLocks noChangeAspect="1"/>
          </p:cNvPicPr>
          <p:nvPr/>
        </p:nvPicPr>
        <p:blipFill>
          <a:blip r:embed="rId3"/>
          <a:srcRect l="13488" r="22822" b="1"/>
          <a:stretch/>
        </p:blipFill>
        <p:spPr>
          <a:xfrm>
            <a:off x="525664" y="508090"/>
            <a:ext cx="5570336" cy="5837913"/>
          </a:xfrm>
          <a:prstGeom prst="rect">
            <a:avLst/>
          </a:prstGeom>
        </p:spPr>
      </p:pic>
      <p:sp>
        <p:nvSpPr>
          <p:cNvPr id="2" name="Title 1">
            <a:extLst>
              <a:ext uri="{FF2B5EF4-FFF2-40B4-BE49-F238E27FC236}">
                <a16:creationId xmlns:a16="http://schemas.microsoft.com/office/drawing/2014/main" id="{7DA7044E-EF5A-F912-9040-6F01F6888000}"/>
              </a:ext>
            </a:extLst>
          </p:cNvPr>
          <p:cNvSpPr>
            <a:spLocks noGrp="1"/>
          </p:cNvSpPr>
          <p:nvPr>
            <p:ph type="ctrTitle"/>
          </p:nvPr>
        </p:nvSpPr>
        <p:spPr>
          <a:xfrm>
            <a:off x="6699869" y="978407"/>
            <a:ext cx="4983480" cy="3976380"/>
          </a:xfrm>
        </p:spPr>
        <p:txBody>
          <a:bodyPr anchor="t">
            <a:normAutofit/>
          </a:bodyPr>
          <a:lstStyle/>
          <a:p>
            <a:pPr>
              <a:lnSpc>
                <a:spcPct val="90000"/>
              </a:lnSpc>
            </a:pPr>
            <a:r>
              <a:rPr lang="en-US" sz="4800" dirty="0"/>
              <a:t>Hyperparameter Tuning and </a:t>
            </a:r>
            <a:r>
              <a:rPr lang="en-US" sz="4800" dirty="0" err="1"/>
              <a:t>AutoML</a:t>
            </a:r>
            <a:r>
              <a:rPr lang="en-US" sz="4800" dirty="0"/>
              <a:t> </a:t>
            </a:r>
            <a:br>
              <a:rPr lang="en-US" sz="4700" dirty="0"/>
            </a:br>
            <a:br>
              <a:rPr lang="en-US" sz="4700" dirty="0"/>
            </a:br>
            <a:r>
              <a:rPr lang="en-US" sz="3600" b="0" dirty="0"/>
              <a:t>with </a:t>
            </a:r>
            <a:r>
              <a:rPr lang="en-US" sz="3600" b="0" dirty="0" err="1"/>
              <a:t>Optuna</a:t>
            </a:r>
            <a:r>
              <a:rPr lang="en-US" sz="3600" b="0" dirty="0"/>
              <a:t> &amp; FLAML</a:t>
            </a:r>
            <a:endParaRPr lang="en-US" sz="4700" b="0" dirty="0"/>
          </a:p>
        </p:txBody>
      </p:sp>
      <p:sp>
        <p:nvSpPr>
          <p:cNvPr id="3" name="Subtitle 2">
            <a:extLst>
              <a:ext uri="{FF2B5EF4-FFF2-40B4-BE49-F238E27FC236}">
                <a16:creationId xmlns:a16="http://schemas.microsoft.com/office/drawing/2014/main" id="{F5DC57DD-D6FA-717F-E48B-58D01C137CD7}"/>
              </a:ext>
            </a:extLst>
          </p:cNvPr>
          <p:cNvSpPr>
            <a:spLocks noGrp="1"/>
          </p:cNvSpPr>
          <p:nvPr>
            <p:ph type="subTitle" idx="1"/>
          </p:nvPr>
        </p:nvSpPr>
        <p:spPr>
          <a:xfrm>
            <a:off x="6699869" y="5275825"/>
            <a:ext cx="4983481" cy="1070177"/>
          </a:xfrm>
        </p:spPr>
        <p:txBody>
          <a:bodyPr anchor="t">
            <a:normAutofit/>
          </a:bodyPr>
          <a:lstStyle/>
          <a:p>
            <a:r>
              <a:rPr lang="en-US" dirty="0"/>
              <a:t>Exploring efficient methods for optimal machine learning performance</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3493" y="508090"/>
            <a:ext cx="4983481"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251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Woman showing Earth and network hologram by using the user interface technology.">
            <a:extLst>
              <a:ext uri="{FF2B5EF4-FFF2-40B4-BE49-F238E27FC236}">
                <a16:creationId xmlns:a16="http://schemas.microsoft.com/office/drawing/2014/main" id="{47A90134-9909-4989-8A33-03F7E37CE6FC}"/>
              </a:ext>
            </a:extLst>
          </p:cNvPr>
          <p:cNvPicPr>
            <a:picLocks noGrp="1" noChangeAspect="1"/>
          </p:cNvPicPr>
          <p:nvPr>
            <p:ph sz="half" idx="1"/>
          </p:nvPr>
        </p:nvPicPr>
        <p:blipFill>
          <a:blip r:embed="rId3"/>
          <a:srcRect l="39400" r="19920"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1B66E8A9-A6D3-AF98-B945-6CBFC6BA133E}"/>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Key features and advantages</a:t>
            </a:r>
          </a:p>
        </p:txBody>
      </p:sp>
      <p:sp>
        <p:nvSpPr>
          <p:cNvPr id="4" name="Content Placeholder 3">
            <a:extLst>
              <a:ext uri="{FF2B5EF4-FFF2-40B4-BE49-F238E27FC236}">
                <a16:creationId xmlns:a16="http://schemas.microsoft.com/office/drawing/2014/main" id="{55FB7A6B-A744-6158-845D-4EA3AA3BF52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Automatic Pruning</a:t>
            </a:r>
          </a:p>
          <a:p>
            <a:pPr marL="0" lvl="1" indent="0">
              <a:buNone/>
            </a:pPr>
            <a:r>
              <a:rPr lang="en-US" sz="1400"/>
              <a:t>Optuna's automatic pruning feature helps eliminate unpromising trials early, saving computational resources and time.</a:t>
            </a:r>
          </a:p>
          <a:p>
            <a:pPr marL="0" indent="0">
              <a:spcBef>
                <a:spcPts val="2500"/>
              </a:spcBef>
              <a:buNone/>
            </a:pPr>
            <a:r>
              <a:rPr lang="en-US" sz="1400" b="1"/>
              <a:t>Parallel Execution</a:t>
            </a:r>
          </a:p>
          <a:p>
            <a:pPr marL="0" lvl="1" indent="0">
              <a:buNone/>
            </a:pPr>
            <a:r>
              <a:rPr lang="en-US" sz="1400"/>
              <a:t>The ability to execute multiple trials in parallel significantly speeds up the hyperparameter optimization process, enhancing efficiency.</a:t>
            </a:r>
          </a:p>
          <a:p>
            <a:pPr marL="0" indent="0">
              <a:spcBef>
                <a:spcPts val="2500"/>
              </a:spcBef>
              <a:buNone/>
            </a:pPr>
            <a:r>
              <a:rPr lang="en-US" sz="1400" b="1"/>
              <a:t>Various Sampling Methods</a:t>
            </a:r>
          </a:p>
          <a:p>
            <a:pPr marL="0" lvl="1" indent="0">
              <a:buNone/>
            </a:pPr>
            <a:r>
              <a:rPr lang="en-US" sz="1400"/>
              <a:t>Optuna offers various sampling methods to explore the hyperparameter space more effectively, leading to better performance.</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86972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ED19287-2E9F-3564-CCCB-1712792F7881}"/>
              </a:ext>
            </a:extLst>
          </p:cNvPr>
          <p:cNvSpPr>
            <a:spLocks noGrp="1"/>
          </p:cNvSpPr>
          <p:nvPr>
            <p:ph type="ctrTitle"/>
          </p:nvPr>
        </p:nvSpPr>
        <p:spPr>
          <a:xfrm>
            <a:off x="521208" y="1211766"/>
            <a:ext cx="7237052" cy="4727988"/>
          </a:xfrm>
        </p:spPr>
        <p:txBody>
          <a:bodyPr anchor="b">
            <a:normAutofit/>
          </a:bodyPr>
          <a:lstStyle/>
          <a:p>
            <a:r>
              <a:rPr lang="en-US" sz="6800"/>
              <a:t>Using Optuna for Hyperparameter Tuning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433775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4" name="Rectangle 43">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3CBDE6B-7F74-EC56-DBD4-FBB006A6F98C}"/>
              </a:ext>
            </a:extLst>
          </p:cNvPr>
          <p:cNvSpPr>
            <a:spLocks noGrp="1"/>
          </p:cNvSpPr>
          <p:nvPr>
            <p:ph type="title"/>
          </p:nvPr>
        </p:nvSpPr>
        <p:spPr>
          <a:xfrm>
            <a:off x="521208" y="976160"/>
            <a:ext cx="11149875" cy="1113897"/>
          </a:xfrm>
        </p:spPr>
        <p:txBody>
          <a:bodyPr vert="horz" lIns="91440" tIns="45720" rIns="91440" bIns="45720" rtlCol="0" anchor="t">
            <a:normAutofit/>
          </a:bodyPr>
          <a:lstStyle/>
          <a:p>
            <a:r>
              <a:rPr lang="en-US" sz="4400" dirty="0"/>
              <a:t>Defining an objective function</a:t>
            </a:r>
          </a:p>
        </p:txBody>
      </p:sp>
      <p:sp>
        <p:nvSpPr>
          <p:cNvPr id="4" name="Content Placeholder 3">
            <a:extLst>
              <a:ext uri="{FF2B5EF4-FFF2-40B4-BE49-F238E27FC236}">
                <a16:creationId xmlns:a16="http://schemas.microsoft.com/office/drawing/2014/main" id="{2A3C7197-2042-49A3-0B26-8B1CCB84846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913418" y="2299390"/>
            <a:ext cx="4757665" cy="4050792"/>
          </a:xfrm>
        </p:spPr>
        <p:txBody>
          <a:bodyPr>
            <a:normAutofit lnSpcReduction="10000"/>
          </a:bodyPr>
          <a:lstStyle/>
          <a:p>
            <a:pPr marL="0" indent="0">
              <a:spcBef>
                <a:spcPts val="2500"/>
              </a:spcBef>
              <a:buNone/>
            </a:pPr>
            <a:r>
              <a:rPr lang="en-US" sz="1700" b="1" dirty="0"/>
              <a:t>Importance of Objective Function</a:t>
            </a:r>
          </a:p>
          <a:p>
            <a:pPr marL="0" lvl="1" indent="0">
              <a:buNone/>
            </a:pPr>
            <a:r>
              <a:rPr lang="en-US" sz="1700" dirty="0"/>
              <a:t>The objective function plays a pivotal role in model optimization by evaluating performance based on hyperparameters.</a:t>
            </a:r>
          </a:p>
          <a:p>
            <a:pPr marL="0" indent="0">
              <a:spcBef>
                <a:spcPts val="2500"/>
              </a:spcBef>
              <a:buNone/>
            </a:pPr>
            <a:r>
              <a:rPr lang="en-US" sz="1700" b="1" dirty="0"/>
              <a:t>Performance Evaluation</a:t>
            </a:r>
          </a:p>
          <a:p>
            <a:pPr marL="0" lvl="1" indent="0">
              <a:buNone/>
            </a:pPr>
            <a:r>
              <a:rPr lang="en-US" sz="1700" dirty="0"/>
              <a:t>It assesses how well the model performs, providing essential feedback for the optimization process.</a:t>
            </a:r>
          </a:p>
          <a:p>
            <a:pPr marL="0" indent="0">
              <a:spcBef>
                <a:spcPts val="2500"/>
              </a:spcBef>
              <a:buNone/>
            </a:pPr>
            <a:r>
              <a:rPr lang="en-US" sz="1700" b="1" dirty="0"/>
              <a:t>Guiding Optimization Process</a:t>
            </a:r>
          </a:p>
          <a:p>
            <a:pPr marL="0" lvl="1" indent="0">
              <a:buNone/>
            </a:pPr>
            <a:r>
              <a:rPr lang="en-US" sz="1700" dirty="0"/>
              <a:t>The feedback from the objective function guides the choice of hyperparameters during optimization.</a:t>
            </a:r>
          </a:p>
        </p:txBody>
      </p:sp>
      <p:sp>
        <p:nvSpPr>
          <p:cNvPr id="46" name="Freeform: Shape 45">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7">
            <a:extLst>
              <a:ext uri="{FF2B5EF4-FFF2-40B4-BE49-F238E27FC236}">
                <a16:creationId xmlns:a16="http://schemas.microsoft.com/office/drawing/2014/main" id="{89626E13-28EA-4B3D-6FA0-4F451CB67A54}"/>
              </a:ext>
            </a:extLst>
          </p:cNvPr>
          <p:cNvPicPr>
            <a:picLocks noChangeAspect="1"/>
          </p:cNvPicPr>
          <p:nvPr/>
        </p:nvPicPr>
        <p:blipFill>
          <a:blip r:embed="rId3"/>
          <a:stretch>
            <a:fillRect/>
          </a:stretch>
        </p:blipFill>
        <p:spPr>
          <a:xfrm>
            <a:off x="517868" y="2408848"/>
            <a:ext cx="6236223" cy="3472992"/>
          </a:xfrm>
          <a:prstGeom prst="rect">
            <a:avLst/>
          </a:prstGeom>
        </p:spPr>
      </p:pic>
    </p:spTree>
    <p:extLst>
      <p:ext uri="{BB962C8B-B14F-4D97-AF65-F5344CB8AC3E}">
        <p14:creationId xmlns:p14="http://schemas.microsoft.com/office/powerpoint/2010/main" val="39672034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Business questions ideas and creativity 2021">
            <a:extLst>
              <a:ext uri="{FF2B5EF4-FFF2-40B4-BE49-F238E27FC236}">
                <a16:creationId xmlns:a16="http://schemas.microsoft.com/office/drawing/2014/main" id="{D0063424-0795-4B29-A23F-83BDF8DCD502}"/>
              </a:ext>
            </a:extLst>
          </p:cNvPr>
          <p:cNvPicPr>
            <a:picLocks noGrp="1" noChangeAspect="1"/>
          </p:cNvPicPr>
          <p:nvPr>
            <p:ph sz="half" idx="1"/>
          </p:nvPr>
        </p:nvPicPr>
        <p:blipFill>
          <a:blip r:embed="rId3"/>
          <a:srcRect l="32030" r="31811"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6D3FD36E-86D2-D83B-DE65-84908F5CF964}"/>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dirty="0"/>
              <a:t>Optimization algorithms in </a:t>
            </a:r>
            <a:r>
              <a:rPr lang="en-US" sz="4400" dirty="0" err="1"/>
              <a:t>Optuna</a:t>
            </a:r>
            <a:endParaRPr lang="en-US" sz="4400" dirty="0"/>
          </a:p>
        </p:txBody>
      </p:sp>
      <p:sp>
        <p:nvSpPr>
          <p:cNvPr id="4" name="Content Placeholder 3">
            <a:extLst>
              <a:ext uri="{FF2B5EF4-FFF2-40B4-BE49-F238E27FC236}">
                <a16:creationId xmlns:a16="http://schemas.microsoft.com/office/drawing/2014/main" id="{E9543F47-F339-7643-23FF-183E211B21A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TPE Algorithm (default)</a:t>
            </a:r>
          </a:p>
          <a:p>
            <a:pPr lvl="1"/>
            <a:r>
              <a:rPr lang="en-US" sz="1400" dirty="0"/>
              <a:t>The Tree-Structured </a:t>
            </a:r>
            <a:r>
              <a:rPr lang="en-US" sz="1400" dirty="0" err="1"/>
              <a:t>Parzen</a:t>
            </a:r>
            <a:r>
              <a:rPr lang="en-US" sz="1400" dirty="0"/>
              <a:t> Estimator (TPE) is a popular optimization algorithm used in </a:t>
            </a:r>
            <a:r>
              <a:rPr lang="en-US" sz="1400" dirty="0" err="1"/>
              <a:t>Optuna</a:t>
            </a:r>
            <a:r>
              <a:rPr lang="en-US" sz="1400" dirty="0"/>
              <a:t> for efficient hyperparameter tuning.</a:t>
            </a:r>
          </a:p>
          <a:p>
            <a:pPr marL="285750" indent="-285750">
              <a:buFont typeface="Arial" panose="020B0604020202020204" pitchFamily="34" charset="0"/>
              <a:buChar char="•"/>
            </a:pPr>
            <a:r>
              <a:rPr lang="en-US" sz="1400" dirty="0"/>
              <a:t>It models the performance of hyperparameters as a probability distribution: P(</a:t>
            </a:r>
            <a:r>
              <a:rPr lang="en-US" sz="1400" dirty="0" err="1"/>
              <a:t>hyperparameters|score</a:t>
            </a:r>
            <a:r>
              <a:rPr lang="en-US" sz="1400" dirty="0"/>
              <a:t>)</a:t>
            </a:r>
          </a:p>
          <a:p>
            <a:pPr marL="285750" indent="-285750">
              <a:buFont typeface="Arial" panose="020B0604020202020204" pitchFamily="34" charset="0"/>
              <a:buChar char="•"/>
            </a:pPr>
            <a:r>
              <a:rPr lang="en-US" sz="1400" dirty="0"/>
              <a:t>TPE focuses on promising areas of the hyperparameter space, improving efficiency.</a:t>
            </a:r>
          </a:p>
          <a:p>
            <a:pPr marL="285750" indent="-285750">
              <a:buFont typeface="Arial" panose="020B0604020202020204" pitchFamily="34" charset="0"/>
              <a:buChar char="•"/>
            </a:pPr>
            <a:r>
              <a:rPr lang="en-US" sz="1400" dirty="0"/>
              <a:t>It compares two distributions: one for good performance and one for bad.</a:t>
            </a:r>
          </a:p>
          <a:p>
            <a:pPr marL="285750" indent="-285750">
              <a:buFont typeface="Arial" panose="020B0604020202020204" pitchFamily="34" charset="0"/>
              <a:buChar char="•"/>
            </a:pPr>
            <a:r>
              <a:rPr lang="en-US" sz="1400" dirty="0"/>
              <a:t>The algorithm iteratively refines the search based on past evaluations.</a:t>
            </a:r>
          </a:p>
          <a:p>
            <a:pPr marL="0" indent="0">
              <a:spcBef>
                <a:spcPts val="2500"/>
              </a:spcBef>
              <a:buNone/>
            </a:pPr>
            <a:r>
              <a:rPr lang="en-US" sz="1400" b="1" dirty="0"/>
              <a:t>Others: Covariance Matrix Adaptation Evolution Strategy (CMA-ES); Random Search; Grid Search</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765281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http://teekid.com/istockphoto/banner/banner3.jpg">
            <a:extLst>
              <a:ext uri="{FF2B5EF4-FFF2-40B4-BE49-F238E27FC236}">
                <a16:creationId xmlns:a16="http://schemas.microsoft.com/office/drawing/2014/main" id="{CB4DAED1-A578-4D49-B91B-F16B834B6014}"/>
              </a:ext>
            </a:extLst>
          </p:cNvPr>
          <p:cNvPicPr>
            <a:picLocks noGrp="1" noChangeAspect="1"/>
          </p:cNvPicPr>
          <p:nvPr>
            <p:ph sz="half" idx="1"/>
          </p:nvPr>
        </p:nvPicPr>
        <p:blipFill>
          <a:blip r:embed="rId3"/>
          <a:srcRect l="23173" r="4509"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033BD67A-F449-3A15-33CA-F6C3B08B5451}"/>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Visualizing and interpreting results</a:t>
            </a:r>
          </a:p>
        </p:txBody>
      </p:sp>
      <p:sp>
        <p:nvSpPr>
          <p:cNvPr id="4" name="Content Placeholder 3">
            <a:extLst>
              <a:ext uri="{FF2B5EF4-FFF2-40B4-BE49-F238E27FC236}">
                <a16:creationId xmlns:a16="http://schemas.microsoft.com/office/drawing/2014/main" id="{0920C959-2815-1124-2141-D64836A6C4C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Optimization Visualization Tools</a:t>
            </a:r>
          </a:p>
          <a:p>
            <a:pPr marL="0" lvl="1" indent="0">
              <a:buNone/>
            </a:pPr>
            <a:r>
              <a:rPr lang="en-US" sz="1400"/>
              <a:t>Optuna offers various tools to visualize optimization progress, aiding in the understanding of hyperparameter impacts.</a:t>
            </a:r>
          </a:p>
          <a:p>
            <a:pPr marL="0" indent="0">
              <a:spcBef>
                <a:spcPts val="2500"/>
              </a:spcBef>
              <a:buNone/>
            </a:pPr>
            <a:r>
              <a:rPr lang="en-US" sz="1400" b="1"/>
              <a:t>Impact of Hyperparameters</a:t>
            </a:r>
          </a:p>
          <a:p>
            <a:pPr marL="0" lvl="1" indent="0">
              <a:buNone/>
            </a:pPr>
            <a:r>
              <a:rPr lang="en-US" sz="1400"/>
              <a:t>Visualizations help interpret how different hyperparameters affect model performance and search efficiency.</a:t>
            </a:r>
          </a:p>
          <a:p>
            <a:pPr marL="0" indent="0">
              <a:spcBef>
                <a:spcPts val="2500"/>
              </a:spcBef>
              <a:buNone/>
            </a:pPr>
            <a:r>
              <a:rPr lang="en-US" sz="1400" b="1"/>
              <a:t>Efficiency of Search Process</a:t>
            </a:r>
          </a:p>
          <a:p>
            <a:pPr marL="0" lvl="1" indent="0">
              <a:buNone/>
            </a:pPr>
            <a:r>
              <a:rPr lang="en-US" sz="1400"/>
              <a:t>Understanding the efficiency of the search process is crucial for optimizing machine learning models effectively.</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720536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3C2D3430-DE76-1C01-3756-ED310BA600F3}"/>
              </a:ext>
            </a:extLst>
          </p:cNvPr>
          <p:cNvSpPr>
            <a:spLocks noGrp="1"/>
          </p:cNvSpPr>
          <p:nvPr>
            <p:ph type="ctrTitle"/>
          </p:nvPr>
        </p:nvSpPr>
        <p:spPr>
          <a:xfrm>
            <a:off x="521208" y="1211766"/>
            <a:ext cx="7237052" cy="4727988"/>
          </a:xfrm>
        </p:spPr>
        <p:txBody>
          <a:bodyPr anchor="b">
            <a:normAutofit/>
          </a:bodyPr>
          <a:lstStyle/>
          <a:p>
            <a:r>
              <a:rPr lang="en-US" sz="7400"/>
              <a:t>Introduction to AutoML and FLAML</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146065625"/>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bstract digital cyber space motion background">
            <a:extLst>
              <a:ext uri="{FF2B5EF4-FFF2-40B4-BE49-F238E27FC236}">
                <a16:creationId xmlns:a16="http://schemas.microsoft.com/office/drawing/2014/main" id="{0B861C2D-D446-4D66-933A-E4CDBFB3537F}"/>
              </a:ext>
            </a:extLst>
          </p:cNvPr>
          <p:cNvPicPr>
            <a:picLocks noGrp="1" noChangeAspect="1"/>
          </p:cNvPicPr>
          <p:nvPr>
            <p:ph sz="half" idx="1"/>
          </p:nvPr>
        </p:nvPicPr>
        <p:blipFill>
          <a:blip r:embed="rId3"/>
          <a:srcRect l="24414" r="5838" b="-1"/>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E26F8320-D442-F34F-2432-8EC0D3B574D5}"/>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What is AutoML?</a:t>
            </a:r>
          </a:p>
        </p:txBody>
      </p:sp>
      <p:sp>
        <p:nvSpPr>
          <p:cNvPr id="4" name="Content Placeholder 3">
            <a:extLst>
              <a:ext uri="{FF2B5EF4-FFF2-40B4-BE49-F238E27FC236}">
                <a16:creationId xmlns:a16="http://schemas.microsoft.com/office/drawing/2014/main" id="{87BF485F-6C75-01FF-19F4-51DB4B7A5F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Automation of Machine Learning</a:t>
            </a:r>
          </a:p>
          <a:p>
            <a:pPr marL="0" lvl="1" indent="0">
              <a:buNone/>
            </a:pPr>
            <a:r>
              <a:rPr lang="en-US" sz="1400"/>
              <a:t>AutoML automates various machine learning tasks, streamlining the process and reducing manual effort needed.</a:t>
            </a:r>
          </a:p>
          <a:p>
            <a:pPr marL="0" indent="0">
              <a:spcBef>
                <a:spcPts val="2500"/>
              </a:spcBef>
              <a:buNone/>
            </a:pPr>
            <a:r>
              <a:rPr lang="en-US" sz="1400" b="1"/>
              <a:t>Data Preprocessing</a:t>
            </a:r>
          </a:p>
          <a:p>
            <a:pPr marL="0" lvl="1" indent="0">
              <a:buNone/>
            </a:pPr>
            <a:r>
              <a:rPr lang="en-US" sz="1400"/>
              <a:t>AutoML simplifies data preprocessing tasks, enabling users to prepare data efficiently without expert knowledge.</a:t>
            </a:r>
          </a:p>
          <a:p>
            <a:pPr marL="0" indent="0">
              <a:spcBef>
                <a:spcPts val="2500"/>
              </a:spcBef>
              <a:buNone/>
            </a:pPr>
            <a:r>
              <a:rPr lang="en-US" sz="1400" b="1"/>
              <a:t>Feature and Model Selection</a:t>
            </a:r>
          </a:p>
          <a:p>
            <a:pPr marL="0" lvl="1" indent="0">
              <a:buNone/>
            </a:pPr>
            <a:r>
              <a:rPr lang="en-US" sz="1400"/>
              <a:t>AutoML assists in feature selection and model selection, making it easier for non-experts to choose the best options.</a:t>
            </a:r>
          </a:p>
          <a:p>
            <a:pPr marL="0" indent="0">
              <a:spcBef>
                <a:spcPts val="2500"/>
              </a:spcBef>
              <a:buNone/>
            </a:pPr>
            <a:r>
              <a:rPr lang="en-US" sz="1400" b="1"/>
              <a:t>Hyperparameter Tuning</a:t>
            </a:r>
          </a:p>
          <a:p>
            <a:pPr marL="0" lvl="1" indent="0">
              <a:buNone/>
            </a:pPr>
            <a:r>
              <a:rPr lang="en-US" sz="1400"/>
              <a:t>AutoML automates hyperparameter tuning, optimizing model performance without requiring deep technical skills.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53066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descr="Program coding on a computer screen">
            <a:extLst>
              <a:ext uri="{FF2B5EF4-FFF2-40B4-BE49-F238E27FC236}">
                <a16:creationId xmlns:a16="http://schemas.microsoft.com/office/drawing/2014/main" id="{3B88910C-FEA4-469F-901B-7C484C62F0C6}"/>
              </a:ext>
            </a:extLst>
          </p:cNvPr>
          <p:cNvPicPr>
            <a:picLocks noGrp="1" noChangeAspect="1"/>
          </p:cNvPicPr>
          <p:nvPr>
            <p:ph sz="half" idx="1"/>
          </p:nvPr>
        </p:nvPicPr>
        <p:blipFill>
          <a:blip r:embed="rId3"/>
          <a:srcRect l="20031" r="14831" b="1"/>
          <a:stretch/>
        </p:blipFill>
        <p:spPr>
          <a:xfrm>
            <a:off x="517868" y="508090"/>
            <a:ext cx="5705856" cy="5846990"/>
          </a:xfrm>
          <a:prstGeom prst="rect">
            <a:avLst/>
          </a:prstGeom>
        </p:spPr>
      </p:pic>
      <p:sp>
        <p:nvSpPr>
          <p:cNvPr id="2" name="Title 1">
            <a:extLst>
              <a:ext uri="{FF2B5EF4-FFF2-40B4-BE49-F238E27FC236}">
                <a16:creationId xmlns:a16="http://schemas.microsoft.com/office/drawing/2014/main" id="{4C466B68-3238-CA98-C124-8D44FF617162}"/>
              </a:ext>
            </a:extLst>
          </p:cNvPr>
          <p:cNvSpPr>
            <a:spLocks noGrp="1"/>
          </p:cNvSpPr>
          <p:nvPr>
            <p:ph type="title"/>
          </p:nvPr>
        </p:nvSpPr>
        <p:spPr>
          <a:xfrm>
            <a:off x="7001547" y="976160"/>
            <a:ext cx="4822899" cy="1463040"/>
          </a:xfrm>
        </p:spPr>
        <p:txBody>
          <a:bodyPr vert="horz" lIns="91440" tIns="45720" rIns="91440" bIns="45720" rtlCol="0" anchor="t">
            <a:normAutofit/>
          </a:bodyPr>
          <a:lstStyle/>
          <a:p>
            <a:r>
              <a:rPr lang="en-US" sz="4400" dirty="0"/>
              <a:t>Agenda</a:t>
            </a:r>
          </a:p>
        </p:txBody>
      </p:sp>
      <p:sp>
        <p:nvSpPr>
          <p:cNvPr id="4" name="Content Placeholder 3">
            <a:extLst>
              <a:ext uri="{FF2B5EF4-FFF2-40B4-BE49-F238E27FC236}">
                <a16:creationId xmlns:a16="http://schemas.microsoft.com/office/drawing/2014/main" id="{ED0ED2FB-5C52-DB15-9414-DDB825611190}"/>
              </a:ext>
            </a:extLst>
          </p:cNvPr>
          <p:cNvSpPr>
            <a:spLocks noGrp="1"/>
          </p:cNvSpPr>
          <p:nvPr>
            <p:ph sz="half" idx="2"/>
          </p:nvPr>
        </p:nvSpPr>
        <p:spPr>
          <a:xfrm>
            <a:off x="7001548" y="2578608"/>
            <a:ext cx="4672584" cy="3767328"/>
          </a:xfrm>
        </p:spPr>
        <p:txBody>
          <a:bodyPr vert="horz" lIns="91440" tIns="45720" rIns="91440" bIns="45720" rtlCol="0">
            <a:normAutofit/>
          </a:bodyPr>
          <a:lstStyle/>
          <a:p>
            <a:pPr marL="285750" indent="-285750">
              <a:buFont typeface="Arial" panose="020B0604020202020204" pitchFamily="34" charset="0"/>
              <a:buChar char="•"/>
            </a:pPr>
            <a:r>
              <a:rPr lang="en-US" sz="1800" dirty="0"/>
              <a:t>Introduction to Hyperparameter Tuning</a:t>
            </a:r>
          </a:p>
          <a:p>
            <a:pPr marL="285750" indent="-285750">
              <a:buFont typeface="Arial" panose="020B0604020202020204" pitchFamily="34" charset="0"/>
              <a:buChar char="•"/>
            </a:pPr>
            <a:r>
              <a:rPr lang="en-US" sz="1800" dirty="0" err="1"/>
              <a:t>Optuna</a:t>
            </a:r>
            <a:r>
              <a:rPr lang="en-US" sz="1800" dirty="0"/>
              <a:t>: An Efficient Hyperparameter Optimization Framework</a:t>
            </a:r>
          </a:p>
          <a:p>
            <a:pPr marL="285750" indent="-285750">
              <a:buFont typeface="Arial" panose="020B0604020202020204" pitchFamily="34" charset="0"/>
              <a:buChar char="•"/>
            </a:pPr>
            <a:r>
              <a:rPr lang="en-US" sz="1800" dirty="0"/>
              <a:t>Using </a:t>
            </a:r>
            <a:r>
              <a:rPr lang="en-US" sz="1800" dirty="0" err="1"/>
              <a:t>Optuna</a:t>
            </a:r>
            <a:r>
              <a:rPr lang="en-US" sz="1800" dirty="0"/>
              <a:t> for Hyperparameter Tuning</a:t>
            </a:r>
          </a:p>
          <a:p>
            <a:pPr marL="285750" indent="-285750">
              <a:buFont typeface="Arial" panose="020B0604020202020204" pitchFamily="34" charset="0"/>
              <a:buChar char="•"/>
            </a:pPr>
            <a:r>
              <a:rPr lang="en-US" sz="1800" dirty="0"/>
              <a:t>Introduction to </a:t>
            </a:r>
            <a:r>
              <a:rPr lang="en-US" sz="1800" dirty="0" err="1"/>
              <a:t>AutoML</a:t>
            </a:r>
            <a:r>
              <a:rPr lang="en-US" sz="1800" dirty="0"/>
              <a:t> and FLAML</a:t>
            </a:r>
          </a:p>
        </p:txBody>
      </p:sp>
      <p:sp>
        <p:nvSpPr>
          <p:cNvPr id="31" name="Freeform: Shape 30">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771885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4DE2CD7-05A3-E3A0-861B-C66A8EE6F559}"/>
              </a:ext>
            </a:extLst>
          </p:cNvPr>
          <p:cNvSpPr>
            <a:spLocks noGrp="1"/>
          </p:cNvSpPr>
          <p:nvPr>
            <p:ph type="ctrTitle"/>
          </p:nvPr>
        </p:nvSpPr>
        <p:spPr>
          <a:xfrm>
            <a:off x="521208" y="1211766"/>
            <a:ext cx="7237052" cy="4727988"/>
          </a:xfrm>
        </p:spPr>
        <p:txBody>
          <a:bodyPr anchor="b">
            <a:normAutofit/>
          </a:bodyPr>
          <a:lstStyle/>
          <a:p>
            <a:r>
              <a:rPr lang="en-US" sz="6800"/>
              <a:t>Introduction to Hyperparameter Tuning</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7392980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Human and robots to work together in the near future. This combination will accelerate developing technology. Businessman and cyborg organises social media.">
            <a:extLst>
              <a:ext uri="{FF2B5EF4-FFF2-40B4-BE49-F238E27FC236}">
                <a16:creationId xmlns:a16="http://schemas.microsoft.com/office/drawing/2014/main" id="{BBDF4D8F-4774-4961-AA5E-B888F45C5F5C}"/>
              </a:ext>
            </a:extLst>
          </p:cNvPr>
          <p:cNvPicPr>
            <a:picLocks noGrp="1" noChangeAspect="1"/>
          </p:cNvPicPr>
          <p:nvPr>
            <p:ph sz="half" idx="1"/>
          </p:nvPr>
        </p:nvPicPr>
        <p:blipFill>
          <a:blip r:embed="rId3"/>
          <a:srcRect l="8463" r="46338"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ADCA4E79-F612-B99E-3244-BA594DA4E15D}"/>
              </a:ext>
            </a:extLst>
          </p:cNvPr>
          <p:cNvSpPr>
            <a:spLocks noGrp="1"/>
          </p:cNvSpPr>
          <p:nvPr>
            <p:ph type="title"/>
          </p:nvPr>
        </p:nvSpPr>
        <p:spPr>
          <a:xfrm>
            <a:off x="5438762" y="976160"/>
            <a:ext cx="6232310" cy="1463040"/>
          </a:xfrm>
        </p:spPr>
        <p:txBody>
          <a:bodyPr vert="horz" lIns="91440" tIns="45720" rIns="91440" bIns="45720" rtlCol="0" anchor="t">
            <a:normAutofit/>
          </a:bodyPr>
          <a:lstStyle/>
          <a:p>
            <a:pPr>
              <a:lnSpc>
                <a:spcPct val="90000"/>
              </a:lnSpc>
            </a:pPr>
            <a:r>
              <a:rPr lang="en-US" sz="3700"/>
              <a:t>Definition and importance of hyperparameters</a:t>
            </a:r>
          </a:p>
        </p:txBody>
      </p:sp>
      <p:sp>
        <p:nvSpPr>
          <p:cNvPr id="4" name="Content Placeholder 3">
            <a:extLst>
              <a:ext uri="{FF2B5EF4-FFF2-40B4-BE49-F238E27FC236}">
                <a16:creationId xmlns:a16="http://schemas.microsoft.com/office/drawing/2014/main" id="{96932094-1B8B-DA1B-DAB0-9319ED642DC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a:t>What are Hyperparameters?</a:t>
            </a:r>
          </a:p>
          <a:p>
            <a:pPr marL="0" lvl="1" indent="0">
              <a:buNone/>
            </a:pPr>
            <a:r>
              <a:rPr lang="en-US" sz="1400"/>
              <a:t>Hyperparameters are configurations that are set prior to training a machine learning model, affecting how the model learns.</a:t>
            </a:r>
          </a:p>
          <a:p>
            <a:pPr marL="0" indent="0">
              <a:spcBef>
                <a:spcPts val="2500"/>
              </a:spcBef>
              <a:buNone/>
            </a:pPr>
            <a:r>
              <a:rPr lang="en-US" sz="1400" b="1"/>
              <a:t>Role in Training Process</a:t>
            </a:r>
          </a:p>
          <a:p>
            <a:pPr marL="0" lvl="1" indent="0">
              <a:buNone/>
            </a:pPr>
            <a:r>
              <a:rPr lang="en-US" sz="1400"/>
              <a:t>They play a crucial role in guiding the training process, affecting model accuracy and efficiency.</a:t>
            </a:r>
          </a:p>
          <a:p>
            <a:pPr marL="0" indent="0">
              <a:spcBef>
                <a:spcPts val="2500"/>
              </a:spcBef>
              <a:buNone/>
            </a:pPr>
            <a:r>
              <a:rPr lang="en-US" sz="1400" b="1"/>
              <a:t>Impact on Model Performance</a:t>
            </a:r>
          </a:p>
          <a:p>
            <a:pPr marL="0" lvl="1" indent="0">
              <a:buNone/>
            </a:pPr>
            <a:r>
              <a:rPr lang="en-US" sz="1400"/>
              <a:t>Choosing hyperparameters wisely can enhance model performance, while poor choices can cause overfitting.</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8687747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B60FC-664E-D997-47EA-547BEBCB6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11097F-E3BB-9F75-37DA-65214FA52EE4}"/>
              </a:ext>
            </a:extLst>
          </p:cNvPr>
          <p:cNvSpPr>
            <a:spLocks noGrp="1"/>
          </p:cNvSpPr>
          <p:nvPr>
            <p:ph type="ctrTitle"/>
          </p:nvPr>
        </p:nvSpPr>
        <p:spPr>
          <a:xfrm>
            <a:off x="521208" y="1211766"/>
            <a:ext cx="10950356" cy="4727988"/>
          </a:xfrm>
        </p:spPr>
        <p:txBody>
          <a:bodyPr anchor="ctr">
            <a:normAutofit/>
          </a:bodyPr>
          <a:lstStyle/>
          <a:p>
            <a:r>
              <a:rPr lang="en-US" sz="4000" dirty="0"/>
              <a:t>What is the difference between Parameters and Hyperparameters of a model?</a:t>
            </a:r>
          </a:p>
        </p:txBody>
      </p:sp>
    </p:spTree>
    <p:extLst>
      <p:ext uri="{BB962C8B-B14F-4D97-AF65-F5344CB8AC3E}">
        <p14:creationId xmlns:p14="http://schemas.microsoft.com/office/powerpoint/2010/main" val="19636574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 row of colourful pins">
            <a:extLst>
              <a:ext uri="{FF2B5EF4-FFF2-40B4-BE49-F238E27FC236}">
                <a16:creationId xmlns:a16="http://schemas.microsoft.com/office/drawing/2014/main" id="{B41D1B2A-A6FB-4EF6-ACB2-2EE1D78E7364}"/>
              </a:ext>
            </a:extLst>
          </p:cNvPr>
          <p:cNvPicPr>
            <a:picLocks noGrp="1" noChangeAspect="1"/>
          </p:cNvPicPr>
          <p:nvPr>
            <p:ph sz="half" idx="1"/>
          </p:nvPr>
        </p:nvPicPr>
        <p:blipFill>
          <a:blip r:embed="rId3"/>
          <a:srcRect l="37991" r="37210" b="-1"/>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B7A4EDCC-F8F6-818E-C010-95F509F58248}"/>
              </a:ext>
            </a:extLst>
          </p:cNvPr>
          <p:cNvSpPr>
            <a:spLocks noGrp="1"/>
          </p:cNvSpPr>
          <p:nvPr>
            <p:ph type="title"/>
          </p:nvPr>
        </p:nvSpPr>
        <p:spPr>
          <a:xfrm>
            <a:off x="517867" y="976160"/>
            <a:ext cx="4809314" cy="1447163"/>
          </a:xfrm>
        </p:spPr>
        <p:txBody>
          <a:bodyPr vert="horz" lIns="91440" tIns="45720" rIns="91440" bIns="45720" rtlCol="0" anchor="t">
            <a:normAutofit/>
          </a:bodyPr>
          <a:lstStyle/>
          <a:p>
            <a:pPr>
              <a:lnSpc>
                <a:spcPct val="90000"/>
              </a:lnSpc>
            </a:pPr>
            <a:r>
              <a:rPr lang="en-US" sz="3100"/>
              <a:t>Challenges in Hyperparameter Tuning</a:t>
            </a:r>
          </a:p>
        </p:txBody>
      </p:sp>
      <p:sp>
        <p:nvSpPr>
          <p:cNvPr id="4" name="Content Placeholder 3">
            <a:extLst>
              <a:ext uri="{FF2B5EF4-FFF2-40B4-BE49-F238E27FC236}">
                <a16:creationId xmlns:a16="http://schemas.microsoft.com/office/drawing/2014/main" id="{FBD4554D-0663-B5F6-88F9-0DA75FF7625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Vast Search Space</a:t>
            </a:r>
          </a:p>
          <a:p>
            <a:pPr marL="0" lvl="1" indent="0">
              <a:buNone/>
            </a:pPr>
            <a:r>
              <a:rPr lang="en-US" sz="1400"/>
              <a:t>The sheer number of hyperparameter combinations makes it difficult to find the optimal settings for models.</a:t>
            </a:r>
          </a:p>
          <a:p>
            <a:pPr marL="0" indent="0">
              <a:spcBef>
                <a:spcPts val="2500"/>
              </a:spcBef>
              <a:buNone/>
            </a:pPr>
            <a:r>
              <a:rPr lang="en-US" sz="1400" b="1"/>
              <a:t>Computational Cost</a:t>
            </a:r>
          </a:p>
          <a:p>
            <a:pPr marL="0" lvl="1" indent="0">
              <a:buNone/>
            </a:pPr>
            <a:r>
              <a:rPr lang="en-US" sz="1400"/>
              <a:t>Training models with different hyperparameter configurations can be resource-intensive, requiring significant computational power.</a:t>
            </a:r>
          </a:p>
          <a:p>
            <a:pPr marL="0" indent="0">
              <a:spcBef>
                <a:spcPts val="2500"/>
              </a:spcBef>
              <a:buNone/>
            </a:pPr>
            <a:r>
              <a:rPr lang="en-US" sz="1400" b="1"/>
              <a:t>Overfitting Risks</a:t>
            </a:r>
          </a:p>
          <a:p>
            <a:pPr marL="0" lvl="1" indent="0">
              <a:buNone/>
            </a:pPr>
            <a:r>
              <a:rPr lang="en-US" sz="1400"/>
              <a:t>Too much focus on tuning can lead to overfitting, where the model performs well on training data but poorly on unseen data.</a:t>
            </a:r>
          </a:p>
          <a:p>
            <a:pPr marL="0" indent="0">
              <a:spcBef>
                <a:spcPts val="2500"/>
              </a:spcBef>
              <a:buNone/>
            </a:pPr>
            <a:r>
              <a:rPr lang="en-US" sz="1400" b="1"/>
              <a:t>Time-Consuming Process</a:t>
            </a:r>
          </a:p>
          <a:p>
            <a:pPr marL="0" lvl="1" indent="0">
              <a:buNone/>
            </a:pPr>
            <a:r>
              <a:rPr lang="en-US" sz="1400"/>
              <a:t>Hyperparameter tuning often requires substantial time and effort, making it a significant bottleneck in the modeling process.</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81686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Creative mathematical clock">
            <a:extLst>
              <a:ext uri="{FF2B5EF4-FFF2-40B4-BE49-F238E27FC236}">
                <a16:creationId xmlns:a16="http://schemas.microsoft.com/office/drawing/2014/main" id="{B1559C89-FB01-4E4F-8F09-995F51ED56A6}"/>
              </a:ext>
            </a:extLst>
          </p:cNvPr>
          <p:cNvPicPr>
            <a:picLocks noGrp="1" noChangeAspect="1"/>
          </p:cNvPicPr>
          <p:nvPr>
            <p:ph sz="half" idx="1"/>
          </p:nvPr>
        </p:nvPicPr>
        <p:blipFill>
          <a:blip r:embed="rId3"/>
          <a:srcRect l="13165" r="32597" b="1"/>
          <a:stretch/>
        </p:blipFill>
        <p:spPr>
          <a:xfrm>
            <a:off x="517869" y="508091"/>
            <a:ext cx="4221911" cy="5837918"/>
          </a:xfrm>
          <a:prstGeom prst="rect">
            <a:avLst/>
          </a:prstGeom>
        </p:spPr>
      </p:pic>
      <p:sp>
        <p:nvSpPr>
          <p:cNvPr id="2" name="Title 1">
            <a:extLst>
              <a:ext uri="{FF2B5EF4-FFF2-40B4-BE49-F238E27FC236}">
                <a16:creationId xmlns:a16="http://schemas.microsoft.com/office/drawing/2014/main" id="{19854E24-F8C0-B1DC-0ED2-AC52A0101159}"/>
              </a:ext>
            </a:extLst>
          </p:cNvPr>
          <p:cNvSpPr>
            <a:spLocks noGrp="1"/>
          </p:cNvSpPr>
          <p:nvPr>
            <p:ph type="title"/>
          </p:nvPr>
        </p:nvSpPr>
        <p:spPr>
          <a:xfrm>
            <a:off x="5438762" y="976160"/>
            <a:ext cx="6232310" cy="1463040"/>
          </a:xfrm>
        </p:spPr>
        <p:txBody>
          <a:bodyPr vert="horz" lIns="91440" tIns="45720" rIns="91440" bIns="45720" rtlCol="0" anchor="t">
            <a:normAutofit/>
          </a:bodyPr>
          <a:lstStyle/>
          <a:p>
            <a:r>
              <a:rPr lang="en-US" sz="4400"/>
              <a:t>Traditional Tuning Methods</a:t>
            </a:r>
          </a:p>
        </p:txBody>
      </p:sp>
      <p:sp>
        <p:nvSpPr>
          <p:cNvPr id="4" name="Content Placeholder 3">
            <a:extLst>
              <a:ext uri="{FF2B5EF4-FFF2-40B4-BE49-F238E27FC236}">
                <a16:creationId xmlns:a16="http://schemas.microsoft.com/office/drawing/2014/main" id="{5B978417-ED35-1AC3-7057-00FD0A18175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8775" y="2577871"/>
            <a:ext cx="6232310" cy="3768137"/>
          </a:xfrm>
        </p:spPr>
        <p:txBody>
          <a:bodyPr>
            <a:normAutofit/>
          </a:bodyPr>
          <a:lstStyle/>
          <a:p>
            <a:pPr marL="0" indent="0">
              <a:spcBef>
                <a:spcPts val="2500"/>
              </a:spcBef>
              <a:buNone/>
            </a:pPr>
            <a:r>
              <a:rPr lang="en-US" sz="1400" b="1" dirty="0"/>
              <a:t>Grid Search Method</a:t>
            </a:r>
          </a:p>
          <a:p>
            <a:pPr marL="0" lvl="1" indent="0">
              <a:buNone/>
            </a:pPr>
            <a:r>
              <a:rPr lang="en-US" sz="1400" dirty="0"/>
              <a:t>Grid search involves exhaustively searching through a specified subset of hyperparameters, making it systematic but potentially slow.</a:t>
            </a:r>
          </a:p>
          <a:p>
            <a:pPr marL="0" indent="0">
              <a:spcBef>
                <a:spcPts val="2500"/>
              </a:spcBef>
              <a:buNone/>
            </a:pPr>
            <a:r>
              <a:rPr lang="en-US" sz="1400" b="1" dirty="0"/>
              <a:t>Random Search Method</a:t>
            </a:r>
          </a:p>
          <a:p>
            <a:pPr marL="0" lvl="1" indent="0">
              <a:buNone/>
            </a:pPr>
            <a:r>
              <a:rPr lang="en-US" sz="1400" dirty="0"/>
              <a:t>Random search samples hyperparameters randomly, providing a more efficient alternative, particularly in high-dimensional spaces.</a:t>
            </a:r>
          </a:p>
        </p:txBody>
      </p:sp>
      <p:sp>
        <p:nvSpPr>
          <p:cNvPr id="18" name="Freeform: Shape 17">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701738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551F497-1F1F-D102-25C4-8D86936A8F2C}"/>
              </a:ext>
            </a:extLst>
          </p:cNvPr>
          <p:cNvSpPr>
            <a:spLocks noGrp="1"/>
          </p:cNvSpPr>
          <p:nvPr>
            <p:ph type="ctrTitle"/>
          </p:nvPr>
        </p:nvSpPr>
        <p:spPr>
          <a:xfrm>
            <a:off x="521208" y="1211766"/>
            <a:ext cx="7237052" cy="4727988"/>
          </a:xfrm>
        </p:spPr>
        <p:txBody>
          <a:bodyPr anchor="b">
            <a:normAutofit/>
          </a:bodyPr>
          <a:lstStyle/>
          <a:p>
            <a:pPr>
              <a:lnSpc>
                <a:spcPct val="90000"/>
              </a:lnSpc>
            </a:pPr>
            <a:r>
              <a:rPr lang="en-US" sz="6300" dirty="0" err="1"/>
              <a:t>Optuna</a:t>
            </a:r>
            <a:r>
              <a:rPr lang="en-US" sz="6300" dirty="0"/>
              <a:t>: An Efficient Hyperparameter Optimization Framework</a:t>
            </a:r>
          </a:p>
        </p:txBody>
      </p:sp>
      <p:sp>
        <p:nvSpPr>
          <p:cNvPr id="9" name="Freeform: Shape 8">
            <a:extLst>
              <a:ext uri="{FF2B5EF4-FFF2-40B4-BE49-F238E27FC236}">
                <a16:creationId xmlns:a16="http://schemas.microsoft.com/office/drawing/2014/main" id="{A8A44BC8-2508-4575-75F6-0ED3F11E72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21964919"/>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Content Placeholder 4" descr="Abstract Cyberspace Concept with technology lines">
            <a:extLst>
              <a:ext uri="{FF2B5EF4-FFF2-40B4-BE49-F238E27FC236}">
                <a16:creationId xmlns:a16="http://schemas.microsoft.com/office/drawing/2014/main" id="{0571A698-28E8-4090-A95F-808B691B25B1}"/>
              </a:ext>
            </a:extLst>
          </p:cNvPr>
          <p:cNvPicPr>
            <a:picLocks noGrp="1" noChangeAspect="1"/>
          </p:cNvPicPr>
          <p:nvPr>
            <p:ph sz="half" idx="1"/>
          </p:nvPr>
        </p:nvPicPr>
        <p:blipFill>
          <a:blip r:embed="rId3"/>
          <a:srcRect l="30253" r="-1" b="-1"/>
          <a:stretch/>
        </p:blipFill>
        <p:spPr>
          <a:xfrm>
            <a:off x="517867" y="2577661"/>
            <a:ext cx="4672584" cy="3768343"/>
          </a:xfrm>
          <a:prstGeom prst="rect">
            <a:avLst/>
          </a:prstGeom>
        </p:spPr>
      </p:pic>
      <p:sp>
        <p:nvSpPr>
          <p:cNvPr id="2" name="Title 1">
            <a:extLst>
              <a:ext uri="{FF2B5EF4-FFF2-40B4-BE49-F238E27FC236}">
                <a16:creationId xmlns:a16="http://schemas.microsoft.com/office/drawing/2014/main" id="{FA8A12CD-84A7-8A77-F016-064BB2280FC6}"/>
              </a:ext>
            </a:extLst>
          </p:cNvPr>
          <p:cNvSpPr>
            <a:spLocks noGrp="1"/>
          </p:cNvSpPr>
          <p:nvPr>
            <p:ph type="title"/>
          </p:nvPr>
        </p:nvSpPr>
        <p:spPr>
          <a:xfrm>
            <a:off x="517867" y="976160"/>
            <a:ext cx="4809314" cy="1447163"/>
          </a:xfrm>
        </p:spPr>
        <p:txBody>
          <a:bodyPr vert="horz" lIns="91440" tIns="45720" rIns="91440" bIns="45720" rtlCol="0" anchor="t">
            <a:normAutofit/>
          </a:bodyPr>
          <a:lstStyle/>
          <a:p>
            <a:r>
              <a:rPr lang="en-US" sz="4400"/>
              <a:t>Overview of Optuna</a:t>
            </a:r>
          </a:p>
        </p:txBody>
      </p:sp>
      <p:sp>
        <p:nvSpPr>
          <p:cNvPr id="4" name="Content Placeholder 3">
            <a:extLst>
              <a:ext uri="{FF2B5EF4-FFF2-40B4-BE49-F238E27FC236}">
                <a16:creationId xmlns:a16="http://schemas.microsoft.com/office/drawing/2014/main" id="{AF586D15-1B1C-EDF0-2515-6494DF48A9F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842000" y="1033272"/>
            <a:ext cx="5832133" cy="5312732"/>
          </a:xfrm>
        </p:spPr>
        <p:txBody>
          <a:bodyPr>
            <a:normAutofit/>
          </a:bodyPr>
          <a:lstStyle/>
          <a:p>
            <a:pPr marL="0" indent="0">
              <a:spcBef>
                <a:spcPts val="2500"/>
              </a:spcBef>
              <a:buNone/>
            </a:pPr>
            <a:r>
              <a:rPr lang="en-US" sz="1400" b="1"/>
              <a:t>Optimization Objectives</a:t>
            </a:r>
          </a:p>
          <a:p>
            <a:pPr marL="0" lvl="1" indent="0">
              <a:buNone/>
            </a:pPr>
            <a:r>
              <a:rPr lang="en-US" sz="1400"/>
              <a:t>Optuna enables users to define specific optimization objectives tailored to their needs, enhancing the effectiveness of their solutions.</a:t>
            </a:r>
          </a:p>
          <a:p>
            <a:pPr marL="0" indent="0">
              <a:spcBef>
                <a:spcPts val="2500"/>
              </a:spcBef>
              <a:buNone/>
            </a:pPr>
            <a:r>
              <a:rPr lang="en-US" sz="1400" b="1"/>
              <a:t>Support for Algorithms</a:t>
            </a:r>
          </a:p>
          <a:p>
            <a:pPr marL="0" lvl="1" indent="0">
              <a:buNone/>
            </a:pPr>
            <a:r>
              <a:rPr lang="en-US" sz="1400"/>
              <a:t>Optuna supports a variety of optimization algorithms, making it versatile for different types of optimization tasks.</a:t>
            </a:r>
          </a:p>
          <a:p>
            <a:pPr marL="0" indent="0">
              <a:spcBef>
                <a:spcPts val="2500"/>
              </a:spcBef>
              <a:buNone/>
            </a:pPr>
            <a:r>
              <a:rPr lang="en-US" sz="1400" b="1"/>
              <a:t>Ease of Use</a:t>
            </a:r>
          </a:p>
          <a:p>
            <a:pPr marL="0" lvl="1" indent="0">
              <a:buNone/>
            </a:pPr>
            <a:r>
              <a:rPr lang="en-US" sz="1400"/>
              <a:t>Known for its user-friendly interface, Optuna simplifies the optimization process for users of all skill levels.</a:t>
            </a:r>
          </a:p>
          <a:p>
            <a:pPr marL="0" indent="0">
              <a:spcBef>
                <a:spcPts val="2500"/>
              </a:spcBef>
              <a:buNone/>
            </a:pPr>
            <a:r>
              <a:rPr lang="en-US" sz="1400" b="1"/>
              <a:t>Handling Complex Search Spaces</a:t>
            </a:r>
          </a:p>
          <a:p>
            <a:pPr marL="0" lvl="1" indent="0">
              <a:buNone/>
            </a:pPr>
            <a:r>
              <a:rPr lang="en-US" sz="1400"/>
              <a:t>Optuna is efficient in managing complex search spaces, allowing for thorough exploration and optimization.</a:t>
            </a:r>
          </a:p>
        </p:txBody>
      </p:sp>
      <p:sp>
        <p:nvSpPr>
          <p:cNvPr id="18" name="Rectangle 17">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75901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1668</TotalTime>
  <Words>1272</Words>
  <Application>Microsoft Office PowerPoint</Application>
  <PresentationFormat>Widescreen</PresentationFormat>
  <Paragraphs>111</Paragraphs>
  <Slides>16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Arial</vt:lpstr>
      <vt:lpstr>Bierstadt</vt:lpstr>
      <vt:lpstr>GestaltVTI</vt:lpstr>
      <vt:lpstr>Hyperparameter Tuning and AutoML   with Optuna &amp; FLAML</vt:lpstr>
      <vt:lpstr>Agenda</vt:lpstr>
      <vt:lpstr>Introduction to Hyperparameter Tuning</vt:lpstr>
      <vt:lpstr>Definition and importance of hyperparameters</vt:lpstr>
      <vt:lpstr>What is the difference between Parameters and Hyperparameters of a model?</vt:lpstr>
      <vt:lpstr>Challenges in Hyperparameter Tuning</vt:lpstr>
      <vt:lpstr>Traditional Tuning Methods</vt:lpstr>
      <vt:lpstr>Optuna: An Efficient Hyperparameter Optimization Framework</vt:lpstr>
      <vt:lpstr>Overview of Optuna</vt:lpstr>
      <vt:lpstr>Key features and advantages</vt:lpstr>
      <vt:lpstr>Using Optuna for Hyperparameter Tuning</vt:lpstr>
      <vt:lpstr>Defining an objective function</vt:lpstr>
      <vt:lpstr>Optimization algorithms in Optuna</vt:lpstr>
      <vt:lpstr>Visualizing and interpreting results</vt:lpstr>
      <vt:lpstr>Introduction to AutoML and FLAML</vt:lpstr>
      <vt:lpstr>What is AutoML?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Somto Muotoe</dc:creator>
  <cp:lastModifiedBy>Somto Muotoe</cp:lastModifiedBy>
  <cp:revision>1</cp:revision>
  <dcterms:created xsi:type="dcterms:W3CDTF">2025-02-21T11:32:31Z</dcterms:created>
  <dcterms:modified xsi:type="dcterms:W3CDTF">2025-02-22T15:21:30Z</dcterms:modified>
</cp:coreProperties>
</file>