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62" r:id="rId10"/>
    <p:sldId id="276" r:id="rId11"/>
    <p:sldId id="277" r:id="rId12"/>
    <p:sldId id="264" r:id="rId13"/>
  </p:sldIdLst>
  <p:sldSz cx="14630400" cy="8229600"/>
  <p:notesSz cx="8229600" cy="146304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10"/>
  </p:normalViewPr>
  <p:slideViewPr>
    <p:cSldViewPr snapToGrid="0" snapToObjects="1">
      <p:cViewPr varScale="1">
        <p:scale>
          <a:sx n="122" d="100"/>
          <a:sy n="122" d="100"/>
        </p:scale>
        <p:origin x="4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84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Week 2: Data Handling and Processing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3"/>
            <a:ext cx="3280905" cy="445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Instructor: Somto Muotoe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7830" y="579953"/>
            <a:ext cx="5270421" cy="658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Introducing DuckDB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37830" y="1792129"/>
            <a:ext cx="368856" cy="368856"/>
          </a:xfrm>
          <a:prstGeom prst="roundRect">
            <a:avLst>
              <a:gd name="adj" fmla="val 240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317427" y="1792129"/>
            <a:ext cx="2635210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Analytical Database 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317427" y="2247900"/>
            <a:ext cx="7088743" cy="1011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DuckDB is an in-process SQL Online Analytical Processing (OLAP) database management system designed for fast analytical queries directly in your application.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37830" y="3707725"/>
            <a:ext cx="368856" cy="368856"/>
          </a:xfrm>
          <a:prstGeom prst="roundRect">
            <a:avLst>
              <a:gd name="adj" fmla="val 240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317427" y="3707725"/>
            <a:ext cx="2635210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Fast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317427" y="4163497"/>
            <a:ext cx="7088743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parallel execution and can process larger-than-memory workloads</a:t>
            </a: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.</a:t>
            </a:r>
            <a:endParaRPr lang="en-US" sz="2050" dirty="0"/>
          </a:p>
        </p:txBody>
      </p:sp>
      <p:sp>
        <p:nvSpPr>
          <p:cNvPr id="10" name="Shape 7"/>
          <p:cNvSpPr/>
          <p:nvPr/>
        </p:nvSpPr>
        <p:spPr>
          <a:xfrm>
            <a:off x="737830" y="4909118"/>
            <a:ext cx="368856" cy="368856"/>
          </a:xfrm>
          <a:prstGeom prst="roundRect">
            <a:avLst>
              <a:gd name="adj" fmla="val 240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317427" y="4909118"/>
            <a:ext cx="3810000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Columnar Storage Optimization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317427" y="5364890"/>
            <a:ext cx="7088743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columnar storage and vectorized processing, DuckDB delivers exceptional performance for complex analytical workloads.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737830" y="6637615"/>
            <a:ext cx="7668339" cy="1011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Perfect for data scientists and developers seeking a lightweight, high-performance database solution that integrates seamlessly with Python ecosystems.</a:t>
            </a:r>
            <a:endParaRPr lang="en-US" sz="16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2916"/>
            <a:ext cx="128601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DuckDB</a:t>
            </a: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Code Examples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98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Code Examples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3308152"/>
            <a:ext cx="6244709" cy="3243263"/>
          </a:xfrm>
          <a:prstGeom prst="roundRect">
            <a:avLst>
              <a:gd name="adj" fmla="val 2937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82479" y="3308152"/>
            <a:ext cx="6267331" cy="3243263"/>
          </a:xfrm>
          <a:prstGeom prst="roundRect">
            <a:avLst>
              <a:gd name="adj" fmla="val 1049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09293" y="3478173"/>
            <a:ext cx="5813703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duckdb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 = duckdb.connect()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con.execute("CREATE TABLE my_table (id INTEGER, name TEXT)")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con.execute("INSERT INTO my_table VALUES (1, 'Alice'), (2, 'Bob')")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results = con.execute("SELECT * FROM my_table")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print(results.fetchall())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2698671"/>
            <a:ext cx="62673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 Operations on Files Larger than RAM </a:t>
            </a:r>
            <a:endParaRPr lang="en-US" sz="2200" dirty="0"/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EEFCBABE-4A92-90D8-7FAB-0286F03C73FE}"/>
              </a:ext>
            </a:extLst>
          </p:cNvPr>
          <p:cNvSpPr/>
          <p:nvPr/>
        </p:nvSpPr>
        <p:spPr>
          <a:xfrm>
            <a:off x="7591903" y="3335681"/>
            <a:ext cx="6244709" cy="3243263"/>
          </a:xfrm>
          <a:prstGeom prst="roundRect">
            <a:avLst>
              <a:gd name="adj" fmla="val 2937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D67918B5-F79E-7966-0064-838AA4865554}"/>
              </a:ext>
            </a:extLst>
          </p:cNvPr>
          <p:cNvSpPr/>
          <p:nvPr/>
        </p:nvSpPr>
        <p:spPr>
          <a:xfrm>
            <a:off x="7580592" y="3335681"/>
            <a:ext cx="6267331" cy="3243263"/>
          </a:xfrm>
          <a:prstGeom prst="roundRect">
            <a:avLst>
              <a:gd name="adj" fmla="val 1049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80252FF3-6D34-5186-583C-FAC9E8050062}"/>
              </a:ext>
            </a:extLst>
          </p:cNvPr>
          <p:cNvSpPr/>
          <p:nvPr/>
        </p:nvSpPr>
        <p:spPr>
          <a:xfrm>
            <a:off x="7807406" y="3505702"/>
            <a:ext cx="5813703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duckdb</a:t>
            </a:r>
            <a:endParaRPr lang="en-US" sz="175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= 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duckdb.sql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("""   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SELECT *   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FROM '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large_file.parquet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'   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WHERE value &gt; 100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""").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()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0690" y="1111329"/>
            <a:ext cx="12605266" cy="679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Final Exercise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60690" y="2225278"/>
            <a:ext cx="13109019" cy="4346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Scenario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60690" y="2904411"/>
            <a:ext cx="13109019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Imagine a large dataset containing information about customer purchases. We'll use DuckDB to analyze this data to answer various questions about sales trends, customer behavior, and product performance.</a:t>
            </a:r>
            <a:endParaRPr lang="en-US" sz="17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90" y="3844409"/>
            <a:ext cx="4369594" cy="86939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77979" y="5039797"/>
            <a:ext cx="2717006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Step 1: Load the Data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977979" y="5509736"/>
            <a:ext cx="3935016" cy="69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Load the dataset into DuckDB using appropriate methods for efficiency.</a:t>
            </a:r>
            <a:endParaRPr lang="en-US" sz="17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284" y="3844409"/>
            <a:ext cx="4369713" cy="86939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47573" y="5039797"/>
            <a:ext cx="3201472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Step 2: Write SQL Queries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5347573" y="5509736"/>
            <a:ext cx="3935135" cy="13911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Craft SQL queries to extract specific information from the data, like total sales by product, customer demographics, and purchase frequency.</a:t>
            </a:r>
            <a:endParaRPr lang="en-US" sz="17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997" y="3844409"/>
            <a:ext cx="4369713" cy="86939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7286" y="5039797"/>
            <a:ext cx="336875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Step 3: Analyze the Results</a:t>
            </a:r>
            <a:endParaRPr lang="en-US" sz="2100" dirty="0"/>
          </a:p>
        </p:txBody>
      </p:sp>
      <p:sp>
        <p:nvSpPr>
          <p:cNvPr id="13" name="Text 8"/>
          <p:cNvSpPr/>
          <p:nvPr/>
        </p:nvSpPr>
        <p:spPr>
          <a:xfrm>
            <a:off x="9717286" y="5509736"/>
            <a:ext cx="3935135" cy="1043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Examine the results of the queries to gain valuable insights and draw conclusions based on the data analysis.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9170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 Recap and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Week 1 Recap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5972770" cy="1524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Environment </a:t>
            </a:r>
            <a:r>
              <a:rPr lang="en-US" sz="1750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and package management with </a:t>
            </a:r>
            <a:r>
              <a:rPr lang="en-US" sz="1750" dirty="0" err="1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venv</a:t>
            </a:r>
            <a:r>
              <a:rPr lang="en-US" sz="1750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750" dirty="0" err="1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uv</a:t>
            </a:r>
            <a:endParaRPr lang="en-US" sz="1750" dirty="0">
              <a:solidFill>
                <a:srgbClr val="3C393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Functions / Lambda functions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Classes</a:t>
            </a:r>
          </a:p>
        </p:txBody>
      </p:sp>
      <p:sp>
        <p:nvSpPr>
          <p:cNvPr id="5" name="Text 3"/>
          <p:cNvSpPr/>
          <p:nvPr/>
        </p:nvSpPr>
        <p:spPr>
          <a:xfrm>
            <a:off x="7327583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Today's Agenda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327583" y="4396858"/>
            <a:ext cx="6516529" cy="1916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handling techniques with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pathlib</a:t>
            </a:r>
            <a:endParaRPr lang="en-US" sz="175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Processing with Pandas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Pandas vs. Polars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Handling large datasets with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DuckDB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814" y="619601"/>
            <a:ext cx="7195134" cy="701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File Operations with pathlib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5813" y="1882378"/>
            <a:ext cx="2806660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Pathlib vs 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52651" y="3190151"/>
            <a:ext cx="6247924" cy="745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pathlib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Introduced in Python 3.4,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pathlib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provides an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object-oriented interface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working with file paths. It treats paths as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Path) rather than strings, making code cleaner and more intuitive.</a:t>
            </a:r>
          </a:p>
        </p:txBody>
      </p:sp>
      <p:sp>
        <p:nvSpPr>
          <p:cNvPr id="8" name="Text 6"/>
          <p:cNvSpPr/>
          <p:nvPr/>
        </p:nvSpPr>
        <p:spPr>
          <a:xfrm>
            <a:off x="7596664" y="1882378"/>
            <a:ext cx="3599140" cy="35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875035" y="4546957"/>
            <a:ext cx="6255544" cy="3258094"/>
          </a:xfrm>
          <a:prstGeom prst="roundRect">
            <a:avLst>
              <a:gd name="adj" fmla="val 3308"/>
            </a:avLst>
          </a:prstGeom>
          <a:solidFill>
            <a:srgbClr val="E1E1EA"/>
          </a:solidFill>
          <a:ln/>
        </p:spPr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#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pathlib</a:t>
            </a:r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 = Path("example.txt")</a:t>
            </a:r>
          </a:p>
          <a:p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path.exists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()       # Check if the file exists</a:t>
            </a:r>
          </a:p>
          <a:p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path.is_dir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()       # Check if it’s a directory</a:t>
            </a:r>
          </a:p>
          <a:p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path.read_text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()    # Read file contents as text</a:t>
            </a:r>
          </a:p>
          <a:p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path.write_text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("Hello, world!")  # Write text to a file</a:t>
            </a:r>
          </a:p>
          <a:p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#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</a:t>
            </a:r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 = "example.txt"</a:t>
            </a:r>
          </a:p>
          <a:p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os.path.exists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(path)</a:t>
            </a:r>
          </a:p>
          <a:p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os.path.isdir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(path)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with open(path, 'r') as f: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    contents =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f.read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()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with open(path, 'w') as f: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   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f.write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("Hello, world!")</a:t>
            </a:r>
          </a:p>
          <a:p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46302" y="4556394"/>
            <a:ext cx="5758861" cy="2514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BF91F-62A3-A58F-0BEC-82EF4397D189}"/>
              </a:ext>
            </a:extLst>
          </p:cNvPr>
          <p:cNvSpPr txBox="1"/>
          <p:nvPr/>
        </p:nvSpPr>
        <p:spPr>
          <a:xfrm>
            <a:off x="785813" y="2507007"/>
            <a:ext cx="61142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module uses 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 manipulation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paths. It is functional but less elegant and less readable.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B00F1-5DEB-C181-0707-E7C44F469D6D}"/>
              </a:ext>
            </a:extLst>
          </p:cNvPr>
          <p:cNvSpPr txBox="1"/>
          <p:nvPr/>
        </p:nvSpPr>
        <p:spPr>
          <a:xfrm>
            <a:off x="852651" y="4123665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</a:t>
            </a:r>
          </a:p>
        </p:txBody>
      </p:sp>
      <p:sp>
        <p:nvSpPr>
          <p:cNvPr id="33" name="Shape 3"/>
          <p:cNvSpPr/>
          <p:nvPr/>
        </p:nvSpPr>
        <p:spPr>
          <a:xfrm>
            <a:off x="7737962" y="3370701"/>
            <a:ext cx="6255544" cy="1505927"/>
          </a:xfrm>
          <a:prstGeom prst="roundRect">
            <a:avLst>
              <a:gd name="adj" fmla="val 2642"/>
            </a:avLst>
          </a:prstGeom>
          <a:solidFill>
            <a:srgbClr val="E1E1EA"/>
          </a:solidFill>
          <a:ln/>
        </p:spPr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# 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</a:t>
            </a:r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import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</a:t>
            </a:r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 =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os.path.join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("folder", "subfolder", "file.txt")</a:t>
            </a:r>
          </a:p>
          <a:p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pPr indent="0"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#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pathlib</a:t>
            </a:r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pPr indent="0"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from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pathlib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 import Path</a:t>
            </a:r>
          </a:p>
          <a:p>
            <a:pPr indent="0"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 = Path("folder") / "subfolder" / "file.txt"</a:t>
            </a:r>
          </a:p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F6D61F-0C3B-57DE-9E0E-98ABDBB2DE02}"/>
              </a:ext>
            </a:extLst>
          </p:cNvPr>
          <p:cNvSpPr txBox="1"/>
          <p:nvPr/>
        </p:nvSpPr>
        <p:spPr>
          <a:xfrm>
            <a:off x="7730342" y="4981899"/>
            <a:ext cx="287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Manipulation</a:t>
            </a:r>
          </a:p>
        </p:txBody>
      </p:sp>
      <p:sp>
        <p:nvSpPr>
          <p:cNvPr id="35" name="Shape 3">
            <a:extLst>
              <a:ext uri="{FF2B5EF4-FFF2-40B4-BE49-F238E27FC236}">
                <a16:creationId xmlns:a16="http://schemas.microsoft.com/office/drawing/2014/main" id="{0574AC8D-CA28-D76D-235D-0E730E398410}"/>
              </a:ext>
            </a:extLst>
          </p:cNvPr>
          <p:cNvSpPr/>
          <p:nvPr/>
        </p:nvSpPr>
        <p:spPr>
          <a:xfrm>
            <a:off x="7730342" y="5512370"/>
            <a:ext cx="6255544" cy="2301734"/>
          </a:xfrm>
          <a:prstGeom prst="roundRect">
            <a:avLst>
              <a:gd name="adj" fmla="val 2642"/>
            </a:avLst>
          </a:prstGeom>
          <a:solidFill>
            <a:srgbClr val="E1E1EA"/>
          </a:solidFill>
          <a:ln/>
        </p:spPr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 = Path(“C:\\user") / "documents" / "file.txt"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print(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path.parent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)       # C:\user\documents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print(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path.stem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)         # file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print(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path.suffix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)       # .txt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print(path.name)         # file.txt</a:t>
            </a:r>
          </a:p>
          <a:p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#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</a:t>
            </a:r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path = "/home/user/documents/file.txt"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print(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os.path.dirname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(path))    # C:\user\documents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print(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os.path.splitext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os.path.basename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(path))[0])  # file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print(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os.path.splitext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(path)[1])  # .txt</a:t>
            </a:r>
          </a:p>
          <a:p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print(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os.path.basename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(path))    # file.txt</a:t>
            </a:r>
          </a:p>
          <a:p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  <a:p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D19894-2957-BCCB-2B7A-23948C8E27A3}"/>
              </a:ext>
            </a:extLst>
          </p:cNvPr>
          <p:cNvSpPr txBox="1"/>
          <p:nvPr/>
        </p:nvSpPr>
        <p:spPr>
          <a:xfrm>
            <a:off x="7737962" y="3001473"/>
            <a:ext cx="24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Cross-Platform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5561" y="531495"/>
            <a:ext cx="9385340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Demo &amp; Hands-on: File Processing</a:t>
            </a:r>
            <a:endParaRPr lang="en-US" sz="3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09D7D-C6AD-DA93-9CC8-23949FBA47C0}"/>
              </a:ext>
            </a:extLst>
          </p:cNvPr>
          <p:cNvSpPr txBox="1"/>
          <p:nvPr/>
        </p:nvSpPr>
        <p:spPr>
          <a:xfrm>
            <a:off x="675561" y="2262416"/>
            <a:ext cx="9568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https://github.com/smuotoe/tutorial-two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CCC6A7-E688-1710-2FA6-ADC4E7D23097}"/>
              </a:ext>
            </a:extLst>
          </p:cNvPr>
          <p:cNvSpPr txBox="1"/>
          <p:nvPr/>
        </p:nvSpPr>
        <p:spPr>
          <a:xfrm>
            <a:off x="675561" y="3241444"/>
            <a:ext cx="79971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Create a directory called “profiles”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Save your basic profile info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List all </a:t>
            </a:r>
            <a:r>
              <a:rPr lang="en-US" sz="3200" dirty="0" err="1"/>
              <a:t>json</a:t>
            </a:r>
            <a:r>
              <a:rPr lang="en-US" sz="3200" dirty="0"/>
              <a:t> files in profiles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Print your profile contents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74000" y="2624710"/>
            <a:ext cx="7556421" cy="886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Introducing Pandas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874001" y="38316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is Pandas?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74001" y="452611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Pandas provides powerful data structures and manipulation tools for Python, making it a cornerstone for data analysis. Think of it as a spreadsheet on steroids, with the ability to work with tabular data in a highly flexible and efficient way.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8901" y="573762"/>
            <a:ext cx="11500842" cy="650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Pandas: Data Manipulation Essentials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1" y="1641038"/>
            <a:ext cx="3293150" cy="8329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37141" y="2786301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Loading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937141" y="3236595"/>
            <a:ext cx="2876669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 data from various formats like CSV, Excel, or SQL databases.</a:t>
            </a:r>
            <a:endParaRPr lang="en-US" sz="1400" dirty="0"/>
          </a:p>
        </p:txBody>
      </p:sp>
      <p:sp>
        <p:nvSpPr>
          <p:cNvPr id="6" name="Shape 3"/>
          <p:cNvSpPr/>
          <p:nvPr/>
        </p:nvSpPr>
        <p:spPr>
          <a:xfrm>
            <a:off x="937141" y="4470202"/>
            <a:ext cx="2876669" cy="2977277"/>
          </a:xfrm>
          <a:prstGeom prst="roundRect">
            <a:avLst>
              <a:gd name="adj" fmla="val 3041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926783" y="4470202"/>
            <a:ext cx="2897386" cy="2977277"/>
          </a:xfrm>
          <a:prstGeom prst="roundRect">
            <a:avLst>
              <a:gd name="adj" fmla="val 1078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135023" y="4626293"/>
            <a:ext cx="2480905" cy="2665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#csv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= pd.read_csv('data.csv’)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# excel</a:t>
            </a:r>
            <a:endParaRPr lang="en-US" sz="120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pd.read_excel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('report.xlsx’)</a:t>
            </a:r>
            <a:endParaRPr lang="en-US" sz="120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sql</a:t>
            </a:r>
            <a:endParaRPr lang="en-US" sz="12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pd.read_sql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('SELECT * FROM table', connection)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050" y="1641038"/>
            <a:ext cx="3293150" cy="83296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30291" y="2786301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Cleaning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4230291" y="3236595"/>
            <a:ext cx="2876669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 missing values, duplicates, and inconsistencies.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4230291" y="4470202"/>
            <a:ext cx="2876669" cy="2311003"/>
          </a:xfrm>
          <a:prstGeom prst="roundRect">
            <a:avLst>
              <a:gd name="adj" fmla="val 3785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9"/>
          <p:cNvSpPr/>
          <p:nvPr/>
        </p:nvSpPr>
        <p:spPr>
          <a:xfrm>
            <a:off x="4240648" y="4470202"/>
            <a:ext cx="2876669" cy="2977277"/>
          </a:xfrm>
          <a:prstGeom prst="roundRect">
            <a:avLst>
              <a:gd name="adj" fmla="val 1352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4428173" y="4626293"/>
            <a:ext cx="2480905" cy="2665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Remove rows with missing data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df.dropna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()</a:t>
            </a:r>
          </a:p>
          <a:p>
            <a:pPr>
              <a:lnSpc>
                <a:spcPts val="2600"/>
              </a:lnSpc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Replace missing values</a:t>
            </a:r>
            <a:endParaRPr lang="en-US" sz="120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df.fillna(0)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Remove duplicate rows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df.drop_duplicates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()</a:t>
            </a:r>
            <a:endParaRPr lang="en-US" sz="12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641038"/>
            <a:ext cx="3293150" cy="83296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523440" y="2786301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Transformation</a:t>
            </a:r>
            <a:endParaRPr lang="en-US" sz="2000" dirty="0"/>
          </a:p>
        </p:txBody>
      </p:sp>
      <p:sp>
        <p:nvSpPr>
          <p:cNvPr id="17" name="Text 12"/>
          <p:cNvSpPr/>
          <p:nvPr/>
        </p:nvSpPr>
        <p:spPr>
          <a:xfrm>
            <a:off x="7523440" y="3236595"/>
            <a:ext cx="2876669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 your data by filtering, grouping, aggregating, and merging.</a:t>
            </a:r>
            <a:endParaRPr lang="en-US" sz="1400" dirty="0"/>
          </a:p>
        </p:txBody>
      </p:sp>
      <p:sp>
        <p:nvSpPr>
          <p:cNvPr id="18" name="Shape 13"/>
          <p:cNvSpPr/>
          <p:nvPr/>
        </p:nvSpPr>
        <p:spPr>
          <a:xfrm>
            <a:off x="7523440" y="4470202"/>
            <a:ext cx="2876669" cy="2977277"/>
          </a:xfrm>
          <a:prstGeom prst="roundRect">
            <a:avLst>
              <a:gd name="adj" fmla="val 3041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7513082" y="4470202"/>
            <a:ext cx="2897386" cy="2977277"/>
          </a:xfrm>
          <a:prstGeom prst="roundRect">
            <a:avLst>
              <a:gd name="adj" fmla="val 1078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5"/>
          <p:cNvSpPr/>
          <p:nvPr/>
        </p:nvSpPr>
        <p:spPr>
          <a:xfrm>
            <a:off x="7721322" y="4626293"/>
            <a:ext cx="2480905" cy="2665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filter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[df['age'] &gt; 30]</a:t>
            </a:r>
            <a:endParaRPr lang="en-US" sz="120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group by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df.groupby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('category').mean()</a:t>
            </a:r>
            <a:endParaRPr lang="en-US" sz="120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merge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pd.merge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(df1, df2, on='key')</a:t>
            </a:r>
            <a:endParaRPr lang="en-US" sz="1200" dirty="0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8350" y="1641038"/>
            <a:ext cx="3293150" cy="832961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0816590" y="2786301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Analysis</a:t>
            </a:r>
            <a:endParaRPr lang="en-US" sz="2000" dirty="0"/>
          </a:p>
        </p:txBody>
      </p:sp>
      <p:sp>
        <p:nvSpPr>
          <p:cNvPr id="23" name="Text 17"/>
          <p:cNvSpPr/>
          <p:nvPr/>
        </p:nvSpPr>
        <p:spPr>
          <a:xfrm>
            <a:off x="10816590" y="3236595"/>
            <a:ext cx="2876669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and visualize your data to gain insights and answer questions.</a:t>
            </a:r>
            <a:endParaRPr lang="en-US" sz="1400" dirty="0"/>
          </a:p>
        </p:txBody>
      </p:sp>
      <p:sp>
        <p:nvSpPr>
          <p:cNvPr id="24" name="Shape 18"/>
          <p:cNvSpPr/>
          <p:nvPr/>
        </p:nvSpPr>
        <p:spPr>
          <a:xfrm>
            <a:off x="10816590" y="4470202"/>
            <a:ext cx="2876669" cy="2311003"/>
          </a:xfrm>
          <a:prstGeom prst="roundRect">
            <a:avLst>
              <a:gd name="adj" fmla="val 3785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19"/>
          <p:cNvSpPr/>
          <p:nvPr/>
        </p:nvSpPr>
        <p:spPr>
          <a:xfrm>
            <a:off x="10806232" y="4470202"/>
            <a:ext cx="2897386" cy="2977277"/>
          </a:xfrm>
          <a:prstGeom prst="roundRect">
            <a:avLst>
              <a:gd name="adj" fmla="val 1352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0"/>
          <p:cNvSpPr/>
          <p:nvPr/>
        </p:nvSpPr>
        <p:spPr>
          <a:xfrm>
            <a:off x="11014472" y="4626293"/>
            <a:ext cx="2480905" cy="1998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Statistical summary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df.describe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()</a:t>
            </a:r>
          </a:p>
          <a:p>
            <a:pPr>
              <a:lnSpc>
                <a:spcPts val="2600"/>
              </a:lnSpc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Quick visualization</a:t>
            </a:r>
            <a:endParaRPr lang="en-US" sz="120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df.plot(kind='bar’)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Compute correlations correlation = </a:t>
            </a:r>
            <a:r>
              <a:rPr lang="en-US" sz="120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df.corr</a:t>
            </a:r>
            <a:r>
              <a:rPr lang="en-US" sz="120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()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6755"/>
            <a:ext cx="7556421" cy="888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Polars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8828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Why Polars?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57735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Polars is a modern data processing library designed for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speed and efficiency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While Pandas is great for general-purpose data manipulation, Polars excels in handling large datasets and complex computations.</a:t>
            </a:r>
            <a:endParaRPr lang="en-US" sz="1750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6CA863B5-ED78-3AB8-8237-8B7661E98CC8}"/>
              </a:ext>
            </a:extLst>
          </p:cNvPr>
          <p:cNvSpPr/>
          <p:nvPr/>
        </p:nvSpPr>
        <p:spPr>
          <a:xfrm>
            <a:off x="793790" y="500622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Polars </a:t>
            </a:r>
            <a:r>
              <a:rPr lang="en-US" sz="1750" strike="sngStrike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often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always outperforms Pandas in tasks like aggregation, filtering, and joining, particularly with large datasets. This can significantly improve your workflow and enable you to analyze data more efficiently.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5818"/>
            <a:ext cx="101619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Polars Code Walkthrough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Basic Operations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3671054"/>
            <a:ext cx="6244709" cy="2517458"/>
          </a:xfrm>
          <a:prstGeom prst="roundRect">
            <a:avLst>
              <a:gd name="adj" fmla="val 3784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82479" y="3671053"/>
            <a:ext cx="6267331" cy="3315284"/>
          </a:xfrm>
          <a:prstGeom prst="roundRect">
            <a:avLst>
              <a:gd name="adj" fmla="val 1352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09293" y="3841075"/>
            <a:ext cx="5813703" cy="3040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polars as pl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df = pl.read_csv("data.csv")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filtered_df = df.filter(pl.col("age") &gt; 18)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grouped_df = filtered_df.groupby("city").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agg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750" dirty="0"/>
          </a:p>
          <a:p>
            <a:pPr lvl="1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[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pl.col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("age").mean(),  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pl.col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("income").sum()]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df.save_excel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("data.xlsx")</a:t>
            </a:r>
            <a:endParaRPr lang="en-US" sz="1750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3EAE108A-E007-5B46-AE5E-EEEE6EFFDBDB}"/>
              </a:ext>
            </a:extLst>
          </p:cNvPr>
          <p:cNvSpPr/>
          <p:nvPr/>
        </p:nvSpPr>
        <p:spPr>
          <a:xfrm>
            <a:off x="7569279" y="3667832"/>
            <a:ext cx="6267331" cy="3315284"/>
          </a:xfrm>
          <a:prstGeom prst="roundRect">
            <a:avLst>
              <a:gd name="adj" fmla="val 1352"/>
            </a:avLst>
          </a:prstGeom>
          <a:solidFill>
            <a:srgbClr val="E1E1EA"/>
          </a:solidFill>
          <a:ln/>
        </p:spPr>
        <p:txBody>
          <a:bodyPr/>
          <a:lstStyle/>
          <a:p>
            <a:endParaRPr lang="en-US" sz="175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DADAC-32BD-9A3C-C0F8-B3DF4E8305AD}"/>
              </a:ext>
            </a:extLst>
          </p:cNvPr>
          <p:cNvSpPr txBox="1"/>
          <p:nvPr/>
        </p:nvSpPr>
        <p:spPr>
          <a:xfrm>
            <a:off x="7820524" y="3799390"/>
            <a:ext cx="5911517" cy="334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import pandas as pd</a:t>
            </a:r>
          </a:p>
          <a:p>
            <a:pPr>
              <a:lnSpc>
                <a:spcPts val="2850"/>
              </a:lnSpc>
            </a:pP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df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 = 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pd.read_csv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("data.csv")</a:t>
            </a:r>
          </a:p>
          <a:p>
            <a:pPr>
              <a:lnSpc>
                <a:spcPts val="2850"/>
              </a:lnSpc>
            </a:pP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filtered_df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 = 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df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[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df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["age"] &gt; 18]</a:t>
            </a:r>
          </a:p>
          <a:p>
            <a:pPr>
              <a:lnSpc>
                <a:spcPts val="2850"/>
              </a:lnSpc>
            </a:pP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grouped_df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 = 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filtered_df.groupby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("city").</a:t>
            </a: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agg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    {"age": "mean",    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    "income": "sum"}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)</a:t>
            </a:r>
          </a:p>
          <a:p>
            <a:pPr>
              <a:lnSpc>
                <a:spcPts val="2850"/>
              </a:lnSpc>
            </a:pPr>
            <a:r>
              <a:rPr lang="en-US" sz="1750" dirty="0" err="1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df.to_excel</a:t>
            </a:r>
            <a:r>
              <a:rPr lang="en-US" sz="1750" dirty="0">
                <a:solidFill>
                  <a:srgbClr val="3C3939"/>
                </a:solidFill>
                <a:highlight>
                  <a:srgbClr val="E1E1EA"/>
                </a:highlight>
                <a:latin typeface="Consolas" pitchFamily="34" charset="0"/>
              </a:rPr>
              <a:t>("data.xlsx")</a:t>
            </a:r>
          </a:p>
          <a:p>
            <a:endParaRPr lang="en-US" sz="1800" dirty="0">
              <a:solidFill>
                <a:srgbClr val="3C3939"/>
              </a:solidFill>
              <a:highlight>
                <a:srgbClr val="E1E1EA"/>
              </a:highlight>
              <a:latin typeface="Consolas" pitchFamily="34" charset="0"/>
            </a:endParaRPr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69F78F0-DCB8-F3CA-AE61-5392221135C4}"/>
              </a:ext>
            </a:extLst>
          </p:cNvPr>
          <p:cNvSpPr/>
          <p:nvPr/>
        </p:nvSpPr>
        <p:spPr>
          <a:xfrm>
            <a:off x="7569279" y="30671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Pandas Equivalent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03872"/>
            <a:ext cx="72273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Hands-on: Pandas vs Polars</a:t>
            </a:r>
            <a:endParaRPr lang="en-US" sz="44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300B2-9560-6C71-A6E6-5DEEE2B59948}"/>
              </a:ext>
            </a:extLst>
          </p:cNvPr>
          <p:cNvSpPr txBox="1"/>
          <p:nvPr/>
        </p:nvSpPr>
        <p:spPr>
          <a:xfrm>
            <a:off x="793790" y="3650059"/>
            <a:ext cx="9568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https://github.com/smuotoe/tutorial-two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183F9-5241-A2B0-1B7B-85A4411F7D83}"/>
              </a:ext>
            </a:extLst>
          </p:cNvPr>
          <p:cNvSpPr txBox="1"/>
          <p:nvPr/>
        </p:nvSpPr>
        <p:spPr>
          <a:xfrm>
            <a:off x="890337" y="4788568"/>
            <a:ext cx="9472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 these tasks in Pandas and Polars: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 the sales_data.csv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 total revenue (quantity * price) for each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Find the day with highest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 7-day moving average of daily revenue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1285</Words>
  <Application>Microsoft Office PowerPoint</Application>
  <PresentationFormat>Custom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Consolas</vt:lpstr>
      <vt:lpstr>Aptos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Somto Muotoe</cp:lastModifiedBy>
  <cp:revision>2</cp:revision>
  <dcterms:created xsi:type="dcterms:W3CDTF">2025-01-16T13:14:51Z</dcterms:created>
  <dcterms:modified xsi:type="dcterms:W3CDTF">2025-01-18T15:12:42Z</dcterms:modified>
</cp:coreProperties>
</file>