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4"/>
  </p:notesMasterIdLst>
  <p:handoutMasterIdLst>
    <p:handoutMasterId r:id="rId15"/>
  </p:handoutMasterIdLst>
  <p:sldIdLst>
    <p:sldId id="356" r:id="rId2"/>
    <p:sldId id="365" r:id="rId3"/>
    <p:sldId id="385" r:id="rId4"/>
    <p:sldId id="377" r:id="rId5"/>
    <p:sldId id="378" r:id="rId6"/>
    <p:sldId id="379" r:id="rId7"/>
    <p:sldId id="381" r:id="rId8"/>
    <p:sldId id="384" r:id="rId9"/>
    <p:sldId id="386" r:id="rId10"/>
    <p:sldId id="387" r:id="rId11"/>
    <p:sldId id="389" r:id="rId12"/>
    <p:sldId id="388" r:id="rId13"/>
  </p:sldIdLst>
  <p:sldSz cx="14630400" cy="8229600"/>
  <p:notesSz cx="6858000" cy="9144000"/>
  <p:defaultTextStyle>
    <a:defPPr>
      <a:defRPr lang="en-US"/>
    </a:defPPr>
    <a:lvl1pPr marL="0" algn="l" defTabSz="13062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1" algn="l" defTabSz="13062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2" algn="l" defTabSz="13062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0" algn="l" defTabSz="13062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4D4D4D"/>
    <a:srgbClr val="7F2523"/>
    <a:srgbClr val="285E46"/>
    <a:srgbClr val="375185"/>
    <a:srgbClr val="7C3467"/>
    <a:srgbClr val="6B6E3E"/>
    <a:srgbClr val="2F707D"/>
    <a:srgbClr val="F0F0F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30" autoAdjust="0"/>
  </p:normalViewPr>
  <p:slideViewPr>
    <p:cSldViewPr snapToGrid="0">
      <p:cViewPr>
        <p:scale>
          <a:sx n="80" d="100"/>
          <a:sy n="80" d="100"/>
        </p:scale>
        <p:origin x="-72" y="-72"/>
      </p:cViewPr>
      <p:guideLst>
        <p:guide orient="horz" pos="1232"/>
        <p:guide orient="horz" pos="1404"/>
        <p:guide pos="43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52"/>
    </p:cViewPr>
  </p:sorterViewPr>
  <p:notesViewPr>
    <p:cSldViewPr snapToGrid="0">
      <p:cViewPr varScale="1">
        <p:scale>
          <a:sx n="92" d="100"/>
          <a:sy n="92" d="100"/>
        </p:scale>
        <p:origin x="-349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242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991BD6F-D427-4297-ADFC-3128F008F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20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200"/>
      </a:spcBef>
      <a:spcAft>
        <a:spcPts val="200"/>
      </a:spcAft>
      <a:defRPr sz="1000" b="1" kern="1200">
        <a:solidFill>
          <a:schemeClr val="tx1"/>
        </a:solidFill>
        <a:latin typeface="+mn-lt"/>
        <a:ea typeface="+mn-ea"/>
        <a:cs typeface="Arial" pitchFamily="34" charset="0"/>
      </a:defRPr>
    </a:lvl1pPr>
    <a:lvl2pPr marL="112714" indent="-112714" algn="l" defTabSz="914400" rtl="0" eaLnBrk="1" latinLnBrk="0" hangingPunct="1">
      <a:lnSpc>
        <a:spcPct val="90000"/>
      </a:lnSpc>
      <a:spcBef>
        <a:spcPts val="200"/>
      </a:spcBef>
      <a:spcAft>
        <a:spcPts val="200"/>
      </a:spcAft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Arial" pitchFamily="34" charset="0"/>
      </a:defRPr>
    </a:lvl2pPr>
    <a:lvl3pPr marL="400050" indent="-174626" algn="l" defTabSz="914400" rtl="0" eaLnBrk="1" latinLnBrk="0" hangingPunct="1">
      <a:lnSpc>
        <a:spcPct val="90000"/>
      </a:lnSpc>
      <a:spcBef>
        <a:spcPts val="200"/>
      </a:spcBef>
      <a:spcAft>
        <a:spcPts val="200"/>
      </a:spcAft>
      <a:buFont typeface="Arial" pitchFamily="34" charset="0"/>
      <a:buChar char="–"/>
      <a:defRPr sz="1000" kern="1200">
        <a:solidFill>
          <a:schemeClr val="tx1"/>
        </a:solidFill>
        <a:latin typeface="+mn-lt"/>
        <a:ea typeface="+mn-ea"/>
        <a:cs typeface="Arial" pitchFamily="34" charset="0"/>
      </a:defRPr>
    </a:lvl3pPr>
    <a:lvl4pPr marL="1371600" algn="l" defTabSz="914400" rtl="0" eaLnBrk="1" latinLnBrk="0" hangingPunct="1">
      <a:lnSpc>
        <a:spcPct val="90000"/>
      </a:lnSpc>
      <a:spcBef>
        <a:spcPts val="200"/>
      </a:spcBef>
      <a:spcAft>
        <a:spcPts val="200"/>
      </a:spcAft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lnSpc>
        <a:spcPct val="90000"/>
      </a:lnSpc>
      <a:spcBef>
        <a:spcPts val="200"/>
      </a:spcBef>
      <a:spcAft>
        <a:spcPts val="200"/>
      </a:spcAft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BD6F-D427-4297-ADFC-3128F008F16E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BD6F-D427-4297-ADFC-3128F008F16E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BD6F-D427-4297-ADFC-3128F008F16E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BD6F-D427-4297-ADFC-3128F008F16E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BD6F-D427-4297-ADFC-3128F008F16E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BD6F-D427-4297-ADFC-3128F008F16E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BD6F-D427-4297-ADFC-3128F008F16E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BD6F-D427-4297-ADFC-3128F008F16E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8621"/>
            <a:ext cx="14630400" cy="2209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633" y="3567536"/>
            <a:ext cx="13633822" cy="523220"/>
          </a:xfrm>
        </p:spPr>
        <p:txBody>
          <a:bodyPr anchor="b" anchorCtr="0">
            <a:spAutoFit/>
          </a:bodyPr>
          <a:lstStyle>
            <a:lvl1pPr algn="l">
              <a:tabLst>
                <a:tab pos="6346826" algn="l"/>
              </a:tabLst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633" y="4396564"/>
            <a:ext cx="13642312" cy="387798"/>
          </a:xfr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rgbClr val="4D4D4D"/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24537" y="7964932"/>
            <a:ext cx="10448264" cy="20391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marL="0" marR="0" lvl="0" indent="0" algn="l" defTabSz="130622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MarketShare confidential and proprietary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  <p:pic>
        <p:nvPicPr>
          <p:cNvPr id="12" name="Picture 11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47095" y="10634"/>
            <a:ext cx="2213813" cy="4822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white">
          <a:xfrm>
            <a:off x="14443895" y="8042196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/>
                </a:solidFill>
                <a:latin typeface="+mn-lt"/>
              </a:rPr>
              <a:pPr lvl="0"/>
              <a:t>‹#›</a:t>
            </a:fld>
            <a:endParaRPr lang="en-US" dirty="0" smtClean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" name="Group 8"/>
          <p:cNvGrpSpPr/>
          <p:nvPr/>
        </p:nvGrpSpPr>
        <p:grpSpPr>
          <a:xfrm>
            <a:off x="0" y="533414"/>
            <a:ext cx="14630400" cy="365760"/>
            <a:chOff x="0" y="533414"/>
            <a:chExt cx="14630400" cy="36576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533414"/>
              <a:ext cx="146304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91440" rIns="1554480" bIns="91440" rtlCol="0" anchor="b" anchorCtr="0">
              <a:noAutofit/>
            </a:bodyPr>
            <a:lstStyle/>
            <a:p>
              <a:pPr algn="r">
                <a:lnSpc>
                  <a:spcPct val="90000"/>
                </a:lnSpc>
              </a:pPr>
              <a:endParaRPr lang="en-US" sz="2400" spc="200" dirty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5" name="Group 4"/>
            <p:cNvGrpSpPr/>
            <p:nvPr userDrawn="1"/>
          </p:nvGrpSpPr>
          <p:grpSpPr>
            <a:xfrm>
              <a:off x="0" y="716294"/>
              <a:ext cx="11264202" cy="182880"/>
              <a:chOff x="0" y="716294"/>
              <a:chExt cx="5176803" cy="182880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762014"/>
                <a:ext cx="5176801" cy="1371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91440" rIns="1554480" bIns="91440" rtlCol="0" anchor="b" anchorCtr="0">
                <a:noAutofit/>
              </a:bodyPr>
              <a:lstStyle/>
              <a:p>
                <a:pPr algn="r">
                  <a:lnSpc>
                    <a:spcPct val="90000"/>
                  </a:lnSpc>
                </a:pPr>
                <a:endParaRPr lang="en-US" sz="2400" spc="200" dirty="0">
                  <a:solidFill>
                    <a:schemeClr val="bg1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716294"/>
                <a:ext cx="5176803" cy="4572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8" name="Content Placeholder 17"/>
          <p:cNvSpPr>
            <a:spLocks noGrp="1"/>
          </p:cNvSpPr>
          <p:nvPr>
            <p:ph sz="quarter" idx="10" hasCustomPrompt="1"/>
          </p:nvPr>
        </p:nvSpPr>
        <p:spPr>
          <a:xfrm>
            <a:off x="485633" y="4923932"/>
            <a:ext cx="11806238" cy="276999"/>
          </a:xfrm>
        </p:spPr>
        <p:txBody>
          <a:bodyPr/>
          <a:lstStyle>
            <a:lvl1pPr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Location and Data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 bwMode="white">
          <a:xfrm>
            <a:off x="14443895" y="8042196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/>
                </a:solidFill>
                <a:latin typeface="+mn-lt"/>
              </a:rPr>
              <a:pPr lvl="0"/>
              <a:t>‹#›</a:t>
            </a:fld>
            <a:endParaRPr lang="en-US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008621"/>
            <a:ext cx="14630400" cy="22097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 bwMode="auto">
          <a:xfrm>
            <a:off x="1" y="2286001"/>
            <a:ext cx="7162798" cy="6532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91440" rIns="1600200" bIns="164592" rtlCol="0" anchor="b" anchorCtr="0">
            <a:noAutofit/>
          </a:bodyPr>
          <a:lstStyle/>
          <a:p>
            <a:pPr algn="r">
              <a:lnSpc>
                <a:spcPct val="90000"/>
              </a:lnSpc>
            </a:pPr>
            <a:endParaRPr lang="en-US" sz="2400" spc="200" dirty="0">
              <a:solidFill>
                <a:srgbClr val="7EDEE0"/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510414" y="4572001"/>
            <a:ext cx="7257466" cy="523220"/>
          </a:xfrm>
        </p:spPr>
        <p:txBody>
          <a:bodyPr wrap="square">
            <a:spAutoFit/>
          </a:bodyPr>
          <a:lstStyle>
            <a:lvl1pPr algn="l">
              <a:tabLst>
                <a:tab pos="6346826" algn="l"/>
              </a:tabLst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510416" y="5521203"/>
            <a:ext cx="7261984" cy="443198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rgbClr val="4D4D4D"/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3" name="Picture 12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847095" y="10634"/>
            <a:ext cx="2213813" cy="48221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 bwMode="white">
          <a:xfrm>
            <a:off x="14443895" y="8042196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/>
                </a:solidFill>
              </a:rPr>
              <a:pPr lvl="0"/>
              <a:t>‹#›</a:t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auto">
          <a:xfrm>
            <a:off x="524537" y="8058050"/>
            <a:ext cx="1864293" cy="110800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/>
          <a:p>
            <a:pPr marL="0" marR="0" lvl="0" indent="0" algn="l" defTabSz="130622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MarketShare confidential and proprietary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-1138" y="2893484"/>
            <a:ext cx="5563738" cy="306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274320" bIns="45720" rtlCol="0" anchor="ctr"/>
          <a:lstStyle/>
          <a:p>
            <a:pPr algn="r"/>
            <a:endParaRPr lang="en-US" sz="2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" y="2800252"/>
            <a:ext cx="5562600" cy="138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 bwMode="white">
          <a:xfrm>
            <a:off x="3586097" y="2452352"/>
            <a:ext cx="1976503" cy="2908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100" cap="all" spc="200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CASE STUDY</a:t>
            </a:r>
            <a:endParaRPr lang="en-US" sz="2100" cap="all" spc="200" baseline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grpSp>
        <p:nvGrpSpPr>
          <p:cNvPr id="4" name="Group 4" hidden="1"/>
          <p:cNvGrpSpPr/>
          <p:nvPr/>
        </p:nvGrpSpPr>
        <p:grpSpPr>
          <a:xfrm>
            <a:off x="1" y="963913"/>
            <a:ext cx="2514600" cy="347474"/>
            <a:chOff x="4191000" y="963912"/>
            <a:chExt cx="2514600" cy="347473"/>
          </a:xfrm>
        </p:grpSpPr>
        <p:sp>
          <p:nvSpPr>
            <p:cNvPr id="20" name="Oval 18"/>
            <p:cNvSpPr/>
            <p:nvPr userDrawn="1"/>
          </p:nvSpPr>
          <p:spPr bwMode="auto">
            <a:xfrm>
              <a:off x="4191000" y="963912"/>
              <a:ext cx="2514600" cy="256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</a:pPr>
              <a:endParaRPr 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18"/>
            <p:cNvSpPr/>
            <p:nvPr userDrawn="1"/>
          </p:nvSpPr>
          <p:spPr bwMode="auto">
            <a:xfrm>
              <a:off x="4191000" y="1219945"/>
              <a:ext cx="2514600" cy="91440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</a:pPr>
              <a:endParaRPr 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30" hidden="1"/>
          <p:cNvGrpSpPr/>
          <p:nvPr/>
        </p:nvGrpSpPr>
        <p:grpSpPr>
          <a:xfrm>
            <a:off x="1" y="963913"/>
            <a:ext cx="2514600" cy="347474"/>
            <a:chOff x="4191000" y="963912"/>
            <a:chExt cx="2514600" cy="347473"/>
          </a:xfrm>
        </p:grpSpPr>
        <p:sp>
          <p:nvSpPr>
            <p:cNvPr id="33" name="Oval 18"/>
            <p:cNvSpPr/>
            <p:nvPr userDrawn="1"/>
          </p:nvSpPr>
          <p:spPr bwMode="auto">
            <a:xfrm>
              <a:off x="4191000" y="963912"/>
              <a:ext cx="2514600" cy="256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</a:pPr>
              <a:endParaRPr 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Oval 18"/>
            <p:cNvSpPr/>
            <p:nvPr userDrawn="1"/>
          </p:nvSpPr>
          <p:spPr bwMode="auto">
            <a:xfrm>
              <a:off x="4191000" y="1219945"/>
              <a:ext cx="2514600" cy="91440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</a:pPr>
              <a:endParaRPr 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27" hidden="1"/>
          <p:cNvGrpSpPr/>
          <p:nvPr/>
        </p:nvGrpSpPr>
        <p:grpSpPr>
          <a:xfrm>
            <a:off x="1" y="963913"/>
            <a:ext cx="2514600" cy="347474"/>
            <a:chOff x="4191000" y="963912"/>
            <a:chExt cx="2514600" cy="347473"/>
          </a:xfrm>
        </p:grpSpPr>
        <p:sp>
          <p:nvSpPr>
            <p:cNvPr id="29" name="Oval 18"/>
            <p:cNvSpPr/>
            <p:nvPr userDrawn="1"/>
          </p:nvSpPr>
          <p:spPr bwMode="auto">
            <a:xfrm>
              <a:off x="4191000" y="963912"/>
              <a:ext cx="2514600" cy="256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</a:pPr>
              <a:endParaRPr 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Oval 18"/>
            <p:cNvSpPr/>
            <p:nvPr userDrawn="1"/>
          </p:nvSpPr>
          <p:spPr bwMode="auto">
            <a:xfrm>
              <a:off x="4191000" y="1219945"/>
              <a:ext cx="2514600" cy="91440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</a:pPr>
              <a:endParaRPr 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34" hidden="1"/>
          <p:cNvGrpSpPr/>
          <p:nvPr/>
        </p:nvGrpSpPr>
        <p:grpSpPr>
          <a:xfrm>
            <a:off x="1" y="963913"/>
            <a:ext cx="2514600" cy="347474"/>
            <a:chOff x="4191000" y="963912"/>
            <a:chExt cx="2514600" cy="347473"/>
          </a:xfrm>
        </p:grpSpPr>
        <p:sp>
          <p:nvSpPr>
            <p:cNvPr id="36" name="Oval 18"/>
            <p:cNvSpPr/>
            <p:nvPr userDrawn="1"/>
          </p:nvSpPr>
          <p:spPr bwMode="auto">
            <a:xfrm>
              <a:off x="4191000" y="963912"/>
              <a:ext cx="2514600" cy="256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</a:pPr>
              <a:endParaRPr 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18"/>
            <p:cNvSpPr/>
            <p:nvPr userDrawn="1"/>
          </p:nvSpPr>
          <p:spPr bwMode="auto">
            <a:xfrm>
              <a:off x="4191000" y="1219945"/>
              <a:ext cx="2514600" cy="91440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</a:pPr>
              <a:endParaRPr 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 hidden="1"/>
          <p:cNvGrpSpPr/>
          <p:nvPr userDrawn="1"/>
        </p:nvGrpSpPr>
        <p:grpSpPr>
          <a:xfrm>
            <a:off x="1" y="963913"/>
            <a:ext cx="2514600" cy="347474"/>
            <a:chOff x="4191000" y="963912"/>
            <a:chExt cx="2514600" cy="347473"/>
          </a:xfrm>
        </p:grpSpPr>
        <p:sp>
          <p:nvSpPr>
            <p:cNvPr id="28" name="Oval 18"/>
            <p:cNvSpPr/>
            <p:nvPr userDrawn="1"/>
          </p:nvSpPr>
          <p:spPr bwMode="auto">
            <a:xfrm>
              <a:off x="4191000" y="963912"/>
              <a:ext cx="2514600" cy="256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</a:pPr>
              <a:endParaRPr 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Oval 18"/>
            <p:cNvSpPr/>
            <p:nvPr userDrawn="1"/>
          </p:nvSpPr>
          <p:spPr bwMode="auto">
            <a:xfrm>
              <a:off x="4191000" y="1219945"/>
              <a:ext cx="2514600" cy="91440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</a:pPr>
              <a:endParaRPr lang="en-US" sz="4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4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ext Blocks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7573343" y="2903652"/>
            <a:ext cx="3667086" cy="84843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21208" y="2903652"/>
            <a:ext cx="3671651" cy="84843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524533" y="998452"/>
            <a:ext cx="13587984" cy="276999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83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Block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37" y="2226224"/>
            <a:ext cx="3666466" cy="1232132"/>
          </a:xfrm>
        </p:spPr>
        <p:txBody>
          <a:bodyPr anchor="t" anchorCtr="0">
            <a:spAutoFit/>
          </a:bodyPr>
          <a:lstStyle>
            <a:lvl1pPr>
              <a:defRPr sz="2100"/>
            </a:lvl1pPr>
            <a:lvl2pPr>
              <a:defRPr sz="1800"/>
            </a:lvl2pPr>
            <a:lvl3pPr marL="914400" indent="-231775">
              <a:defRPr sz="1600"/>
            </a:lvl3pPr>
            <a:lvl4pPr marL="977398" indent="-319754">
              <a:defRPr/>
            </a:lvl4pPr>
            <a:lvl5pPr marL="1303954" indent="-324288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4536" y="7720861"/>
            <a:ext cx="13326003" cy="1384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100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24537" y="530841"/>
            <a:ext cx="13587250" cy="523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524533" y="998452"/>
            <a:ext cx="13587984" cy="276999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56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8621"/>
            <a:ext cx="14630400" cy="2209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633" y="3567536"/>
            <a:ext cx="13633822" cy="523220"/>
          </a:xfrm>
        </p:spPr>
        <p:txBody>
          <a:bodyPr anchor="b" anchorCtr="0">
            <a:spAutoFit/>
          </a:bodyPr>
          <a:lstStyle>
            <a:lvl1pPr algn="l">
              <a:tabLst>
                <a:tab pos="6346826" algn="l"/>
              </a:tabLst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633" y="4396564"/>
            <a:ext cx="13642312" cy="387798"/>
          </a:xfr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rgbClr val="4D4D4D"/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24537" y="7964932"/>
            <a:ext cx="10448264" cy="20391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marL="0" marR="0" lvl="0" indent="0" algn="l" defTabSz="130622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MarketShare confidential and proprietary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  <p:pic>
        <p:nvPicPr>
          <p:cNvPr id="12" name="Picture 11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847095" y="10634"/>
            <a:ext cx="2213813" cy="482216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 bwMode="white">
          <a:xfrm>
            <a:off x="14443895" y="8042196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/>
                </a:solidFill>
                <a:latin typeface="+mn-lt"/>
              </a:rPr>
              <a:pPr lvl="0"/>
              <a:t>‹#›</a:t>
            </a:fld>
            <a:endParaRPr lang="en-US" dirty="0" smtClean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" name="Group 8"/>
          <p:cNvGrpSpPr/>
          <p:nvPr/>
        </p:nvGrpSpPr>
        <p:grpSpPr>
          <a:xfrm>
            <a:off x="0" y="533414"/>
            <a:ext cx="14630400" cy="365760"/>
            <a:chOff x="0" y="533414"/>
            <a:chExt cx="14630400" cy="36576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533414"/>
              <a:ext cx="146304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91440" rIns="1554480" bIns="91440" rtlCol="0" anchor="b" anchorCtr="0">
              <a:noAutofit/>
            </a:bodyPr>
            <a:lstStyle/>
            <a:p>
              <a:pPr algn="r">
                <a:lnSpc>
                  <a:spcPct val="90000"/>
                </a:lnSpc>
              </a:pPr>
              <a:endParaRPr lang="en-US" sz="2400" spc="200" dirty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  <p:grpSp>
          <p:nvGrpSpPr>
            <p:cNvPr id="5" name="Group 4"/>
            <p:cNvGrpSpPr/>
            <p:nvPr userDrawn="1"/>
          </p:nvGrpSpPr>
          <p:grpSpPr>
            <a:xfrm>
              <a:off x="0" y="716294"/>
              <a:ext cx="11264202" cy="182880"/>
              <a:chOff x="0" y="716294"/>
              <a:chExt cx="5176803" cy="182880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762014"/>
                <a:ext cx="5176801" cy="1371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91440" rIns="1554480" bIns="91440" rtlCol="0" anchor="b" anchorCtr="0">
                <a:noAutofit/>
              </a:bodyPr>
              <a:lstStyle/>
              <a:p>
                <a:pPr algn="r">
                  <a:lnSpc>
                    <a:spcPct val="90000"/>
                  </a:lnSpc>
                </a:pPr>
                <a:endParaRPr lang="en-US" sz="2400" spc="200" dirty="0">
                  <a:solidFill>
                    <a:schemeClr val="bg1"/>
                  </a:solidFill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716294"/>
                <a:ext cx="5176803" cy="4572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8" name="Content Placeholder 17"/>
          <p:cNvSpPr>
            <a:spLocks noGrp="1"/>
          </p:cNvSpPr>
          <p:nvPr>
            <p:ph sz="quarter" idx="10" hasCustomPrompt="1"/>
          </p:nvPr>
        </p:nvSpPr>
        <p:spPr>
          <a:xfrm>
            <a:off x="485633" y="4923932"/>
            <a:ext cx="11806238" cy="276999"/>
          </a:xfrm>
        </p:spPr>
        <p:txBody>
          <a:bodyPr/>
          <a:lstStyle>
            <a:lvl1pPr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Location and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521208" y="1955800"/>
            <a:ext cx="13587984" cy="793038"/>
          </a:xfrm>
        </p:spPr>
        <p:txBody>
          <a:bodyPr>
            <a:spAutoFit/>
          </a:bodyPr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21208" y="1955800"/>
            <a:ext cx="6345936" cy="12382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7629099" y="1955800"/>
            <a:ext cx="6348485" cy="12382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4536" y="7720861"/>
            <a:ext cx="13326003" cy="1384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100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24537" y="530841"/>
            <a:ext cx="13587250" cy="523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524533" y="998452"/>
            <a:ext cx="13587984" cy="276999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22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24537" y="530841"/>
            <a:ext cx="13587250" cy="523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9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537" y="533009"/>
            <a:ext cx="13587250" cy="523221"/>
          </a:xfrm>
        </p:spPr>
        <p:txBody>
          <a:bodyPr anchor="t" anchorCtr="0"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37" y="2286000"/>
            <a:ext cx="5887280" cy="1208536"/>
          </a:xfrm>
        </p:spPr>
        <p:txBody>
          <a:bodyPr wrap="square" lIns="0" tIns="0" rIns="0" bIns="0">
            <a:spAutoFit/>
          </a:bodyPr>
          <a:lstStyle>
            <a:lvl1pPr>
              <a:defRPr>
                <a:latin typeface="+mn-lt"/>
              </a:defRPr>
            </a:lvl1pPr>
            <a:lvl2pPr>
              <a:spcBef>
                <a:spcPts val="600"/>
              </a:spcBef>
              <a:spcAft>
                <a:spcPts val="0"/>
              </a:spcAft>
              <a:defRPr>
                <a:latin typeface="+mn-lt"/>
              </a:defRPr>
            </a:lvl2pPr>
            <a:lvl3pPr>
              <a:buFont typeface="Arial" pitchFamily="34" charset="0"/>
              <a:buChar char="‒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524533" y="998452"/>
            <a:ext cx="13587984" cy="276999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94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521208" y="1955800"/>
            <a:ext cx="13587984" cy="793038"/>
          </a:xfrm>
        </p:spPr>
        <p:txBody>
          <a:bodyPr>
            <a:spAutoFit/>
          </a:bodyPr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Line Title, Sub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537" y="533009"/>
            <a:ext cx="13587250" cy="523221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37" y="2288300"/>
            <a:ext cx="5997449" cy="1208536"/>
          </a:xfrm>
        </p:spPr>
        <p:txBody>
          <a:bodyPr wrap="square" lIns="0" tIns="0" rIns="0" bIns="0">
            <a:spAutoFit/>
          </a:bodyPr>
          <a:lstStyle>
            <a:lvl2pPr>
              <a:defRPr/>
            </a:lvl2pPr>
            <a:lvl3pPr marL="969963" indent="-287338">
              <a:buFont typeface="Arial" pitchFamily="34" charset="0"/>
              <a:buChar char="‒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524533" y="1956816"/>
            <a:ext cx="13587984" cy="276999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94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Text Blocks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7573343" y="2903652"/>
            <a:ext cx="3667086" cy="84843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21208" y="2903652"/>
            <a:ext cx="3671651" cy="84843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524533" y="998452"/>
            <a:ext cx="13587984" cy="276999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83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Block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37" y="2226224"/>
            <a:ext cx="3666466" cy="1232132"/>
          </a:xfrm>
        </p:spPr>
        <p:txBody>
          <a:bodyPr anchor="t" anchorCtr="0">
            <a:spAutoFit/>
          </a:bodyPr>
          <a:lstStyle>
            <a:lvl1pPr>
              <a:defRPr sz="2100"/>
            </a:lvl1pPr>
            <a:lvl2pPr>
              <a:defRPr sz="1800"/>
            </a:lvl2pPr>
            <a:lvl3pPr marL="914400" indent="-231775">
              <a:defRPr sz="1600"/>
            </a:lvl3pPr>
            <a:lvl4pPr marL="977398" indent="-319754">
              <a:defRPr/>
            </a:lvl4pPr>
            <a:lvl5pPr marL="1303954" indent="-32428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4536" y="7720861"/>
            <a:ext cx="13326003" cy="1384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100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24537" y="530841"/>
            <a:ext cx="13587250" cy="523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524533" y="998452"/>
            <a:ext cx="13587984" cy="276999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56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21208" y="1955800"/>
            <a:ext cx="6345936" cy="1238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7629099" y="1955800"/>
            <a:ext cx="6348485" cy="1238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4536" y="7720861"/>
            <a:ext cx="13326003" cy="1384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100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24537" y="530841"/>
            <a:ext cx="13587250" cy="523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524533" y="998452"/>
            <a:ext cx="13587984" cy="276999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22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24537" y="530841"/>
            <a:ext cx="13587250" cy="523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9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537" y="533009"/>
            <a:ext cx="13587250" cy="523221"/>
          </a:xfrm>
        </p:spPr>
        <p:txBody>
          <a:bodyPr anchor="t" anchorCtr="0"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37" y="2286000"/>
            <a:ext cx="5887280" cy="1208536"/>
          </a:xfrm>
        </p:spPr>
        <p:txBody>
          <a:bodyPr wrap="square" lIns="0" tIns="0" rIns="0" bIns="0">
            <a:spAutoFit/>
          </a:bodyPr>
          <a:lstStyle>
            <a:lvl1pPr>
              <a:defRPr>
                <a:latin typeface="+mn-lt"/>
              </a:defRPr>
            </a:lvl1pPr>
            <a:lvl2pPr>
              <a:spcBef>
                <a:spcPts val="600"/>
              </a:spcBef>
              <a:spcAft>
                <a:spcPts val="0"/>
              </a:spcAft>
              <a:defRPr>
                <a:latin typeface="+mn-lt"/>
              </a:defRPr>
            </a:lvl2pPr>
            <a:lvl3pPr>
              <a:buFont typeface="Arial" pitchFamily="34" charset="0"/>
              <a:buChar char="‒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524533" y="998452"/>
            <a:ext cx="13587984" cy="276999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94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, Sub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537" y="533009"/>
            <a:ext cx="13587250" cy="523221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37" y="2288300"/>
            <a:ext cx="5997449" cy="1208536"/>
          </a:xfrm>
        </p:spPr>
        <p:txBody>
          <a:bodyPr wrap="square" lIns="0" tIns="0" rIns="0" bIns="0">
            <a:spAutoFit/>
          </a:bodyPr>
          <a:lstStyle>
            <a:lvl2pPr>
              <a:defRPr/>
            </a:lvl2pPr>
            <a:lvl3pPr marL="969963" indent="-287338">
              <a:buFont typeface="Arial" pitchFamily="34" charset="0"/>
              <a:buChar char="‒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524533" y="1956816"/>
            <a:ext cx="13587984" cy="276999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94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2" y="3925123"/>
            <a:ext cx="13030200" cy="523220"/>
          </a:xfrm>
        </p:spPr>
        <p:txBody>
          <a:bodyPr wrap="square" anchor="ctr" anchorCtr="0">
            <a:spAutoFit/>
          </a:bodyPr>
          <a:lstStyle>
            <a:lvl1pPr algn="ctr">
              <a:tabLst>
                <a:tab pos="6346826" algn="l"/>
              </a:tabLst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se Stud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008621"/>
            <a:ext cx="14630400" cy="220979"/>
          </a:xfrm>
          <a:prstGeom prst="rect">
            <a:avLst/>
          </a:prstGeom>
        </p:spPr>
      </p:pic>
      <p:pic>
        <p:nvPicPr>
          <p:cNvPr id="13" name="Picture 12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847095" y="10634"/>
            <a:ext cx="2213813" cy="4822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4443895" y="8042196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/>
                </a:solidFill>
              </a:rPr>
              <a:pPr lvl="0"/>
              <a:t>‹#›</a:t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524537" y="8058050"/>
            <a:ext cx="1864293" cy="110800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/>
          <a:p>
            <a:pPr marL="0" marR="0" lvl="0" indent="0" algn="l" defTabSz="130622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MarketShare confidential and proprietary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" y="1676401"/>
            <a:ext cx="8223022" cy="12628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91440" rIns="2651760" bIns="164592" rtlCol="0" anchor="b" anchorCtr="0">
            <a:noAutofit/>
          </a:bodyPr>
          <a:lstStyle/>
          <a:p>
            <a:pPr lvl="0" algn="r">
              <a:lnSpc>
                <a:spcPct val="90000"/>
              </a:lnSpc>
            </a:pPr>
            <a:endParaRPr lang="en-US" sz="2400" spc="200" dirty="0">
              <a:solidFill>
                <a:srgbClr val="7EDEE0"/>
              </a:solidFill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-1138" y="2893484"/>
            <a:ext cx="5563738" cy="306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274320" bIns="45720" rtlCol="0" anchor="ctr"/>
          <a:lstStyle/>
          <a:p>
            <a:pPr algn="r"/>
            <a:endParaRPr lang="en-US" sz="2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" y="2800252"/>
            <a:ext cx="5562600" cy="138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2946500" y="2344323"/>
            <a:ext cx="2616101" cy="398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 lIns="0" tIns="0" rIns="0" bIns="0" anchor="b" anchorCtr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900" cap="all" spc="200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CASE STUDY</a:t>
            </a:r>
            <a:endParaRPr lang="en-US" sz="2900" cap="all" spc="200" baseline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ctrTitle"/>
          </p:nvPr>
        </p:nvSpPr>
        <p:spPr bwMode="auto">
          <a:xfrm>
            <a:off x="510417" y="4572001"/>
            <a:ext cx="13662786" cy="523220"/>
          </a:xfrm>
        </p:spPr>
        <p:txBody>
          <a:bodyPr wrap="square">
            <a:spAutoFit/>
          </a:bodyPr>
          <a:lstStyle>
            <a:lvl1pPr algn="l">
              <a:tabLst>
                <a:tab pos="6346826" algn="l"/>
              </a:tabLst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Subtitle 2"/>
          <p:cNvSpPr>
            <a:spLocks noGrp="1"/>
          </p:cNvSpPr>
          <p:nvPr>
            <p:ph type="subTitle" idx="1"/>
          </p:nvPr>
        </p:nvSpPr>
        <p:spPr bwMode="auto">
          <a:xfrm>
            <a:off x="510416" y="5521203"/>
            <a:ext cx="13671293" cy="443198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rgbClr val="4D4D4D"/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8008621"/>
            <a:ext cx="14630400" cy="2209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24537" y="530353"/>
            <a:ext cx="13587250" cy="41857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537" y="1955800"/>
            <a:ext cx="13587250" cy="79303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gray">
          <a:xfrm>
            <a:off x="524537" y="8058050"/>
            <a:ext cx="1864293" cy="110800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/>
          <a:p>
            <a:pPr marL="0" marR="0" lvl="0" indent="0" algn="l" defTabSz="130622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MarketShare confidential and proprietary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  <p:pic>
        <p:nvPicPr>
          <p:cNvPr id="14" name="Picture 13" descr="logo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 bwMode="gray">
          <a:xfrm>
            <a:off x="11847095" y="10634"/>
            <a:ext cx="2213813" cy="4822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white">
          <a:xfrm>
            <a:off x="14443895" y="8042196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/>
                </a:solidFill>
                <a:latin typeface="+mn-lt"/>
              </a:rPr>
              <a:pPr lvl="0"/>
              <a:t>‹#›</a:t>
            </a:fld>
            <a:endParaRPr lang="en-US" dirty="0" smtClean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" name="Group 11"/>
          <p:cNvGrpSpPr/>
          <p:nvPr/>
        </p:nvGrpSpPr>
        <p:grpSpPr bwMode="gray">
          <a:xfrm>
            <a:off x="0" y="0"/>
            <a:ext cx="11259242" cy="365760"/>
            <a:chOff x="-61470" y="0"/>
            <a:chExt cx="11259241" cy="365760"/>
          </a:xfrm>
        </p:grpSpPr>
        <p:sp>
          <p:nvSpPr>
            <p:cNvPr id="15" name="Rectangle 14"/>
            <p:cNvSpPr/>
            <p:nvPr userDrawn="1"/>
          </p:nvSpPr>
          <p:spPr bwMode="gray">
            <a:xfrm>
              <a:off x="-61470" y="0"/>
              <a:ext cx="11259241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91440" rIns="1554480" bIns="91440" rtlCol="0" anchor="b" anchorCtr="0">
              <a:noAutofit/>
            </a:bodyPr>
            <a:lstStyle/>
            <a:p>
              <a:pPr algn="r">
                <a:lnSpc>
                  <a:spcPct val="90000"/>
                </a:lnSpc>
              </a:pPr>
              <a:endParaRPr lang="en-US" sz="2400" spc="200" dirty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-61470" y="228600"/>
              <a:ext cx="3983955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91440" rIns="1554480" bIns="91440" rtlCol="0" anchor="b" anchorCtr="0">
              <a:noAutofit/>
            </a:bodyPr>
            <a:lstStyle/>
            <a:p>
              <a:pPr algn="r">
                <a:lnSpc>
                  <a:spcPct val="90000"/>
                </a:lnSpc>
              </a:pPr>
              <a:endParaRPr lang="en-US" sz="2400" spc="200" dirty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gray">
            <a:xfrm>
              <a:off x="-61470" y="182880"/>
              <a:ext cx="3983956" cy="457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 bwMode="white">
          <a:xfrm>
            <a:off x="14443895" y="8042196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/>
                </a:solidFill>
                <a:latin typeface="+mn-lt"/>
              </a:rPr>
              <a:pPr lvl="0"/>
              <a:t>‹#›</a:t>
            </a:fld>
            <a:endParaRPr lang="en-US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694" r:id="rId14"/>
    <p:sldLayoutId id="2147483695" r:id="rId15"/>
    <p:sldLayoutId id="2147483704" r:id="rId16"/>
    <p:sldLayoutId id="2147483708" r:id="rId17"/>
    <p:sldLayoutId id="2147483702" r:id="rId18"/>
    <p:sldLayoutId id="2147483701" r:id="rId19"/>
    <p:sldLayoutId id="2147483696" r:id="rId20"/>
    <p:sldLayoutId id="2147483705" r:id="rId21"/>
    <p:sldLayoutId id="2147483707" r:id="rId22"/>
    <p:sldLayoutId id="2147483703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306221" rtl="0" eaLnBrk="1" latinLnBrk="0" hangingPunct="1">
        <a:lnSpc>
          <a:spcPct val="85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231775" indent="-231775" algn="l" defTabSz="1306221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73000"/>
        <a:buFont typeface="Wingdings" pitchFamily="2" charset="2"/>
        <a:buChar char=""/>
        <a:defRPr sz="1800" kern="1200">
          <a:solidFill>
            <a:srgbClr val="4D4D4D"/>
          </a:solidFill>
          <a:latin typeface="+mn-lt"/>
          <a:ea typeface="+mn-ea"/>
          <a:cs typeface="Arial" pitchFamily="34" charset="0"/>
        </a:defRPr>
      </a:lvl1pPr>
      <a:lvl2pPr marL="573088" indent="-177800" algn="l" defTabSz="1306221" rtl="0" eaLnBrk="1" latinLnBrk="0" hangingPunct="1">
        <a:lnSpc>
          <a:spcPct val="90000"/>
        </a:lnSpc>
        <a:spcBef>
          <a:spcPts val="600"/>
        </a:spcBef>
        <a:spcAft>
          <a:spcPts val="0"/>
        </a:spcAft>
        <a:buSzPct val="100000"/>
        <a:buFont typeface="Arial" pitchFamily="34" charset="0"/>
        <a:buChar char="‒"/>
        <a:defRPr sz="1600" kern="1200">
          <a:solidFill>
            <a:srgbClr val="4D4D4D"/>
          </a:solidFill>
          <a:latin typeface="+mn-lt"/>
          <a:ea typeface="+mn-ea"/>
          <a:cs typeface="Arial" pitchFamily="34" charset="0"/>
        </a:defRPr>
      </a:lvl2pPr>
      <a:lvl3pPr marL="860425" indent="-177800" algn="l" defTabSz="1306221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itchFamily="34" charset="0"/>
        <a:buChar char="‒"/>
        <a:tabLst>
          <a:tab pos="860425" algn="l"/>
        </a:tabLst>
        <a:defRPr sz="1400" kern="1200">
          <a:solidFill>
            <a:srgbClr val="4D4D4D"/>
          </a:solidFill>
          <a:latin typeface="+mn-lt"/>
          <a:ea typeface="+mn-ea"/>
          <a:cs typeface="Arial" pitchFamily="34" charset="0"/>
        </a:defRPr>
      </a:lvl3pPr>
      <a:lvl4pPr marL="2285886" indent="-326555" algn="l" defTabSz="1306221" rtl="0" eaLnBrk="1" latinLnBrk="0" hangingPunct="1">
        <a:lnSpc>
          <a:spcPct val="90000"/>
        </a:lnSpc>
        <a:spcBef>
          <a:spcPts val="800"/>
        </a:spcBef>
        <a:spcAft>
          <a:spcPts val="800"/>
        </a:spcAft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38997" indent="-326555" algn="l" defTabSz="1306221" rtl="0" eaLnBrk="1" latinLnBrk="0" hangingPunct="1">
        <a:lnSpc>
          <a:spcPct val="90000"/>
        </a:lnSpc>
        <a:spcBef>
          <a:spcPts val="800"/>
        </a:spcBef>
        <a:spcAft>
          <a:spcPts val="800"/>
        </a:spcAft>
        <a:buFont typeface="Arial" pitchFamily="34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92106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6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1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2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0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on Dimension Hierarchies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09384" y="4337188"/>
            <a:ext cx="13642312" cy="880241"/>
          </a:xfrm>
        </p:spPr>
        <p:txBody>
          <a:bodyPr/>
          <a:lstStyle/>
          <a:p>
            <a:pPr lvl="0"/>
            <a:r>
              <a:rPr lang="en-US" dirty="0" smtClean="0"/>
              <a:t>Murali </a:t>
            </a:r>
            <a:r>
              <a:rPr lang="en-US" dirty="0" smtClean="0"/>
              <a:t>Mohan</a:t>
            </a:r>
          </a:p>
          <a:p>
            <a:pPr lvl="0"/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02/14/2014</a:t>
            </a:r>
            <a:endParaRPr lang="en-US" sz="3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9246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3083" y="1231407"/>
            <a:ext cx="13587984" cy="578004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public def findLeaves(Node node) {</a:t>
            </a:r>
          </a:p>
          <a:p>
            <a:pPr marL="0" indent="0">
              <a:buNone/>
            </a:pPr>
            <a:r>
              <a:rPr lang="en-IN" dirty="0"/>
              <a:t>        leafSublist[node.</a:t>
            </a:r>
            <a:r>
              <a:rPr lang="en-IN" dirty="0" err="1"/>
              <a:t>leafStartIndex</a:t>
            </a:r>
            <a:r>
              <a:rPr lang="en-IN" dirty="0"/>
              <a:t>..node.leafEndIndex]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public def findNodesInSubTree(Node node) {</a:t>
            </a:r>
          </a:p>
          <a:p>
            <a:pPr marL="0" indent="0">
              <a:buNone/>
            </a:pPr>
            <a:r>
              <a:rPr lang="en-IN" dirty="0"/>
              <a:t>        sublist[</a:t>
            </a:r>
            <a:r>
              <a:rPr lang="en-IN" dirty="0" err="1"/>
              <a:t>node.startIndex..node.endIndex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public </a:t>
            </a:r>
            <a:r>
              <a:rPr lang="en-IN" dirty="0"/>
              <a:t>def findNodesAtDepth(Node </a:t>
            </a:r>
            <a:r>
              <a:rPr lang="en-IN" dirty="0" err="1"/>
              <a:t>node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relDepth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sublist[</a:t>
            </a:r>
            <a:r>
              <a:rPr lang="en-IN" dirty="0" err="1"/>
              <a:t>node.startIndex..node.endIndex</a:t>
            </a:r>
            <a:r>
              <a:rPr lang="en-IN" dirty="0"/>
              <a:t>].</a:t>
            </a:r>
            <a:r>
              <a:rPr lang="en-IN" i="1" dirty="0"/>
              <a:t>findAll {(</a:t>
            </a:r>
            <a:r>
              <a:rPr lang="en-IN" i="1" dirty="0" err="1"/>
              <a:t>it.depth</a:t>
            </a:r>
            <a:r>
              <a:rPr lang="en-IN" i="1" dirty="0"/>
              <a:t> == </a:t>
            </a:r>
            <a:r>
              <a:rPr lang="en-IN" i="1" dirty="0" err="1"/>
              <a:t>node.depth</a:t>
            </a:r>
            <a:r>
              <a:rPr lang="en-IN" i="1" dirty="0"/>
              <a:t> + </a:t>
            </a:r>
            <a:r>
              <a:rPr lang="en-IN" i="1" dirty="0" err="1"/>
              <a:t>relDepth</a:t>
            </a:r>
            <a:r>
              <a:rPr lang="en-IN" i="1" dirty="0"/>
              <a:t>)}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public def </a:t>
            </a:r>
            <a:r>
              <a:rPr lang="en-IN" dirty="0" err="1"/>
              <a:t>findNodesBetweenDepths</a:t>
            </a:r>
            <a:r>
              <a:rPr lang="en-IN" dirty="0"/>
              <a:t>(Node </a:t>
            </a:r>
            <a:r>
              <a:rPr lang="en-IN" dirty="0" err="1"/>
              <a:t>node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minRelDepth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maxRelDepth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sublist[</a:t>
            </a:r>
            <a:r>
              <a:rPr lang="en-IN" dirty="0" err="1"/>
              <a:t>node.startIndex..node.endIndex</a:t>
            </a:r>
            <a:r>
              <a:rPr lang="en-IN" dirty="0"/>
              <a:t>].</a:t>
            </a:r>
            <a:r>
              <a:rPr lang="en-IN" i="1" dirty="0"/>
              <a:t>findAll {(</a:t>
            </a:r>
            <a:r>
              <a:rPr lang="en-IN" i="1" dirty="0" err="1"/>
              <a:t>it.depth</a:t>
            </a:r>
            <a:r>
              <a:rPr lang="en-IN" i="1" dirty="0"/>
              <a:t> &gt;= </a:t>
            </a:r>
            <a:r>
              <a:rPr lang="en-IN" i="1" dirty="0" err="1"/>
              <a:t>node.depth</a:t>
            </a:r>
            <a:r>
              <a:rPr lang="en-IN" i="1" dirty="0"/>
              <a:t> + </a:t>
            </a:r>
            <a:r>
              <a:rPr lang="en-IN" i="1" dirty="0" err="1"/>
              <a:t>minRelDepth</a:t>
            </a:r>
            <a:r>
              <a:rPr lang="en-IN" i="1" dirty="0"/>
              <a:t>) &amp;&amp; (</a:t>
            </a:r>
            <a:r>
              <a:rPr lang="en-IN" i="1" dirty="0" err="1"/>
              <a:t>it.depth</a:t>
            </a:r>
            <a:r>
              <a:rPr lang="en-IN" i="1" dirty="0"/>
              <a:t> &lt;= </a:t>
            </a:r>
            <a:r>
              <a:rPr lang="en-IN" i="1" dirty="0" err="1"/>
              <a:t>node.depth</a:t>
            </a:r>
            <a:r>
              <a:rPr lang="en-IN" i="1" dirty="0"/>
              <a:t> + </a:t>
            </a:r>
            <a:r>
              <a:rPr lang="en-IN" i="1" dirty="0" err="1"/>
              <a:t>maxRelDepth</a:t>
            </a:r>
            <a:r>
              <a:rPr lang="en-IN" i="1" dirty="0"/>
              <a:t>)}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461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537" y="530353"/>
            <a:ext cx="13587250" cy="837152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orst-case comparison with other approaches </a:t>
            </a:r>
            <a:br>
              <a:rPr lang="en-US" dirty="0" smtClean="0"/>
            </a:br>
            <a:r>
              <a:rPr lang="en-US" dirty="0" smtClean="0"/>
              <a:t>for processing a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with N nodes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28557"/>
              </p:ext>
            </p:extLst>
          </p:nvPr>
        </p:nvGraphicFramePr>
        <p:xfrm>
          <a:off x="546265" y="2158009"/>
          <a:ext cx="12659096" cy="579885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895106"/>
                <a:gridCol w="2434442"/>
                <a:gridCol w="3164774"/>
                <a:gridCol w="3164774"/>
              </a:tblGrid>
              <a:tr h="719727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Recursion</a:t>
                      </a:r>
                    </a:p>
                    <a:p>
                      <a:r>
                        <a:rPr lang="en-US" sz="2000" b="0" dirty="0" smtClean="0"/>
                        <a:t>(Time, Space)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Caching</a:t>
                      </a:r>
                    </a:p>
                    <a:p>
                      <a:r>
                        <a:rPr lang="en-US" sz="2000" b="0" dirty="0" smtClean="0"/>
                        <a:t>(Time, Space)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Usin</a:t>
                      </a:r>
                      <a:r>
                        <a:rPr lang="en-IN" sz="2000" b="0" baseline="0" dirty="0" smtClean="0"/>
                        <a:t>g sublist</a:t>
                      </a:r>
                    </a:p>
                    <a:p>
                      <a:r>
                        <a:rPr lang="en-US" sz="2000" b="0" dirty="0" smtClean="0"/>
                        <a:t>(Time, Space)</a:t>
                      </a:r>
                      <a:endParaRPr lang="en-IN" sz="2000" b="0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1304505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Code</a:t>
                      </a:r>
                      <a:r>
                        <a:rPr lang="en-IN" sz="2000" baseline="0" dirty="0" smtClean="0"/>
                        <a:t> Organization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Clean</a:t>
                      </a:r>
                      <a:r>
                        <a:rPr lang="en-IN" sz="2000" baseline="0" dirty="0" smtClean="0"/>
                        <a:t> code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aseline="0" dirty="0" smtClean="0"/>
                        <a:t>More code &amp; unwieldy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Clean code</a:t>
                      </a:r>
                      <a:endParaRPr lang="en-IN" sz="2000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719727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findLeaves()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O(N),</a:t>
                      </a:r>
                      <a:r>
                        <a:rPr lang="en-IN" sz="2000" baseline="0" dirty="0" smtClean="0"/>
                        <a:t> O(N)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O(1), O(N^2)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O(1), O(N)</a:t>
                      </a:r>
                      <a:endParaRPr lang="en-IN" sz="2000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719727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findNodesInSubTree()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O(N), O(N)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O(1), O(</a:t>
                      </a:r>
                      <a:r>
                        <a:rPr lang="en-IN" sz="2000" dirty="0" err="1" smtClean="0"/>
                        <a:t>log_base_k</a:t>
                      </a:r>
                      <a:r>
                        <a:rPr lang="en-IN" sz="2000" dirty="0" smtClean="0"/>
                        <a:t>(N)*N^2)</a:t>
                      </a:r>
                    </a:p>
                    <a:p>
                      <a:r>
                        <a:rPr lang="en-IN" sz="2000" dirty="0" smtClean="0"/>
                        <a:t>or</a:t>
                      </a:r>
                    </a:p>
                    <a:p>
                      <a:r>
                        <a:rPr lang="en-IN" sz="2000" dirty="0" smtClean="0"/>
                        <a:t>O(</a:t>
                      </a:r>
                      <a:r>
                        <a:rPr lang="en-IN" sz="2000" dirty="0" err="1" smtClean="0"/>
                        <a:t>log_base_k</a:t>
                      </a:r>
                      <a:r>
                        <a:rPr lang="en-IN" sz="2000" dirty="0" smtClean="0"/>
                        <a:t>(N)),</a:t>
                      </a:r>
                    </a:p>
                    <a:p>
                      <a:r>
                        <a:rPr lang="en-IN" sz="2000" dirty="0" smtClean="0"/>
                        <a:t>O(N^2)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O(1), O(N)</a:t>
                      </a:r>
                      <a:endParaRPr lang="en-IN" sz="2000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719727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findNodesAtDepth()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622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/>
                        <a:t>O(N), O(N)</a:t>
                      </a:r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622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/>
                        <a:t>O(1), O(N^2)</a:t>
                      </a:r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O(N), O(N)</a:t>
                      </a:r>
                    </a:p>
                    <a:p>
                      <a:endParaRPr lang="en-IN" sz="2000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719727">
                <a:tc>
                  <a:txBody>
                    <a:bodyPr/>
                    <a:lstStyle/>
                    <a:p>
                      <a:r>
                        <a:rPr lang="en-IN" sz="2000" dirty="0" err="1" smtClean="0"/>
                        <a:t>findNodesBetweenDepths</a:t>
                      </a:r>
                      <a:r>
                        <a:rPr lang="en-IN" sz="2000" dirty="0" smtClean="0"/>
                        <a:t>()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622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/>
                        <a:t>O(N), O(N)</a:t>
                      </a:r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O(</a:t>
                      </a:r>
                      <a:r>
                        <a:rPr lang="en-IN" sz="2000" dirty="0" err="1" smtClean="0"/>
                        <a:t>log_base_k</a:t>
                      </a:r>
                      <a:r>
                        <a:rPr lang="en-IN" sz="2000" smtClean="0"/>
                        <a:t>(N)), </a:t>
                      </a:r>
                      <a:r>
                        <a:rPr lang="en-IN" sz="2000" dirty="0" smtClean="0"/>
                        <a:t>O(N^2)</a:t>
                      </a:r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622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/>
                        <a:t>O(N), O(N)</a:t>
                      </a:r>
                    </a:p>
                    <a:p>
                      <a:endParaRPr lang="en-IN" sz="2000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24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38" y="3202301"/>
            <a:ext cx="13587250" cy="418576"/>
          </a:xfrm>
        </p:spPr>
        <p:txBody>
          <a:bodyPr/>
          <a:lstStyle/>
          <a:p>
            <a:r>
              <a:rPr lang="en-US" dirty="0" smtClean="0"/>
              <a:t>                        Suggestions/Comments?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537" y="530353"/>
            <a:ext cx="13587250" cy="837152"/>
          </a:xfrm>
        </p:spPr>
        <p:txBody>
          <a:bodyPr/>
          <a:lstStyle/>
          <a:p>
            <a:r>
              <a:rPr lang="en-US" dirty="0" smtClean="0"/>
              <a:t>Dimensions, organized into Hierarchies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1208" y="1955800"/>
            <a:ext cx="13587984" cy="1800493"/>
          </a:xfrm>
        </p:spPr>
        <p:txBody>
          <a:bodyPr>
            <a:spAutoFit/>
          </a:bodyPr>
          <a:lstStyle/>
          <a:p>
            <a:r>
              <a:rPr lang="en-US" sz="2000" dirty="0" smtClean="0"/>
              <a:t>Two essential dimensions – time and variable.</a:t>
            </a:r>
          </a:p>
          <a:p>
            <a:r>
              <a:rPr lang="en-US" sz="2000" dirty="0" smtClean="0"/>
              <a:t>Five optional dimensions(currently). </a:t>
            </a:r>
          </a:p>
          <a:p>
            <a:r>
              <a:rPr lang="en-US" sz="2000" dirty="0" smtClean="0"/>
              <a:t>Different treatments for different classes of dimensions exist.</a:t>
            </a:r>
          </a:p>
          <a:p>
            <a:r>
              <a:rPr lang="en-US" sz="2000" dirty="0" smtClean="0"/>
              <a:t>Aim to unify and enable extensibility by making operations on dimension hierarchies abstract.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4537" y="530353"/>
            <a:ext cx="13587250" cy="1255728"/>
          </a:xfrm>
        </p:spPr>
        <p:txBody>
          <a:bodyPr/>
          <a:lstStyle/>
          <a:p>
            <a:r>
              <a:rPr lang="en-US" dirty="0" smtClean="0"/>
              <a:t>Dimension Hierarchy viewed as a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19387" y="2069076"/>
            <a:ext cx="1887648" cy="76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2" idx="3"/>
            <a:endCxn id="25" idx="0"/>
          </p:cNvCxnSpPr>
          <p:nvPr/>
        </p:nvCxnSpPr>
        <p:spPr>
          <a:xfrm flipH="1">
            <a:off x="2517495" y="3039182"/>
            <a:ext cx="962955" cy="66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41680" y="3097178"/>
            <a:ext cx="0" cy="575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2" idx="5"/>
            <a:endCxn id="19" idx="0"/>
          </p:cNvCxnSpPr>
          <p:nvPr/>
        </p:nvCxnSpPr>
        <p:spPr>
          <a:xfrm>
            <a:off x="3858320" y="3039182"/>
            <a:ext cx="955058" cy="67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182555" y="4037176"/>
            <a:ext cx="386537" cy="57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85107" y="4013169"/>
            <a:ext cx="464157" cy="593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87075" y="2137962"/>
            <a:ext cx="0" cy="15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7" idx="5"/>
            <a:endCxn id="24" idx="1"/>
          </p:cNvCxnSpPr>
          <p:nvPr/>
        </p:nvCxnSpPr>
        <p:spPr>
          <a:xfrm>
            <a:off x="6187885" y="2119675"/>
            <a:ext cx="1436867" cy="67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4" idx="3"/>
            <a:endCxn id="21" idx="0"/>
          </p:cNvCxnSpPr>
          <p:nvPr/>
        </p:nvCxnSpPr>
        <p:spPr>
          <a:xfrm flipH="1">
            <a:off x="7171236" y="3051864"/>
            <a:ext cx="453516" cy="621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5"/>
          </p:cNvCxnSpPr>
          <p:nvPr/>
        </p:nvCxnSpPr>
        <p:spPr>
          <a:xfrm>
            <a:off x="8002622" y="3051864"/>
            <a:ext cx="577060" cy="71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731755" y="1805452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1</a:t>
            </a:r>
            <a:endParaRPr lang="en-IN" sz="1800" dirty="0"/>
          </a:p>
        </p:txBody>
      </p:sp>
      <p:sp>
        <p:nvSpPr>
          <p:cNvPr id="18" name="Oval 17"/>
          <p:cNvSpPr/>
          <p:nvPr/>
        </p:nvSpPr>
        <p:spPr>
          <a:xfrm>
            <a:off x="3400227" y="3698946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6</a:t>
            </a:r>
            <a:endParaRPr lang="en-IN" sz="1800" dirty="0"/>
          </a:p>
        </p:txBody>
      </p:sp>
      <p:sp>
        <p:nvSpPr>
          <p:cNvPr id="19" name="Oval 18"/>
          <p:cNvSpPr/>
          <p:nvPr/>
        </p:nvSpPr>
        <p:spPr>
          <a:xfrm>
            <a:off x="4546183" y="3710820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2841434" y="4628891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11</a:t>
            </a:r>
            <a:endParaRPr lang="en-IN" sz="1200" b="1" dirty="0"/>
          </a:p>
        </p:txBody>
      </p:sp>
      <p:sp>
        <p:nvSpPr>
          <p:cNvPr id="21" name="Oval 20"/>
          <p:cNvSpPr/>
          <p:nvPr/>
        </p:nvSpPr>
        <p:spPr>
          <a:xfrm>
            <a:off x="6904041" y="3672962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9</a:t>
            </a:r>
            <a:endParaRPr lang="en-IN" sz="1800" dirty="0"/>
          </a:p>
        </p:txBody>
      </p:sp>
      <p:sp>
        <p:nvSpPr>
          <p:cNvPr id="22" name="Oval 21"/>
          <p:cNvSpPr/>
          <p:nvPr/>
        </p:nvSpPr>
        <p:spPr>
          <a:xfrm>
            <a:off x="3402190" y="2724959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2</a:t>
            </a:r>
            <a:endParaRPr lang="en-IN" sz="1800" dirty="0"/>
          </a:p>
        </p:txBody>
      </p:sp>
      <p:sp>
        <p:nvSpPr>
          <p:cNvPr id="23" name="Oval 22"/>
          <p:cNvSpPr/>
          <p:nvPr/>
        </p:nvSpPr>
        <p:spPr>
          <a:xfrm>
            <a:off x="5743630" y="2692142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3</a:t>
            </a:r>
            <a:endParaRPr lang="en-IN" sz="1800" dirty="0"/>
          </a:p>
        </p:txBody>
      </p:sp>
      <p:sp>
        <p:nvSpPr>
          <p:cNvPr id="24" name="Oval 23"/>
          <p:cNvSpPr/>
          <p:nvPr/>
        </p:nvSpPr>
        <p:spPr>
          <a:xfrm>
            <a:off x="7546492" y="2737641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4</a:t>
            </a:r>
            <a:endParaRPr lang="en-IN" sz="1800" dirty="0"/>
          </a:p>
        </p:txBody>
      </p:sp>
      <p:sp>
        <p:nvSpPr>
          <p:cNvPr id="25" name="Oval 24"/>
          <p:cNvSpPr/>
          <p:nvPr/>
        </p:nvSpPr>
        <p:spPr>
          <a:xfrm>
            <a:off x="2250300" y="3702424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5</a:t>
            </a:r>
            <a:endParaRPr lang="en-IN" sz="1800" dirty="0"/>
          </a:p>
        </p:txBody>
      </p:sp>
      <p:sp>
        <p:nvSpPr>
          <p:cNvPr id="26" name="Oval 25"/>
          <p:cNvSpPr/>
          <p:nvPr/>
        </p:nvSpPr>
        <p:spPr>
          <a:xfrm>
            <a:off x="8312487" y="3675195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10</a:t>
            </a:r>
            <a:endParaRPr lang="en-IN" sz="1200" b="1" dirty="0"/>
          </a:p>
        </p:txBody>
      </p:sp>
      <p:sp>
        <p:nvSpPr>
          <p:cNvPr id="27" name="Oval 26"/>
          <p:cNvSpPr/>
          <p:nvPr/>
        </p:nvSpPr>
        <p:spPr>
          <a:xfrm>
            <a:off x="5731755" y="3687071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8</a:t>
            </a:r>
            <a:endParaRPr lang="en-IN" sz="1800" dirty="0"/>
          </a:p>
        </p:txBody>
      </p:sp>
      <p:sp>
        <p:nvSpPr>
          <p:cNvPr id="28" name="Oval 27"/>
          <p:cNvSpPr/>
          <p:nvPr/>
        </p:nvSpPr>
        <p:spPr>
          <a:xfrm>
            <a:off x="4053319" y="4606376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12</a:t>
            </a:r>
            <a:endParaRPr lang="en-IN" sz="1200" b="1" dirty="0"/>
          </a:p>
        </p:txBody>
      </p:sp>
      <p:sp>
        <p:nvSpPr>
          <p:cNvPr id="50" name="Content Placeholder 19"/>
          <p:cNvSpPr>
            <a:spLocks noGrp="1"/>
          </p:cNvSpPr>
          <p:nvPr>
            <p:ph sz="quarter" idx="10"/>
          </p:nvPr>
        </p:nvSpPr>
        <p:spPr>
          <a:xfrm>
            <a:off x="524533" y="998452"/>
            <a:ext cx="13587984" cy="276999"/>
          </a:xfrm>
        </p:spPr>
        <p:txBody>
          <a:bodyPr/>
          <a:lstStyle/>
          <a:p>
            <a:r>
              <a:rPr lang="en-US" dirty="0" smtClean="0"/>
              <a:t>Ex: An example Product Hierarchy</a:t>
            </a:r>
          </a:p>
        </p:txBody>
      </p:sp>
    </p:spTree>
    <p:extLst>
      <p:ext uri="{BB962C8B-B14F-4D97-AF65-F5344CB8AC3E}">
        <p14:creationId xmlns:p14="http://schemas.microsoft.com/office/powerpoint/2010/main" val="11353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Operations on Dimension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1208" y="1955800"/>
            <a:ext cx="13587984" cy="2816156"/>
          </a:xfrm>
        </p:spPr>
        <p:txBody>
          <a:bodyPr>
            <a:spAutoFit/>
          </a:bodyPr>
          <a:lstStyle/>
          <a:p>
            <a:r>
              <a:rPr lang="en-US" sz="2000" dirty="0" smtClean="0"/>
              <a:t>Find all leaf nodes for a given dimension subtree.</a:t>
            </a:r>
          </a:p>
          <a:p>
            <a:r>
              <a:rPr lang="en-US" sz="2000" dirty="0"/>
              <a:t>Find all nodes in a given </a:t>
            </a:r>
            <a:r>
              <a:rPr lang="en-US" sz="2000" dirty="0" smtClean="0"/>
              <a:t>subtree.</a:t>
            </a:r>
          </a:p>
          <a:p>
            <a:r>
              <a:rPr lang="en-US" sz="2000" dirty="0" smtClean="0"/>
              <a:t>Find all nodes between depths d1 and d2 from a given node.</a:t>
            </a:r>
          </a:p>
          <a:p>
            <a:r>
              <a:rPr lang="en-US" sz="2000" dirty="0" smtClean="0"/>
              <a:t>Find all ancestors for a given node? (Not needed, probably.)</a:t>
            </a:r>
          </a:p>
          <a:p>
            <a:pPr marL="0" indent="0">
              <a:buNone/>
            </a:pPr>
            <a:r>
              <a:rPr lang="en-US" sz="2000" dirty="0" smtClean="0"/>
              <a:t>(Business workflows follow by applying relevant semantics </a:t>
            </a:r>
          </a:p>
          <a:p>
            <a:pPr marL="0" indent="0">
              <a:buNone/>
            </a:pPr>
            <a:r>
              <a:rPr lang="en-US" sz="2000" dirty="0" smtClean="0"/>
              <a:t>to each dimension object retrieved by the above operations)</a:t>
            </a:r>
          </a:p>
        </p:txBody>
      </p:sp>
    </p:spTree>
    <p:extLst>
      <p:ext uri="{BB962C8B-B14F-4D97-AF65-F5344CB8AC3E}">
        <p14:creationId xmlns:p14="http://schemas.microsoft.com/office/powerpoint/2010/main" val="4116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the Dimension </a:t>
            </a:r>
            <a:r>
              <a:rPr lang="en-US" dirty="0"/>
              <a:t>H</a:t>
            </a:r>
            <a:r>
              <a:rPr lang="en-US" dirty="0" smtClean="0"/>
              <a:t>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1208" y="1575800"/>
            <a:ext cx="13587984" cy="332398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000" dirty="0" smtClean="0"/>
              <a:t>1. A custom-defined In-order </a:t>
            </a:r>
            <a:r>
              <a:rPr lang="en-US" sz="2000" dirty="0"/>
              <a:t>t</a:t>
            </a:r>
            <a:r>
              <a:rPr lang="en-US" sz="2000" dirty="0" smtClean="0"/>
              <a:t>raversal to flatten the nodes into nested sublists </a:t>
            </a:r>
          </a:p>
          <a:p>
            <a:pPr marL="0" indent="0">
              <a:buNone/>
            </a:pPr>
            <a:r>
              <a:rPr lang="en-US" sz="2000" dirty="0" smtClean="0"/>
              <a:t>      that are contiguous and non-overlapping.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</a:t>
            </a:r>
            <a:r>
              <a:rPr lang="en-US" sz="2000" i="1" dirty="0" smtClean="0"/>
              <a:t>(Flattening a subtree by In-order traversal creates a list with the leftmost </a:t>
            </a:r>
          </a:p>
          <a:p>
            <a:pPr marL="0" indent="0">
              <a:buNone/>
            </a:pPr>
            <a:r>
              <a:rPr lang="en-US" sz="2000" i="1" dirty="0"/>
              <a:t> </a:t>
            </a:r>
            <a:r>
              <a:rPr lang="en-US" sz="2000" i="1" dirty="0" smtClean="0"/>
              <a:t>            and rightmost nodes of the subtree corresponding to the start and end indexes </a:t>
            </a:r>
          </a:p>
          <a:p>
            <a:pPr marL="0" indent="0">
              <a:buNone/>
            </a:pPr>
            <a:r>
              <a:rPr lang="en-US" sz="2000" i="1" dirty="0" smtClean="0"/>
              <a:t>             of the list respectively)</a:t>
            </a:r>
            <a:r>
              <a:rPr lang="en-US" sz="2000" dirty="0" smtClean="0"/>
              <a:t>  </a:t>
            </a:r>
          </a:p>
          <a:p>
            <a:pPr marL="0" indent="0">
              <a:buNone/>
            </a:pPr>
            <a:r>
              <a:rPr lang="en-US" sz="2000" dirty="0" smtClean="0"/>
              <a:t>2. Work on (sub)lists, which are flattened versions of subtrees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(Caveat: list should provide random accesses to it’s elements like an array) </a:t>
            </a:r>
          </a:p>
        </p:txBody>
      </p:sp>
    </p:spTree>
    <p:extLst>
      <p:ext uri="{BB962C8B-B14F-4D97-AF65-F5344CB8AC3E}">
        <p14:creationId xmlns:p14="http://schemas.microsoft.com/office/powerpoint/2010/main" val="40817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</a:t>
            </a:r>
            <a:r>
              <a:rPr lang="en-US" dirty="0"/>
              <a:t>o</a:t>
            </a:r>
            <a:r>
              <a:rPr lang="en-US" dirty="0" smtClean="0"/>
              <a:t>rder </a:t>
            </a:r>
            <a:r>
              <a:rPr lang="en-US" dirty="0"/>
              <a:t>t</a:t>
            </a:r>
            <a:r>
              <a:rPr lang="en-US" dirty="0" smtClean="0"/>
              <a:t>raversal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1208" y="1955800"/>
            <a:ext cx="13587984" cy="540147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InOrder</a:t>
            </a:r>
            <a:r>
              <a:rPr lang="en-US" sz="24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(Node node) {</a:t>
            </a:r>
          </a:p>
          <a:p>
            <a:pPr marL="0" indent="0">
              <a:buNone/>
            </a:pPr>
            <a:r>
              <a:rPr lang="en-US" sz="24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400" b="1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def</a:t>
            </a:r>
            <a:r>
              <a:rPr lang="en-US" sz="24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b="1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isPrinted</a:t>
            </a:r>
            <a:r>
              <a:rPr lang="en-US" sz="24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= false;</a:t>
            </a:r>
          </a:p>
          <a:p>
            <a:pPr marL="0" indent="0">
              <a:buNone/>
            </a:pPr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for (Node child : </a:t>
            </a:r>
            <a:r>
              <a:rPr lang="en-US" sz="2400" b="1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node.Children</a:t>
            </a:r>
            <a:r>
              <a:rPr lang="en-US" sz="24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) {</a:t>
            </a:r>
          </a:p>
          <a:p>
            <a:pPr marL="0" indent="0">
              <a:buNone/>
            </a:pPr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 </a:t>
            </a:r>
            <a:r>
              <a:rPr lang="en-US" sz="2400" b="1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InOrder</a:t>
            </a:r>
            <a:r>
              <a:rPr lang="en-US" sz="24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(child);</a:t>
            </a:r>
          </a:p>
          <a:p>
            <a:pPr marL="0" indent="0">
              <a:buNone/>
            </a:pPr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 if (!</a:t>
            </a:r>
            <a:r>
              <a:rPr lang="en-US" sz="2400" b="1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isPrinted</a:t>
            </a:r>
            <a:r>
              <a:rPr lang="en-US" sz="24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) { // check the node gets printed at most once and hence</a:t>
            </a:r>
          </a:p>
          <a:p>
            <a:pPr marL="0" indent="0">
              <a:buNone/>
            </a:pPr>
            <a:r>
              <a:rPr lang="en-US" sz="24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	      // is printed only after the first child.</a:t>
            </a:r>
          </a:p>
          <a:p>
            <a:pPr marL="0" indent="0">
              <a:buNone/>
            </a:pPr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   print </a:t>
            </a:r>
            <a:r>
              <a:rPr lang="en-US" sz="2400" b="1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node.value</a:t>
            </a:r>
            <a:r>
              <a:rPr lang="en-US" sz="24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    </a:t>
            </a:r>
            <a:r>
              <a:rPr lang="en-US" sz="2400" b="1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isPrinted</a:t>
            </a:r>
            <a:r>
              <a:rPr lang="en-US" sz="24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= true;</a:t>
            </a:r>
            <a:endParaRPr lang="en-US" b="1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} </a:t>
            </a:r>
            <a:endParaRPr lang="en-US" sz="24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297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Sublists</a:t>
            </a:r>
            <a:r>
              <a:rPr lang="en-IN" dirty="0" smtClean="0"/>
              <a:t> generated by In-order traversal for the example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1208" y="2062675"/>
            <a:ext cx="13587984" cy="1292662"/>
          </a:xfr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525906"/>
              </p:ext>
            </p:extLst>
          </p:nvPr>
        </p:nvGraphicFramePr>
        <p:xfrm>
          <a:off x="617515" y="5424319"/>
          <a:ext cx="9167754" cy="792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64428"/>
                <a:gridCol w="593767"/>
                <a:gridCol w="570015"/>
                <a:gridCol w="570016"/>
                <a:gridCol w="605641"/>
                <a:gridCol w="760021"/>
                <a:gridCol w="558140"/>
                <a:gridCol w="641268"/>
                <a:gridCol w="546265"/>
                <a:gridCol w="510639"/>
                <a:gridCol w="534389"/>
                <a:gridCol w="593767"/>
                <a:gridCol w="819398"/>
              </a:tblGrid>
              <a:tr h="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index</a:t>
                      </a:r>
                      <a:endParaRPr lang="en-I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0</a:t>
                      </a:r>
                      <a:endParaRPr lang="en-I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1</a:t>
                      </a:r>
                      <a:endParaRPr lang="en-I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2</a:t>
                      </a:r>
                      <a:endParaRPr lang="en-I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3</a:t>
                      </a:r>
                      <a:endParaRPr lang="en-I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4</a:t>
                      </a:r>
                      <a:endParaRPr lang="en-I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5</a:t>
                      </a:r>
                      <a:endParaRPr lang="en-I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6</a:t>
                      </a:r>
                      <a:endParaRPr lang="en-I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7</a:t>
                      </a:r>
                      <a:endParaRPr lang="en-I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8</a:t>
                      </a:r>
                      <a:endParaRPr lang="en-I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9</a:t>
                      </a:r>
                      <a:endParaRPr lang="en-I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10</a:t>
                      </a:r>
                      <a:endParaRPr lang="en-I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11</a:t>
                      </a:r>
                      <a:endParaRPr lang="en-I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70359"/>
              </p:ext>
            </p:extLst>
          </p:nvPr>
        </p:nvGraphicFramePr>
        <p:xfrm>
          <a:off x="591784" y="6923382"/>
          <a:ext cx="6163296" cy="792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95155"/>
                <a:gridCol w="663040"/>
                <a:gridCol w="570015"/>
                <a:gridCol w="726374"/>
                <a:gridCol w="617517"/>
                <a:gridCol w="674914"/>
                <a:gridCol w="475013"/>
                <a:gridCol w="641268"/>
              </a:tblGrid>
              <a:tr h="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index</a:t>
                      </a:r>
                      <a:endParaRPr lang="en-I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0</a:t>
                      </a:r>
                      <a:endParaRPr lang="en-I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1</a:t>
                      </a:r>
                      <a:endParaRPr lang="en-I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2</a:t>
                      </a:r>
                      <a:endParaRPr lang="en-I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3</a:t>
                      </a:r>
                      <a:endParaRPr lang="en-I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4</a:t>
                      </a:r>
                      <a:endParaRPr lang="en-I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5</a:t>
                      </a:r>
                      <a:endParaRPr lang="en-I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6</a:t>
                      </a:r>
                      <a:endParaRPr lang="en-I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3919387" y="2069076"/>
            <a:ext cx="1887648" cy="76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2" idx="3"/>
            <a:endCxn id="25" idx="0"/>
          </p:cNvCxnSpPr>
          <p:nvPr/>
        </p:nvCxnSpPr>
        <p:spPr>
          <a:xfrm flipH="1">
            <a:off x="2517495" y="3039182"/>
            <a:ext cx="962955" cy="66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41680" y="3097178"/>
            <a:ext cx="0" cy="575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2" idx="5"/>
            <a:endCxn id="19" idx="0"/>
          </p:cNvCxnSpPr>
          <p:nvPr/>
        </p:nvCxnSpPr>
        <p:spPr>
          <a:xfrm>
            <a:off x="3858320" y="3039182"/>
            <a:ext cx="955058" cy="67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182555" y="4037176"/>
            <a:ext cx="386537" cy="57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85107" y="4013169"/>
            <a:ext cx="464157" cy="593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87075" y="2137962"/>
            <a:ext cx="0" cy="15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7" idx="5"/>
            <a:endCxn id="24" idx="1"/>
          </p:cNvCxnSpPr>
          <p:nvPr/>
        </p:nvCxnSpPr>
        <p:spPr>
          <a:xfrm>
            <a:off x="6187885" y="2119675"/>
            <a:ext cx="1436867" cy="67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4" idx="3"/>
            <a:endCxn id="21" idx="0"/>
          </p:cNvCxnSpPr>
          <p:nvPr/>
        </p:nvCxnSpPr>
        <p:spPr>
          <a:xfrm flipH="1">
            <a:off x="7171236" y="3051864"/>
            <a:ext cx="453516" cy="621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5"/>
          </p:cNvCxnSpPr>
          <p:nvPr/>
        </p:nvCxnSpPr>
        <p:spPr>
          <a:xfrm>
            <a:off x="8002622" y="3051864"/>
            <a:ext cx="577060" cy="71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731755" y="1805452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1</a:t>
            </a:r>
            <a:endParaRPr lang="en-IN" sz="1800" dirty="0"/>
          </a:p>
        </p:txBody>
      </p:sp>
      <p:sp>
        <p:nvSpPr>
          <p:cNvPr id="18" name="Oval 17"/>
          <p:cNvSpPr/>
          <p:nvPr/>
        </p:nvSpPr>
        <p:spPr>
          <a:xfrm>
            <a:off x="3400227" y="3698946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6</a:t>
            </a:r>
            <a:endParaRPr lang="en-IN" sz="1800" dirty="0"/>
          </a:p>
        </p:txBody>
      </p:sp>
      <p:sp>
        <p:nvSpPr>
          <p:cNvPr id="19" name="Oval 18"/>
          <p:cNvSpPr/>
          <p:nvPr/>
        </p:nvSpPr>
        <p:spPr>
          <a:xfrm>
            <a:off x="4546183" y="3710820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2841434" y="4628891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11</a:t>
            </a:r>
            <a:endParaRPr lang="en-IN" sz="1200" b="1" dirty="0"/>
          </a:p>
        </p:txBody>
      </p:sp>
      <p:sp>
        <p:nvSpPr>
          <p:cNvPr id="21" name="Oval 20"/>
          <p:cNvSpPr/>
          <p:nvPr/>
        </p:nvSpPr>
        <p:spPr>
          <a:xfrm>
            <a:off x="6904041" y="3672962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9</a:t>
            </a:r>
            <a:endParaRPr lang="en-IN" sz="1800" dirty="0"/>
          </a:p>
        </p:txBody>
      </p:sp>
      <p:sp>
        <p:nvSpPr>
          <p:cNvPr id="22" name="Oval 21"/>
          <p:cNvSpPr/>
          <p:nvPr/>
        </p:nvSpPr>
        <p:spPr>
          <a:xfrm>
            <a:off x="3402190" y="2724959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2</a:t>
            </a:r>
            <a:endParaRPr lang="en-IN" sz="1800" dirty="0"/>
          </a:p>
        </p:txBody>
      </p:sp>
      <p:sp>
        <p:nvSpPr>
          <p:cNvPr id="23" name="Oval 22"/>
          <p:cNvSpPr/>
          <p:nvPr/>
        </p:nvSpPr>
        <p:spPr>
          <a:xfrm>
            <a:off x="5743630" y="2692142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3</a:t>
            </a:r>
            <a:endParaRPr lang="en-IN" sz="1800" dirty="0"/>
          </a:p>
        </p:txBody>
      </p:sp>
      <p:sp>
        <p:nvSpPr>
          <p:cNvPr id="24" name="Oval 23"/>
          <p:cNvSpPr/>
          <p:nvPr/>
        </p:nvSpPr>
        <p:spPr>
          <a:xfrm>
            <a:off x="7546492" y="2737641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4</a:t>
            </a:r>
            <a:endParaRPr lang="en-IN" sz="1800" dirty="0"/>
          </a:p>
        </p:txBody>
      </p:sp>
      <p:sp>
        <p:nvSpPr>
          <p:cNvPr id="25" name="Oval 24"/>
          <p:cNvSpPr/>
          <p:nvPr/>
        </p:nvSpPr>
        <p:spPr>
          <a:xfrm>
            <a:off x="2250300" y="3702424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5</a:t>
            </a:r>
            <a:endParaRPr lang="en-IN" sz="1800" dirty="0"/>
          </a:p>
        </p:txBody>
      </p:sp>
      <p:sp>
        <p:nvSpPr>
          <p:cNvPr id="26" name="Oval 25"/>
          <p:cNvSpPr/>
          <p:nvPr/>
        </p:nvSpPr>
        <p:spPr>
          <a:xfrm>
            <a:off x="8312487" y="3675195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10</a:t>
            </a:r>
            <a:endParaRPr lang="en-IN" sz="1200" b="1" dirty="0"/>
          </a:p>
        </p:txBody>
      </p:sp>
      <p:sp>
        <p:nvSpPr>
          <p:cNvPr id="27" name="Oval 26"/>
          <p:cNvSpPr/>
          <p:nvPr/>
        </p:nvSpPr>
        <p:spPr>
          <a:xfrm>
            <a:off x="5731755" y="3687071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8</a:t>
            </a:r>
            <a:endParaRPr lang="en-IN" sz="1800" dirty="0"/>
          </a:p>
        </p:txBody>
      </p:sp>
      <p:sp>
        <p:nvSpPr>
          <p:cNvPr id="28" name="Oval 27"/>
          <p:cNvSpPr/>
          <p:nvPr/>
        </p:nvSpPr>
        <p:spPr>
          <a:xfrm>
            <a:off x="4053319" y="4606376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12</a:t>
            </a:r>
            <a:endParaRPr lang="en-IN" sz="1200" b="1" dirty="0"/>
          </a:p>
        </p:txBody>
      </p:sp>
      <p:sp>
        <p:nvSpPr>
          <p:cNvPr id="4" name="Rectangle 3"/>
          <p:cNvSpPr/>
          <p:nvPr/>
        </p:nvSpPr>
        <p:spPr>
          <a:xfrm>
            <a:off x="607003" y="5059884"/>
            <a:ext cx="133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sublist: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526834" y="6584512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leafSublist: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50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537" y="530353"/>
            <a:ext cx="13587250" cy="1674305"/>
          </a:xfrm>
        </p:spPr>
        <p:txBody>
          <a:bodyPr/>
          <a:lstStyle/>
          <a:p>
            <a:r>
              <a:rPr lang="en-IN" dirty="0" smtClean="0"/>
              <a:t>Roll up start/end indices from sublist with the</a:t>
            </a:r>
            <a:br>
              <a:rPr lang="en-IN" dirty="0" smtClean="0"/>
            </a:br>
            <a:r>
              <a:rPr lang="en-IN" dirty="0" smtClean="0"/>
              <a:t>unwinding of In-order </a:t>
            </a:r>
            <a:r>
              <a:rPr lang="en-IN" dirty="0"/>
              <a:t>t</a:t>
            </a:r>
            <a:r>
              <a:rPr lang="en-IN" dirty="0" smtClean="0"/>
              <a:t>raversal</a:t>
            </a:r>
            <a:br>
              <a:rPr lang="en-IN" dirty="0" smtClean="0"/>
            </a:b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1208" y="1389413"/>
            <a:ext cx="13587984" cy="505061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						           Rollup</a:t>
            </a:r>
          </a:p>
          <a:p>
            <a:pPr marL="0" indent="0">
              <a:buNone/>
            </a:pPr>
            <a:r>
              <a:rPr lang="en-IN" dirty="0" smtClean="0"/>
              <a:t>                                 [startIndex, endIndex] = [0,11]                                                    startIndex = Min{</a:t>
            </a:r>
            <a:r>
              <a:rPr lang="en-IN" dirty="0" err="1" smtClean="0"/>
              <a:t>node.children.each</a:t>
            </a:r>
            <a:r>
              <a:rPr lang="en-IN" dirty="0" smtClean="0"/>
              <a:t>{</a:t>
            </a:r>
            <a:r>
              <a:rPr lang="en-IN" dirty="0" err="1" smtClean="0"/>
              <a:t>it.startIndex</a:t>
            </a:r>
            <a:r>
              <a:rPr lang="en-IN" dirty="0" smtClean="0"/>
              <a:t>}}</a:t>
            </a:r>
          </a:p>
          <a:p>
            <a:pPr marL="0" indent="0">
              <a:buNone/>
            </a:pPr>
            <a:r>
              <a:rPr lang="en-IN" dirty="0" smtClean="0"/>
              <a:t>				                                                  endIndex  = Max{</a:t>
            </a:r>
            <a:r>
              <a:rPr lang="en-IN" dirty="0" err="1" smtClean="0"/>
              <a:t>node.children.each</a:t>
            </a:r>
            <a:r>
              <a:rPr lang="en-IN" dirty="0" smtClean="0"/>
              <a:t>{</a:t>
            </a:r>
            <a:r>
              <a:rPr lang="en-IN" dirty="0" err="1" smtClean="0"/>
              <a:t>it.endIndex</a:t>
            </a:r>
            <a:r>
              <a:rPr lang="en-IN" dirty="0"/>
              <a:t>}}</a:t>
            </a:r>
          </a:p>
          <a:p>
            <a:pPr marL="0" indent="0">
              <a:buNone/>
            </a:pPr>
            <a:r>
              <a:rPr lang="en-IN" dirty="0" smtClean="0"/>
              <a:t>	                 [0,5]                             [7.</a:t>
            </a:r>
            <a:r>
              <a:rPr lang="en-IN" dirty="0" smtClean="0">
                <a:solidFill>
                  <a:schemeClr val="accent6"/>
                </a:solidFill>
              </a:rPr>
              <a:t>8*</a:t>
            </a:r>
            <a:r>
              <a:rPr lang="en-IN" dirty="0" smtClean="0"/>
              <a:t>]                   [9,11]                        (A  node with only one child is a special case) </a:t>
            </a:r>
          </a:p>
          <a:p>
            <a:pPr marL="0" indent="0">
              <a:buNone/>
            </a:pPr>
            <a:r>
              <a:rPr lang="en-IN" dirty="0" smtClean="0"/>
              <a:t>				</a:t>
            </a:r>
          </a:p>
          <a:p>
            <a:pPr marL="0" indent="0">
              <a:buNone/>
            </a:pPr>
            <a:r>
              <a:rPr lang="en-IN" dirty="0" smtClean="0"/>
              <a:t>                   [0,0]            [2,4]           [5,5]           [7,7]            [9.9]           [11,11]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[2,2]             [4,4]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</a:p>
          <a:p>
            <a:pPr marL="0" indent="0">
              <a:buNone/>
            </a:pPr>
            <a:r>
              <a:rPr lang="en-IN" dirty="0" smtClean="0"/>
              <a:t>          sublist: (holds subtrees)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919387" y="2069076"/>
            <a:ext cx="1887648" cy="76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4" idx="3"/>
            <a:endCxn id="47" idx="0"/>
          </p:cNvCxnSpPr>
          <p:nvPr/>
        </p:nvCxnSpPr>
        <p:spPr>
          <a:xfrm flipH="1">
            <a:off x="2517495" y="3039182"/>
            <a:ext cx="962955" cy="66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641680" y="3097178"/>
            <a:ext cx="0" cy="575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4" idx="5"/>
            <a:endCxn id="41" idx="0"/>
          </p:cNvCxnSpPr>
          <p:nvPr/>
        </p:nvCxnSpPr>
        <p:spPr>
          <a:xfrm>
            <a:off x="3858320" y="3039182"/>
            <a:ext cx="955058" cy="67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182555" y="4037176"/>
            <a:ext cx="386537" cy="57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85107" y="4013169"/>
            <a:ext cx="464157" cy="593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87075" y="2137962"/>
            <a:ext cx="0" cy="15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9" idx="5"/>
            <a:endCxn id="46" idx="1"/>
          </p:cNvCxnSpPr>
          <p:nvPr/>
        </p:nvCxnSpPr>
        <p:spPr>
          <a:xfrm>
            <a:off x="6187885" y="2119675"/>
            <a:ext cx="1436867" cy="67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6" idx="3"/>
            <a:endCxn id="43" idx="0"/>
          </p:cNvCxnSpPr>
          <p:nvPr/>
        </p:nvCxnSpPr>
        <p:spPr>
          <a:xfrm flipH="1">
            <a:off x="7171236" y="3051864"/>
            <a:ext cx="453516" cy="621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6" idx="5"/>
          </p:cNvCxnSpPr>
          <p:nvPr/>
        </p:nvCxnSpPr>
        <p:spPr>
          <a:xfrm>
            <a:off x="8002622" y="3051864"/>
            <a:ext cx="577060" cy="71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731755" y="1805452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1</a:t>
            </a:r>
            <a:endParaRPr lang="en-IN" sz="1800" dirty="0"/>
          </a:p>
        </p:txBody>
      </p:sp>
      <p:sp>
        <p:nvSpPr>
          <p:cNvPr id="40" name="Oval 39"/>
          <p:cNvSpPr/>
          <p:nvPr/>
        </p:nvSpPr>
        <p:spPr>
          <a:xfrm>
            <a:off x="3400227" y="3698946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6</a:t>
            </a:r>
            <a:endParaRPr lang="en-IN" sz="1800" dirty="0"/>
          </a:p>
        </p:txBody>
      </p:sp>
      <p:sp>
        <p:nvSpPr>
          <p:cNvPr id="41" name="Oval 40"/>
          <p:cNvSpPr/>
          <p:nvPr/>
        </p:nvSpPr>
        <p:spPr>
          <a:xfrm>
            <a:off x="4546183" y="3710820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7</a:t>
            </a:r>
          </a:p>
        </p:txBody>
      </p:sp>
      <p:sp>
        <p:nvSpPr>
          <p:cNvPr id="42" name="Oval 41"/>
          <p:cNvSpPr/>
          <p:nvPr/>
        </p:nvSpPr>
        <p:spPr>
          <a:xfrm>
            <a:off x="2841434" y="4628891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11</a:t>
            </a:r>
            <a:endParaRPr lang="en-IN" sz="1200" b="1" dirty="0"/>
          </a:p>
        </p:txBody>
      </p:sp>
      <p:sp>
        <p:nvSpPr>
          <p:cNvPr id="43" name="Oval 42"/>
          <p:cNvSpPr/>
          <p:nvPr/>
        </p:nvSpPr>
        <p:spPr>
          <a:xfrm>
            <a:off x="6904041" y="3672962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9</a:t>
            </a:r>
            <a:endParaRPr lang="en-IN" sz="1800" dirty="0"/>
          </a:p>
        </p:txBody>
      </p:sp>
      <p:sp>
        <p:nvSpPr>
          <p:cNvPr id="44" name="Oval 43"/>
          <p:cNvSpPr/>
          <p:nvPr/>
        </p:nvSpPr>
        <p:spPr>
          <a:xfrm>
            <a:off x="3402190" y="2724959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2</a:t>
            </a:r>
            <a:endParaRPr lang="en-IN" sz="1800" dirty="0"/>
          </a:p>
        </p:txBody>
      </p:sp>
      <p:sp>
        <p:nvSpPr>
          <p:cNvPr id="45" name="Oval 44"/>
          <p:cNvSpPr/>
          <p:nvPr/>
        </p:nvSpPr>
        <p:spPr>
          <a:xfrm>
            <a:off x="5743630" y="2727767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3</a:t>
            </a:r>
            <a:endParaRPr lang="en-IN" sz="1800" dirty="0"/>
          </a:p>
        </p:txBody>
      </p:sp>
      <p:sp>
        <p:nvSpPr>
          <p:cNvPr id="46" name="Oval 45"/>
          <p:cNvSpPr/>
          <p:nvPr/>
        </p:nvSpPr>
        <p:spPr>
          <a:xfrm>
            <a:off x="7546492" y="2737641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4</a:t>
            </a:r>
            <a:endParaRPr lang="en-IN" sz="1800" dirty="0"/>
          </a:p>
        </p:txBody>
      </p:sp>
      <p:sp>
        <p:nvSpPr>
          <p:cNvPr id="47" name="Oval 46"/>
          <p:cNvSpPr/>
          <p:nvPr/>
        </p:nvSpPr>
        <p:spPr>
          <a:xfrm>
            <a:off x="2250300" y="3702424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5</a:t>
            </a:r>
            <a:endParaRPr lang="en-IN" sz="1800" dirty="0"/>
          </a:p>
        </p:txBody>
      </p:sp>
      <p:sp>
        <p:nvSpPr>
          <p:cNvPr id="48" name="Oval 47"/>
          <p:cNvSpPr/>
          <p:nvPr/>
        </p:nvSpPr>
        <p:spPr>
          <a:xfrm>
            <a:off x="8312487" y="3675195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10</a:t>
            </a:r>
            <a:endParaRPr lang="en-IN" sz="1200" b="1" dirty="0"/>
          </a:p>
        </p:txBody>
      </p:sp>
      <p:sp>
        <p:nvSpPr>
          <p:cNvPr id="49" name="Oval 48"/>
          <p:cNvSpPr/>
          <p:nvPr/>
        </p:nvSpPr>
        <p:spPr>
          <a:xfrm>
            <a:off x="5731755" y="3687071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8</a:t>
            </a:r>
            <a:endParaRPr lang="en-IN" sz="1800" dirty="0"/>
          </a:p>
        </p:txBody>
      </p:sp>
      <p:sp>
        <p:nvSpPr>
          <p:cNvPr id="50" name="Oval 49"/>
          <p:cNvSpPr/>
          <p:nvPr/>
        </p:nvSpPr>
        <p:spPr>
          <a:xfrm>
            <a:off x="4053319" y="4606376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12</a:t>
            </a:r>
            <a:endParaRPr lang="en-IN" sz="1200" b="1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18162"/>
              </p:ext>
            </p:extLst>
          </p:nvPr>
        </p:nvGraphicFramePr>
        <p:xfrm>
          <a:off x="969753" y="5951635"/>
          <a:ext cx="9167754" cy="975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64428"/>
                <a:gridCol w="593767"/>
                <a:gridCol w="570015"/>
                <a:gridCol w="570016"/>
                <a:gridCol w="605641"/>
                <a:gridCol w="843148"/>
                <a:gridCol w="475013"/>
                <a:gridCol w="641268"/>
                <a:gridCol w="546265"/>
                <a:gridCol w="510639"/>
                <a:gridCol w="534389"/>
                <a:gridCol w="593767"/>
                <a:gridCol w="819398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index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2841434" y="7623943"/>
            <a:ext cx="7277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/>
          <p:cNvCxnSpPr/>
          <p:nvPr/>
        </p:nvCxnSpPr>
        <p:spPr>
          <a:xfrm flipV="1">
            <a:off x="3966711" y="2161713"/>
            <a:ext cx="1765044" cy="73187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6053832" y="2173588"/>
            <a:ext cx="1" cy="52646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6254270" y="2069076"/>
            <a:ext cx="1346732" cy="666597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930002" y="1407232"/>
            <a:ext cx="0" cy="20188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2868348" y="7265624"/>
            <a:ext cx="3599382" cy="1389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147486" y="7232020"/>
            <a:ext cx="1004519" cy="985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233282" y="7241874"/>
            <a:ext cx="1833479" cy="1389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841434" y="7006430"/>
            <a:ext cx="0" cy="61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10117776" y="7006430"/>
            <a:ext cx="1252" cy="61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327980" y="7228904"/>
            <a:ext cx="20700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tree of 1</a:t>
            </a:r>
            <a:endParaRPr lang="en-IN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2880223" y="7006430"/>
            <a:ext cx="0" cy="28675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467730" y="7006430"/>
            <a:ext cx="0" cy="2493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402190" y="6860117"/>
            <a:ext cx="24404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  <a:r>
              <a:rPr lang="en-IN" dirty="0" smtClean="0"/>
              <a:t>ubtree of 2</a:t>
            </a:r>
            <a:endParaRPr lang="en-IN" dirty="0"/>
          </a:p>
        </p:txBody>
      </p:sp>
      <p:sp>
        <p:nvSpPr>
          <p:cNvPr id="150" name="TextBox 149"/>
          <p:cNvSpPr txBox="1"/>
          <p:nvPr/>
        </p:nvSpPr>
        <p:spPr>
          <a:xfrm>
            <a:off x="7267699" y="6824491"/>
            <a:ext cx="884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of 3</a:t>
            </a:r>
            <a:endParaRPr lang="en-IN" dirty="0"/>
          </a:p>
        </p:txBody>
      </p:sp>
      <p:sp>
        <p:nvSpPr>
          <p:cNvPr id="151" name="TextBox 150"/>
          <p:cNvSpPr txBox="1"/>
          <p:nvPr/>
        </p:nvSpPr>
        <p:spPr>
          <a:xfrm>
            <a:off x="8431480" y="6824491"/>
            <a:ext cx="9856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of 4</a:t>
            </a:r>
            <a:endParaRPr lang="en-IN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7135611" y="6956950"/>
            <a:ext cx="0" cy="28492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8175755" y="6968830"/>
            <a:ext cx="0" cy="28491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225924" y="6970784"/>
            <a:ext cx="3679" cy="27109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10066761" y="6990600"/>
            <a:ext cx="0" cy="2493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537" y="530353"/>
            <a:ext cx="13587250" cy="1674305"/>
          </a:xfrm>
        </p:spPr>
        <p:txBody>
          <a:bodyPr/>
          <a:lstStyle/>
          <a:p>
            <a:r>
              <a:rPr lang="en-IN" dirty="0" smtClean="0"/>
              <a:t>Rolling up indices for leaves from leafSublist with the</a:t>
            </a:r>
            <a:br>
              <a:rPr lang="en-IN" dirty="0" smtClean="0"/>
            </a:br>
            <a:r>
              <a:rPr lang="en-IN" dirty="0" smtClean="0"/>
              <a:t>unwinding of In-order </a:t>
            </a:r>
            <a:r>
              <a:rPr lang="en-IN" dirty="0"/>
              <a:t>t</a:t>
            </a:r>
            <a:r>
              <a:rPr lang="en-IN" dirty="0" smtClean="0"/>
              <a:t>raversal</a:t>
            </a:r>
            <a:br>
              <a:rPr lang="en-IN" dirty="0" smtClean="0"/>
            </a:b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1208" y="1389413"/>
            <a:ext cx="13587984" cy="505061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						           Rollup</a:t>
            </a:r>
          </a:p>
          <a:p>
            <a:pPr marL="0" indent="0">
              <a:buNone/>
            </a:pPr>
            <a:r>
              <a:rPr lang="en-IN" dirty="0" smtClean="0"/>
              <a:t>                       [</a:t>
            </a:r>
            <a:r>
              <a:rPr lang="en-IN" dirty="0" err="1" smtClean="0"/>
              <a:t>leafStartIndex</a:t>
            </a:r>
            <a:r>
              <a:rPr lang="en-IN" dirty="0" smtClean="0"/>
              <a:t>, </a:t>
            </a:r>
            <a:r>
              <a:rPr lang="en-IN" dirty="0" err="1" smtClean="0"/>
              <a:t>leafEndIndex</a:t>
            </a:r>
            <a:r>
              <a:rPr lang="en-IN" dirty="0" smtClean="0"/>
              <a:t>] = [0,6]                                       </a:t>
            </a:r>
            <a:r>
              <a:rPr lang="en-IN" dirty="0" err="1" smtClean="0"/>
              <a:t>leafStartIndex</a:t>
            </a:r>
            <a:r>
              <a:rPr lang="en-IN" dirty="0" smtClean="0"/>
              <a:t> = Min{</a:t>
            </a:r>
            <a:r>
              <a:rPr lang="en-IN" dirty="0" err="1" smtClean="0"/>
              <a:t>node.children.each</a:t>
            </a:r>
            <a:r>
              <a:rPr lang="en-IN" dirty="0" smtClean="0"/>
              <a:t>{</a:t>
            </a:r>
            <a:r>
              <a:rPr lang="en-IN" dirty="0" err="1" smtClean="0"/>
              <a:t>it.leafStartIndex</a:t>
            </a:r>
            <a:r>
              <a:rPr lang="en-IN" dirty="0" smtClean="0"/>
              <a:t>}}</a:t>
            </a:r>
          </a:p>
          <a:p>
            <a:pPr marL="0" indent="0">
              <a:buNone/>
            </a:pPr>
            <a:r>
              <a:rPr lang="en-IN" dirty="0" smtClean="0"/>
              <a:t>				                                      </a:t>
            </a:r>
            <a:r>
              <a:rPr lang="en-IN" dirty="0" err="1" smtClean="0"/>
              <a:t>leafEndIndex</a:t>
            </a:r>
            <a:r>
              <a:rPr lang="en-IN" dirty="0" smtClean="0"/>
              <a:t>  = Max{</a:t>
            </a:r>
            <a:r>
              <a:rPr lang="en-IN" dirty="0" err="1" smtClean="0"/>
              <a:t>node.children.each</a:t>
            </a:r>
            <a:r>
              <a:rPr lang="en-IN" dirty="0" smtClean="0"/>
              <a:t>{</a:t>
            </a:r>
            <a:r>
              <a:rPr lang="en-IN" dirty="0" err="1" smtClean="0"/>
              <a:t>it.leafEndIndex</a:t>
            </a:r>
            <a:r>
              <a:rPr lang="en-IN" dirty="0"/>
              <a:t>}}</a:t>
            </a:r>
          </a:p>
          <a:p>
            <a:pPr marL="0" indent="0">
              <a:buNone/>
            </a:pPr>
            <a:r>
              <a:rPr lang="en-IN" dirty="0" smtClean="0"/>
              <a:t>	                 [0,3]                              [4,4</a:t>
            </a:r>
            <a:r>
              <a:rPr lang="en-IN" dirty="0"/>
              <a:t>]                   </a:t>
            </a:r>
            <a:r>
              <a:rPr lang="en-IN" dirty="0" smtClean="0"/>
              <a:t>[5,6] </a:t>
            </a:r>
          </a:p>
          <a:p>
            <a:pPr marL="0" indent="0">
              <a:buNone/>
            </a:pPr>
            <a:r>
              <a:rPr lang="en-IN" dirty="0" smtClean="0"/>
              <a:t>				</a:t>
            </a:r>
          </a:p>
          <a:p>
            <a:pPr marL="0" indent="0">
              <a:buNone/>
            </a:pPr>
            <a:r>
              <a:rPr lang="en-IN" dirty="0" smtClean="0"/>
              <a:t>                   [0,0]            [1,2]           [3,3]           [4,4]            [5,5]               [6,6]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         [1,1]             [2,2]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</a:p>
          <a:p>
            <a:pPr marL="0" indent="0">
              <a:buNone/>
            </a:pPr>
            <a:r>
              <a:rPr lang="en-IN" dirty="0" smtClean="0"/>
              <a:t>        leafSublist: (holds leaves)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919387" y="2069076"/>
            <a:ext cx="1887648" cy="76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4" idx="3"/>
            <a:endCxn id="47" idx="0"/>
          </p:cNvCxnSpPr>
          <p:nvPr/>
        </p:nvCxnSpPr>
        <p:spPr>
          <a:xfrm flipH="1">
            <a:off x="2517495" y="3039182"/>
            <a:ext cx="962955" cy="66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641680" y="3097178"/>
            <a:ext cx="0" cy="575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4" idx="5"/>
            <a:endCxn id="41" idx="0"/>
          </p:cNvCxnSpPr>
          <p:nvPr/>
        </p:nvCxnSpPr>
        <p:spPr>
          <a:xfrm>
            <a:off x="3858320" y="3039182"/>
            <a:ext cx="955058" cy="67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182555" y="4037176"/>
            <a:ext cx="386537" cy="57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85107" y="4013169"/>
            <a:ext cx="464157" cy="593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87075" y="2137962"/>
            <a:ext cx="0" cy="15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9" idx="5"/>
            <a:endCxn id="46" idx="1"/>
          </p:cNvCxnSpPr>
          <p:nvPr/>
        </p:nvCxnSpPr>
        <p:spPr>
          <a:xfrm>
            <a:off x="6187885" y="2119675"/>
            <a:ext cx="1436867" cy="67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6" idx="3"/>
            <a:endCxn id="43" idx="0"/>
          </p:cNvCxnSpPr>
          <p:nvPr/>
        </p:nvCxnSpPr>
        <p:spPr>
          <a:xfrm flipH="1">
            <a:off x="7171236" y="3051864"/>
            <a:ext cx="453516" cy="621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6" idx="5"/>
          </p:cNvCxnSpPr>
          <p:nvPr/>
        </p:nvCxnSpPr>
        <p:spPr>
          <a:xfrm>
            <a:off x="8002622" y="3051864"/>
            <a:ext cx="577060" cy="71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731755" y="1805452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1</a:t>
            </a:r>
            <a:endParaRPr lang="en-IN" sz="1800" dirty="0"/>
          </a:p>
        </p:txBody>
      </p:sp>
      <p:sp>
        <p:nvSpPr>
          <p:cNvPr id="40" name="Oval 39"/>
          <p:cNvSpPr/>
          <p:nvPr/>
        </p:nvSpPr>
        <p:spPr>
          <a:xfrm>
            <a:off x="3400227" y="3698946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6</a:t>
            </a:r>
            <a:endParaRPr lang="en-IN" sz="1800" dirty="0"/>
          </a:p>
        </p:txBody>
      </p:sp>
      <p:sp>
        <p:nvSpPr>
          <p:cNvPr id="41" name="Oval 40"/>
          <p:cNvSpPr/>
          <p:nvPr/>
        </p:nvSpPr>
        <p:spPr>
          <a:xfrm>
            <a:off x="4546183" y="3710820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7</a:t>
            </a:r>
          </a:p>
        </p:txBody>
      </p:sp>
      <p:sp>
        <p:nvSpPr>
          <p:cNvPr id="42" name="Oval 41"/>
          <p:cNvSpPr/>
          <p:nvPr/>
        </p:nvSpPr>
        <p:spPr>
          <a:xfrm>
            <a:off x="2841434" y="4628891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11</a:t>
            </a:r>
            <a:endParaRPr lang="en-IN" sz="1200" b="1" dirty="0"/>
          </a:p>
        </p:txBody>
      </p:sp>
      <p:sp>
        <p:nvSpPr>
          <p:cNvPr id="43" name="Oval 42"/>
          <p:cNvSpPr/>
          <p:nvPr/>
        </p:nvSpPr>
        <p:spPr>
          <a:xfrm>
            <a:off x="6904041" y="3672962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9</a:t>
            </a:r>
            <a:endParaRPr lang="en-IN" sz="1800" dirty="0"/>
          </a:p>
        </p:txBody>
      </p:sp>
      <p:sp>
        <p:nvSpPr>
          <p:cNvPr id="44" name="Oval 43"/>
          <p:cNvSpPr/>
          <p:nvPr/>
        </p:nvSpPr>
        <p:spPr>
          <a:xfrm>
            <a:off x="3402190" y="2724959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2</a:t>
            </a:r>
            <a:endParaRPr lang="en-IN" sz="1800" dirty="0"/>
          </a:p>
        </p:txBody>
      </p:sp>
      <p:sp>
        <p:nvSpPr>
          <p:cNvPr id="45" name="Oval 44"/>
          <p:cNvSpPr/>
          <p:nvPr/>
        </p:nvSpPr>
        <p:spPr>
          <a:xfrm>
            <a:off x="5743630" y="2727767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3</a:t>
            </a:r>
            <a:endParaRPr lang="en-IN" sz="1800" dirty="0"/>
          </a:p>
        </p:txBody>
      </p:sp>
      <p:sp>
        <p:nvSpPr>
          <p:cNvPr id="46" name="Oval 45"/>
          <p:cNvSpPr/>
          <p:nvPr/>
        </p:nvSpPr>
        <p:spPr>
          <a:xfrm>
            <a:off x="7546492" y="2737641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4</a:t>
            </a:r>
            <a:endParaRPr lang="en-IN" sz="1800" dirty="0"/>
          </a:p>
        </p:txBody>
      </p:sp>
      <p:sp>
        <p:nvSpPr>
          <p:cNvPr id="47" name="Oval 46"/>
          <p:cNvSpPr/>
          <p:nvPr/>
        </p:nvSpPr>
        <p:spPr>
          <a:xfrm>
            <a:off x="2250300" y="3702424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5</a:t>
            </a:r>
            <a:endParaRPr lang="en-IN" sz="1800" dirty="0"/>
          </a:p>
        </p:txBody>
      </p:sp>
      <p:sp>
        <p:nvSpPr>
          <p:cNvPr id="48" name="Oval 47"/>
          <p:cNvSpPr/>
          <p:nvPr/>
        </p:nvSpPr>
        <p:spPr>
          <a:xfrm>
            <a:off x="8312487" y="3675195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10</a:t>
            </a:r>
            <a:endParaRPr lang="en-IN" sz="1200" b="1" dirty="0"/>
          </a:p>
        </p:txBody>
      </p:sp>
      <p:sp>
        <p:nvSpPr>
          <p:cNvPr id="49" name="Oval 48"/>
          <p:cNvSpPr/>
          <p:nvPr/>
        </p:nvSpPr>
        <p:spPr>
          <a:xfrm>
            <a:off x="5731755" y="3687071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/>
              <a:t>8</a:t>
            </a:r>
            <a:endParaRPr lang="en-IN" sz="1800" dirty="0"/>
          </a:p>
        </p:txBody>
      </p:sp>
      <p:sp>
        <p:nvSpPr>
          <p:cNvPr id="50" name="Oval 49"/>
          <p:cNvSpPr/>
          <p:nvPr/>
        </p:nvSpPr>
        <p:spPr>
          <a:xfrm>
            <a:off x="4053319" y="4606376"/>
            <a:ext cx="534390" cy="3681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12</a:t>
            </a:r>
            <a:endParaRPr lang="en-IN" sz="1200" b="1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2841434" y="7623943"/>
            <a:ext cx="4378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/>
          <p:cNvCxnSpPr/>
          <p:nvPr/>
        </p:nvCxnSpPr>
        <p:spPr>
          <a:xfrm flipV="1">
            <a:off x="3966711" y="2161713"/>
            <a:ext cx="1765044" cy="73187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6053832" y="2173588"/>
            <a:ext cx="1" cy="52646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6254270" y="2069076"/>
            <a:ext cx="1346732" cy="666597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930002" y="1407232"/>
            <a:ext cx="0" cy="20188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2868348" y="7255770"/>
            <a:ext cx="2546800" cy="2375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484986" y="7255770"/>
            <a:ext cx="60789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6187885" y="7255770"/>
            <a:ext cx="983351" cy="466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841434" y="7006430"/>
            <a:ext cx="0" cy="61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7220276" y="7006430"/>
            <a:ext cx="1252" cy="61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546730" y="7228904"/>
            <a:ext cx="20700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leaves of 1</a:t>
            </a:r>
            <a:endParaRPr lang="en-IN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2880223" y="7006430"/>
            <a:ext cx="0" cy="28675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422730" y="7006430"/>
            <a:ext cx="0" cy="2493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140940" y="6860117"/>
            <a:ext cx="24404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leaves of 2</a:t>
            </a:r>
            <a:endParaRPr lang="en-IN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7074" y="6848241"/>
            <a:ext cx="884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of 3</a:t>
            </a:r>
            <a:endParaRPr lang="en-IN" dirty="0"/>
          </a:p>
        </p:txBody>
      </p:sp>
      <p:sp>
        <p:nvSpPr>
          <p:cNvPr id="151" name="TextBox 150"/>
          <p:cNvSpPr txBox="1"/>
          <p:nvPr/>
        </p:nvSpPr>
        <p:spPr>
          <a:xfrm>
            <a:off x="6127730" y="6824491"/>
            <a:ext cx="9856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of 4</a:t>
            </a:r>
            <a:endParaRPr lang="en-IN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6114361" y="6956950"/>
            <a:ext cx="0" cy="28492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5480130" y="6968830"/>
            <a:ext cx="0" cy="28491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171549" y="6970784"/>
            <a:ext cx="3679" cy="27109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7181136" y="6990600"/>
            <a:ext cx="0" cy="2493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752735"/>
              </p:ext>
            </p:extLst>
          </p:nvPr>
        </p:nvGraphicFramePr>
        <p:xfrm>
          <a:off x="1040451" y="5979756"/>
          <a:ext cx="6163296" cy="975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95155"/>
                <a:gridCol w="663040"/>
                <a:gridCol w="570015"/>
                <a:gridCol w="726374"/>
                <a:gridCol w="617517"/>
                <a:gridCol w="674914"/>
                <a:gridCol w="475013"/>
                <a:gridCol w="641268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index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6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Share meetting color">
  <a:themeElements>
    <a:clrScheme name="MarketShare colors">
      <a:dk1>
        <a:sysClr val="windowText" lastClr="000000"/>
      </a:dk1>
      <a:lt1>
        <a:sysClr val="window" lastClr="FFFFFF"/>
      </a:lt1>
      <a:dk2>
        <a:srgbClr val="4D4D4D"/>
      </a:dk2>
      <a:lt2>
        <a:srgbClr val="EAEAEA"/>
      </a:lt2>
      <a:accent1>
        <a:srgbClr val="FF0088"/>
      </a:accent1>
      <a:accent2>
        <a:srgbClr val="FFDE00"/>
      </a:accent2>
      <a:accent3>
        <a:srgbClr val="00ADAA"/>
      </a:accent3>
      <a:accent4>
        <a:srgbClr val="000064"/>
      </a:accent4>
      <a:accent5>
        <a:srgbClr val="009100"/>
      </a:accent5>
      <a:accent6>
        <a:srgbClr val="FF0000"/>
      </a:accent6>
      <a:hlink>
        <a:srgbClr val="4D4D4D"/>
      </a:hlink>
      <a:folHlink>
        <a:srgbClr val="000064"/>
      </a:folHlink>
    </a:clrScheme>
    <a:fontScheme name="Custom 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rketShare colors">
        <a:dk1>
          <a:sysClr val="windowText" lastClr="000000"/>
        </a:dk1>
        <a:lt1>
          <a:sysClr val="window" lastClr="FFFFFF"/>
        </a:lt1>
        <a:dk2>
          <a:srgbClr val="4D4D4D"/>
        </a:dk2>
        <a:lt2>
          <a:srgbClr val="EAEAEA"/>
        </a:lt2>
        <a:accent1>
          <a:srgbClr val="FF0088"/>
        </a:accent1>
        <a:accent2>
          <a:srgbClr val="FFDE00"/>
        </a:accent2>
        <a:accent3>
          <a:srgbClr val="00ADAA"/>
        </a:accent3>
        <a:accent4>
          <a:srgbClr val="000064"/>
        </a:accent4>
        <a:accent5>
          <a:srgbClr val="009100"/>
        </a:accent5>
        <a:accent6>
          <a:srgbClr val="FF0000"/>
        </a:accent6>
        <a:hlink>
          <a:srgbClr val="EAEAEA"/>
        </a:hlink>
        <a:folHlink>
          <a:srgbClr val="4D4D4D"/>
        </a:folHlink>
      </a:clrScheme>
    </a:extraClrScheme>
  </a:extraClrSchemeLst>
  <a:custClrLst>
    <a:custClr name="Dark Teal">
      <a:srgbClr val="2F707D"/>
    </a:custClr>
    <a:custClr name="Bronze">
      <a:srgbClr val="6B6E3E"/>
    </a:custClr>
    <a:custClr name="Merlot">
      <a:srgbClr val="7C3467"/>
    </a:custClr>
    <a:custClr name="Light Blue">
      <a:srgbClr val="375185"/>
    </a:custClr>
    <a:custClr name="Dark Green">
      <a:srgbClr val="285E46"/>
    </a:custClr>
    <a:custClr name="Dark Red">
      <a:srgbClr val="7F2523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MarketShare meetting color</Template>
  <TotalTime>4380</TotalTime>
  <Words>639</Words>
  <Application>Microsoft Office PowerPoint</Application>
  <PresentationFormat>Custom</PresentationFormat>
  <Paragraphs>254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MarketShare meetting color</vt:lpstr>
      <vt:lpstr>Operations on Dimension Hierarchies</vt:lpstr>
      <vt:lpstr>Dimensions, organized into Hierarchies </vt:lpstr>
      <vt:lpstr>Dimension Hierarchy viewed as a k-ary tree   </vt:lpstr>
      <vt:lpstr>Fundamental Operations on Dimension tree</vt:lpstr>
      <vt:lpstr>Preprocessing the Dimension Hierarchy</vt:lpstr>
      <vt:lpstr>In-order traversal outline</vt:lpstr>
      <vt:lpstr>Sublists generated by In-order traversal for the example tree</vt:lpstr>
      <vt:lpstr>Roll up start/end indices from sublist with the unwinding of In-order traversal   </vt:lpstr>
      <vt:lpstr>Rolling up indices for leaves from leafSublist with the unwinding of In-order traversal   </vt:lpstr>
      <vt:lpstr>Implementation</vt:lpstr>
      <vt:lpstr>Worst-case comparison with other approaches  for processing a k-ary tree with N nodes</vt:lpstr>
      <vt:lpstr>                        Suggestions/Comments?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MarketShare</dc:creator>
  <cp:lastModifiedBy>Murali Mohan</cp:lastModifiedBy>
  <cp:revision>292</cp:revision>
  <dcterms:created xsi:type="dcterms:W3CDTF">2012-05-23T16:18:59Z</dcterms:created>
  <dcterms:modified xsi:type="dcterms:W3CDTF">2014-02-25T20:53:39Z</dcterms:modified>
</cp:coreProperties>
</file>