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26"/>
  </p:notesMasterIdLst>
  <p:sldIdLst>
    <p:sldId id="256" r:id="rId2"/>
    <p:sldId id="276" r:id="rId3"/>
    <p:sldId id="280" r:id="rId4"/>
    <p:sldId id="261" r:id="rId5"/>
    <p:sldId id="281" r:id="rId6"/>
    <p:sldId id="282" r:id="rId7"/>
    <p:sldId id="279" r:id="rId8"/>
    <p:sldId id="278" r:id="rId9"/>
    <p:sldId id="277" r:id="rId10"/>
    <p:sldId id="257" r:id="rId11"/>
    <p:sldId id="275" r:id="rId12"/>
    <p:sldId id="264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444AD-8201-4600-99D6-40B5C42A37D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5EC27D-1209-4745-A8AF-900E1138A9F9}">
      <dgm:prSet phldrT="[Text]"/>
      <dgm:spPr/>
      <dgm:t>
        <a:bodyPr/>
        <a:lstStyle/>
        <a:p>
          <a:r>
            <a:rPr lang="en-US" dirty="0"/>
            <a:t>Requisitioning</a:t>
          </a:r>
        </a:p>
      </dgm:t>
    </dgm:pt>
    <dgm:pt modelId="{1731FC8B-27C2-4C60-B37F-59D2851F2F9D}" type="parTrans" cxnId="{7197A41D-7502-43AD-B361-04226EFD2F18}">
      <dgm:prSet/>
      <dgm:spPr/>
      <dgm:t>
        <a:bodyPr/>
        <a:lstStyle/>
        <a:p>
          <a:endParaRPr lang="en-US"/>
        </a:p>
      </dgm:t>
    </dgm:pt>
    <dgm:pt modelId="{A35E4E15-45E3-4A95-A386-6DDDCF5D72A2}" type="sibTrans" cxnId="{7197A41D-7502-43AD-B361-04226EFD2F18}">
      <dgm:prSet/>
      <dgm:spPr/>
      <dgm:t>
        <a:bodyPr/>
        <a:lstStyle/>
        <a:p>
          <a:endParaRPr lang="en-US"/>
        </a:p>
      </dgm:t>
    </dgm:pt>
    <dgm:pt modelId="{091C5A91-EAE5-4C9C-B3B4-113982B8FAD1}">
      <dgm:prSet phldrT="[Text]"/>
      <dgm:spPr/>
      <dgm:t>
        <a:bodyPr/>
        <a:lstStyle/>
        <a:p>
          <a:r>
            <a:rPr lang="en-US" dirty="0"/>
            <a:t>Sourcing</a:t>
          </a:r>
        </a:p>
      </dgm:t>
    </dgm:pt>
    <dgm:pt modelId="{3E4156AD-8169-4614-9CA8-AEF5763DF405}" type="parTrans" cxnId="{7D664A73-E646-4074-801D-2A941F17D37B}">
      <dgm:prSet/>
      <dgm:spPr/>
      <dgm:t>
        <a:bodyPr/>
        <a:lstStyle/>
        <a:p>
          <a:endParaRPr lang="en-US"/>
        </a:p>
      </dgm:t>
    </dgm:pt>
    <dgm:pt modelId="{79521A3D-13B6-4711-B5C1-C3397B30C0B7}" type="sibTrans" cxnId="{7D664A73-E646-4074-801D-2A941F17D37B}">
      <dgm:prSet/>
      <dgm:spPr/>
      <dgm:t>
        <a:bodyPr/>
        <a:lstStyle/>
        <a:p>
          <a:endParaRPr lang="en-US"/>
        </a:p>
      </dgm:t>
    </dgm:pt>
    <dgm:pt modelId="{4D512C64-D8CE-4995-BA9C-4465E6B0E871}">
      <dgm:prSet phldrT="[Text]"/>
      <dgm:spPr/>
      <dgm:t>
        <a:bodyPr/>
        <a:lstStyle/>
        <a:p>
          <a:r>
            <a:rPr lang="en-US" dirty="0"/>
            <a:t>Shortlisting</a:t>
          </a:r>
        </a:p>
      </dgm:t>
    </dgm:pt>
    <dgm:pt modelId="{A57B938C-7A79-4267-A780-B70B4F31534F}" type="parTrans" cxnId="{42B0CB63-CBC9-4B0B-A6A2-AD00ED349C0C}">
      <dgm:prSet/>
      <dgm:spPr/>
      <dgm:t>
        <a:bodyPr/>
        <a:lstStyle/>
        <a:p>
          <a:endParaRPr lang="en-US"/>
        </a:p>
      </dgm:t>
    </dgm:pt>
    <dgm:pt modelId="{ADD04D7D-A555-4958-917E-DB55D0CEB813}" type="sibTrans" cxnId="{42B0CB63-CBC9-4B0B-A6A2-AD00ED349C0C}">
      <dgm:prSet/>
      <dgm:spPr/>
      <dgm:t>
        <a:bodyPr/>
        <a:lstStyle/>
        <a:p>
          <a:endParaRPr lang="en-US"/>
        </a:p>
      </dgm:t>
    </dgm:pt>
    <dgm:pt modelId="{922EADE4-A26B-4372-9C5A-43E10F60837F}">
      <dgm:prSet phldrT="[Text]"/>
      <dgm:spPr/>
      <dgm:t>
        <a:bodyPr/>
        <a:lstStyle/>
        <a:p>
          <a:r>
            <a:rPr lang="en-US" dirty="0"/>
            <a:t>Scheduling</a:t>
          </a:r>
        </a:p>
      </dgm:t>
    </dgm:pt>
    <dgm:pt modelId="{99DADBA8-8741-4D9E-813A-450929C0D99A}" type="parTrans" cxnId="{CDA91925-1AAE-4FEC-AD79-48BD3DC07068}">
      <dgm:prSet/>
      <dgm:spPr/>
      <dgm:t>
        <a:bodyPr/>
        <a:lstStyle/>
        <a:p>
          <a:endParaRPr lang="en-US"/>
        </a:p>
      </dgm:t>
    </dgm:pt>
    <dgm:pt modelId="{3DFF2593-FEF7-4D39-9044-D0E60DA5250C}" type="sibTrans" cxnId="{CDA91925-1AAE-4FEC-AD79-48BD3DC07068}">
      <dgm:prSet/>
      <dgm:spPr/>
      <dgm:t>
        <a:bodyPr/>
        <a:lstStyle/>
        <a:p>
          <a:endParaRPr lang="en-US"/>
        </a:p>
      </dgm:t>
    </dgm:pt>
    <dgm:pt modelId="{56A2C318-1FFF-4CB5-B685-FB8663D278D4}">
      <dgm:prSet phldrT="[Text]"/>
      <dgm:spPr/>
      <dgm:t>
        <a:bodyPr/>
        <a:lstStyle/>
        <a:p>
          <a:r>
            <a:rPr lang="en-US" dirty="0"/>
            <a:t>Onboarding</a:t>
          </a:r>
        </a:p>
      </dgm:t>
    </dgm:pt>
    <dgm:pt modelId="{46DAA9E6-CF0F-4DFC-B9A2-3C2C5CB65DFA}" type="parTrans" cxnId="{2A011F33-E0C7-4C9E-AAD9-13DD6D2C81E4}">
      <dgm:prSet/>
      <dgm:spPr/>
      <dgm:t>
        <a:bodyPr/>
        <a:lstStyle/>
        <a:p>
          <a:endParaRPr lang="en-US"/>
        </a:p>
      </dgm:t>
    </dgm:pt>
    <dgm:pt modelId="{63C349BB-4554-4AA5-9D21-EE2B4F633D66}" type="sibTrans" cxnId="{2A011F33-E0C7-4C9E-AAD9-13DD6D2C81E4}">
      <dgm:prSet/>
      <dgm:spPr/>
      <dgm:t>
        <a:bodyPr/>
        <a:lstStyle/>
        <a:p>
          <a:endParaRPr lang="en-US"/>
        </a:p>
      </dgm:t>
    </dgm:pt>
    <dgm:pt modelId="{57F41D76-B765-4603-82B0-B394B298CF57}">
      <dgm:prSet phldrT="[Text]"/>
      <dgm:spPr/>
      <dgm:t>
        <a:bodyPr/>
        <a:lstStyle/>
        <a:p>
          <a:endParaRPr lang="en-US" dirty="0"/>
        </a:p>
      </dgm:t>
    </dgm:pt>
    <dgm:pt modelId="{0DBCC6A2-C617-49A2-90CE-DC1FAF864B01}" type="parTrans" cxnId="{6A7C1861-8B31-47AC-88F1-AA8583214D04}">
      <dgm:prSet/>
      <dgm:spPr/>
      <dgm:t>
        <a:bodyPr/>
        <a:lstStyle/>
        <a:p>
          <a:endParaRPr lang="en-US"/>
        </a:p>
      </dgm:t>
    </dgm:pt>
    <dgm:pt modelId="{C5376B42-BD3A-45B0-831F-2A9BE56AA0A2}" type="sibTrans" cxnId="{6A7C1861-8B31-47AC-88F1-AA8583214D04}">
      <dgm:prSet/>
      <dgm:spPr/>
      <dgm:t>
        <a:bodyPr/>
        <a:lstStyle/>
        <a:p>
          <a:endParaRPr lang="en-US"/>
        </a:p>
      </dgm:t>
    </dgm:pt>
    <dgm:pt modelId="{76D21E71-3ED4-49F8-B43D-5A70ECD67D83}" type="pres">
      <dgm:prSet presAssocID="{DCD444AD-8201-4600-99D6-40B5C42A37D6}" presName="Name0" presStyleCnt="0">
        <dgm:presLayoutVars>
          <dgm:dir/>
          <dgm:animLvl val="lvl"/>
          <dgm:resizeHandles val="exact"/>
        </dgm:presLayoutVars>
      </dgm:prSet>
      <dgm:spPr/>
    </dgm:pt>
    <dgm:pt modelId="{F533A709-E890-491C-9ADC-86D85B005744}" type="pres">
      <dgm:prSet presAssocID="{A85EC27D-1209-4745-A8AF-900E1138A9F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1412C9-657C-4B0C-980F-85630A81E612}" type="pres">
      <dgm:prSet presAssocID="{A35E4E15-45E3-4A95-A386-6DDDCF5D72A2}" presName="parTxOnlySpace" presStyleCnt="0"/>
      <dgm:spPr/>
    </dgm:pt>
    <dgm:pt modelId="{3FA69B48-7149-424B-8767-F423028389B0}" type="pres">
      <dgm:prSet presAssocID="{091C5A91-EAE5-4C9C-B3B4-113982B8FAD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E2091D8-C892-48AF-9042-ECD961D8EF37}" type="pres">
      <dgm:prSet presAssocID="{79521A3D-13B6-4711-B5C1-C3397B30C0B7}" presName="parTxOnlySpace" presStyleCnt="0"/>
      <dgm:spPr/>
    </dgm:pt>
    <dgm:pt modelId="{D0D993E0-D041-4223-BBB7-E15D8CDC6418}" type="pres">
      <dgm:prSet presAssocID="{4D512C64-D8CE-4995-BA9C-4465E6B0E87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C03071B-599E-4588-87F8-D0BE307EDB39}" type="pres">
      <dgm:prSet presAssocID="{ADD04D7D-A555-4958-917E-DB55D0CEB813}" presName="parTxOnlySpace" presStyleCnt="0"/>
      <dgm:spPr/>
    </dgm:pt>
    <dgm:pt modelId="{342D96E2-465B-4C76-9637-C5D8124D9265}" type="pres">
      <dgm:prSet presAssocID="{922EADE4-A26B-4372-9C5A-43E10F60837F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403A835-5007-4C19-925F-01CC01CF0769}" type="pres">
      <dgm:prSet presAssocID="{3DFF2593-FEF7-4D39-9044-D0E60DA5250C}" presName="parTxOnlySpace" presStyleCnt="0"/>
      <dgm:spPr/>
    </dgm:pt>
    <dgm:pt modelId="{7BDD69BB-5B13-4D8E-9737-538518AC3896}" type="pres">
      <dgm:prSet presAssocID="{56A2C318-1FFF-4CB5-B685-FB8663D278D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4DE7126-6C5D-4F43-8876-1497666DBA7E}" type="pres">
      <dgm:prSet presAssocID="{63C349BB-4554-4AA5-9D21-EE2B4F633D66}" presName="parTxOnlySpace" presStyleCnt="0"/>
      <dgm:spPr/>
    </dgm:pt>
    <dgm:pt modelId="{5BC1B0BE-488D-4735-9787-EAA003358C42}" type="pres">
      <dgm:prSet presAssocID="{57F41D76-B765-4603-82B0-B394B298CF5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195C805-A9E7-439B-81F4-0A1AD5EB0B7D}" type="presOf" srcId="{56A2C318-1FFF-4CB5-B685-FB8663D278D4}" destId="{7BDD69BB-5B13-4D8E-9737-538518AC3896}" srcOrd="0" destOrd="0" presId="urn:microsoft.com/office/officeart/2005/8/layout/chevron1"/>
    <dgm:cxn modelId="{339E4313-C303-4F34-A289-F31DCF481C37}" type="presOf" srcId="{922EADE4-A26B-4372-9C5A-43E10F60837F}" destId="{342D96E2-465B-4C76-9637-C5D8124D9265}" srcOrd="0" destOrd="0" presId="urn:microsoft.com/office/officeart/2005/8/layout/chevron1"/>
    <dgm:cxn modelId="{7197A41D-7502-43AD-B361-04226EFD2F18}" srcId="{DCD444AD-8201-4600-99D6-40B5C42A37D6}" destId="{A85EC27D-1209-4745-A8AF-900E1138A9F9}" srcOrd="0" destOrd="0" parTransId="{1731FC8B-27C2-4C60-B37F-59D2851F2F9D}" sibTransId="{A35E4E15-45E3-4A95-A386-6DDDCF5D72A2}"/>
    <dgm:cxn modelId="{CDA91925-1AAE-4FEC-AD79-48BD3DC07068}" srcId="{DCD444AD-8201-4600-99D6-40B5C42A37D6}" destId="{922EADE4-A26B-4372-9C5A-43E10F60837F}" srcOrd="3" destOrd="0" parTransId="{99DADBA8-8741-4D9E-813A-450929C0D99A}" sibTransId="{3DFF2593-FEF7-4D39-9044-D0E60DA5250C}"/>
    <dgm:cxn modelId="{2A011F33-E0C7-4C9E-AAD9-13DD6D2C81E4}" srcId="{DCD444AD-8201-4600-99D6-40B5C42A37D6}" destId="{56A2C318-1FFF-4CB5-B685-FB8663D278D4}" srcOrd="4" destOrd="0" parTransId="{46DAA9E6-CF0F-4DFC-B9A2-3C2C5CB65DFA}" sibTransId="{63C349BB-4554-4AA5-9D21-EE2B4F633D66}"/>
    <dgm:cxn modelId="{6A7C1861-8B31-47AC-88F1-AA8583214D04}" srcId="{DCD444AD-8201-4600-99D6-40B5C42A37D6}" destId="{57F41D76-B765-4603-82B0-B394B298CF57}" srcOrd="5" destOrd="0" parTransId="{0DBCC6A2-C617-49A2-90CE-DC1FAF864B01}" sibTransId="{C5376B42-BD3A-45B0-831F-2A9BE56AA0A2}"/>
    <dgm:cxn modelId="{42B0CB63-CBC9-4B0B-A6A2-AD00ED349C0C}" srcId="{DCD444AD-8201-4600-99D6-40B5C42A37D6}" destId="{4D512C64-D8CE-4995-BA9C-4465E6B0E871}" srcOrd="2" destOrd="0" parTransId="{A57B938C-7A79-4267-A780-B70B4F31534F}" sibTransId="{ADD04D7D-A555-4958-917E-DB55D0CEB813}"/>
    <dgm:cxn modelId="{7D664A73-E646-4074-801D-2A941F17D37B}" srcId="{DCD444AD-8201-4600-99D6-40B5C42A37D6}" destId="{091C5A91-EAE5-4C9C-B3B4-113982B8FAD1}" srcOrd="1" destOrd="0" parTransId="{3E4156AD-8169-4614-9CA8-AEF5763DF405}" sibTransId="{79521A3D-13B6-4711-B5C1-C3397B30C0B7}"/>
    <dgm:cxn modelId="{A1464556-C67E-40F9-9353-408730AC7D36}" type="presOf" srcId="{57F41D76-B765-4603-82B0-B394B298CF57}" destId="{5BC1B0BE-488D-4735-9787-EAA003358C42}" srcOrd="0" destOrd="0" presId="urn:microsoft.com/office/officeart/2005/8/layout/chevron1"/>
    <dgm:cxn modelId="{D10E36AC-6004-4FCA-A1A1-2E8CC01CA6C2}" type="presOf" srcId="{A85EC27D-1209-4745-A8AF-900E1138A9F9}" destId="{F533A709-E890-491C-9ADC-86D85B005744}" srcOrd="0" destOrd="0" presId="urn:microsoft.com/office/officeart/2005/8/layout/chevron1"/>
    <dgm:cxn modelId="{98D1C4D6-DE1D-41AD-BCBD-3723C12E8527}" type="presOf" srcId="{4D512C64-D8CE-4995-BA9C-4465E6B0E871}" destId="{D0D993E0-D041-4223-BBB7-E15D8CDC6418}" srcOrd="0" destOrd="0" presId="urn:microsoft.com/office/officeart/2005/8/layout/chevron1"/>
    <dgm:cxn modelId="{DD47E7E9-700F-402A-98EF-859F6312BC36}" type="presOf" srcId="{091C5A91-EAE5-4C9C-B3B4-113982B8FAD1}" destId="{3FA69B48-7149-424B-8767-F423028389B0}" srcOrd="0" destOrd="0" presId="urn:microsoft.com/office/officeart/2005/8/layout/chevron1"/>
    <dgm:cxn modelId="{32F0D6F9-7AC2-4C00-8DD8-021ADF889739}" type="presOf" srcId="{DCD444AD-8201-4600-99D6-40B5C42A37D6}" destId="{76D21E71-3ED4-49F8-B43D-5A70ECD67D83}" srcOrd="0" destOrd="0" presId="urn:microsoft.com/office/officeart/2005/8/layout/chevron1"/>
    <dgm:cxn modelId="{41EFA3A5-A8CD-4F9D-8D82-ADC7FD425425}" type="presParOf" srcId="{76D21E71-3ED4-49F8-B43D-5A70ECD67D83}" destId="{F533A709-E890-491C-9ADC-86D85B005744}" srcOrd="0" destOrd="0" presId="urn:microsoft.com/office/officeart/2005/8/layout/chevron1"/>
    <dgm:cxn modelId="{D9730BAF-2561-4714-A3DD-78C813A8D95B}" type="presParOf" srcId="{76D21E71-3ED4-49F8-B43D-5A70ECD67D83}" destId="{B01412C9-657C-4B0C-980F-85630A81E612}" srcOrd="1" destOrd="0" presId="urn:microsoft.com/office/officeart/2005/8/layout/chevron1"/>
    <dgm:cxn modelId="{E3042C9F-4675-44F7-8F67-64BF54D61A14}" type="presParOf" srcId="{76D21E71-3ED4-49F8-B43D-5A70ECD67D83}" destId="{3FA69B48-7149-424B-8767-F423028389B0}" srcOrd="2" destOrd="0" presId="urn:microsoft.com/office/officeart/2005/8/layout/chevron1"/>
    <dgm:cxn modelId="{86F86F53-5B68-40C5-BC1B-88F3155BB860}" type="presParOf" srcId="{76D21E71-3ED4-49F8-B43D-5A70ECD67D83}" destId="{6E2091D8-C892-48AF-9042-ECD961D8EF37}" srcOrd="3" destOrd="0" presId="urn:microsoft.com/office/officeart/2005/8/layout/chevron1"/>
    <dgm:cxn modelId="{35A8C4E7-22D1-44A5-8ACC-01ECBB0139EE}" type="presParOf" srcId="{76D21E71-3ED4-49F8-B43D-5A70ECD67D83}" destId="{D0D993E0-D041-4223-BBB7-E15D8CDC6418}" srcOrd="4" destOrd="0" presId="urn:microsoft.com/office/officeart/2005/8/layout/chevron1"/>
    <dgm:cxn modelId="{E875D4DC-EF6B-42CD-B313-96327C428360}" type="presParOf" srcId="{76D21E71-3ED4-49F8-B43D-5A70ECD67D83}" destId="{AC03071B-599E-4588-87F8-D0BE307EDB39}" srcOrd="5" destOrd="0" presId="urn:microsoft.com/office/officeart/2005/8/layout/chevron1"/>
    <dgm:cxn modelId="{8CFF5CE3-9C12-415D-86CB-32BE31DD4960}" type="presParOf" srcId="{76D21E71-3ED4-49F8-B43D-5A70ECD67D83}" destId="{342D96E2-465B-4C76-9637-C5D8124D9265}" srcOrd="6" destOrd="0" presId="urn:microsoft.com/office/officeart/2005/8/layout/chevron1"/>
    <dgm:cxn modelId="{0F832BCD-1A38-43CC-9F06-8B1BADEAE3FA}" type="presParOf" srcId="{76D21E71-3ED4-49F8-B43D-5A70ECD67D83}" destId="{2403A835-5007-4C19-925F-01CC01CF0769}" srcOrd="7" destOrd="0" presId="urn:microsoft.com/office/officeart/2005/8/layout/chevron1"/>
    <dgm:cxn modelId="{0625CDC4-D22B-4F53-A95F-731DBFD09F06}" type="presParOf" srcId="{76D21E71-3ED4-49F8-B43D-5A70ECD67D83}" destId="{7BDD69BB-5B13-4D8E-9737-538518AC3896}" srcOrd="8" destOrd="0" presId="urn:microsoft.com/office/officeart/2005/8/layout/chevron1"/>
    <dgm:cxn modelId="{4101E24D-B297-4BCA-A75D-FB58CF1CD50D}" type="presParOf" srcId="{76D21E71-3ED4-49F8-B43D-5A70ECD67D83}" destId="{C4DE7126-6C5D-4F43-8876-1497666DBA7E}" srcOrd="9" destOrd="0" presId="urn:microsoft.com/office/officeart/2005/8/layout/chevron1"/>
    <dgm:cxn modelId="{13F5367B-55FA-4E87-9223-F218B9FCA21E}" type="presParOf" srcId="{76D21E71-3ED4-49F8-B43D-5A70ECD67D83}" destId="{5BC1B0BE-488D-4735-9787-EAA003358C4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3A709-E890-491C-9ADC-86D85B005744}">
      <dsp:nvSpPr>
        <dsp:cNvPr id="0" name=""/>
        <dsp:cNvSpPr/>
      </dsp:nvSpPr>
      <dsp:spPr>
        <a:xfrm>
          <a:off x="3968" y="689277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Requisitioning</a:t>
          </a:r>
        </a:p>
      </dsp:txBody>
      <dsp:txXfrm>
        <a:off x="299243" y="689277"/>
        <a:ext cx="885825" cy="590549"/>
      </dsp:txXfrm>
    </dsp:sp>
    <dsp:sp modelId="{3FA69B48-7149-424B-8767-F423028389B0}">
      <dsp:nvSpPr>
        <dsp:cNvPr id="0" name=""/>
        <dsp:cNvSpPr/>
      </dsp:nvSpPr>
      <dsp:spPr>
        <a:xfrm>
          <a:off x="1332706" y="689277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Sourcing</a:t>
          </a:r>
        </a:p>
      </dsp:txBody>
      <dsp:txXfrm>
        <a:off x="1627981" y="689277"/>
        <a:ext cx="885825" cy="590549"/>
      </dsp:txXfrm>
    </dsp:sp>
    <dsp:sp modelId="{D0D993E0-D041-4223-BBB7-E15D8CDC6418}">
      <dsp:nvSpPr>
        <dsp:cNvPr id="0" name=""/>
        <dsp:cNvSpPr/>
      </dsp:nvSpPr>
      <dsp:spPr>
        <a:xfrm>
          <a:off x="2661443" y="689277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Shortlisting</a:t>
          </a:r>
        </a:p>
      </dsp:txBody>
      <dsp:txXfrm>
        <a:off x="2956718" y="689277"/>
        <a:ext cx="885825" cy="590549"/>
      </dsp:txXfrm>
    </dsp:sp>
    <dsp:sp modelId="{342D96E2-465B-4C76-9637-C5D8124D9265}">
      <dsp:nvSpPr>
        <dsp:cNvPr id="0" name=""/>
        <dsp:cNvSpPr/>
      </dsp:nvSpPr>
      <dsp:spPr>
        <a:xfrm>
          <a:off x="3990181" y="689277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Scheduling</a:t>
          </a:r>
        </a:p>
      </dsp:txBody>
      <dsp:txXfrm>
        <a:off x="4285456" y="689277"/>
        <a:ext cx="885825" cy="590549"/>
      </dsp:txXfrm>
    </dsp:sp>
    <dsp:sp modelId="{7BDD69BB-5B13-4D8E-9737-538518AC3896}">
      <dsp:nvSpPr>
        <dsp:cNvPr id="0" name=""/>
        <dsp:cNvSpPr/>
      </dsp:nvSpPr>
      <dsp:spPr>
        <a:xfrm>
          <a:off x="5318918" y="689277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Onboarding</a:t>
          </a:r>
        </a:p>
      </dsp:txBody>
      <dsp:txXfrm>
        <a:off x="5614193" y="689277"/>
        <a:ext cx="885825" cy="590549"/>
      </dsp:txXfrm>
    </dsp:sp>
    <dsp:sp modelId="{5BC1B0BE-488D-4735-9787-EAA003358C42}">
      <dsp:nvSpPr>
        <dsp:cNvPr id="0" name=""/>
        <dsp:cNvSpPr/>
      </dsp:nvSpPr>
      <dsp:spPr>
        <a:xfrm>
          <a:off x="6647656" y="689277"/>
          <a:ext cx="1476374" cy="590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942931" y="689277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E9C8-6D22-42EF-9080-A6541F58D985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4FE1C-94CA-4B58-885D-3BAE5364F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1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7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2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4FE1C-94CA-4B58-885D-3BAE5364F9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167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396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8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6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ADFE13-51D1-4B4D-956F-5988FE67811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8B984E-B2CB-4CE9-B994-B988CED24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5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1B5-B60C-4374-8E93-9833F4F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rgbClr val="C00000"/>
                </a:solidFill>
                <a:latin typeface="Trebuchet MS" panose="020B0603020202020204" pitchFamily="34" charset="0"/>
              </a:rPr>
              <a:t>HErAcles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sz="2400" i="1" dirty="0">
                <a:latin typeface="Trebuchet MS" panose="020B0603020202020204" pitchFamily="34" charset="0"/>
              </a:rPr>
              <a:t>Hiring made easy</a:t>
            </a:r>
            <a:endParaRPr lang="en-US" i="1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D62C4-6A2F-4048-B6F0-945633D42D19}"/>
              </a:ext>
            </a:extLst>
          </p:cNvPr>
          <p:cNvSpPr txBox="1"/>
          <p:nvPr/>
        </p:nvSpPr>
        <p:spPr>
          <a:xfrm>
            <a:off x="6204859" y="4038599"/>
            <a:ext cx="4724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Murali Mohan</a:t>
            </a:r>
          </a:p>
          <a:p>
            <a:r>
              <a:rPr lang="en-US" sz="2800" dirty="0">
                <a:latin typeface="Trebuchet MS" panose="020B0603020202020204" pitchFamily="34" charset="0"/>
              </a:rPr>
              <a:t>+91-87906-38406, murali_va@hotmail.com</a:t>
            </a:r>
          </a:p>
        </p:txBody>
      </p:sp>
    </p:spTree>
    <p:extLst>
      <p:ext uri="{BB962C8B-B14F-4D97-AF65-F5344CB8AC3E}">
        <p14:creationId xmlns:p14="http://schemas.microsoft.com/office/powerpoint/2010/main" val="30278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450522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Recruitment is a complex and multifaceted problem. Our vision is to comprehensively address the issue and provide a one-stop solution by: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Bringing job-seekers and recruiters on to a common platform.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Use AI techniques to classify applicants’ resumes to match to opens positions and aid in the shortlisting process.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Automating the scheduling of interview rounds and predict the possibility of hiring after each round.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Objectively evaluating the candidate’s performance and systematically arriving at hiring decision, and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 MS" panose="020B0603020202020204" pitchFamily="34" charset="0"/>
              </a:rPr>
              <a:t>Enabling closer collaboration and providing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734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446315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Mission Statement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2" y="1450522"/>
            <a:ext cx="9601200" cy="5211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Recruitment is a complex and multifaceted problem. Our vision is to comprehensively address the issue and provide a one-stop solution by: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 MS" panose="020B0603020202020204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>
                <a:latin typeface="Trebuchet MS" panose="020B0603020202020204" pitchFamily="34" charset="0"/>
              </a:rPr>
              <a:t>Objectively evaluating the candidate’s performance and systematically arriving at hiring decision, and </a:t>
            </a:r>
          </a:p>
          <a:p>
            <a:pPr marL="457200" indent="-457200">
              <a:buAutoNum type="arabicPeriod" startAt="4"/>
            </a:pPr>
            <a:r>
              <a:rPr lang="en-US" sz="2400" dirty="0">
                <a:latin typeface="Trebuchet MS" panose="020B0603020202020204" pitchFamily="34" charset="0"/>
              </a:rPr>
              <a:t>Enabling closer collaboration and providing comprehensive view of the hiring status to all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8686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Poor or lack of communication exists between the stakeholders causing delays in the hiring process and impacting the bottom line overall.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Hiring decisions are ambiguous because of inconsistent feedback from the panelists.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History of the hiring process is not preserved and no comprehensive view of hiring status at different org levels.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4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Bring job seekers, recruiters and hiring teams on to a common platform.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the hiring process easy by (semi/)automating the scheduling of interview rounds between candidates and panelists.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Make hiring decisions objective, transparent and unambiguous by defining rules (ex: voting, rating or other custom rules) to the hiring procedure. 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4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 (</a:t>
            </a:r>
            <a:r>
              <a:rPr lang="en-US" dirty="0" err="1">
                <a:solidFill>
                  <a:srgbClr val="C00000"/>
                </a:solidFill>
                <a:latin typeface="Trebuchet MS" panose="020B0603020202020204" pitchFamily="34" charset="0"/>
              </a:rPr>
              <a:t>contd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comprehensive view of the hiring status to hiring managers, recruiters and other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 instant and right level of communication among all the stakeholders during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Assist hiring teams to improve their procedures by proving an analytic view of their hiring processes.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Use AI to predict the relevance of the candidate to the job using some kind of pre-assessment(Test/Questionnaire/Past Experience </a:t>
            </a:r>
            <a:r>
              <a:rPr lang="en-US" sz="2400" dirty="0" err="1">
                <a:latin typeface="Trebuchet MS" panose="020B0603020202020204" pitchFamily="34" charset="0"/>
              </a:rPr>
              <a:t>etc</a:t>
            </a:r>
            <a:r>
              <a:rPr lang="en-US" sz="2400" dirty="0">
                <a:latin typeface="Trebuchet MS" panose="020B0603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4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a cloud-based, multi-tenant solution to cater to the hiring needs of companies across business domains.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Notifications are a crucial part of our product to provide instant updates to stakeholders at various stages of the hiring process.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Web and mobile-based solution for ubiquitous availability, and fast and reliable communication.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Reporting tools to analyze the hiring processes and take course-corrective actions.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6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Businesses with continuous hiring needs.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 VAS to online portals like naukri.com, monster.com, shine.com etc.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4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Streamlined hiring process for businesses to save time and/or outsourcing costs.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Automated web and mobile notifications help in reducing delays associated with communication between stakeholders.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Enables objective and fast decision-making and hence less time is required to bring an employee on board.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Provides a great value-added-service to online job portals that just hold the profile information of a job seeker.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9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Selling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Self-help mechanism in registering and choosing pricing-plans.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 onboarding and pricing plans.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66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Customer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49638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SMBs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Digital Marketing &amp; In-Person Marketing.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Large Enterprises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For job portals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In-Person Marketing. </a:t>
            </a: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2" y="273504"/>
            <a:ext cx="9601200" cy="10042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906235"/>
            <a:ext cx="5279571" cy="5471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Hiring is a complex process where stakeholders constantly need to deal with tedious tasks in one or more of the following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Requisitioning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Sourcing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Shortlisting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Onboarding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Communication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Vision: We aim to create an ecosystem that simplifies the hiring process by integrating automated solutions to disparate problems.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35E76-996D-4326-B747-4D49B32F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3" y="1285875"/>
            <a:ext cx="4572000" cy="53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Management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58891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Murali Mohan (Technology and Operations)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12 years of software development experience.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rebuchet MS" panose="020B0603020202020204" pitchFamily="34" charset="0"/>
              </a:rPr>
              <a:t>4 years of operations and delivery experience. 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Product Owner TBD</a:t>
            </a:r>
          </a:p>
          <a:p>
            <a:pPr marL="530352" lvl="1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 marL="530352" lvl="1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Business Owner TBD	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1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Software will be provided as a Service. Customers subscribe to our service and pay per use.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Standard pricing plans.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Customized pricing plans.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3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BambooHR.com – Has good UI, but lacks the ability to clone interview process workflow and setting up interview evaluation criteria.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Zoho.com – Workflows are basic and cannot handle complex requirements.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3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Status(Technology)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Technical designs for backend software in progress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TBD: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Technical designs for frontend and mobile.</a:t>
            </a:r>
          </a:p>
          <a:p>
            <a:pPr marL="0" indent="0">
              <a:buNone/>
            </a:pPr>
            <a:r>
              <a:rPr lang="en-US" sz="2400" dirty="0">
                <a:latin typeface="Trebuchet MS" panose="020B0603020202020204" pitchFamily="34" charset="0"/>
              </a:rPr>
              <a:t>    Implementation of designs.</a:t>
            </a: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8572"/>
            <a:ext cx="9601200" cy="376645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              </a:t>
            </a:r>
          </a:p>
          <a:p>
            <a:pPr marL="0" indent="0">
              <a:buNone/>
            </a:pPr>
            <a:r>
              <a:rPr lang="en-US" sz="2800" dirty="0">
                <a:latin typeface="Trebuchet MS" panose="020B0603020202020204" pitchFamily="34" charset="0"/>
              </a:rPr>
              <a:t>				</a:t>
            </a:r>
            <a:r>
              <a:rPr lang="en-US" sz="8800" dirty="0">
                <a:solidFill>
                  <a:srgbClr val="C00000"/>
                </a:solidFill>
                <a:latin typeface="Trebuchet MS" panose="020B0603020202020204" pitchFamily="34" charset="0"/>
              </a:rPr>
              <a:t>***</a:t>
            </a:r>
            <a:endParaRPr lang="en-US" sz="2800" dirty="0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73FA02-6DE7-422C-AE30-50D65335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1" y="0"/>
            <a:ext cx="11999559" cy="6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4E28D-7F94-415B-A8D9-4845DD69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70" y="983849"/>
            <a:ext cx="5594430" cy="4038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86" y="0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24" y="983849"/>
            <a:ext cx="5661445" cy="4038598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r>
              <a:rPr lang="en-US" dirty="0">
                <a:latin typeface="Trebuchet MS" panose="020B0603020202020204" pitchFamily="34" charset="0"/>
              </a:rPr>
              <a:t>Most software solutions in the market address only a subset of problems. </a:t>
            </a:r>
          </a:p>
          <a:p>
            <a:pPr marL="0" indent="0">
              <a:buClr>
                <a:srgbClr val="FF0000"/>
              </a:buClr>
              <a:buSzPct val="15000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Clr>
                <a:srgbClr val="92D050"/>
              </a:buClr>
              <a:buSzPct val="150000"/>
              <a:buFont typeface="Wingdings" panose="05000000000000000000" pitchFamily="2" charset="2"/>
              <a:buChar char=""/>
            </a:pPr>
            <a:r>
              <a:rPr lang="en-US" dirty="0">
                <a:latin typeface="Trebuchet MS" panose="020B0603020202020204" pitchFamily="34" charset="0"/>
              </a:rPr>
              <a:t>We aim at managing the full life-cycle of the hiring process.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Assist in every step of the process.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Provide smooth end-to-end workflows.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Timely communication and reporting. 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82488E-A973-41B7-90A6-0DE8EDA0E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23" y="770006"/>
            <a:ext cx="4714504" cy="40265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86" y="0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 (2/3)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4A8D43-E951-4516-9F91-B9F8F923157E}"/>
              </a:ext>
            </a:extLst>
          </p:cNvPr>
          <p:cNvSpPr txBox="1">
            <a:spLocks/>
          </p:cNvSpPr>
          <p:nvPr/>
        </p:nvSpPr>
        <p:spPr>
          <a:xfrm>
            <a:off x="911735" y="1020475"/>
            <a:ext cx="6344087" cy="3860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r>
              <a:rPr lang="en-US" dirty="0">
                <a:latin typeface="Trebuchet MS" panose="020B0603020202020204" pitchFamily="34" charset="0"/>
              </a:rPr>
              <a:t>Software solutions are either too basic or too complex to meet customer requirements. </a:t>
            </a:r>
          </a:p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Clr>
                <a:srgbClr val="92D050"/>
              </a:buClr>
              <a:buSzPct val="150000"/>
              <a:buFont typeface="Wingdings" panose="05000000000000000000" pitchFamily="2" charset="2"/>
              <a:buChar char=""/>
            </a:pPr>
            <a:r>
              <a:rPr lang="en-US" dirty="0">
                <a:latin typeface="Trebuchet MS" panose="020B0603020202020204" pitchFamily="34" charset="0"/>
              </a:rPr>
              <a:t>Our solution is designed to be extensible to meet customer needs.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 More convenient than spreadsheets because of workflows, notifications and reminders. 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Simpler than large systems that are unwieldy for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157607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86" y="0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1F7FC-00E9-403B-AF55-1B186AF5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94" y="776844"/>
            <a:ext cx="5203371" cy="341514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6928E6-FE48-44CB-A57C-13DCF538588B}"/>
              </a:ext>
            </a:extLst>
          </p:cNvPr>
          <p:cNvSpPr txBox="1">
            <a:spLocks/>
          </p:cNvSpPr>
          <p:nvPr/>
        </p:nvSpPr>
        <p:spPr>
          <a:xfrm>
            <a:off x="1035385" y="996538"/>
            <a:ext cx="6042309" cy="3415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150000"/>
              <a:buFont typeface="Wingdings" panose="05000000000000000000" pitchFamily="2" charset="2"/>
              <a:buChar char=""/>
            </a:pPr>
            <a:r>
              <a:rPr lang="en-US" dirty="0">
                <a:latin typeface="Trebuchet MS" panose="020B0603020202020204" pitchFamily="34" charset="0"/>
              </a:rPr>
              <a:t>Communication delays and unavailability of personnel slow down the hiring process.</a:t>
            </a:r>
          </a:p>
          <a:p>
            <a:pPr marL="0" indent="0">
              <a:buClr>
                <a:srgbClr val="FF0000"/>
              </a:buClr>
              <a:buSzPct val="15000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dirty="0">
                <a:latin typeface="Trebuchet MS" panose="020B0603020202020204" pitchFamily="34" charset="0"/>
              </a:rPr>
              <a:t>We automate routine tasks to speed up execution.</a:t>
            </a: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Stakeholders are promptly notified of changes at every step.</a:t>
            </a:r>
          </a:p>
          <a:p>
            <a:pPr marL="530352" lvl="1" indent="0">
              <a:buClr>
                <a:srgbClr val="002060"/>
              </a:buClr>
              <a:buSzPct val="15000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lvl="1"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Real-time reporting of the hiring status to management.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2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4245429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rebuchet MS" panose="020B0603020202020204" pitchFamily="34" charset="0"/>
              </a:rPr>
              <a:t>Most software solutions in the market address a subset of problems in the hiring process. 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4E28D-7F94-415B-A8D9-4845DD69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34077"/>
            <a:ext cx="3931560" cy="30389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B15F04-5869-4BA3-800F-557865632282}"/>
              </a:ext>
            </a:extLst>
          </p:cNvPr>
          <p:cNvSpPr txBox="1">
            <a:spLocks/>
          </p:cNvSpPr>
          <p:nvPr/>
        </p:nvSpPr>
        <p:spPr>
          <a:xfrm>
            <a:off x="5410200" y="1273628"/>
            <a:ext cx="5768520" cy="5159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rebuchet MS" panose="020B0603020202020204" pitchFamily="34" charset="0"/>
              </a:rPr>
              <a:t>We manage the complete life cycle of hiring process 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7F03F4F-FAAD-4978-AA12-D3FC26048E40}"/>
              </a:ext>
            </a:extLst>
          </p:cNvPr>
          <p:cNvGraphicFramePr/>
          <p:nvPr/>
        </p:nvGraphicFramePr>
        <p:xfrm>
          <a:off x="2032000" y="4169229"/>
          <a:ext cx="8128000" cy="196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01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Market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Most software solutions in the market address a subset of problems in the hiring process. (gaps between steps are to be filled with workflows)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Solutions are either basic or only partially address the problems.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5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9AA-44DE-454A-B858-1F28A2A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7715"/>
            <a:ext cx="9601200" cy="8708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</a:rPr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E546-25A2-4718-B14C-53C83988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628"/>
            <a:ext cx="9601200" cy="51598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Scheduling: For shortlisted resumes, few solutions have capabilities to comprehensively and flexibly handle the hiring-process workflow from setting up the panel to creating interview rounds to releasing the offer.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rebuchet MS" panose="020B0603020202020204" pitchFamily="34" charset="0"/>
              </a:rPr>
              <a:t>Scheduling: A very large segment of recruiters and hiring managers follow manual processes and use basic tools like spreadsheets to carry out the hiring process.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377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1890</TotalTime>
  <Words>1062</Words>
  <Application>Microsoft Office PowerPoint</Application>
  <PresentationFormat>Widescreen</PresentationFormat>
  <Paragraphs>193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Franklin Gothic Book</vt:lpstr>
      <vt:lpstr>Trebuchet MS</vt:lpstr>
      <vt:lpstr>Wingdings</vt:lpstr>
      <vt:lpstr>Crop</vt:lpstr>
      <vt:lpstr>HErAcles Hiring made easy</vt:lpstr>
      <vt:lpstr>Problem Statement</vt:lpstr>
      <vt:lpstr>PowerPoint Presentation</vt:lpstr>
      <vt:lpstr>Market Opportunities (1/3)</vt:lpstr>
      <vt:lpstr>Market Opportunities (2/3)</vt:lpstr>
      <vt:lpstr>Market Opportunities</vt:lpstr>
      <vt:lpstr>Our Solution</vt:lpstr>
      <vt:lpstr>Market Opportunities</vt:lpstr>
      <vt:lpstr>Scheduling</vt:lpstr>
      <vt:lpstr>Problem Statement</vt:lpstr>
      <vt:lpstr>Mission Statement (contd…)</vt:lpstr>
      <vt:lpstr>Market Opportunities (contd)</vt:lpstr>
      <vt:lpstr>Our Solution</vt:lpstr>
      <vt:lpstr>Our Solution (contd)</vt:lpstr>
      <vt:lpstr>Our Technology</vt:lpstr>
      <vt:lpstr>Target Customers</vt:lpstr>
      <vt:lpstr>Value Proposition</vt:lpstr>
      <vt:lpstr>Selling Strategy</vt:lpstr>
      <vt:lpstr>Customer Acquisition</vt:lpstr>
      <vt:lpstr>Management Team</vt:lpstr>
      <vt:lpstr>Revenue Model</vt:lpstr>
      <vt:lpstr>Competition</vt:lpstr>
      <vt:lpstr>Status(Technology)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 Scheduler</dc:title>
  <dc:creator>Mohan, Murali</dc:creator>
  <cp:lastModifiedBy>Mohan, Murali</cp:lastModifiedBy>
  <cp:revision>119</cp:revision>
  <dcterms:created xsi:type="dcterms:W3CDTF">2018-12-25T04:42:09Z</dcterms:created>
  <dcterms:modified xsi:type="dcterms:W3CDTF">2019-01-13T08:35:21Z</dcterms:modified>
</cp:coreProperties>
</file>