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7"/>
  </p:notesMasterIdLst>
  <p:sldIdLst>
    <p:sldId id="256" r:id="rId2"/>
    <p:sldId id="276" r:id="rId3"/>
    <p:sldId id="280" r:id="rId4"/>
    <p:sldId id="261" r:id="rId5"/>
    <p:sldId id="281" r:id="rId6"/>
    <p:sldId id="282" r:id="rId7"/>
    <p:sldId id="283" r:id="rId8"/>
    <p:sldId id="284" r:id="rId9"/>
    <p:sldId id="285" r:id="rId10"/>
    <p:sldId id="277" r:id="rId11"/>
    <p:sldId id="257" r:id="rId12"/>
    <p:sldId id="275" r:id="rId13"/>
    <p:sldId id="264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DE1"/>
    <a:srgbClr val="AFC2FF"/>
    <a:srgbClr val="CFBF23"/>
    <a:srgbClr val="6F955C"/>
    <a:srgbClr val="689195"/>
    <a:srgbClr val="D34817"/>
    <a:srgbClr val="857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50" d="100"/>
          <a:sy n="50" d="100"/>
        </p:scale>
        <p:origin x="11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545BE-84CB-4D13-9D38-7FC21528EB35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DEF719-D8CE-41A9-9E74-C00E7A1B3E2D}">
      <dgm:prSet phldrT="[Text]" custT="1"/>
      <dgm:spPr/>
      <dgm:t>
        <a:bodyPr/>
        <a:lstStyle/>
        <a:p>
          <a:r>
            <a:rPr lang="en-US" sz="1400" dirty="0">
              <a:latin typeface="Trebuchet MS" panose="020B0603020202020204" pitchFamily="34" charset="0"/>
            </a:rPr>
            <a:t>1.Requisition</a:t>
          </a:r>
        </a:p>
      </dgm:t>
    </dgm:pt>
    <dgm:pt modelId="{784118D5-26C5-4C3D-8BA2-D00C60C48D8D}" type="parTrans" cxnId="{CA49B723-F358-4789-A8B5-47523A428F58}">
      <dgm:prSet/>
      <dgm:spPr/>
      <dgm:t>
        <a:bodyPr/>
        <a:lstStyle/>
        <a:p>
          <a:endParaRPr lang="en-US"/>
        </a:p>
      </dgm:t>
    </dgm:pt>
    <dgm:pt modelId="{3D48596F-38E4-405C-BD70-F1C568161D86}" type="sibTrans" cxnId="{CA49B723-F358-4789-A8B5-47523A428F58}">
      <dgm:prSet/>
      <dgm:spPr/>
      <dgm:t>
        <a:bodyPr/>
        <a:lstStyle/>
        <a:p>
          <a:endParaRPr lang="en-US"/>
        </a:p>
      </dgm:t>
    </dgm:pt>
    <dgm:pt modelId="{B21CE6D0-9B03-48D5-9A3C-4A82858A27CE}">
      <dgm:prSet phldrT="[Text]"/>
      <dgm:spPr/>
      <dgm:t>
        <a:bodyPr/>
        <a:lstStyle/>
        <a:p>
          <a:r>
            <a:rPr lang="en-US" dirty="0">
              <a:latin typeface="Trebuchet MS" panose="020B0603020202020204" pitchFamily="34" charset="0"/>
            </a:rPr>
            <a:t>2.Sourcing</a:t>
          </a:r>
        </a:p>
      </dgm:t>
    </dgm:pt>
    <dgm:pt modelId="{DFB5A594-1931-4066-A481-C7BDCEEFBDED}" type="parTrans" cxnId="{65053C59-9F55-4801-8B99-45D9620DE63C}">
      <dgm:prSet/>
      <dgm:spPr/>
      <dgm:t>
        <a:bodyPr/>
        <a:lstStyle/>
        <a:p>
          <a:endParaRPr lang="en-US"/>
        </a:p>
      </dgm:t>
    </dgm:pt>
    <dgm:pt modelId="{A38F4C89-4655-4F6B-9470-BC082DCE5832}" type="sibTrans" cxnId="{65053C59-9F55-4801-8B99-45D9620DE63C}">
      <dgm:prSet/>
      <dgm:spPr/>
      <dgm:t>
        <a:bodyPr/>
        <a:lstStyle/>
        <a:p>
          <a:endParaRPr lang="en-US"/>
        </a:p>
      </dgm:t>
    </dgm:pt>
    <dgm:pt modelId="{35304FC6-2874-458B-9756-15EC725567F1}">
      <dgm:prSet phldrT="[Text]"/>
      <dgm:spPr/>
      <dgm:t>
        <a:bodyPr/>
        <a:lstStyle/>
        <a:p>
          <a:r>
            <a:rPr lang="en-US" dirty="0">
              <a:latin typeface="Trebuchet MS" panose="020B0603020202020204" pitchFamily="34" charset="0"/>
            </a:rPr>
            <a:t>3.Shortlisting</a:t>
          </a:r>
        </a:p>
      </dgm:t>
    </dgm:pt>
    <dgm:pt modelId="{0BAD8301-1D2D-42D2-B62C-562465E2864D}" type="parTrans" cxnId="{78613AFB-6C4B-4BB5-BC8F-732F5A75F525}">
      <dgm:prSet/>
      <dgm:spPr/>
      <dgm:t>
        <a:bodyPr/>
        <a:lstStyle/>
        <a:p>
          <a:endParaRPr lang="en-US"/>
        </a:p>
      </dgm:t>
    </dgm:pt>
    <dgm:pt modelId="{1C1F3582-F01A-44C4-A9B6-6C3BF9F1ED83}" type="sibTrans" cxnId="{78613AFB-6C4B-4BB5-BC8F-732F5A75F525}">
      <dgm:prSet/>
      <dgm:spPr/>
      <dgm:t>
        <a:bodyPr/>
        <a:lstStyle/>
        <a:p>
          <a:endParaRPr lang="en-US"/>
        </a:p>
      </dgm:t>
    </dgm:pt>
    <dgm:pt modelId="{D0C99407-9516-4E1B-AA81-471D4E585AE0}">
      <dgm:prSet phldrT="[Text]"/>
      <dgm:spPr/>
      <dgm:t>
        <a:bodyPr/>
        <a:lstStyle/>
        <a:p>
          <a:r>
            <a:rPr lang="en-US" dirty="0">
              <a:latin typeface="Trebuchet MS" panose="020B0603020202020204" pitchFamily="34" charset="0"/>
            </a:rPr>
            <a:t>4.Scheduling</a:t>
          </a:r>
        </a:p>
      </dgm:t>
    </dgm:pt>
    <dgm:pt modelId="{69987C64-0062-4E4A-B12D-DE89D0E9B3A0}" type="parTrans" cxnId="{1C4C369E-C49C-46CC-86D9-2F38895616CE}">
      <dgm:prSet/>
      <dgm:spPr/>
      <dgm:t>
        <a:bodyPr/>
        <a:lstStyle/>
        <a:p>
          <a:endParaRPr lang="en-US"/>
        </a:p>
      </dgm:t>
    </dgm:pt>
    <dgm:pt modelId="{DD65EB91-C7F4-406D-A20B-492A1E36358A}" type="sibTrans" cxnId="{1C4C369E-C49C-46CC-86D9-2F38895616CE}">
      <dgm:prSet/>
      <dgm:spPr/>
      <dgm:t>
        <a:bodyPr/>
        <a:lstStyle/>
        <a:p>
          <a:endParaRPr lang="en-US"/>
        </a:p>
      </dgm:t>
    </dgm:pt>
    <dgm:pt modelId="{0398E84C-ECDA-4B05-8686-FA3160D85030}">
      <dgm:prSet phldrT="[Text]"/>
      <dgm:spPr/>
      <dgm:t>
        <a:bodyPr/>
        <a:lstStyle/>
        <a:p>
          <a:r>
            <a:rPr lang="en-US" dirty="0">
              <a:latin typeface="Trebuchet MS" panose="020B0603020202020204" pitchFamily="34" charset="0"/>
            </a:rPr>
            <a:t>Onboarding</a:t>
          </a:r>
        </a:p>
      </dgm:t>
    </dgm:pt>
    <dgm:pt modelId="{9B9C25CF-6FAC-4C45-AAB2-3CB90634C1FF}" type="parTrans" cxnId="{8958109C-21D3-47EA-8548-D418130B77FD}">
      <dgm:prSet/>
      <dgm:spPr/>
      <dgm:t>
        <a:bodyPr/>
        <a:lstStyle/>
        <a:p>
          <a:endParaRPr lang="en-US"/>
        </a:p>
      </dgm:t>
    </dgm:pt>
    <dgm:pt modelId="{5B6B7059-C9C6-41EA-ADD2-F7E9150FED0E}" type="sibTrans" cxnId="{8958109C-21D3-47EA-8548-D418130B77FD}">
      <dgm:prSet/>
      <dgm:spPr/>
      <dgm:t>
        <a:bodyPr/>
        <a:lstStyle/>
        <a:p>
          <a:endParaRPr lang="en-US"/>
        </a:p>
      </dgm:t>
    </dgm:pt>
    <dgm:pt modelId="{31A1F375-876E-49E2-B5A6-01003819B5CB}" type="pres">
      <dgm:prSet presAssocID="{A18545BE-84CB-4D13-9D38-7FC21528EB35}" presName="cycle" presStyleCnt="0">
        <dgm:presLayoutVars>
          <dgm:dir/>
          <dgm:resizeHandles val="exact"/>
        </dgm:presLayoutVars>
      </dgm:prSet>
      <dgm:spPr/>
    </dgm:pt>
    <dgm:pt modelId="{8450D054-2E0E-4911-95D8-764750F24165}" type="pres">
      <dgm:prSet presAssocID="{73DEF719-D8CE-41A9-9E74-C00E7A1B3E2D}" presName="node" presStyleLbl="node1" presStyleIdx="0" presStyleCnt="5">
        <dgm:presLayoutVars>
          <dgm:bulletEnabled val="1"/>
        </dgm:presLayoutVars>
      </dgm:prSet>
      <dgm:spPr/>
    </dgm:pt>
    <dgm:pt modelId="{70031BED-81B5-4AA2-B6BB-59E13B704632}" type="pres">
      <dgm:prSet presAssocID="{3D48596F-38E4-405C-BD70-F1C568161D86}" presName="sibTrans" presStyleLbl="sibTrans2D1" presStyleIdx="0" presStyleCnt="5"/>
      <dgm:spPr/>
    </dgm:pt>
    <dgm:pt modelId="{C848D34E-A352-423D-B3F9-77EDF13AA5D1}" type="pres">
      <dgm:prSet presAssocID="{3D48596F-38E4-405C-BD70-F1C568161D86}" presName="connectorText" presStyleLbl="sibTrans2D1" presStyleIdx="0" presStyleCnt="5"/>
      <dgm:spPr/>
    </dgm:pt>
    <dgm:pt modelId="{F1AE249C-236A-436D-BBD9-57902AA5A885}" type="pres">
      <dgm:prSet presAssocID="{B21CE6D0-9B03-48D5-9A3C-4A82858A27CE}" presName="node" presStyleLbl="node1" presStyleIdx="1" presStyleCnt="5">
        <dgm:presLayoutVars>
          <dgm:bulletEnabled val="1"/>
        </dgm:presLayoutVars>
      </dgm:prSet>
      <dgm:spPr/>
    </dgm:pt>
    <dgm:pt modelId="{BB3158E2-6D66-4060-B3BD-5E28DAA42275}" type="pres">
      <dgm:prSet presAssocID="{A38F4C89-4655-4F6B-9470-BC082DCE5832}" presName="sibTrans" presStyleLbl="sibTrans2D1" presStyleIdx="1" presStyleCnt="5"/>
      <dgm:spPr/>
    </dgm:pt>
    <dgm:pt modelId="{2828E0BE-20D4-4E11-8216-37B5CF8441A8}" type="pres">
      <dgm:prSet presAssocID="{A38F4C89-4655-4F6B-9470-BC082DCE5832}" presName="connectorText" presStyleLbl="sibTrans2D1" presStyleIdx="1" presStyleCnt="5"/>
      <dgm:spPr/>
    </dgm:pt>
    <dgm:pt modelId="{6D30BA66-C881-4FD4-A64A-362A7BFA1345}" type="pres">
      <dgm:prSet presAssocID="{35304FC6-2874-458B-9756-15EC725567F1}" presName="node" presStyleLbl="node1" presStyleIdx="2" presStyleCnt="5">
        <dgm:presLayoutVars>
          <dgm:bulletEnabled val="1"/>
        </dgm:presLayoutVars>
      </dgm:prSet>
      <dgm:spPr/>
    </dgm:pt>
    <dgm:pt modelId="{01F77090-8E6A-4663-A7E6-DE905269EBD4}" type="pres">
      <dgm:prSet presAssocID="{1C1F3582-F01A-44C4-A9B6-6C3BF9F1ED83}" presName="sibTrans" presStyleLbl="sibTrans2D1" presStyleIdx="2" presStyleCnt="5"/>
      <dgm:spPr/>
    </dgm:pt>
    <dgm:pt modelId="{C171E179-E950-4C24-9B84-C4A4C34FE5E9}" type="pres">
      <dgm:prSet presAssocID="{1C1F3582-F01A-44C4-A9B6-6C3BF9F1ED83}" presName="connectorText" presStyleLbl="sibTrans2D1" presStyleIdx="2" presStyleCnt="5"/>
      <dgm:spPr/>
    </dgm:pt>
    <dgm:pt modelId="{6E4D2B1C-9F02-45CC-A13C-04C45D4913E8}" type="pres">
      <dgm:prSet presAssocID="{D0C99407-9516-4E1B-AA81-471D4E585AE0}" presName="node" presStyleLbl="node1" presStyleIdx="3" presStyleCnt="5">
        <dgm:presLayoutVars>
          <dgm:bulletEnabled val="1"/>
        </dgm:presLayoutVars>
      </dgm:prSet>
      <dgm:spPr/>
    </dgm:pt>
    <dgm:pt modelId="{95BEBF23-C058-47D5-824D-2F2D1A5B4B5F}" type="pres">
      <dgm:prSet presAssocID="{DD65EB91-C7F4-406D-A20B-492A1E36358A}" presName="sibTrans" presStyleLbl="sibTrans2D1" presStyleIdx="3" presStyleCnt="5"/>
      <dgm:spPr/>
    </dgm:pt>
    <dgm:pt modelId="{FD59E57D-0C74-46DD-8C09-C2C9EED2B9FA}" type="pres">
      <dgm:prSet presAssocID="{DD65EB91-C7F4-406D-A20B-492A1E36358A}" presName="connectorText" presStyleLbl="sibTrans2D1" presStyleIdx="3" presStyleCnt="5"/>
      <dgm:spPr/>
    </dgm:pt>
    <dgm:pt modelId="{8D15E608-F77F-46B3-9BAD-DF0DBC4E8EBA}" type="pres">
      <dgm:prSet presAssocID="{0398E84C-ECDA-4B05-8686-FA3160D85030}" presName="node" presStyleLbl="node1" presStyleIdx="4" presStyleCnt="5">
        <dgm:presLayoutVars>
          <dgm:bulletEnabled val="1"/>
        </dgm:presLayoutVars>
      </dgm:prSet>
      <dgm:spPr/>
    </dgm:pt>
    <dgm:pt modelId="{C9B7D94E-2E74-4C82-AC45-5286FCD26FB5}" type="pres">
      <dgm:prSet presAssocID="{5B6B7059-C9C6-41EA-ADD2-F7E9150FED0E}" presName="sibTrans" presStyleLbl="sibTrans2D1" presStyleIdx="4" presStyleCnt="5"/>
      <dgm:spPr/>
    </dgm:pt>
    <dgm:pt modelId="{ED13B7F6-F75C-4DA3-9C0E-CCD7E360FFCE}" type="pres">
      <dgm:prSet presAssocID="{5B6B7059-C9C6-41EA-ADD2-F7E9150FED0E}" presName="connectorText" presStyleLbl="sibTrans2D1" presStyleIdx="4" presStyleCnt="5"/>
      <dgm:spPr/>
    </dgm:pt>
  </dgm:ptLst>
  <dgm:cxnLst>
    <dgm:cxn modelId="{F077A803-9BE9-4747-9FE6-A811192EE53F}" type="presOf" srcId="{DD65EB91-C7F4-406D-A20B-492A1E36358A}" destId="{95BEBF23-C058-47D5-824D-2F2D1A5B4B5F}" srcOrd="0" destOrd="0" presId="urn:microsoft.com/office/officeart/2005/8/layout/cycle2"/>
    <dgm:cxn modelId="{DA0C4B11-FDD7-48C7-822D-D2933515ADB8}" type="presOf" srcId="{35304FC6-2874-458B-9756-15EC725567F1}" destId="{6D30BA66-C881-4FD4-A64A-362A7BFA1345}" srcOrd="0" destOrd="0" presId="urn:microsoft.com/office/officeart/2005/8/layout/cycle2"/>
    <dgm:cxn modelId="{BC974C15-86AD-46D6-9D76-38DE070C4111}" type="presOf" srcId="{73DEF719-D8CE-41A9-9E74-C00E7A1B3E2D}" destId="{8450D054-2E0E-4911-95D8-764750F24165}" srcOrd="0" destOrd="0" presId="urn:microsoft.com/office/officeart/2005/8/layout/cycle2"/>
    <dgm:cxn modelId="{36819F1E-227C-4468-ACFD-34A6FAE69276}" type="presOf" srcId="{3D48596F-38E4-405C-BD70-F1C568161D86}" destId="{C848D34E-A352-423D-B3F9-77EDF13AA5D1}" srcOrd="1" destOrd="0" presId="urn:microsoft.com/office/officeart/2005/8/layout/cycle2"/>
    <dgm:cxn modelId="{CA49B723-F358-4789-A8B5-47523A428F58}" srcId="{A18545BE-84CB-4D13-9D38-7FC21528EB35}" destId="{73DEF719-D8CE-41A9-9E74-C00E7A1B3E2D}" srcOrd="0" destOrd="0" parTransId="{784118D5-26C5-4C3D-8BA2-D00C60C48D8D}" sibTransId="{3D48596F-38E4-405C-BD70-F1C568161D86}"/>
    <dgm:cxn modelId="{D93A2633-EB17-4569-B1A0-68B612506E31}" type="presOf" srcId="{D0C99407-9516-4E1B-AA81-471D4E585AE0}" destId="{6E4D2B1C-9F02-45CC-A13C-04C45D4913E8}" srcOrd="0" destOrd="0" presId="urn:microsoft.com/office/officeart/2005/8/layout/cycle2"/>
    <dgm:cxn modelId="{4CA3EC38-FC86-46B8-BA96-ECB5D6509320}" type="presOf" srcId="{5B6B7059-C9C6-41EA-ADD2-F7E9150FED0E}" destId="{ED13B7F6-F75C-4DA3-9C0E-CCD7E360FFCE}" srcOrd="1" destOrd="0" presId="urn:microsoft.com/office/officeart/2005/8/layout/cycle2"/>
    <dgm:cxn modelId="{24D4B44D-0B93-47BB-A05D-E01CFF56FB2A}" type="presOf" srcId="{DD65EB91-C7F4-406D-A20B-492A1E36358A}" destId="{FD59E57D-0C74-46DD-8C09-C2C9EED2B9FA}" srcOrd="1" destOrd="0" presId="urn:microsoft.com/office/officeart/2005/8/layout/cycle2"/>
    <dgm:cxn modelId="{2F234857-4CE4-4B76-8BF4-A32A5E0838A5}" type="presOf" srcId="{1C1F3582-F01A-44C4-A9B6-6C3BF9F1ED83}" destId="{C171E179-E950-4C24-9B84-C4A4C34FE5E9}" srcOrd="1" destOrd="0" presId="urn:microsoft.com/office/officeart/2005/8/layout/cycle2"/>
    <dgm:cxn modelId="{65053C59-9F55-4801-8B99-45D9620DE63C}" srcId="{A18545BE-84CB-4D13-9D38-7FC21528EB35}" destId="{B21CE6D0-9B03-48D5-9A3C-4A82858A27CE}" srcOrd="1" destOrd="0" parTransId="{DFB5A594-1931-4066-A481-C7BDCEEFBDED}" sibTransId="{A38F4C89-4655-4F6B-9470-BC082DCE5832}"/>
    <dgm:cxn modelId="{F5887F7E-B3DB-48D3-AA3D-0808789430FF}" type="presOf" srcId="{A38F4C89-4655-4F6B-9470-BC082DCE5832}" destId="{2828E0BE-20D4-4E11-8216-37B5CF8441A8}" srcOrd="1" destOrd="0" presId="urn:microsoft.com/office/officeart/2005/8/layout/cycle2"/>
    <dgm:cxn modelId="{EA5DF98F-940D-42E7-AB3B-D27E159966A1}" type="presOf" srcId="{1C1F3582-F01A-44C4-A9B6-6C3BF9F1ED83}" destId="{01F77090-8E6A-4663-A7E6-DE905269EBD4}" srcOrd="0" destOrd="0" presId="urn:microsoft.com/office/officeart/2005/8/layout/cycle2"/>
    <dgm:cxn modelId="{75A55C99-D230-4466-91B3-CF5373B54435}" type="presOf" srcId="{A18545BE-84CB-4D13-9D38-7FC21528EB35}" destId="{31A1F375-876E-49E2-B5A6-01003819B5CB}" srcOrd="0" destOrd="0" presId="urn:microsoft.com/office/officeart/2005/8/layout/cycle2"/>
    <dgm:cxn modelId="{8958109C-21D3-47EA-8548-D418130B77FD}" srcId="{A18545BE-84CB-4D13-9D38-7FC21528EB35}" destId="{0398E84C-ECDA-4B05-8686-FA3160D85030}" srcOrd="4" destOrd="0" parTransId="{9B9C25CF-6FAC-4C45-AAB2-3CB90634C1FF}" sibTransId="{5B6B7059-C9C6-41EA-ADD2-F7E9150FED0E}"/>
    <dgm:cxn modelId="{1C4C369E-C49C-46CC-86D9-2F38895616CE}" srcId="{A18545BE-84CB-4D13-9D38-7FC21528EB35}" destId="{D0C99407-9516-4E1B-AA81-471D4E585AE0}" srcOrd="3" destOrd="0" parTransId="{69987C64-0062-4E4A-B12D-DE89D0E9B3A0}" sibTransId="{DD65EB91-C7F4-406D-A20B-492A1E36358A}"/>
    <dgm:cxn modelId="{9E308EA8-65F8-46C3-B917-1D22764FDD8E}" type="presOf" srcId="{B21CE6D0-9B03-48D5-9A3C-4A82858A27CE}" destId="{F1AE249C-236A-436D-BBD9-57902AA5A885}" srcOrd="0" destOrd="0" presId="urn:microsoft.com/office/officeart/2005/8/layout/cycle2"/>
    <dgm:cxn modelId="{314A53B2-5709-41F6-B812-42D763A6AF2D}" type="presOf" srcId="{A38F4C89-4655-4F6B-9470-BC082DCE5832}" destId="{BB3158E2-6D66-4060-B3BD-5E28DAA42275}" srcOrd="0" destOrd="0" presId="urn:microsoft.com/office/officeart/2005/8/layout/cycle2"/>
    <dgm:cxn modelId="{F5DCC0B2-4FB3-42D3-AFEA-D375C547CCD7}" type="presOf" srcId="{3D48596F-38E4-405C-BD70-F1C568161D86}" destId="{70031BED-81B5-4AA2-B6BB-59E13B704632}" srcOrd="0" destOrd="0" presId="urn:microsoft.com/office/officeart/2005/8/layout/cycle2"/>
    <dgm:cxn modelId="{1BD91EBC-008E-4428-A566-54A078220F5C}" type="presOf" srcId="{0398E84C-ECDA-4B05-8686-FA3160D85030}" destId="{8D15E608-F77F-46B3-9BAD-DF0DBC4E8EBA}" srcOrd="0" destOrd="0" presId="urn:microsoft.com/office/officeart/2005/8/layout/cycle2"/>
    <dgm:cxn modelId="{BB6A12D6-36C4-48BD-87C9-32AABE06EDD0}" type="presOf" srcId="{5B6B7059-C9C6-41EA-ADD2-F7E9150FED0E}" destId="{C9B7D94E-2E74-4C82-AC45-5286FCD26FB5}" srcOrd="0" destOrd="0" presId="urn:microsoft.com/office/officeart/2005/8/layout/cycle2"/>
    <dgm:cxn modelId="{78613AFB-6C4B-4BB5-BC8F-732F5A75F525}" srcId="{A18545BE-84CB-4D13-9D38-7FC21528EB35}" destId="{35304FC6-2874-458B-9756-15EC725567F1}" srcOrd="2" destOrd="0" parTransId="{0BAD8301-1D2D-42D2-B62C-562465E2864D}" sibTransId="{1C1F3582-F01A-44C4-A9B6-6C3BF9F1ED83}"/>
    <dgm:cxn modelId="{B58941AE-8DDC-4BBA-BCFB-6489188C1768}" type="presParOf" srcId="{31A1F375-876E-49E2-B5A6-01003819B5CB}" destId="{8450D054-2E0E-4911-95D8-764750F24165}" srcOrd="0" destOrd="0" presId="urn:microsoft.com/office/officeart/2005/8/layout/cycle2"/>
    <dgm:cxn modelId="{172353A6-5288-4456-9904-A3422CC8640B}" type="presParOf" srcId="{31A1F375-876E-49E2-B5A6-01003819B5CB}" destId="{70031BED-81B5-4AA2-B6BB-59E13B704632}" srcOrd="1" destOrd="0" presId="urn:microsoft.com/office/officeart/2005/8/layout/cycle2"/>
    <dgm:cxn modelId="{5982D291-62F9-4E26-BB6C-8AC6FD89D53D}" type="presParOf" srcId="{70031BED-81B5-4AA2-B6BB-59E13B704632}" destId="{C848D34E-A352-423D-B3F9-77EDF13AA5D1}" srcOrd="0" destOrd="0" presId="urn:microsoft.com/office/officeart/2005/8/layout/cycle2"/>
    <dgm:cxn modelId="{632EC872-A35D-4D43-99BD-57A0CB71B6E6}" type="presParOf" srcId="{31A1F375-876E-49E2-B5A6-01003819B5CB}" destId="{F1AE249C-236A-436D-BBD9-57902AA5A885}" srcOrd="2" destOrd="0" presId="urn:microsoft.com/office/officeart/2005/8/layout/cycle2"/>
    <dgm:cxn modelId="{4A85AFC3-AADA-4373-A27C-7875BFE26676}" type="presParOf" srcId="{31A1F375-876E-49E2-B5A6-01003819B5CB}" destId="{BB3158E2-6D66-4060-B3BD-5E28DAA42275}" srcOrd="3" destOrd="0" presId="urn:microsoft.com/office/officeart/2005/8/layout/cycle2"/>
    <dgm:cxn modelId="{54268B01-CC4D-4B08-9BFF-2DB4A4060E8A}" type="presParOf" srcId="{BB3158E2-6D66-4060-B3BD-5E28DAA42275}" destId="{2828E0BE-20D4-4E11-8216-37B5CF8441A8}" srcOrd="0" destOrd="0" presId="urn:microsoft.com/office/officeart/2005/8/layout/cycle2"/>
    <dgm:cxn modelId="{6F3459F2-0955-4C1F-A7B4-632D530FB6C2}" type="presParOf" srcId="{31A1F375-876E-49E2-B5A6-01003819B5CB}" destId="{6D30BA66-C881-4FD4-A64A-362A7BFA1345}" srcOrd="4" destOrd="0" presId="urn:microsoft.com/office/officeart/2005/8/layout/cycle2"/>
    <dgm:cxn modelId="{FF6D2E4D-C0C0-412D-BEFA-1FF59F1040E9}" type="presParOf" srcId="{31A1F375-876E-49E2-B5A6-01003819B5CB}" destId="{01F77090-8E6A-4663-A7E6-DE905269EBD4}" srcOrd="5" destOrd="0" presId="urn:microsoft.com/office/officeart/2005/8/layout/cycle2"/>
    <dgm:cxn modelId="{B1228339-7455-404A-AFC6-C0E55196695B}" type="presParOf" srcId="{01F77090-8E6A-4663-A7E6-DE905269EBD4}" destId="{C171E179-E950-4C24-9B84-C4A4C34FE5E9}" srcOrd="0" destOrd="0" presId="urn:microsoft.com/office/officeart/2005/8/layout/cycle2"/>
    <dgm:cxn modelId="{E7EE07D3-CEFF-4695-80CB-201953CFDA52}" type="presParOf" srcId="{31A1F375-876E-49E2-B5A6-01003819B5CB}" destId="{6E4D2B1C-9F02-45CC-A13C-04C45D4913E8}" srcOrd="6" destOrd="0" presId="urn:microsoft.com/office/officeart/2005/8/layout/cycle2"/>
    <dgm:cxn modelId="{518EF84B-849F-479A-9BDB-4C79F2BADDB7}" type="presParOf" srcId="{31A1F375-876E-49E2-B5A6-01003819B5CB}" destId="{95BEBF23-C058-47D5-824D-2F2D1A5B4B5F}" srcOrd="7" destOrd="0" presId="urn:microsoft.com/office/officeart/2005/8/layout/cycle2"/>
    <dgm:cxn modelId="{815CC416-3F0D-412E-8A8D-7D39866A055C}" type="presParOf" srcId="{95BEBF23-C058-47D5-824D-2F2D1A5B4B5F}" destId="{FD59E57D-0C74-46DD-8C09-C2C9EED2B9FA}" srcOrd="0" destOrd="0" presId="urn:microsoft.com/office/officeart/2005/8/layout/cycle2"/>
    <dgm:cxn modelId="{0B6E6504-067C-461F-B77C-7AEB934F9220}" type="presParOf" srcId="{31A1F375-876E-49E2-B5A6-01003819B5CB}" destId="{8D15E608-F77F-46B3-9BAD-DF0DBC4E8EBA}" srcOrd="8" destOrd="0" presId="urn:microsoft.com/office/officeart/2005/8/layout/cycle2"/>
    <dgm:cxn modelId="{FF08C545-9789-4EBC-B5AB-F1338E1F1D4C}" type="presParOf" srcId="{31A1F375-876E-49E2-B5A6-01003819B5CB}" destId="{C9B7D94E-2E74-4C82-AC45-5286FCD26FB5}" srcOrd="9" destOrd="0" presId="urn:microsoft.com/office/officeart/2005/8/layout/cycle2"/>
    <dgm:cxn modelId="{5C4C3D7B-226E-4B14-AAEE-F12BF5A02A41}" type="presParOf" srcId="{C9B7D94E-2E74-4C82-AC45-5286FCD26FB5}" destId="{ED13B7F6-F75C-4DA3-9C0E-CCD7E360FF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0D054-2E0E-4911-95D8-764750F24165}">
      <dsp:nvSpPr>
        <dsp:cNvPr id="0" name=""/>
        <dsp:cNvSpPr/>
      </dsp:nvSpPr>
      <dsp:spPr>
        <a:xfrm>
          <a:off x="2809506" y="401"/>
          <a:ext cx="1636811" cy="16368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 pitchFamily="34" charset="0"/>
            </a:rPr>
            <a:t>1.Requisition</a:t>
          </a:r>
        </a:p>
      </dsp:txBody>
      <dsp:txXfrm>
        <a:off x="3049211" y="240106"/>
        <a:ext cx="1157401" cy="1157401"/>
      </dsp:txXfrm>
    </dsp:sp>
    <dsp:sp modelId="{70031BED-81B5-4AA2-B6BB-59E13B704632}">
      <dsp:nvSpPr>
        <dsp:cNvPr id="0" name=""/>
        <dsp:cNvSpPr/>
      </dsp:nvSpPr>
      <dsp:spPr>
        <a:xfrm rot="2160000">
          <a:off x="4394496" y="1257479"/>
          <a:ext cx="434740" cy="552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06950" y="1329634"/>
        <a:ext cx="304318" cy="331454"/>
      </dsp:txXfrm>
    </dsp:sp>
    <dsp:sp modelId="{F1AE249C-236A-436D-BBD9-57902AA5A885}">
      <dsp:nvSpPr>
        <dsp:cNvPr id="0" name=""/>
        <dsp:cNvSpPr/>
      </dsp:nvSpPr>
      <dsp:spPr>
        <a:xfrm>
          <a:off x="4797322" y="1444634"/>
          <a:ext cx="1636811" cy="1636811"/>
        </a:xfrm>
        <a:prstGeom prst="ellipse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 pitchFamily="34" charset="0"/>
            </a:rPr>
            <a:t>2.Sourcing</a:t>
          </a:r>
        </a:p>
      </dsp:txBody>
      <dsp:txXfrm>
        <a:off x="5037027" y="1684339"/>
        <a:ext cx="1157401" cy="1157401"/>
      </dsp:txXfrm>
    </dsp:sp>
    <dsp:sp modelId="{BB3158E2-6D66-4060-B3BD-5E28DAA42275}">
      <dsp:nvSpPr>
        <dsp:cNvPr id="0" name=""/>
        <dsp:cNvSpPr/>
      </dsp:nvSpPr>
      <dsp:spPr>
        <a:xfrm rot="6480000">
          <a:off x="5022521" y="3143535"/>
          <a:ext cx="434740" cy="552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07883" y="3192001"/>
        <a:ext cx="304318" cy="331454"/>
      </dsp:txXfrm>
    </dsp:sp>
    <dsp:sp modelId="{6D30BA66-C881-4FD4-A64A-362A7BFA1345}">
      <dsp:nvSpPr>
        <dsp:cNvPr id="0" name=""/>
        <dsp:cNvSpPr/>
      </dsp:nvSpPr>
      <dsp:spPr>
        <a:xfrm>
          <a:off x="4038044" y="3781453"/>
          <a:ext cx="1636811" cy="1636811"/>
        </a:xfrm>
        <a:prstGeom prst="ellips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 pitchFamily="34" charset="0"/>
            </a:rPr>
            <a:t>3.Shortlisting</a:t>
          </a:r>
        </a:p>
      </dsp:txBody>
      <dsp:txXfrm>
        <a:off x="4277749" y="4021158"/>
        <a:ext cx="1157401" cy="1157401"/>
      </dsp:txXfrm>
    </dsp:sp>
    <dsp:sp modelId="{01F77090-8E6A-4663-A7E6-DE905269EBD4}">
      <dsp:nvSpPr>
        <dsp:cNvPr id="0" name=""/>
        <dsp:cNvSpPr/>
      </dsp:nvSpPr>
      <dsp:spPr>
        <a:xfrm rot="10800000">
          <a:off x="3422845" y="4323646"/>
          <a:ext cx="434740" cy="552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53267" y="4434131"/>
        <a:ext cx="304318" cy="331454"/>
      </dsp:txXfrm>
    </dsp:sp>
    <dsp:sp modelId="{6E4D2B1C-9F02-45CC-A13C-04C45D4913E8}">
      <dsp:nvSpPr>
        <dsp:cNvPr id="0" name=""/>
        <dsp:cNvSpPr/>
      </dsp:nvSpPr>
      <dsp:spPr>
        <a:xfrm>
          <a:off x="1580967" y="3781453"/>
          <a:ext cx="1636811" cy="1636811"/>
        </a:xfrm>
        <a:prstGeom prst="ellipse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 pitchFamily="34" charset="0"/>
            </a:rPr>
            <a:t>4.Scheduling</a:t>
          </a:r>
        </a:p>
      </dsp:txBody>
      <dsp:txXfrm>
        <a:off x="1820672" y="4021158"/>
        <a:ext cx="1157401" cy="1157401"/>
      </dsp:txXfrm>
    </dsp:sp>
    <dsp:sp modelId="{95BEBF23-C058-47D5-824D-2F2D1A5B4B5F}">
      <dsp:nvSpPr>
        <dsp:cNvPr id="0" name=""/>
        <dsp:cNvSpPr/>
      </dsp:nvSpPr>
      <dsp:spPr>
        <a:xfrm rot="15120000">
          <a:off x="1806166" y="3166939"/>
          <a:ext cx="434740" cy="552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91528" y="3339443"/>
        <a:ext cx="304318" cy="331454"/>
      </dsp:txXfrm>
    </dsp:sp>
    <dsp:sp modelId="{8D15E608-F77F-46B3-9BAD-DF0DBC4E8EBA}">
      <dsp:nvSpPr>
        <dsp:cNvPr id="0" name=""/>
        <dsp:cNvSpPr/>
      </dsp:nvSpPr>
      <dsp:spPr>
        <a:xfrm>
          <a:off x="821689" y="1444634"/>
          <a:ext cx="1636811" cy="1636811"/>
        </a:xfrm>
        <a:prstGeom prst="ellips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 pitchFamily="34" charset="0"/>
            </a:rPr>
            <a:t>Onboarding</a:t>
          </a:r>
        </a:p>
      </dsp:txBody>
      <dsp:txXfrm>
        <a:off x="1061394" y="1684339"/>
        <a:ext cx="1157401" cy="1157401"/>
      </dsp:txXfrm>
    </dsp:sp>
    <dsp:sp modelId="{C9B7D94E-2E74-4C82-AC45-5286FCD26FB5}">
      <dsp:nvSpPr>
        <dsp:cNvPr id="0" name=""/>
        <dsp:cNvSpPr/>
      </dsp:nvSpPr>
      <dsp:spPr>
        <a:xfrm rot="19440000">
          <a:off x="2406679" y="1271943"/>
          <a:ext cx="434740" cy="552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19133" y="1420758"/>
        <a:ext cx="304318" cy="331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E9C8-6D22-42EF-9080-A6541F58D98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4FE1C-94CA-4B58-885D-3BAE5364F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0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8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1B5-B60C-4374-8E93-9833F4FB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93138"/>
            <a:ext cx="10058400" cy="3566160"/>
          </a:xfrm>
        </p:spPr>
        <p:txBody>
          <a:bodyPr/>
          <a:lstStyle/>
          <a:p>
            <a:r>
              <a:rPr lang="en-US" sz="6000" dirty="0" err="1">
                <a:solidFill>
                  <a:srgbClr val="C00000"/>
                </a:solidFill>
                <a:latin typeface="Trebuchet MS" panose="020B0603020202020204" pitchFamily="34" charset="0"/>
              </a:rPr>
              <a:t>HErAcles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sz="2400" i="1" dirty="0">
                <a:latin typeface="Trebuchet MS" panose="020B0603020202020204" pitchFamily="34" charset="0"/>
              </a:rPr>
              <a:t>Hiring made easy</a:t>
            </a:r>
            <a:endParaRPr lang="en-US" i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D62C4-6A2F-4048-B6F0-945633D42D19}"/>
              </a:ext>
            </a:extLst>
          </p:cNvPr>
          <p:cNvSpPr txBox="1"/>
          <p:nvPr/>
        </p:nvSpPr>
        <p:spPr>
          <a:xfrm>
            <a:off x="6204859" y="4038599"/>
            <a:ext cx="472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Murali Mohan</a:t>
            </a:r>
          </a:p>
          <a:p>
            <a:r>
              <a:rPr lang="en-US" sz="2800" dirty="0">
                <a:latin typeface="Trebuchet MS" panose="020B0603020202020204" pitchFamily="34" charset="0"/>
              </a:rPr>
              <a:t>+91-87906-38406, murali_va@hotmail.com</a:t>
            </a:r>
          </a:p>
        </p:txBody>
      </p:sp>
    </p:spTree>
    <p:extLst>
      <p:ext uri="{BB962C8B-B14F-4D97-AF65-F5344CB8AC3E}">
        <p14:creationId xmlns:p14="http://schemas.microsoft.com/office/powerpoint/2010/main" val="30278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Scheduling: For shortlisted resumes, few solutions have capabilities to comprehensively and flexibly handle the hiring-process workflow from setting up the panel to creating interview rounds to releasing the offer.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Scheduling: A very large segment of recruiters and hiring managers follow manual processes and use basic tools like spreadsheets to carry out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3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Recruitment is a complex and multifaceted problem. Our vision is to comprehensively address the issue and provide a one-stop solution by: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Bringing job-seekers and recruiters on to a common platform.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Use AI techniques to classify applicants’ resumes to match to opens positions and aid in the shortlisting process.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Automating the scheduling of interview rounds and predict the possibility of hiring after each round.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7343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Mission Statement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Recruitment is a complex and multifaceted problem. Our vision is to comprehensively address the issue and provide a one-stop solution by: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AutoNum type="arabicPeriod" startAt="4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8686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Poor or lack of communication exists between the stakeholders causing delays in the hiring process and impacting the bottom line overall.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Hiring decisions are ambiguous because of inconsistent feedback from the panelists.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History of the hiring process is not preserved and no comprehensive view of hiring status at different org levels.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4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Bring job seekers, recruiters and hiring teams on to a common platform.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the hiring process easy by (semi/)automating the scheduling of interview rounds between candidates and panelists.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hiring decisions objective, transparent and unambiguous by defining rules (ex: voting, rating or other custom rules) to the hiring procedure. 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4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comprehensive view of the hiring status to hiring managers, recruiters and other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 instant and right level of communication among all the stakeholders during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Assist hiring teams to improve their procedures by proving an analytic view of their hiring processes.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Use AI to predict the relevance of the candidate to the job using some kind of pre-assessment(Test/Questionnaire/Past Experience </a:t>
            </a:r>
            <a:r>
              <a:rPr lang="en-US" sz="2400" dirty="0" err="1">
                <a:latin typeface="Trebuchet MS" panose="020B0603020202020204" pitchFamily="34" charset="0"/>
              </a:rPr>
              <a:t>etc</a:t>
            </a:r>
            <a:r>
              <a:rPr lang="en-US" sz="2400" dirty="0">
                <a:latin typeface="Trebuchet MS" panose="020B0603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4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cloud-based, multi-tenant solution to cater to the hiring needs of companies across business domains.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Notifications are a crucial part of our product to provide instant updates to stakeholders at various stages of the hiring process.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Web and mobile-based solution for ubiquitous availability, and fast and reliable communication.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Reporting tools to analyze the hiring processes and take course-corrective actions.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6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Businesses with continuous hiring needs.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VAS to online portals like naukri.com, monster.com, shine.com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4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Streamlined hiring process for businesses to save time and/or outsourcing costs.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Automated web and mobile notifications help in reducing delays associated with communication between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Enables objective and fast decision-making and hence less time is required to bring an employee on board.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Provides a great value-added-service to online job portals that just hold the profile information of a job seeker.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9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Selling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Self-help mechanism in registering and choosing pricing-plans.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84" y="-76707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02" y="1133972"/>
            <a:ext cx="5279571" cy="5047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Hiring is a complex process where stakeholders constantly need to deal with tedious tasks in some of the following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Sourcing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Communication etc.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Vision: We aim to create an ecosystem that simplifies the hiring process by integrating automated solutions to disparate problems.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35E76-996D-4326-B747-4D49B32F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16" y="734906"/>
            <a:ext cx="4572000" cy="53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Customer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4963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 &amp; In-Person Marketing.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7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Management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Murali Mohan (Technology and Operations)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12 years of software development experience.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4 years of operations and delivery experience.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Product Owner TBD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Business Owner TBD	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1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Software will be provided as a Service. Customers subscribe to our service and pay per use.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Standard pricing plans.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Customized pricing plans.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3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BambooHR.com – Has good UI, but lacks the ability to clone interview process workflow and setting up interview evaluation criteria.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Zoho.com – Workflows are basic and cannot handle complex requirements.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3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Status(Technology)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Technical designs for backend software in progress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TBD: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Technical designs for frontend and mobile.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 Implementation of designs.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              </a:t>
            </a: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	</a:t>
            </a:r>
            <a:r>
              <a:rPr lang="en-US" sz="8800" dirty="0">
                <a:solidFill>
                  <a:srgbClr val="C00000"/>
                </a:solidFill>
                <a:latin typeface="Trebuchet MS" panose="020B0603020202020204" pitchFamily="34" charset="0"/>
              </a:rPr>
              <a:t>***</a:t>
            </a:r>
            <a:endParaRPr lang="en-US" sz="28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73FA02-6DE7-422C-AE30-50D65335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1" y="0"/>
            <a:ext cx="11455730" cy="6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4E28D-7F94-415B-A8D9-4845DD69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0" y="983849"/>
            <a:ext cx="5594430" cy="4038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86" y="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24" y="983849"/>
            <a:ext cx="5661445" cy="403859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r>
              <a:rPr lang="en-US" dirty="0">
                <a:latin typeface="Trebuchet MS" panose="020B0603020202020204" pitchFamily="34" charset="0"/>
              </a:rPr>
              <a:t>Most software solutions in the market address only a subset of problems. </a:t>
            </a:r>
          </a:p>
          <a:p>
            <a:pPr marL="0" indent="0">
              <a:buClr>
                <a:srgbClr val="FF0000"/>
              </a:buClr>
              <a:buSzPct val="15000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"/>
            </a:pPr>
            <a:r>
              <a:rPr lang="en-US" dirty="0">
                <a:latin typeface="Trebuchet MS" panose="020B0603020202020204" pitchFamily="34" charset="0"/>
              </a:rPr>
              <a:t>We aim at managing the full life cycle of the hiring process.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Assist in every step of the process.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Provide smooth end-to-end workflows.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Timely communication and reporting. 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82488E-A973-41B7-90A6-0DE8EDA0E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3" y="770006"/>
            <a:ext cx="4714504" cy="40265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86" y="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(2/3)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4A8D43-E951-4516-9F91-B9F8F923157E}"/>
              </a:ext>
            </a:extLst>
          </p:cNvPr>
          <p:cNvSpPr txBox="1">
            <a:spLocks/>
          </p:cNvSpPr>
          <p:nvPr/>
        </p:nvSpPr>
        <p:spPr>
          <a:xfrm>
            <a:off x="911735" y="1020475"/>
            <a:ext cx="6344087" cy="3860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r>
              <a:rPr lang="en-US" dirty="0">
                <a:latin typeface="Trebuchet MS" panose="020B0603020202020204" pitchFamily="34" charset="0"/>
              </a:rPr>
              <a:t>Software solutions are either too basic or too complex to meet customer requirements. 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"/>
            </a:pPr>
            <a:r>
              <a:rPr lang="en-US" dirty="0">
                <a:latin typeface="Trebuchet MS" panose="020B0603020202020204" pitchFamily="34" charset="0"/>
              </a:rPr>
              <a:t>Our solution is designed to be extensible to meet customer needs.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 More convenient than spreadsheets because of workflows, notifications and reminders. 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Simpler than large systems that are unwieldy for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15760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86" y="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(3/3)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1F7FC-00E9-403B-AF55-1B186AF5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94" y="776844"/>
            <a:ext cx="5203371" cy="341514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6928E6-FE48-44CB-A57C-13DCF538588B}"/>
              </a:ext>
            </a:extLst>
          </p:cNvPr>
          <p:cNvSpPr txBox="1">
            <a:spLocks/>
          </p:cNvSpPr>
          <p:nvPr/>
        </p:nvSpPr>
        <p:spPr>
          <a:xfrm>
            <a:off x="1035385" y="996538"/>
            <a:ext cx="6042309" cy="4074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r>
              <a:rPr lang="en-US" dirty="0">
                <a:latin typeface="Trebuchet MS" panose="020B0603020202020204" pitchFamily="34" charset="0"/>
              </a:rPr>
              <a:t>Communication delays and unavailability of personnel slow down the hiring process.</a:t>
            </a:r>
          </a:p>
          <a:p>
            <a:pPr marL="0" indent="0">
              <a:buClr>
                <a:srgbClr val="FF0000"/>
              </a:buClr>
              <a:buSzPct val="15000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We automate routine tasks to speed up execution.</a:t>
            </a: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Stakeholders are promptly notified of changes at every step.</a:t>
            </a:r>
          </a:p>
          <a:p>
            <a:pPr marL="530352" lvl="1" indent="0">
              <a:buClr>
                <a:srgbClr val="002060"/>
              </a:buClr>
              <a:buSzPct val="15000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Real-time reporting of the hiring status to management.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2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936C6-53FD-4E56-AF55-2FB68A7BE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4" y="106878"/>
            <a:ext cx="10735294" cy="420386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0C573-4530-44B7-826A-2EAA56D8049C}"/>
              </a:ext>
            </a:extLst>
          </p:cNvPr>
          <p:cNvSpPr txBox="1">
            <a:spLocks/>
          </p:cNvSpPr>
          <p:nvPr/>
        </p:nvSpPr>
        <p:spPr>
          <a:xfrm>
            <a:off x="1151043" y="4785754"/>
            <a:ext cx="9889914" cy="135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FF0000"/>
              </a:buClr>
              <a:buSzPct val="150000"/>
              <a:buNone/>
            </a:pPr>
            <a:r>
              <a:rPr lang="en-US" sz="7200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  <a:endParaRPr lang="en-US" sz="7200" dirty="0">
              <a:latin typeface="Trebuchet MS" panose="020B0603020202020204" pitchFamily="34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190884"/>
            <a:ext cx="9601200" cy="8708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Full Life Cycle Management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B07265-1D6C-428C-9536-9AACDA7A48E1}"/>
              </a:ext>
            </a:extLst>
          </p:cNvPr>
          <p:cNvGrpSpPr/>
          <p:nvPr/>
        </p:nvGrpSpPr>
        <p:grpSpPr>
          <a:xfrm>
            <a:off x="4845133" y="1229536"/>
            <a:ext cx="7255824" cy="5418666"/>
            <a:chOff x="2159260" y="1088573"/>
            <a:chExt cx="7528208" cy="5418666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D4686A3-7152-40A1-AC41-38C2F6A89B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1541549"/>
                </p:ext>
              </p:extLst>
            </p:nvPr>
          </p:nvGraphicFramePr>
          <p:xfrm>
            <a:off x="2159260" y="1088573"/>
            <a:ext cx="7528208" cy="54186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F0F23F-0963-4ECB-9351-EFAD511F7715}"/>
                </a:ext>
              </a:extLst>
            </p:cNvPr>
            <p:cNvGrpSpPr/>
            <p:nvPr/>
          </p:nvGrpSpPr>
          <p:grpSpPr>
            <a:xfrm>
              <a:off x="4676453" y="2914288"/>
              <a:ext cx="2493818" cy="2218489"/>
              <a:chOff x="2277637" y="2700532"/>
              <a:chExt cx="2493818" cy="221848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77DC913E-AAB0-4E9B-845E-987FD18E5F4C}"/>
                  </a:ext>
                </a:extLst>
              </p:cNvPr>
              <p:cNvSpPr/>
              <p:nvPr/>
            </p:nvSpPr>
            <p:spPr>
              <a:xfrm>
                <a:off x="2645772" y="3036122"/>
                <a:ext cx="1722773" cy="1608671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Trebuchet MS" panose="020B0603020202020204" pitchFamily="34" charset="0"/>
                  </a:rPr>
                  <a:t>Communication</a:t>
                </a:r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287000C6-3C6C-41B3-951C-0AF2CA339E4E}"/>
                  </a:ext>
                </a:extLst>
              </p:cNvPr>
              <p:cNvSpPr/>
              <p:nvPr/>
            </p:nvSpPr>
            <p:spPr>
              <a:xfrm>
                <a:off x="2277637" y="2700532"/>
                <a:ext cx="2493818" cy="2218489"/>
              </a:xfrm>
              <a:prstGeom prst="donu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2A6499-C3E6-4D79-914E-D7239B52C6DE}"/>
              </a:ext>
            </a:extLst>
          </p:cNvPr>
          <p:cNvSpPr txBox="1"/>
          <p:nvPr/>
        </p:nvSpPr>
        <p:spPr>
          <a:xfrm>
            <a:off x="1118425" y="1229536"/>
            <a:ext cx="45482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rebuchet MS" panose="020B0603020202020204" pitchFamily="34" charset="0"/>
              </a:rPr>
              <a:t>We provide a one-stop solution to manage the full life cycle of hiring. Goals Include: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2200" dirty="0">
              <a:latin typeface="Trebuchet MS" panose="020B0603020202020204" pitchFamily="34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rebuchet MS" panose="020B0603020202020204" pitchFamily="34" charset="0"/>
              </a:rPr>
              <a:t>Assist in every phase of hiring (with suggestions and recommendations).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2200" dirty="0">
              <a:latin typeface="Trebuchet MS" panose="020B0603020202020204" pitchFamily="34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rebuchet MS" panose="020B0603020202020204" pitchFamily="34" charset="0"/>
              </a:rPr>
              <a:t>Provide smooth end-to-end workflows by connecting all the different phases.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2200" dirty="0">
              <a:latin typeface="Trebuchet MS" panose="020B0603020202020204" pitchFamily="34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rebuchet MS" panose="020B0603020202020204" pitchFamily="34" charset="0"/>
              </a:rPr>
              <a:t>Enable effortless communication and reporting to stakeholders through the hiring process.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629DF-6BDB-4C61-A591-24EFEB36698B}"/>
              </a:ext>
            </a:extLst>
          </p:cNvPr>
          <p:cNvSpPr txBox="1"/>
          <p:nvPr/>
        </p:nvSpPr>
        <p:spPr>
          <a:xfrm>
            <a:off x="7873338" y="3210889"/>
            <a:ext cx="119940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36852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C2BE98B-15FF-4BB5-A235-D2ABBDF9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31" y="1232135"/>
            <a:ext cx="3016332" cy="18332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C44E05-7E52-48F1-86C6-A2AEB4341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1" y="2591752"/>
            <a:ext cx="2924965" cy="1619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23CB850-2AC0-488C-A5B7-28BDE7FA8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79" y="2410824"/>
            <a:ext cx="2939650" cy="162295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CB40E34-6051-44A0-9A10-2F2BBDA23522}"/>
              </a:ext>
            </a:extLst>
          </p:cNvPr>
          <p:cNvSpPr txBox="1"/>
          <p:nvPr/>
        </p:nvSpPr>
        <p:spPr>
          <a:xfrm>
            <a:off x="4406535" y="2774124"/>
            <a:ext cx="2987891" cy="3308177"/>
          </a:xfrm>
          <a:prstGeom prst="rect">
            <a:avLst/>
          </a:prstGeom>
          <a:solidFill>
            <a:srgbClr val="CFCDE1"/>
          </a:solidFill>
          <a:ln>
            <a:noFill/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Savings in time reduce operating costs and improve the bottom line.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430B4-1497-43E4-8BCE-637EE74DD00A}"/>
              </a:ext>
            </a:extLst>
          </p:cNvPr>
          <p:cNvSpPr txBox="1"/>
          <p:nvPr/>
        </p:nvSpPr>
        <p:spPr>
          <a:xfrm>
            <a:off x="4594266" y="2766950"/>
            <a:ext cx="2603745" cy="523220"/>
          </a:xfrm>
          <a:prstGeom prst="rect">
            <a:avLst/>
          </a:prstGeom>
          <a:solidFill>
            <a:srgbClr val="CFCDE1"/>
          </a:solidFill>
          <a:ln>
            <a:noFill/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27C189A-1E22-4D0F-83ED-170F0435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62" y="27905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Value propositions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870F98-7273-4BA7-9018-4C725752E7D6}"/>
              </a:ext>
            </a:extLst>
          </p:cNvPr>
          <p:cNvGrpSpPr/>
          <p:nvPr/>
        </p:nvGrpSpPr>
        <p:grpSpPr>
          <a:xfrm>
            <a:off x="1363428" y="4192869"/>
            <a:ext cx="3044169" cy="1896036"/>
            <a:chOff x="1363428" y="4192869"/>
            <a:chExt cx="3044169" cy="189603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B1ACD-7F08-4CDD-9A98-D972BA643B58}"/>
                </a:ext>
              </a:extLst>
            </p:cNvPr>
            <p:cNvSpPr txBox="1"/>
            <p:nvPr/>
          </p:nvSpPr>
          <p:spPr>
            <a:xfrm>
              <a:off x="1363428" y="4242049"/>
              <a:ext cx="3044169" cy="1846856"/>
            </a:xfrm>
            <a:prstGeom prst="rect">
              <a:avLst/>
            </a:prstGeom>
            <a:solidFill>
              <a:srgbClr val="CFCDE1"/>
            </a:solidFill>
            <a:ln>
              <a:noFill/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  <a:defRPr>
                  <a:solidFill>
                    <a:schemeClr val="tx2"/>
                  </a:solidFill>
                </a:defRPr>
              </a:lvl1pPr>
            </a:lstStyle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High degree of accuracy in finding the right candidates yielding higher ROI.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055C0-5670-4D6D-8730-258E3824401E}"/>
                </a:ext>
              </a:extLst>
            </p:cNvPr>
            <p:cNvSpPr txBox="1"/>
            <p:nvPr/>
          </p:nvSpPr>
          <p:spPr>
            <a:xfrm>
              <a:off x="1363428" y="4192869"/>
              <a:ext cx="3043107" cy="572256"/>
            </a:xfrm>
            <a:prstGeom prst="rect">
              <a:avLst/>
            </a:prstGeom>
            <a:solidFill>
              <a:srgbClr val="CFCDE1"/>
            </a:solidFill>
            <a:ln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01C064-5F00-44EF-AED7-C7EA6291AA40}"/>
                </a:ext>
              </a:extLst>
            </p:cNvPr>
            <p:cNvCxnSpPr>
              <a:cxnSpLocks/>
            </p:cNvCxnSpPr>
            <p:nvPr/>
          </p:nvCxnSpPr>
          <p:spPr>
            <a:xfrm>
              <a:off x="1363428" y="4658591"/>
              <a:ext cx="30272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FC90D0-F4C5-4251-B572-090DD48C2250}"/>
              </a:ext>
            </a:extLst>
          </p:cNvPr>
          <p:cNvCxnSpPr>
            <a:cxnSpLocks/>
          </p:cNvCxnSpPr>
          <p:nvPr/>
        </p:nvCxnSpPr>
        <p:spPr>
          <a:xfrm flipV="1">
            <a:off x="4423951" y="3282996"/>
            <a:ext cx="2972698" cy="7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17E2AF-C2B0-43D5-88A8-226B1A06C1A8}"/>
              </a:ext>
            </a:extLst>
          </p:cNvPr>
          <p:cNvGrpSpPr/>
          <p:nvPr/>
        </p:nvGrpSpPr>
        <p:grpSpPr>
          <a:xfrm>
            <a:off x="7315862" y="4383909"/>
            <a:ext cx="3124655" cy="1704996"/>
            <a:chOff x="7222505" y="4275527"/>
            <a:chExt cx="3044169" cy="18468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944DF9-692D-4D82-B7CD-01343D057DF8}"/>
                </a:ext>
              </a:extLst>
            </p:cNvPr>
            <p:cNvSpPr txBox="1"/>
            <p:nvPr/>
          </p:nvSpPr>
          <p:spPr>
            <a:xfrm>
              <a:off x="7222505" y="4275527"/>
              <a:ext cx="3044169" cy="1846856"/>
            </a:xfrm>
            <a:prstGeom prst="rect">
              <a:avLst/>
            </a:prstGeom>
            <a:solidFill>
              <a:srgbClr val="CFCDE1"/>
            </a:solidFill>
            <a:ln>
              <a:noFill/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  <a:defRPr>
                  <a:solidFill>
                    <a:schemeClr val="tx2"/>
                  </a:solidFill>
                </a:defRPr>
              </a:lvl1pPr>
            </a:lstStyle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Real-time reporting enables better decision-making.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4690D3-C8B1-4575-A464-0E7BC5311300}"/>
                </a:ext>
              </a:extLst>
            </p:cNvPr>
            <p:cNvSpPr txBox="1"/>
            <p:nvPr/>
          </p:nvSpPr>
          <p:spPr>
            <a:xfrm>
              <a:off x="7247562" y="4275527"/>
              <a:ext cx="2994054" cy="572256"/>
            </a:xfrm>
            <a:prstGeom prst="rect">
              <a:avLst/>
            </a:prstGeom>
            <a:solidFill>
              <a:srgbClr val="CFCDE1"/>
            </a:solidFill>
            <a:ln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3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BF9146C-C719-4319-9923-E16707C8765B}"/>
                </a:ext>
              </a:extLst>
            </p:cNvPr>
            <p:cNvCxnSpPr>
              <a:cxnSpLocks/>
            </p:cNvCxnSpPr>
            <p:nvPr/>
          </p:nvCxnSpPr>
          <p:spPr>
            <a:xfrm>
              <a:off x="7326499" y="4806410"/>
              <a:ext cx="28842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D29E210-5870-44DF-A466-3516D2EE9FD1}"/>
              </a:ext>
            </a:extLst>
          </p:cNvPr>
          <p:cNvCxnSpPr>
            <a:cxnSpLocks/>
          </p:cNvCxnSpPr>
          <p:nvPr/>
        </p:nvCxnSpPr>
        <p:spPr>
          <a:xfrm>
            <a:off x="7363101" y="3290170"/>
            <a:ext cx="31325" cy="160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3657EA-F624-4EF1-BC06-6A3DE96E5FBF}"/>
              </a:ext>
            </a:extLst>
          </p:cNvPr>
          <p:cNvCxnSpPr>
            <a:cxnSpLocks/>
          </p:cNvCxnSpPr>
          <p:nvPr/>
        </p:nvCxnSpPr>
        <p:spPr>
          <a:xfrm>
            <a:off x="4417570" y="3290170"/>
            <a:ext cx="1" cy="1368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2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5197</TotalTime>
  <Words>1096</Words>
  <Application>Microsoft Office PowerPoint</Application>
  <PresentationFormat>Widescreen</PresentationFormat>
  <Paragraphs>199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Franklin Gothic Book</vt:lpstr>
      <vt:lpstr>Rockwell</vt:lpstr>
      <vt:lpstr>Rockwell Condensed</vt:lpstr>
      <vt:lpstr>Trebuchet MS</vt:lpstr>
      <vt:lpstr>Wingdings</vt:lpstr>
      <vt:lpstr>Wood Type</vt:lpstr>
      <vt:lpstr>HErAcles Hiring made easy</vt:lpstr>
      <vt:lpstr>Problem Statement</vt:lpstr>
      <vt:lpstr>PowerPoint Presentation</vt:lpstr>
      <vt:lpstr>Market Opportunities (1/3)</vt:lpstr>
      <vt:lpstr>Market Opportunities (2/3)</vt:lpstr>
      <vt:lpstr>Market Opportunities (3/3)</vt:lpstr>
      <vt:lpstr>PowerPoint Presentation</vt:lpstr>
      <vt:lpstr>Full Life Cycle Management</vt:lpstr>
      <vt:lpstr>Value propositions</vt:lpstr>
      <vt:lpstr>Scheduling</vt:lpstr>
      <vt:lpstr>Problem Statement</vt:lpstr>
      <vt:lpstr>Mission Statement (contd…)</vt:lpstr>
      <vt:lpstr>Market Opportunities (contd)</vt:lpstr>
      <vt:lpstr>Our Solution</vt:lpstr>
      <vt:lpstr>Our Solution (contd)</vt:lpstr>
      <vt:lpstr>Our Technology</vt:lpstr>
      <vt:lpstr>Target Customers</vt:lpstr>
      <vt:lpstr>Value Proposition</vt:lpstr>
      <vt:lpstr>Selling Strategy</vt:lpstr>
      <vt:lpstr>Customer Acquisition</vt:lpstr>
      <vt:lpstr>Management Team</vt:lpstr>
      <vt:lpstr>Revenue Model</vt:lpstr>
      <vt:lpstr>Competition</vt:lpstr>
      <vt:lpstr>Status(Technology)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 Scheduler</dc:title>
  <dc:creator>Mohan, Murali</dc:creator>
  <cp:lastModifiedBy>Mohan, Murali</cp:lastModifiedBy>
  <cp:revision>158</cp:revision>
  <dcterms:created xsi:type="dcterms:W3CDTF">2018-12-25T04:42:09Z</dcterms:created>
  <dcterms:modified xsi:type="dcterms:W3CDTF">2019-01-19T08:53:23Z</dcterms:modified>
</cp:coreProperties>
</file>