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notesMasterIdLst>
    <p:notesMasterId r:id="rId20"/>
  </p:notesMasterIdLst>
  <p:sldIdLst>
    <p:sldId id="256" r:id="rId2"/>
    <p:sldId id="257" r:id="rId3"/>
    <p:sldId id="276" r:id="rId4"/>
    <p:sldId id="261" r:id="rId5"/>
    <p:sldId id="275" r:id="rId6"/>
    <p:sldId id="264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5E9C8-6D22-42EF-9080-A6541F58D985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4FE1C-94CA-4B58-885D-3BAE5364F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61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01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81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82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37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64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14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84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17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22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8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58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48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17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9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AADFE13-51D1-4B4D-956F-5988FE67811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91671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E13-51D1-4B4D-956F-5988FE67811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4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E13-51D1-4B4D-956F-5988FE67811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2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E13-51D1-4B4D-956F-5988FE67811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1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ADFE13-51D1-4B4D-956F-5988FE67811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8396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E13-51D1-4B4D-956F-5988FE67811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E13-51D1-4B4D-956F-5988FE67811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0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E13-51D1-4B4D-956F-5988FE67811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1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E13-51D1-4B4D-956F-5988FE67811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4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ADFE13-51D1-4B4D-956F-5988FE67811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486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ADFE13-51D1-4B4D-956F-5988FE67811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562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AADFE13-51D1-4B4D-956F-5988FE67811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357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81B5-B60C-4374-8E93-9833F4FB4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>
                <a:solidFill>
                  <a:srgbClr val="C00000"/>
                </a:solidFill>
                <a:latin typeface="Trebuchet MS" panose="020B0603020202020204" pitchFamily="34" charset="0"/>
              </a:rPr>
              <a:t>HErAcles</a:t>
            </a:r>
            <a:br>
              <a:rPr lang="en-US" dirty="0">
                <a:latin typeface="Trebuchet MS" panose="020B0603020202020204" pitchFamily="34" charset="0"/>
              </a:rPr>
            </a:br>
            <a:r>
              <a:rPr lang="en-US" sz="2400" i="1" dirty="0">
                <a:latin typeface="Trebuchet MS" panose="020B0603020202020204" pitchFamily="34" charset="0"/>
              </a:rPr>
              <a:t>Hiring made easy</a:t>
            </a:r>
            <a:endParaRPr lang="en-US" i="1" dirty="0">
              <a:latin typeface="Trebuchet MS" panose="020B06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4D62C4-6A2F-4048-B6F0-945633D42D19}"/>
              </a:ext>
            </a:extLst>
          </p:cNvPr>
          <p:cNvSpPr txBox="1"/>
          <p:nvPr/>
        </p:nvSpPr>
        <p:spPr>
          <a:xfrm>
            <a:off x="6204859" y="4038599"/>
            <a:ext cx="47243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" panose="020B0603020202020204" pitchFamily="34" charset="0"/>
              </a:rPr>
              <a:t>Murali Mohan</a:t>
            </a:r>
          </a:p>
          <a:p>
            <a:r>
              <a:rPr lang="en-US" sz="2800" dirty="0">
                <a:latin typeface="Trebuchet MS" panose="020B0603020202020204" pitchFamily="34" charset="0"/>
              </a:rPr>
              <a:t>+91-87906-38406, murali_va@hotmail.com</a:t>
            </a:r>
          </a:p>
        </p:txBody>
      </p:sp>
    </p:spTree>
    <p:extLst>
      <p:ext uri="{BB962C8B-B14F-4D97-AF65-F5344CB8AC3E}">
        <p14:creationId xmlns:p14="http://schemas.microsoft.com/office/powerpoint/2010/main" val="302785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Target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73628"/>
            <a:ext cx="9601200" cy="51598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Businesses with continuous hiring needs.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Provide VAS to online portals like naukri.com, monster.com, shine.com etc.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14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73628"/>
            <a:ext cx="9601200" cy="51598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Streamlined hiring process for businesses to save time and/or outsourcing costs.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Automated web and mobile notifications help in reducing delays associated with communication between stakeholders.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Enables objective and fast decision-making and hence less time is required to bring an employee on board.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Provides a great value-added-service to online job portals that just hold the profile information of a job seeker. </a:t>
            </a: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797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Selling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88572"/>
            <a:ext cx="9601200" cy="588917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For SMBs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Digital Marketing.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Self-help mechanism in registering and choosing pricing-plans. 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For Large Enterprises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Custom onboarding and pricing plans. 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For job portals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Custom onboarding and pricing plans. </a:t>
            </a: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366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Customer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88572"/>
            <a:ext cx="9601200" cy="496388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For SMBs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Digital Marketing &amp; In-Person Marketing. </a:t>
            </a:r>
          </a:p>
          <a:p>
            <a:pPr marL="530352" lvl="1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For Large Enterprises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In-Person Marketing. 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For job portals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In-Person Marketing. </a:t>
            </a: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78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Management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88572"/>
            <a:ext cx="9601200" cy="588917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Murali Mohan (Technology and Operations)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latin typeface="Trebuchet MS" panose="020B0603020202020204" pitchFamily="34" charset="0"/>
              </a:rPr>
              <a:t>12 years of software development experience.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latin typeface="Trebuchet MS" panose="020B0603020202020204" pitchFamily="34" charset="0"/>
              </a:rPr>
              <a:t>4 years of operations and delivery experience. </a:t>
            </a:r>
          </a:p>
          <a:p>
            <a:pPr marL="530352" lvl="1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530352" lvl="1" indent="0">
              <a:buNone/>
            </a:pPr>
            <a:r>
              <a:rPr lang="en-US" sz="2400" dirty="0">
                <a:latin typeface="Trebuchet MS" panose="020B0603020202020204" pitchFamily="34" charset="0"/>
              </a:rPr>
              <a:t>Product Owner TBD</a:t>
            </a:r>
          </a:p>
          <a:p>
            <a:pPr marL="530352" lvl="1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530352" lvl="1" indent="0">
              <a:buNone/>
            </a:pPr>
            <a:r>
              <a:rPr lang="en-US" sz="2400" dirty="0">
                <a:latin typeface="Trebuchet MS" panose="020B0603020202020204" pitchFamily="34" charset="0"/>
              </a:rPr>
              <a:t>Business Owner TBD	</a:t>
            </a: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712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Revenue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88572"/>
            <a:ext cx="9601200" cy="376645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Software will be provided as a Service. Customers subscribe to our service and pay per use.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Standard pricing plans.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Customized pricing plans.</a:t>
            </a: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036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88572"/>
            <a:ext cx="9601200" cy="376645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BambooHR.com – Has good UI, but lacks the ability to clone interview process workflow and setting up interview evaluation criteria. 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Zoho.com – Workflows are basic and cannot handle complex requirements.</a:t>
            </a: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938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Status(Technology)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88572"/>
            <a:ext cx="9601200" cy="376645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Technical designs for backend software in progress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Trebuchet MS" panose="020B0603020202020204" pitchFamily="34" charset="0"/>
              </a:rPr>
              <a:t>TBD:</a:t>
            </a:r>
          </a:p>
          <a:p>
            <a:pPr marL="0" indent="0">
              <a:buNone/>
            </a:pPr>
            <a:r>
              <a:rPr lang="en-US" sz="2400" dirty="0">
                <a:latin typeface="Trebuchet MS" panose="020B0603020202020204" pitchFamily="34" charset="0"/>
              </a:rPr>
              <a:t>   Technical designs for frontend and mobile.</a:t>
            </a:r>
          </a:p>
          <a:p>
            <a:pPr marL="0" indent="0">
              <a:buNone/>
            </a:pPr>
            <a:r>
              <a:rPr lang="en-US" sz="2400" dirty="0">
                <a:latin typeface="Trebuchet MS" panose="020B0603020202020204" pitchFamily="34" charset="0"/>
              </a:rPr>
              <a:t>    Implementation of designs.</a:t>
            </a: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997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88572"/>
            <a:ext cx="9601200" cy="376645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Trebuchet MS" panose="020B0603020202020204" pitchFamily="34" charset="0"/>
              </a:rPr>
              <a:t>			              </a:t>
            </a:r>
          </a:p>
          <a:p>
            <a:pPr marL="0" indent="0">
              <a:buNone/>
            </a:pPr>
            <a:r>
              <a:rPr lang="en-US" sz="2800" dirty="0">
                <a:latin typeface="Trebuchet MS" panose="020B0603020202020204" pitchFamily="34" charset="0"/>
              </a:rPr>
              <a:t>				</a:t>
            </a:r>
            <a:r>
              <a:rPr lang="en-US" sz="8800" dirty="0">
                <a:solidFill>
                  <a:srgbClr val="C00000"/>
                </a:solidFill>
                <a:latin typeface="Trebuchet MS" panose="020B0603020202020204" pitchFamily="34" charset="0"/>
              </a:rPr>
              <a:t>***</a:t>
            </a:r>
            <a:endParaRPr lang="en-US" sz="2800" dirty="0">
              <a:solidFill>
                <a:srgbClr val="C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26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572" y="446315"/>
            <a:ext cx="9601200" cy="100420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572" y="1450522"/>
            <a:ext cx="9601200" cy="5211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rebuchet MS" panose="020B0603020202020204" pitchFamily="34" charset="0"/>
              </a:rPr>
              <a:t>Recruitment is a complex and multifaceted problem. Our vision is to comprehensively address the issue and provide a one-stop solution by: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rebuchet MS" panose="020B0603020202020204" pitchFamily="34" charset="0"/>
              </a:rPr>
              <a:t>Bringing job-seekers and recruiters on to a common platform.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rebuchet MS" panose="020B0603020202020204" pitchFamily="34" charset="0"/>
              </a:rPr>
              <a:t>Use AI techniques to classify applicants’ resumes to match to opens positions and aid in the shortlisting process.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rebuchet MS" panose="020B0603020202020204" pitchFamily="34" charset="0"/>
              </a:rPr>
              <a:t>Automating the scheduling of interview rounds and predict the possibility of hiring after each round.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rebuchet MS" panose="020B0603020202020204" pitchFamily="34" charset="0"/>
              </a:rPr>
              <a:t>Objectively evaluating the candidate’s performance and systematically arriving at hiring decision, and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rebuchet MS" panose="020B0603020202020204" pitchFamily="34" charset="0"/>
              </a:rPr>
              <a:t>Enabling closer collaboration and providing comprehensive view of the hiring status to all the stakeholders.</a:t>
            </a:r>
          </a:p>
        </p:txBody>
      </p:sp>
    </p:spTree>
    <p:extLst>
      <p:ext uri="{BB962C8B-B14F-4D97-AF65-F5344CB8AC3E}">
        <p14:creationId xmlns:p14="http://schemas.microsoft.com/office/powerpoint/2010/main" val="37343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572" y="273504"/>
            <a:ext cx="9601200" cy="100420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572" y="1113064"/>
            <a:ext cx="5279571" cy="54714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Hiring is a complex process where recruiters routinely deal with complex problems in the following disparate areas.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rebuchet MS" panose="020B0603020202020204" pitchFamily="34" charset="0"/>
              </a:rPr>
              <a:t>Requisitioning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rebuchet MS" panose="020B0603020202020204" pitchFamily="34" charset="0"/>
              </a:rPr>
              <a:t>Sourcing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rebuchet MS" panose="020B0603020202020204" pitchFamily="34" charset="0"/>
              </a:rPr>
              <a:t>Shortlisting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rebuchet MS" panose="020B0603020202020204" pitchFamily="34" charset="0"/>
              </a:rPr>
              <a:t>Scheduling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rebuchet MS" panose="020B0603020202020204" pitchFamily="34" charset="0"/>
              </a:rPr>
              <a:t>Onboarding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rebuchet MS" panose="020B0603020202020204" pitchFamily="34" charset="0"/>
              </a:rPr>
              <a:t>Reporting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rebuchet MS" panose="020B0603020202020204" pitchFamily="34" charset="0"/>
              </a:rPr>
              <a:t>Communication</a:t>
            </a:r>
          </a:p>
          <a:p>
            <a:pPr marL="0"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Vision: We intend to solve this problem by creating an ecosystem of virtual assistants that eliminate toil from the hiring process. 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235E76-996D-4326-B747-4D49B32FE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43" y="1285875"/>
            <a:ext cx="4572000" cy="537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9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Market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73628"/>
            <a:ext cx="9601200" cy="51598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Most hiring solutions in the market address a subset of problems in the hiring process.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Solutions </a:t>
            </a:r>
            <a:r>
              <a:rPr lang="en-US" sz="2400">
                <a:latin typeface="Trebuchet MS" panose="020B0603020202020204" pitchFamily="34" charset="0"/>
              </a:rPr>
              <a:t>are either basic or only partially </a:t>
            </a:r>
            <a:r>
              <a:rPr lang="en-US" sz="2400" dirty="0">
                <a:latin typeface="Trebuchet MS" panose="020B0603020202020204" pitchFamily="34" charset="0"/>
              </a:rPr>
              <a:t>address the problems.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For shortlisted resumes, few solutions have capabilities to comprehensively and flexibly handle the hiring-process workflow from setting up the panel to creating interview rounds to releasing the offer.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A very large segment of recruiters and hiring managers follow manual processes and use basic tools like spreadsheets to carry out the hiring process.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9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572" y="446315"/>
            <a:ext cx="9601200" cy="100420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Mission Statement (</a:t>
            </a:r>
            <a:r>
              <a:rPr lang="en-US" dirty="0" err="1">
                <a:solidFill>
                  <a:srgbClr val="C00000"/>
                </a:solidFill>
                <a:latin typeface="Trebuchet MS" panose="020B0603020202020204" pitchFamily="34" charset="0"/>
              </a:rPr>
              <a:t>contd</a:t>
            </a:r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572" y="1450522"/>
            <a:ext cx="9601200" cy="5211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rebuchet MS" panose="020B0603020202020204" pitchFamily="34" charset="0"/>
              </a:rPr>
              <a:t>Recruitment is a complex and multifaceted problem. Our vision is to comprehensively address the issue and provide a one-stop solution by: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rebuchet MS" panose="020B0603020202020204" pitchFamily="34" charset="0"/>
            </a:endParaRPr>
          </a:p>
          <a:p>
            <a:pPr marL="457200" indent="-457200">
              <a:buAutoNum type="arabicPeriod" startAt="4"/>
            </a:pPr>
            <a:r>
              <a:rPr lang="en-US" sz="2400" dirty="0">
                <a:latin typeface="Trebuchet MS" panose="020B0603020202020204" pitchFamily="34" charset="0"/>
              </a:rPr>
              <a:t>Objectively evaluating the candidate’s performance and systematically arriving at hiring decision, and </a:t>
            </a:r>
          </a:p>
          <a:p>
            <a:pPr marL="457200" indent="-457200">
              <a:buAutoNum type="arabicPeriod" startAt="4"/>
            </a:pPr>
            <a:r>
              <a:rPr lang="en-US" sz="2400" dirty="0">
                <a:latin typeface="Trebuchet MS" panose="020B0603020202020204" pitchFamily="34" charset="0"/>
              </a:rPr>
              <a:t>Enabling closer collaboration and providing comprehensive view of the hiring status to all the stakeholders.</a:t>
            </a:r>
          </a:p>
        </p:txBody>
      </p:sp>
    </p:spTree>
    <p:extLst>
      <p:ext uri="{BB962C8B-B14F-4D97-AF65-F5344CB8AC3E}">
        <p14:creationId xmlns:p14="http://schemas.microsoft.com/office/powerpoint/2010/main" val="38686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Market Opportunities (</a:t>
            </a:r>
            <a:r>
              <a:rPr lang="en-US" dirty="0" err="1">
                <a:solidFill>
                  <a:srgbClr val="C00000"/>
                </a:solidFill>
                <a:latin typeface="Trebuchet MS" panose="020B0603020202020204" pitchFamily="34" charset="0"/>
              </a:rPr>
              <a:t>contd</a:t>
            </a:r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73628"/>
            <a:ext cx="9601200" cy="51598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Poor or lack of communication exists between the stakeholders causing delays in the hiring process and impacting the bottom line overall.</a:t>
            </a: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Hiring decisions are ambiguous because of inconsistent feedback from the panelists.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History of the hiring process is not preserved and no comprehensive view of hiring status at different org levels.</a:t>
            </a: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949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73628"/>
            <a:ext cx="9601200" cy="51598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Bring job seekers, recruiters and hiring teams on to a common platform.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Make the hiring process easy by (semi/)automating the scheduling of interview rounds between candidates and panelists.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Make hiring decisions objective, transparent and unambiguous by defining rules (ex: voting, rating or other custom rules) to the hiring procedure. </a:t>
            </a: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842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Our Solution (</a:t>
            </a:r>
            <a:r>
              <a:rPr lang="en-US" dirty="0" err="1">
                <a:solidFill>
                  <a:srgbClr val="C00000"/>
                </a:solidFill>
                <a:latin typeface="Trebuchet MS" panose="020B0603020202020204" pitchFamily="34" charset="0"/>
              </a:rPr>
              <a:t>contd</a:t>
            </a:r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73628"/>
            <a:ext cx="9601200" cy="51598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Provide a comprehensive view of the hiring status to hiring managers, recruiters and other stakeholders.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Enable instant and right level of communication among all the stakeholders during the hiring process.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Assist hiring teams to improve their procedures by proving an analytic view of their hiring processes.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Use AI to predict the relevance of the candidate to the job using some kind of pre-assessment(Test/Questionnaire/Past Experience </a:t>
            </a:r>
            <a:r>
              <a:rPr lang="en-US" sz="2400" dirty="0" err="1">
                <a:latin typeface="Trebuchet MS" panose="020B0603020202020204" pitchFamily="34" charset="0"/>
              </a:rPr>
              <a:t>etc</a:t>
            </a:r>
            <a:r>
              <a:rPr lang="en-US" sz="2400" dirty="0">
                <a:latin typeface="Trebuchet MS" panose="020B0603020202020204" pitchFamily="34" charset="0"/>
              </a:rPr>
              <a:t>).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447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Our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73628"/>
            <a:ext cx="9601200" cy="51598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Provide a cloud-based, multi-tenant solution to cater to the hiring needs of companies across business domains.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Notifications are a crucial part of our product to provide instant updates to stakeholders at various stages of the hiring process.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Web and mobile-based solution for ubiquitous availability, and fast and reliable communication.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Reporting tools to analyze the hiring processes and take course-corrective actions. </a:t>
            </a: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46557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790</TotalTime>
  <Words>862</Words>
  <Application>Microsoft Office PowerPoint</Application>
  <PresentationFormat>Widescreen</PresentationFormat>
  <Paragraphs>150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Franklin Gothic Book</vt:lpstr>
      <vt:lpstr>Trebuchet MS</vt:lpstr>
      <vt:lpstr>Wingdings</vt:lpstr>
      <vt:lpstr>Crop</vt:lpstr>
      <vt:lpstr>HErAcles Hiring made easy</vt:lpstr>
      <vt:lpstr>Problem Statement</vt:lpstr>
      <vt:lpstr>Problem Statement</vt:lpstr>
      <vt:lpstr>Market Opportunities</vt:lpstr>
      <vt:lpstr>Mission Statement (contd…)</vt:lpstr>
      <vt:lpstr>Market Opportunities (contd)</vt:lpstr>
      <vt:lpstr>Our Solution</vt:lpstr>
      <vt:lpstr>Our Solution (contd)</vt:lpstr>
      <vt:lpstr>Our Technology</vt:lpstr>
      <vt:lpstr>Target Customers</vt:lpstr>
      <vt:lpstr>Value Proposition</vt:lpstr>
      <vt:lpstr>Selling Strategy</vt:lpstr>
      <vt:lpstr>Customer Acquisition</vt:lpstr>
      <vt:lpstr>Management Team</vt:lpstr>
      <vt:lpstr>Revenue Model</vt:lpstr>
      <vt:lpstr>Competition</vt:lpstr>
      <vt:lpstr>Status(Technology)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Interview Scheduler</dc:title>
  <dc:creator>Mohan, Murali</dc:creator>
  <cp:lastModifiedBy>Mohan, Murali</cp:lastModifiedBy>
  <cp:revision>86</cp:revision>
  <dcterms:created xsi:type="dcterms:W3CDTF">2018-12-25T04:42:09Z</dcterms:created>
  <dcterms:modified xsi:type="dcterms:W3CDTF">2019-01-12T14:15:37Z</dcterms:modified>
</cp:coreProperties>
</file>