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notesMasterIdLst>
    <p:notesMasterId r:id="rId28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8" r:id="rId11"/>
    <p:sldId id="267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1" r:id="rId24"/>
    <p:sldId id="280" r:id="rId25"/>
    <p:sldId id="282" r:id="rId26"/>
    <p:sldId id="283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437" autoAdjust="0"/>
    <p:restoredTop sz="94660"/>
  </p:normalViewPr>
  <p:slideViewPr>
    <p:cSldViewPr snapToGrid="0">
      <p:cViewPr varScale="1">
        <p:scale>
          <a:sx n="78" d="100"/>
          <a:sy n="78" d="100"/>
        </p:scale>
        <p:origin x="90" y="9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0777A7-133F-4858-8AB3-833D62427676}" type="datetimeFigureOut">
              <a:rPr lang="en-US" smtClean="0"/>
              <a:t>10/12/2013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CD4A14-F60B-4867-99F3-ACE321E94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685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D4A14-F60B-4867-99F3-ACE321E9479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362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9314" y="596019"/>
            <a:ext cx="7510506" cy="3213982"/>
          </a:xfrm>
        </p:spPr>
        <p:txBody>
          <a:bodyPr anchor="b">
            <a:normAutofit/>
          </a:bodyPr>
          <a:lstStyle>
            <a:lvl1pPr algn="ctr">
              <a:defRPr sz="40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314" y="3886200"/>
            <a:ext cx="7510506" cy="2219108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64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677" y="4377485"/>
            <a:ext cx="7413007" cy="907505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7678" y="996188"/>
            <a:ext cx="7301427" cy="298112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677" y="5284990"/>
            <a:ext cx="7413007" cy="81707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10/12/2013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7678" y="6181344"/>
            <a:ext cx="533727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072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4" cy="3137782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343400"/>
            <a:ext cx="7511474" cy="175866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2953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83818" y="86027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888822" y="29859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942" y="596018"/>
            <a:ext cx="6974115" cy="3044079"/>
          </a:xfrm>
        </p:spPr>
        <p:txBody>
          <a:bodyPr anchor="ctr">
            <a:normAutofit/>
          </a:bodyPr>
          <a:lstStyle>
            <a:lvl1pPr algn="l">
              <a:defRPr sz="28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56436" y="3650606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641206"/>
            <a:ext cx="7511473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8219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3603566"/>
            <a:ext cx="7512338" cy="14688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015" y="5072366"/>
            <a:ext cx="7512339" cy="102969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2695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583818" y="75385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887556" y="287949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942" y="596018"/>
            <a:ext cx="6974115" cy="2844369"/>
          </a:xfrm>
        </p:spPr>
        <p:txBody>
          <a:bodyPr anchor="ctr">
            <a:normAutofit/>
          </a:bodyPr>
          <a:lstStyle>
            <a:lvl1pPr algn="l">
              <a:defRPr sz="28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8347" y="3886200"/>
            <a:ext cx="7512338" cy="105366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939862"/>
            <a:ext cx="7512338" cy="1162198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5238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6" y="596018"/>
            <a:ext cx="7511473" cy="275678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8346" y="3682941"/>
            <a:ext cx="7511473" cy="104928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732224"/>
            <a:ext cx="7511472" cy="1369836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1555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13124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3422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708" y="596018"/>
            <a:ext cx="1778112" cy="55060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8347" y="596018"/>
            <a:ext cx="5624137" cy="550604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15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128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314" y="3270698"/>
            <a:ext cx="7510506" cy="1823305"/>
          </a:xfrm>
        </p:spPr>
        <p:txBody>
          <a:bodyPr anchor="b">
            <a:normAutofit/>
          </a:bodyPr>
          <a:lstStyle>
            <a:lvl1pPr algn="r">
              <a:defRPr sz="2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9314" y="5103810"/>
            <a:ext cx="7510506" cy="99825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164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347" y="2060898"/>
            <a:ext cx="3685073" cy="4031331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0" y="2060898"/>
            <a:ext cx="3689239" cy="403133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10/12/2013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30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6306" y="2060898"/>
            <a:ext cx="3397113" cy="733596"/>
          </a:xfrm>
        </p:spPr>
        <p:txBody>
          <a:bodyPr anchor="b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347" y="2786027"/>
            <a:ext cx="3685073" cy="331603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150" y="2060898"/>
            <a:ext cx="3419670" cy="725129"/>
          </a:xfrm>
        </p:spPr>
        <p:txBody>
          <a:bodyPr anchor="b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65" y="2786027"/>
            <a:ext cx="3701520" cy="331603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10/12/2013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240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10/12/2013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447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10/12/2013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820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1754928"/>
            <a:ext cx="2729523" cy="1371600"/>
          </a:xfrm>
        </p:spPr>
        <p:txBody>
          <a:bodyPr anchor="b">
            <a:normAutofit/>
          </a:bodyPr>
          <a:lstStyle>
            <a:lvl1pPr algn="l">
              <a:defRPr sz="2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8856" y="596018"/>
            <a:ext cx="4500964" cy="5506041"/>
          </a:xfrm>
        </p:spPr>
        <p:txBody>
          <a:bodyPr anchor="ctr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347" y="3126528"/>
            <a:ext cx="2729523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10/12/2013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994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1898269"/>
            <a:ext cx="4423803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15442" y="-18288"/>
            <a:ext cx="2500062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7318" y="3269869"/>
            <a:ext cx="4423803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23649" y="6181344"/>
            <a:ext cx="718502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10/12/2013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18348" y="6181344"/>
            <a:ext cx="37053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24262" y="6181344"/>
            <a:ext cx="305186" cy="32925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979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1312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8" y="2060898"/>
            <a:ext cx="7511472" cy="4041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1708" y="6178260"/>
            <a:ext cx="12874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10/12/2013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8347" y="6178260"/>
            <a:ext cx="5624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17202" y="617826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108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28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РЕЛЯЦИОННЫЙ ДИЗАЙН</a:t>
            </a:r>
            <a:br>
              <a:rPr lang="ru-RU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«Базы данных и экспертные системы»</a:t>
            </a:r>
          </a:p>
          <a:p>
            <a:r>
              <a:rPr lang="ru-RU" dirty="0" smtClean="0"/>
              <a:t>Сергей Сергеевич Гребенкин</a:t>
            </a:r>
          </a:p>
          <a:p>
            <a:r>
              <a:rPr lang="ru-RU" dirty="0" smtClean="0"/>
              <a:t>Сергей Константинович Муравьев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373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Пример: Информация об абитуриентах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348" y="2060897"/>
            <a:ext cx="7511472" cy="4488183"/>
          </a:xfrm>
        </p:spPr>
        <p:txBody>
          <a:bodyPr>
            <a:normAutofit fontScale="92500" lnSpcReduction="20000"/>
          </a:bodyPr>
          <a:lstStyle/>
          <a:p>
            <a:r>
              <a:rPr lang="ru-RU" sz="2400" dirty="0"/>
              <a:t>Номер паспорта и имя</a:t>
            </a:r>
          </a:p>
          <a:p>
            <a:r>
              <a:rPr lang="ru-RU" sz="2400" dirty="0"/>
              <a:t>Университеты, куда абитуриент подает документы</a:t>
            </a:r>
          </a:p>
          <a:p>
            <a:r>
              <a:rPr lang="ru-RU" sz="2400" dirty="0"/>
              <a:t>Школа, которую посещал абитуриент (вместе с городом)</a:t>
            </a:r>
          </a:p>
          <a:p>
            <a:r>
              <a:rPr lang="ru-RU" sz="2400" dirty="0" smtClean="0"/>
              <a:t>Хобби</a:t>
            </a:r>
          </a:p>
          <a:p>
            <a:endParaRPr lang="ru-RU" sz="2400" dirty="0"/>
          </a:p>
          <a:p>
            <a:pPr marL="0" indent="0">
              <a:buNone/>
            </a:pPr>
            <a:r>
              <a:rPr lang="en-US" sz="2400" dirty="0" smtClean="0"/>
              <a:t>Student(</a:t>
            </a:r>
            <a:r>
              <a:rPr lang="en-US" sz="2400" dirty="0" err="1" smtClean="0"/>
              <a:t>passNo</a:t>
            </a:r>
            <a:r>
              <a:rPr lang="en-US" sz="2400" dirty="0" smtClean="0"/>
              <a:t>, </a:t>
            </a:r>
            <a:r>
              <a:rPr lang="en-US" sz="2400" dirty="0" err="1" smtClean="0"/>
              <a:t>sName</a:t>
            </a:r>
            <a:r>
              <a:rPr lang="en-US" sz="2400" dirty="0" smtClean="0"/>
              <a:t>)</a:t>
            </a:r>
          </a:p>
          <a:p>
            <a:pPr marL="0" indent="0">
              <a:buNone/>
            </a:pPr>
            <a:r>
              <a:rPr lang="en-US" sz="2400" dirty="0" smtClean="0"/>
              <a:t>Apply(</a:t>
            </a:r>
            <a:r>
              <a:rPr lang="en-US" sz="2400" dirty="0" err="1" smtClean="0"/>
              <a:t>passNo</a:t>
            </a:r>
            <a:r>
              <a:rPr lang="en-US" sz="2400" dirty="0" smtClean="0"/>
              <a:t>, </a:t>
            </a:r>
            <a:r>
              <a:rPr lang="en-US" sz="2400" dirty="0" err="1" smtClean="0"/>
              <a:t>uName</a:t>
            </a:r>
            <a:r>
              <a:rPr lang="en-US" sz="2400" dirty="0" smtClean="0"/>
              <a:t>)</a:t>
            </a:r>
          </a:p>
          <a:p>
            <a:pPr marL="0" indent="0">
              <a:buNone/>
            </a:pPr>
            <a:r>
              <a:rPr lang="en-US" sz="2400" dirty="0" err="1" smtClean="0"/>
              <a:t>HighSchool</a:t>
            </a:r>
            <a:r>
              <a:rPr lang="en-US" sz="2400" dirty="0" smtClean="0"/>
              <a:t>(</a:t>
            </a:r>
            <a:r>
              <a:rPr lang="en-US" sz="2400" dirty="0" err="1" smtClean="0"/>
              <a:t>passNo</a:t>
            </a:r>
            <a:r>
              <a:rPr lang="en-US" sz="2400" dirty="0" smtClean="0"/>
              <a:t>, HS) &lt;- </a:t>
            </a:r>
            <a:r>
              <a:rPr lang="ru-RU" sz="2400" dirty="0" smtClean="0"/>
              <a:t>двусмысленность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Located(HS, </a:t>
            </a:r>
            <a:r>
              <a:rPr lang="en-US" sz="2400" dirty="0" err="1" smtClean="0"/>
              <a:t>HScity</a:t>
            </a:r>
            <a:r>
              <a:rPr lang="en-US" sz="2400" dirty="0" smtClean="0"/>
              <a:t>)</a:t>
            </a:r>
          </a:p>
          <a:p>
            <a:pPr marL="0" indent="0">
              <a:buNone/>
            </a:pPr>
            <a:r>
              <a:rPr lang="en-US" sz="2400" dirty="0" smtClean="0"/>
              <a:t>Hobbies(</a:t>
            </a:r>
            <a:r>
              <a:rPr lang="en-US" sz="2400" dirty="0" err="1" smtClean="0"/>
              <a:t>passNo</a:t>
            </a:r>
            <a:r>
              <a:rPr lang="en-US" sz="2400" dirty="0" smtClean="0"/>
              <a:t>, hobby)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1533488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Пример: Информация об абитуриентах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348" y="2060897"/>
            <a:ext cx="7511472" cy="4488183"/>
          </a:xfrm>
        </p:spPr>
        <p:txBody>
          <a:bodyPr>
            <a:normAutofit fontScale="92500" lnSpcReduction="20000"/>
          </a:bodyPr>
          <a:lstStyle/>
          <a:p>
            <a:r>
              <a:rPr lang="ru-RU" sz="2400" dirty="0"/>
              <a:t>Номер паспорта и имя</a:t>
            </a:r>
          </a:p>
          <a:p>
            <a:r>
              <a:rPr lang="ru-RU" sz="2400" dirty="0"/>
              <a:t>Университеты, куда абитуриент подает документы</a:t>
            </a:r>
          </a:p>
          <a:p>
            <a:r>
              <a:rPr lang="ru-RU" sz="2400" dirty="0"/>
              <a:t>Школа, которую посещал абитуриент (вместе с городом)</a:t>
            </a:r>
          </a:p>
          <a:p>
            <a:r>
              <a:rPr lang="ru-RU" sz="2400" dirty="0" smtClean="0"/>
              <a:t>Хобби</a:t>
            </a:r>
          </a:p>
          <a:p>
            <a:endParaRPr lang="ru-RU" sz="2400" dirty="0"/>
          </a:p>
          <a:p>
            <a:pPr marL="0" indent="0">
              <a:buNone/>
            </a:pPr>
            <a:r>
              <a:rPr lang="en-US" sz="2400" dirty="0" smtClean="0"/>
              <a:t>Student(</a:t>
            </a:r>
            <a:r>
              <a:rPr lang="en-US" sz="2400" dirty="0" err="1" smtClean="0"/>
              <a:t>passNo</a:t>
            </a:r>
            <a:r>
              <a:rPr lang="en-US" sz="2400" dirty="0" smtClean="0"/>
              <a:t>, </a:t>
            </a:r>
            <a:r>
              <a:rPr lang="en-US" sz="2400" dirty="0" err="1" smtClean="0"/>
              <a:t>sName</a:t>
            </a:r>
            <a:r>
              <a:rPr lang="en-US" sz="2400" dirty="0" smtClean="0"/>
              <a:t>)</a:t>
            </a:r>
          </a:p>
          <a:p>
            <a:pPr marL="0" indent="0">
              <a:buNone/>
            </a:pPr>
            <a:r>
              <a:rPr lang="en-US" sz="2400" dirty="0" smtClean="0"/>
              <a:t>Apply(</a:t>
            </a:r>
            <a:r>
              <a:rPr lang="en-US" sz="2400" dirty="0" err="1" smtClean="0"/>
              <a:t>passNo</a:t>
            </a:r>
            <a:r>
              <a:rPr lang="en-US" sz="2400" dirty="0" smtClean="0"/>
              <a:t>, </a:t>
            </a:r>
            <a:r>
              <a:rPr lang="en-US" sz="2400" dirty="0" err="1" smtClean="0"/>
              <a:t>uName</a:t>
            </a:r>
            <a:r>
              <a:rPr lang="en-US" sz="2400" dirty="0" smtClean="0"/>
              <a:t>)</a:t>
            </a:r>
          </a:p>
          <a:p>
            <a:pPr marL="0" indent="0">
              <a:buNone/>
            </a:pPr>
            <a:r>
              <a:rPr lang="en-US" sz="2400" dirty="0" err="1" smtClean="0"/>
              <a:t>HighSchool</a:t>
            </a:r>
            <a:r>
              <a:rPr lang="en-US" sz="2400" dirty="0" smtClean="0"/>
              <a:t>(</a:t>
            </a:r>
            <a:r>
              <a:rPr lang="en-US" sz="2400" dirty="0" err="1" smtClean="0"/>
              <a:t>passNo</a:t>
            </a:r>
            <a:r>
              <a:rPr lang="en-US" sz="2400" dirty="0" smtClean="0"/>
              <a:t>, HS, </a:t>
            </a:r>
            <a:r>
              <a:rPr lang="en-US" sz="2400" dirty="0" err="1" smtClean="0"/>
              <a:t>HScity</a:t>
            </a:r>
            <a:r>
              <a:rPr lang="en-US" sz="2400" dirty="0" smtClean="0"/>
              <a:t>)</a:t>
            </a:r>
          </a:p>
          <a:p>
            <a:pPr marL="0" indent="0">
              <a:buNone/>
            </a:pPr>
            <a:r>
              <a:rPr lang="en-US" sz="2400" strike="sngStrike" dirty="0" smtClean="0"/>
              <a:t>Located(HS, </a:t>
            </a:r>
            <a:r>
              <a:rPr lang="en-US" sz="2400" strike="sngStrike" dirty="0" err="1" smtClean="0"/>
              <a:t>HScity</a:t>
            </a:r>
            <a:r>
              <a:rPr lang="en-US" sz="2400" strike="sngStrike" dirty="0" smtClean="0"/>
              <a:t>)</a:t>
            </a:r>
          </a:p>
          <a:p>
            <a:pPr marL="0" indent="0">
              <a:buNone/>
            </a:pPr>
            <a:r>
              <a:rPr lang="en-US" sz="2400" dirty="0" smtClean="0"/>
              <a:t>Hobbies(</a:t>
            </a:r>
            <a:r>
              <a:rPr lang="en-US" sz="2400" dirty="0" err="1" smtClean="0"/>
              <a:t>passNo</a:t>
            </a:r>
            <a:r>
              <a:rPr lang="en-US" sz="2400" dirty="0" smtClean="0"/>
              <a:t>, hobby)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1143463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Пример: Информация об абитуриентах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348" y="2060897"/>
            <a:ext cx="7511472" cy="4797103"/>
          </a:xfrm>
        </p:spPr>
        <p:txBody>
          <a:bodyPr>
            <a:normAutofit fontScale="85000" lnSpcReduction="20000"/>
          </a:bodyPr>
          <a:lstStyle/>
          <a:p>
            <a:r>
              <a:rPr lang="ru-RU" sz="2400" dirty="0"/>
              <a:t>Номер паспорта и имя</a:t>
            </a:r>
          </a:p>
          <a:p>
            <a:r>
              <a:rPr lang="ru-RU" sz="2400" dirty="0"/>
              <a:t>Университеты, куда абитуриент подает документы</a:t>
            </a:r>
          </a:p>
          <a:p>
            <a:r>
              <a:rPr lang="ru-RU" sz="2400" dirty="0"/>
              <a:t>Школа, которую посещал абитуриент (вместе с городом)</a:t>
            </a:r>
          </a:p>
          <a:p>
            <a:r>
              <a:rPr lang="ru-RU" sz="2400" dirty="0" smtClean="0"/>
              <a:t>Хобби</a:t>
            </a:r>
          </a:p>
          <a:p>
            <a:endParaRPr lang="ru-RU" sz="2400" dirty="0"/>
          </a:p>
          <a:p>
            <a:pPr marL="0" indent="0">
              <a:buNone/>
            </a:pPr>
            <a:r>
              <a:rPr lang="en-US" sz="2400" dirty="0" smtClean="0"/>
              <a:t>Student(</a:t>
            </a:r>
            <a:r>
              <a:rPr lang="en-US" sz="2400" dirty="0" err="1" smtClean="0"/>
              <a:t>passNo</a:t>
            </a:r>
            <a:r>
              <a:rPr lang="en-US" sz="2400" dirty="0" smtClean="0"/>
              <a:t>, </a:t>
            </a:r>
            <a:r>
              <a:rPr lang="en-US" sz="2400" dirty="0" err="1" smtClean="0"/>
              <a:t>sName</a:t>
            </a:r>
            <a:r>
              <a:rPr lang="en-US" sz="2400" dirty="0" smtClean="0"/>
              <a:t>)</a:t>
            </a:r>
          </a:p>
          <a:p>
            <a:pPr marL="0" indent="0">
              <a:buNone/>
            </a:pPr>
            <a:r>
              <a:rPr lang="en-US" sz="2400" dirty="0" smtClean="0"/>
              <a:t>Apply(</a:t>
            </a:r>
            <a:r>
              <a:rPr lang="en-US" sz="2400" dirty="0" err="1" smtClean="0"/>
              <a:t>passNo</a:t>
            </a:r>
            <a:r>
              <a:rPr lang="en-US" sz="2400" dirty="0" smtClean="0"/>
              <a:t>, </a:t>
            </a:r>
            <a:r>
              <a:rPr lang="en-US" sz="2400" dirty="0" err="1" smtClean="0"/>
              <a:t>uName</a:t>
            </a:r>
            <a:r>
              <a:rPr lang="en-US" sz="2400" dirty="0" smtClean="0"/>
              <a:t>)</a:t>
            </a:r>
          </a:p>
          <a:p>
            <a:pPr marL="0" indent="0">
              <a:buNone/>
            </a:pPr>
            <a:r>
              <a:rPr lang="en-US" sz="2400" dirty="0" err="1" smtClean="0"/>
              <a:t>HighSchool</a:t>
            </a:r>
            <a:r>
              <a:rPr lang="en-US" sz="2400" dirty="0" smtClean="0"/>
              <a:t>(</a:t>
            </a:r>
            <a:r>
              <a:rPr lang="en-US" sz="2400" dirty="0" err="1" smtClean="0"/>
              <a:t>passNo</a:t>
            </a:r>
            <a:r>
              <a:rPr lang="en-US" sz="2400" dirty="0" smtClean="0"/>
              <a:t>, HS, </a:t>
            </a:r>
            <a:r>
              <a:rPr lang="en-US" sz="2400" dirty="0" err="1" smtClean="0"/>
              <a:t>HScity</a:t>
            </a:r>
            <a:r>
              <a:rPr lang="en-US" sz="2400" dirty="0" smtClean="0"/>
              <a:t>)</a:t>
            </a:r>
          </a:p>
          <a:p>
            <a:pPr marL="0" indent="0">
              <a:buNone/>
            </a:pPr>
            <a:r>
              <a:rPr lang="en-US" sz="2400" strike="sngStrike" dirty="0" smtClean="0"/>
              <a:t>Located(HS, </a:t>
            </a:r>
            <a:r>
              <a:rPr lang="en-US" sz="2400" strike="sngStrike" dirty="0" err="1" smtClean="0"/>
              <a:t>HScity</a:t>
            </a:r>
            <a:r>
              <a:rPr lang="en-US" sz="2400" strike="sngStrike" dirty="0" smtClean="0"/>
              <a:t>)</a:t>
            </a:r>
          </a:p>
          <a:p>
            <a:pPr marL="0" indent="0">
              <a:buNone/>
            </a:pPr>
            <a:r>
              <a:rPr lang="en-US" sz="2400" dirty="0" smtClean="0"/>
              <a:t>Hobbies(</a:t>
            </a:r>
            <a:r>
              <a:rPr lang="en-US" sz="2400" dirty="0" err="1" smtClean="0"/>
              <a:t>passNo</a:t>
            </a:r>
            <a:r>
              <a:rPr lang="en-US" sz="2400" dirty="0" smtClean="0"/>
              <a:t>, hobby)</a:t>
            </a:r>
            <a:r>
              <a:rPr lang="ru-RU" sz="2400" dirty="0" smtClean="0"/>
              <a:t> </a:t>
            </a:r>
            <a:r>
              <a:rPr lang="en-US" sz="2400" dirty="0" smtClean="0"/>
              <a:t>&lt;- </a:t>
            </a:r>
            <a:r>
              <a:rPr lang="ru-RU" sz="2400" dirty="0" smtClean="0"/>
              <a:t>что если студент не хочет,</a:t>
            </a:r>
          </a:p>
          <a:p>
            <a:pPr marL="0" indent="0">
              <a:buNone/>
            </a:pPr>
            <a:r>
              <a:rPr lang="ru-RU" sz="2400" dirty="0"/>
              <a:t>	</a:t>
            </a:r>
            <a:r>
              <a:rPr lang="ru-RU" sz="2400" dirty="0" smtClean="0"/>
              <a:t>чтобы какой-то конкретный университет знал о его хобби,</a:t>
            </a:r>
          </a:p>
          <a:p>
            <a:pPr marL="0" indent="0">
              <a:buNone/>
            </a:pPr>
            <a:r>
              <a:rPr lang="ru-RU" sz="2400" dirty="0"/>
              <a:t>	</a:t>
            </a:r>
            <a:r>
              <a:rPr lang="ru-RU" sz="2400" dirty="0" smtClean="0"/>
              <a:t>допустим, о сноуборде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3428473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Пример: Информация об абитуриентах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348" y="2060897"/>
            <a:ext cx="7511472" cy="4797103"/>
          </a:xfrm>
        </p:spPr>
        <p:txBody>
          <a:bodyPr>
            <a:normAutofit fontScale="92500" lnSpcReduction="10000"/>
          </a:bodyPr>
          <a:lstStyle/>
          <a:p>
            <a:r>
              <a:rPr lang="ru-RU" sz="2400" dirty="0"/>
              <a:t>Номер паспорта и имя</a:t>
            </a:r>
          </a:p>
          <a:p>
            <a:r>
              <a:rPr lang="ru-RU" sz="2400" dirty="0"/>
              <a:t>Университеты, куда абитуриент подает документы</a:t>
            </a:r>
          </a:p>
          <a:p>
            <a:r>
              <a:rPr lang="ru-RU" sz="2400" dirty="0"/>
              <a:t>Школа, которую посещал абитуриент (вместе с городом)</a:t>
            </a:r>
          </a:p>
          <a:p>
            <a:r>
              <a:rPr lang="ru-RU" sz="2400" dirty="0" smtClean="0"/>
              <a:t>Хобби</a:t>
            </a:r>
          </a:p>
          <a:p>
            <a:endParaRPr lang="ru-RU" sz="2400" dirty="0"/>
          </a:p>
          <a:p>
            <a:pPr marL="0" indent="0">
              <a:buNone/>
            </a:pPr>
            <a:r>
              <a:rPr lang="en-US" sz="2400" dirty="0" smtClean="0">
                <a:solidFill>
                  <a:srgbClr val="00B0F0"/>
                </a:solidFill>
              </a:rPr>
              <a:t>Student(</a:t>
            </a:r>
            <a:r>
              <a:rPr lang="en-US" sz="2400" dirty="0" err="1" smtClean="0">
                <a:solidFill>
                  <a:srgbClr val="00B0F0"/>
                </a:solidFill>
              </a:rPr>
              <a:t>passNo</a:t>
            </a:r>
            <a:r>
              <a:rPr lang="en-US" sz="2400" dirty="0" smtClean="0">
                <a:solidFill>
                  <a:srgbClr val="00B0F0"/>
                </a:solidFill>
              </a:rPr>
              <a:t>, </a:t>
            </a:r>
            <a:r>
              <a:rPr lang="en-US" sz="2400" dirty="0" err="1" smtClean="0">
                <a:solidFill>
                  <a:srgbClr val="00B0F0"/>
                </a:solidFill>
              </a:rPr>
              <a:t>sName</a:t>
            </a:r>
            <a:r>
              <a:rPr lang="en-US" sz="2400" dirty="0" smtClean="0">
                <a:solidFill>
                  <a:srgbClr val="00B0F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B0F0"/>
                </a:solidFill>
              </a:rPr>
              <a:t>Apply(</a:t>
            </a:r>
            <a:r>
              <a:rPr lang="en-US" sz="2400" dirty="0" err="1" smtClean="0">
                <a:solidFill>
                  <a:srgbClr val="00B0F0"/>
                </a:solidFill>
              </a:rPr>
              <a:t>passNo</a:t>
            </a:r>
            <a:r>
              <a:rPr lang="en-US" sz="2400" dirty="0" smtClean="0">
                <a:solidFill>
                  <a:srgbClr val="00B0F0"/>
                </a:solidFill>
              </a:rPr>
              <a:t>, </a:t>
            </a:r>
            <a:r>
              <a:rPr lang="en-US" sz="2400" dirty="0" err="1" smtClean="0">
                <a:solidFill>
                  <a:srgbClr val="00B0F0"/>
                </a:solidFill>
              </a:rPr>
              <a:t>uName</a:t>
            </a:r>
            <a:r>
              <a:rPr lang="en-US" sz="2400" dirty="0" smtClean="0">
                <a:solidFill>
                  <a:srgbClr val="00B0F0"/>
                </a:solidFill>
              </a:rPr>
              <a:t>, hobby)</a:t>
            </a:r>
          </a:p>
          <a:p>
            <a:pPr marL="0" indent="0">
              <a:buNone/>
            </a:pPr>
            <a:r>
              <a:rPr lang="en-US" sz="2400" dirty="0" err="1" smtClean="0">
                <a:solidFill>
                  <a:srgbClr val="00B0F0"/>
                </a:solidFill>
              </a:rPr>
              <a:t>HighSchool</a:t>
            </a:r>
            <a:r>
              <a:rPr lang="en-US" sz="2400" dirty="0" smtClean="0">
                <a:solidFill>
                  <a:srgbClr val="00B0F0"/>
                </a:solidFill>
              </a:rPr>
              <a:t>(</a:t>
            </a:r>
            <a:r>
              <a:rPr lang="en-US" sz="2400" dirty="0" err="1" smtClean="0">
                <a:solidFill>
                  <a:srgbClr val="00B0F0"/>
                </a:solidFill>
              </a:rPr>
              <a:t>passNo</a:t>
            </a:r>
            <a:r>
              <a:rPr lang="en-US" sz="2400" dirty="0" smtClean="0">
                <a:solidFill>
                  <a:srgbClr val="00B0F0"/>
                </a:solidFill>
              </a:rPr>
              <a:t>, HS, </a:t>
            </a:r>
            <a:r>
              <a:rPr lang="en-US" sz="2400" dirty="0" err="1" smtClean="0">
                <a:solidFill>
                  <a:srgbClr val="00B0F0"/>
                </a:solidFill>
              </a:rPr>
              <a:t>HScity</a:t>
            </a:r>
            <a:r>
              <a:rPr lang="en-US" sz="2400" dirty="0" smtClean="0">
                <a:solidFill>
                  <a:srgbClr val="00B0F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400" strike="sngStrike" dirty="0" smtClean="0"/>
              <a:t>Located(HS, </a:t>
            </a:r>
            <a:r>
              <a:rPr lang="en-US" sz="2400" strike="sngStrike" dirty="0" err="1" smtClean="0"/>
              <a:t>HScity</a:t>
            </a:r>
            <a:r>
              <a:rPr lang="en-US" sz="2400" strike="sngStrike" dirty="0" smtClean="0"/>
              <a:t>)</a:t>
            </a:r>
          </a:p>
          <a:p>
            <a:pPr marL="0" indent="0">
              <a:buNone/>
            </a:pPr>
            <a:r>
              <a:rPr lang="en-US" sz="2400" strike="sngStrike" dirty="0" smtClean="0"/>
              <a:t>Hobbies(</a:t>
            </a:r>
            <a:r>
              <a:rPr lang="en-US" sz="2400" strike="sngStrike" dirty="0" err="1" smtClean="0"/>
              <a:t>passNo</a:t>
            </a:r>
            <a:r>
              <a:rPr lang="en-US" sz="2400" strike="sngStrike" dirty="0" smtClean="0"/>
              <a:t>, hobby)</a:t>
            </a:r>
            <a:endParaRPr lang="ru-RU" sz="2400" strike="sngStrike" dirty="0"/>
          </a:p>
        </p:txBody>
      </p:sp>
    </p:spTree>
    <p:extLst>
      <p:ext uri="{BB962C8B-B14F-4D97-AF65-F5344CB8AC3E}">
        <p14:creationId xmlns:p14="http://schemas.microsoft.com/office/powerpoint/2010/main" val="14524308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Вопрос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348" y="1908498"/>
            <a:ext cx="7511472" cy="4949502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Рассмотрим базу данных, содержащую информацию о курсах, которые посещают студенты. У каждого студента есть уникальный идентификатор (</a:t>
            </a:r>
            <a:r>
              <a:rPr lang="en-US" dirty="0" smtClean="0"/>
              <a:t>student ID) </a:t>
            </a:r>
            <a:r>
              <a:rPr lang="ru-RU" dirty="0" smtClean="0"/>
              <a:t>и, возможно, неуникальное имя; курсы имеют уникальный идентификатор и, возможно, неуникальное название; студенты посещают курс в указанном году и получают оценку.</a:t>
            </a:r>
            <a:r>
              <a:rPr lang="en-US" dirty="0" smtClean="0"/>
              <a:t> </a:t>
            </a:r>
            <a:r>
              <a:rPr lang="ru-RU" dirty="0" smtClean="0"/>
              <a:t>Какую из указанных схем вы бы порекомендовали?</a:t>
            </a:r>
          </a:p>
          <a:p>
            <a:pPr marL="0" indent="0">
              <a:buNone/>
            </a:pPr>
            <a:endParaRPr lang="ru-RU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Took(</a:t>
            </a:r>
            <a:r>
              <a:rPr lang="en-US" dirty="0" err="1" smtClean="0"/>
              <a:t>sID</a:t>
            </a:r>
            <a:r>
              <a:rPr lang="en-US" dirty="0" smtClean="0"/>
              <a:t>, name, </a:t>
            </a:r>
            <a:r>
              <a:rPr lang="en-US" dirty="0" err="1" smtClean="0"/>
              <a:t>courseID</a:t>
            </a:r>
            <a:r>
              <a:rPr lang="en-US" dirty="0" smtClean="0"/>
              <a:t>, title, year, grade)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Course(</a:t>
            </a:r>
            <a:r>
              <a:rPr lang="en-US" dirty="0" err="1" smtClean="0"/>
              <a:t>courseID</a:t>
            </a:r>
            <a:r>
              <a:rPr lang="en-US" dirty="0" smtClean="0"/>
              <a:t>, title, year), Took (</a:t>
            </a:r>
            <a:r>
              <a:rPr lang="en-US" dirty="0" err="1" smtClean="0"/>
              <a:t>sID</a:t>
            </a:r>
            <a:r>
              <a:rPr lang="en-US" dirty="0" smtClean="0"/>
              <a:t>, </a:t>
            </a:r>
            <a:r>
              <a:rPr lang="en-US" dirty="0" err="1" smtClean="0"/>
              <a:t>courseID</a:t>
            </a:r>
            <a:r>
              <a:rPr lang="en-US" dirty="0" smtClean="0"/>
              <a:t>, grade)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Student(</a:t>
            </a:r>
            <a:r>
              <a:rPr lang="en-US" dirty="0" err="1" smtClean="0"/>
              <a:t>sID</a:t>
            </a:r>
            <a:r>
              <a:rPr lang="en-US" dirty="0" smtClean="0"/>
              <a:t>, name), Course(</a:t>
            </a:r>
            <a:r>
              <a:rPr lang="en-US" dirty="0" err="1" smtClean="0"/>
              <a:t>courseID</a:t>
            </a:r>
            <a:r>
              <a:rPr lang="en-US" dirty="0" smtClean="0"/>
              <a:t>, title), Took(</a:t>
            </a:r>
            <a:r>
              <a:rPr lang="en-US" dirty="0" err="1" smtClean="0"/>
              <a:t>sID</a:t>
            </a:r>
            <a:r>
              <a:rPr lang="en-US" dirty="0" smtClean="0"/>
              <a:t>, </a:t>
            </a:r>
            <a:r>
              <a:rPr lang="en-US" dirty="0" err="1" smtClean="0"/>
              <a:t>courseID</a:t>
            </a:r>
            <a:r>
              <a:rPr lang="en-US" dirty="0" smtClean="0"/>
              <a:t>, year, grade)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Student(</a:t>
            </a:r>
            <a:r>
              <a:rPr lang="en-US" dirty="0" err="1" smtClean="0"/>
              <a:t>sID</a:t>
            </a:r>
            <a:r>
              <a:rPr lang="en-US" dirty="0" smtClean="0"/>
              <a:t>, name), Course(</a:t>
            </a:r>
            <a:r>
              <a:rPr lang="en-US" dirty="0" err="1" smtClean="0"/>
              <a:t>courseID</a:t>
            </a:r>
            <a:r>
              <a:rPr lang="en-US" dirty="0" smtClean="0"/>
              <a:t>, title), Took(name, title, year, grade)</a:t>
            </a:r>
            <a:endParaRPr lang="ru-RU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159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Дизайн с помощью декомпозиции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348" y="2060898"/>
            <a:ext cx="7511472" cy="4376972"/>
          </a:xfrm>
        </p:spPr>
        <p:txBody>
          <a:bodyPr/>
          <a:lstStyle/>
          <a:p>
            <a:r>
              <a:rPr lang="ru-RU" dirty="0" smtClean="0"/>
              <a:t>Начинайте с </a:t>
            </a:r>
            <a:r>
              <a:rPr lang="en-US" dirty="0" smtClean="0"/>
              <a:t>“</a:t>
            </a:r>
            <a:r>
              <a:rPr lang="ru-RU" dirty="0" smtClean="0"/>
              <a:t>мега</a:t>
            </a:r>
            <a:r>
              <a:rPr lang="en-US" dirty="0" smtClean="0"/>
              <a:t>”</a:t>
            </a:r>
            <a:r>
              <a:rPr lang="ru-RU" dirty="0" smtClean="0"/>
              <a:t> отношений, в которых содержится все</a:t>
            </a:r>
          </a:p>
          <a:p>
            <a:r>
              <a:rPr lang="ru-RU" dirty="0" smtClean="0"/>
              <a:t>Применяйте декомпозицию, разделяйте отношения на более мелкие, содержащие вместе ту же самую информацию.</a:t>
            </a:r>
          </a:p>
          <a:p>
            <a:r>
              <a:rPr lang="ru-RU" dirty="0" smtClean="0"/>
              <a:t>Можно применять декомпозицию автоматически.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Автоматическая декомпозиция: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Мега отношения + свойства данных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Декомпозиция системы осуществляется на основе свойств.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Конечный набор отношений удовлетворяет </a:t>
            </a:r>
            <a:r>
              <a:rPr lang="ru-RU" dirty="0" smtClean="0">
                <a:solidFill>
                  <a:srgbClr val="00B0F0"/>
                </a:solidFill>
              </a:rPr>
              <a:t>нормальной форме</a:t>
            </a:r>
            <a:r>
              <a:rPr lang="ru-RU" dirty="0" smtClean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smtClean="0"/>
              <a:t>Никаких аномалий, никакой потерянной информации.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260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Свойства и нормальные формы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Задаем функциональные зависимости =</a:t>
            </a:r>
            <a:r>
              <a:rPr lang="en-US" dirty="0" smtClean="0"/>
              <a:t>&gt; </a:t>
            </a:r>
            <a:r>
              <a:rPr lang="ru-RU" dirty="0" smtClean="0"/>
              <a:t>Система генерирует дизайн, удовлетворяющий </a:t>
            </a:r>
            <a:r>
              <a:rPr lang="ru-RU" dirty="0" smtClean="0">
                <a:solidFill>
                  <a:srgbClr val="00B0F0"/>
                </a:solidFill>
              </a:rPr>
              <a:t>нормальной форме Бойса-Кодда</a:t>
            </a:r>
            <a:r>
              <a:rPr lang="ru-RU" dirty="0" smtClean="0"/>
              <a:t>.</a:t>
            </a:r>
          </a:p>
          <a:p>
            <a:r>
              <a:rPr lang="ru-RU" dirty="0" smtClean="0"/>
              <a:t>Многозначные зависимости =</a:t>
            </a:r>
            <a:r>
              <a:rPr lang="en-US" dirty="0" smtClean="0"/>
              <a:t>&gt; </a:t>
            </a:r>
            <a:r>
              <a:rPr lang="ru-RU" dirty="0" smtClean="0">
                <a:solidFill>
                  <a:srgbClr val="00B0F0"/>
                </a:solidFill>
              </a:rPr>
              <a:t>четвертая нормальная форма</a:t>
            </a:r>
            <a:r>
              <a:rPr lang="ru-RU" dirty="0" smtClean="0"/>
              <a:t>.</a:t>
            </a:r>
          </a:p>
          <a:p>
            <a:endParaRPr lang="ru-RU" dirty="0"/>
          </a:p>
          <a:p>
            <a:r>
              <a:rPr lang="en-US" dirty="0" smtClean="0"/>
              <a:t>1 </a:t>
            </a:r>
            <a:r>
              <a:rPr lang="ru-RU" dirty="0" smtClean="0"/>
              <a:t>нормальная форма (одно значение в каждой ячейке).</a:t>
            </a:r>
          </a:p>
          <a:p>
            <a:r>
              <a:rPr lang="ru-RU" dirty="0" smtClean="0"/>
              <a:t>2 нормальная форма (функ. полная зависимость неключевых атрибутов от потенциального ключа).</a:t>
            </a:r>
          </a:p>
          <a:p>
            <a:r>
              <a:rPr lang="ru-RU" dirty="0" smtClean="0"/>
              <a:t>3 нормальная форма (нет тразитивных ф. зависимостей).</a:t>
            </a:r>
          </a:p>
          <a:p>
            <a:r>
              <a:rPr lang="ru-RU" dirty="0" smtClean="0"/>
              <a:t>Нормальная форма Бойса-Кодда.</a:t>
            </a:r>
          </a:p>
          <a:p>
            <a:r>
              <a:rPr lang="ru-RU" dirty="0" smtClean="0"/>
              <a:t>4 нормальная форма.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631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Функциональные зависимости и </a:t>
            </a:r>
            <a:r>
              <a:rPr lang="en-US" dirty="0" smtClean="0"/>
              <a:t>BCNF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348" y="2060898"/>
            <a:ext cx="7511472" cy="433990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APPLY(</a:t>
            </a:r>
            <a:r>
              <a:rPr lang="en-US" dirty="0" err="1" smtClean="0"/>
              <a:t>passID</a:t>
            </a:r>
            <a:r>
              <a:rPr lang="en-US" dirty="0" smtClean="0"/>
              <a:t>, </a:t>
            </a:r>
            <a:r>
              <a:rPr lang="en-US" dirty="0" err="1" smtClean="0"/>
              <a:t>sName</a:t>
            </a:r>
            <a:r>
              <a:rPr lang="en-US" dirty="0" smtClean="0"/>
              <a:t>, </a:t>
            </a:r>
            <a:r>
              <a:rPr lang="en-US" dirty="0" err="1" smtClean="0"/>
              <a:t>uName</a:t>
            </a:r>
            <a:r>
              <a:rPr lang="en-US" dirty="0" smtClean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Избыточность: Аномалии обновления </a:t>
            </a:r>
            <a:r>
              <a:rPr lang="en-US" dirty="0" smtClean="0"/>
              <a:t>&amp; </a:t>
            </a:r>
            <a:r>
              <a:rPr lang="ru-RU" dirty="0" smtClean="0"/>
              <a:t>удаления.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Хранение одно пары </a:t>
            </a:r>
            <a:r>
              <a:rPr lang="en-US" dirty="0" err="1" smtClean="0"/>
              <a:t>passID-sName</a:t>
            </a:r>
            <a:r>
              <a:rPr lang="ru-RU" dirty="0"/>
              <a:t> </a:t>
            </a:r>
            <a:r>
              <a:rPr lang="ru-RU" dirty="0" smtClean="0"/>
              <a:t>для каждого колледжа.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Функциональная зависимость </a:t>
            </a:r>
            <a:r>
              <a:rPr lang="en-US" dirty="0" err="1" smtClean="0"/>
              <a:t>passID→sName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Одинаковые </a:t>
            </a:r>
            <a:r>
              <a:rPr lang="en-US" dirty="0" err="1" smtClean="0"/>
              <a:t>passID</a:t>
            </a:r>
            <a:r>
              <a:rPr lang="en-US" dirty="0" smtClean="0"/>
              <a:t> </a:t>
            </a:r>
            <a:r>
              <a:rPr lang="ru-RU" dirty="0" smtClean="0"/>
              <a:t>имеют одинаковы</a:t>
            </a:r>
            <a:r>
              <a:rPr lang="ru-RU" dirty="0"/>
              <a:t>й</a:t>
            </a:r>
            <a:r>
              <a:rPr lang="ru-RU" dirty="0" smtClean="0"/>
              <a:t> </a:t>
            </a:r>
            <a:r>
              <a:rPr lang="en-US" dirty="0" err="1" smtClean="0"/>
              <a:t>sName</a:t>
            </a:r>
            <a:r>
              <a:rPr lang="ru-RU" dirty="0" smtClean="0"/>
              <a:t>, но не наоборот.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Каждая пара </a:t>
            </a:r>
            <a:r>
              <a:rPr lang="en-US" dirty="0" err="1" smtClean="0"/>
              <a:t>passId</a:t>
            </a:r>
            <a:r>
              <a:rPr lang="en-US" dirty="0" smtClean="0"/>
              <a:t>,</a:t>
            </a:r>
            <a:r>
              <a:rPr lang="ru-RU" dirty="0" smtClean="0"/>
              <a:t> </a:t>
            </a:r>
            <a:r>
              <a:rPr lang="en-US" dirty="0" err="1" smtClean="0"/>
              <a:t>sName</a:t>
            </a:r>
            <a:r>
              <a:rPr lang="en-US" dirty="0" smtClean="0"/>
              <a:t> </a:t>
            </a:r>
            <a:r>
              <a:rPr lang="ru-RU" dirty="0" smtClean="0"/>
              <a:t>– хранится в единственном экземпляре.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Нормальная форма Бойса-Кодда: Если </a:t>
            </a:r>
            <a:r>
              <a:rPr lang="en-US" dirty="0" smtClean="0"/>
              <a:t>A→B, </a:t>
            </a:r>
            <a:r>
              <a:rPr lang="ru-RU" dirty="0" smtClean="0"/>
              <a:t>тогда </a:t>
            </a:r>
            <a:r>
              <a:rPr lang="en-US" dirty="0" smtClean="0"/>
              <a:t>A</a:t>
            </a:r>
            <a:r>
              <a:rPr lang="ru-RU" dirty="0" smtClean="0"/>
              <a:t> </a:t>
            </a:r>
            <a:r>
              <a:rPr lang="en-US" dirty="0" smtClean="0"/>
              <a:t>–</a:t>
            </a:r>
            <a:r>
              <a:rPr lang="ru-RU" dirty="0" smtClean="0"/>
              <a:t> ключ.</a:t>
            </a:r>
          </a:p>
        </p:txBody>
      </p:sp>
    </p:spTree>
    <p:extLst>
      <p:ext uri="{BB962C8B-B14F-4D97-AF65-F5344CB8AC3E}">
        <p14:creationId xmlns:p14="http://schemas.microsoft.com/office/powerpoint/2010/main" val="2969498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Функциональные зависимости и </a:t>
            </a:r>
            <a:r>
              <a:rPr lang="en-US" dirty="0" smtClean="0"/>
              <a:t>BCNF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348" y="2060898"/>
            <a:ext cx="7511472" cy="479710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APPLY(</a:t>
            </a:r>
            <a:r>
              <a:rPr lang="en-US" dirty="0" err="1" smtClean="0"/>
              <a:t>passID</a:t>
            </a:r>
            <a:r>
              <a:rPr lang="en-US" dirty="0" smtClean="0"/>
              <a:t>, </a:t>
            </a:r>
            <a:r>
              <a:rPr lang="en-US" dirty="0" err="1" smtClean="0"/>
              <a:t>sName</a:t>
            </a:r>
            <a:r>
              <a:rPr lang="en-US" dirty="0" smtClean="0"/>
              <a:t>, </a:t>
            </a:r>
            <a:r>
              <a:rPr lang="en-US" dirty="0" err="1" smtClean="0"/>
              <a:t>uName</a:t>
            </a:r>
            <a:r>
              <a:rPr lang="en-US" dirty="0" smtClean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Избыточность: Аномалии обновления </a:t>
            </a:r>
            <a:r>
              <a:rPr lang="en-US" dirty="0" smtClean="0"/>
              <a:t>&amp; </a:t>
            </a:r>
            <a:r>
              <a:rPr lang="ru-RU" dirty="0" smtClean="0"/>
              <a:t>удаления.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Хранение одно пары </a:t>
            </a:r>
            <a:r>
              <a:rPr lang="en-US" dirty="0" err="1" smtClean="0"/>
              <a:t>passID-sName</a:t>
            </a:r>
            <a:r>
              <a:rPr lang="ru-RU" dirty="0"/>
              <a:t> </a:t>
            </a:r>
            <a:r>
              <a:rPr lang="ru-RU" dirty="0" smtClean="0"/>
              <a:t>для каждого колледжа.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Функциональная зависимость </a:t>
            </a:r>
            <a:r>
              <a:rPr lang="en-US" dirty="0" err="1" smtClean="0"/>
              <a:t>passID→sName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Одинаковые </a:t>
            </a:r>
            <a:r>
              <a:rPr lang="en-US" dirty="0" err="1" smtClean="0"/>
              <a:t>passID</a:t>
            </a:r>
            <a:r>
              <a:rPr lang="en-US" dirty="0" smtClean="0"/>
              <a:t> </a:t>
            </a:r>
            <a:r>
              <a:rPr lang="ru-RU" dirty="0" smtClean="0"/>
              <a:t>имеют одинаковы</a:t>
            </a:r>
            <a:r>
              <a:rPr lang="ru-RU" dirty="0"/>
              <a:t>й</a:t>
            </a:r>
            <a:r>
              <a:rPr lang="ru-RU" dirty="0" smtClean="0"/>
              <a:t> </a:t>
            </a:r>
            <a:r>
              <a:rPr lang="en-US" dirty="0" err="1" smtClean="0"/>
              <a:t>sName</a:t>
            </a:r>
            <a:r>
              <a:rPr lang="ru-RU" dirty="0" smtClean="0"/>
              <a:t>, но не наоборот.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Каждая пара </a:t>
            </a:r>
            <a:r>
              <a:rPr lang="en-US" dirty="0" err="1" smtClean="0"/>
              <a:t>passId</a:t>
            </a:r>
            <a:r>
              <a:rPr lang="en-US" dirty="0" smtClean="0"/>
              <a:t>,</a:t>
            </a:r>
            <a:r>
              <a:rPr lang="ru-RU" dirty="0" smtClean="0"/>
              <a:t> </a:t>
            </a:r>
            <a:r>
              <a:rPr lang="en-US" dirty="0" err="1" smtClean="0"/>
              <a:t>sName</a:t>
            </a:r>
            <a:r>
              <a:rPr lang="en-US" dirty="0" smtClean="0"/>
              <a:t> </a:t>
            </a:r>
            <a:r>
              <a:rPr lang="ru-RU" dirty="0" smtClean="0"/>
              <a:t>– хранится в единственном экземпляре.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Нормальная форма Бойса-Кодда: Если </a:t>
            </a:r>
            <a:r>
              <a:rPr lang="en-US" dirty="0" smtClean="0"/>
              <a:t>A→B, </a:t>
            </a:r>
            <a:r>
              <a:rPr lang="ru-RU" dirty="0" smtClean="0"/>
              <a:t>тогда </a:t>
            </a:r>
            <a:r>
              <a:rPr lang="en-US" dirty="0" smtClean="0"/>
              <a:t>A</a:t>
            </a:r>
            <a:r>
              <a:rPr lang="ru-RU" dirty="0" smtClean="0"/>
              <a:t> </a:t>
            </a:r>
            <a:r>
              <a:rPr lang="en-US" dirty="0" smtClean="0"/>
              <a:t>–</a:t>
            </a:r>
            <a:r>
              <a:rPr lang="ru-RU" dirty="0" smtClean="0"/>
              <a:t> ключ.</a:t>
            </a:r>
          </a:p>
          <a:p>
            <a:pPr marL="0" indent="0">
              <a:buNone/>
            </a:pPr>
            <a:r>
              <a:rPr lang="ru-RU" dirty="0" smtClean="0"/>
              <a:t>Декомпозиция: </a:t>
            </a:r>
            <a:r>
              <a:rPr lang="en-US" dirty="0" smtClean="0"/>
              <a:t>Student(</a:t>
            </a:r>
            <a:r>
              <a:rPr lang="en-US" dirty="0" err="1" smtClean="0"/>
              <a:t>passID</a:t>
            </a:r>
            <a:r>
              <a:rPr lang="en-US" dirty="0" smtClean="0"/>
              <a:t>, </a:t>
            </a:r>
            <a:r>
              <a:rPr lang="en-US" dirty="0" err="1" smtClean="0"/>
              <a:t>sName</a:t>
            </a:r>
            <a:r>
              <a:rPr lang="en-US" dirty="0" smtClean="0"/>
              <a:t>), Apply(</a:t>
            </a:r>
            <a:r>
              <a:rPr lang="en-US" dirty="0" err="1" smtClean="0"/>
              <a:t>passID</a:t>
            </a:r>
            <a:r>
              <a:rPr lang="en-US" dirty="0" smtClean="0"/>
              <a:t>, </a:t>
            </a:r>
            <a:r>
              <a:rPr lang="en-US" dirty="0" err="1" smtClean="0"/>
              <a:t>uName</a:t>
            </a:r>
            <a:r>
              <a:rPr lang="en-US" dirty="0" smtClean="0"/>
              <a:t>)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054620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Вопрос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Рассмотрим отношение </a:t>
            </a:r>
            <a:r>
              <a:rPr lang="en-US" dirty="0" smtClean="0"/>
              <a:t>Took(</a:t>
            </a:r>
            <a:r>
              <a:rPr lang="en-US" dirty="0" err="1" smtClean="0"/>
              <a:t>sID</a:t>
            </a:r>
            <a:r>
              <a:rPr lang="en-US" dirty="0" smtClean="0"/>
              <a:t>, name, </a:t>
            </a:r>
            <a:r>
              <a:rPr lang="en-US" dirty="0" err="1" smtClean="0"/>
              <a:t>courseID</a:t>
            </a:r>
            <a:r>
              <a:rPr lang="en-US" dirty="0" smtClean="0"/>
              <a:t>, title).</a:t>
            </a:r>
            <a:r>
              <a:rPr lang="ru-RU" dirty="0" smtClean="0"/>
              <a:t> У каждого студента – уникальный </a:t>
            </a:r>
            <a:r>
              <a:rPr lang="en-US" dirty="0" smtClean="0"/>
              <a:t>ID </a:t>
            </a:r>
            <a:r>
              <a:rPr lang="ru-RU" dirty="0" smtClean="0"/>
              <a:t>и (вероятно неуникальное) имя </a:t>
            </a:r>
            <a:r>
              <a:rPr lang="en-US" dirty="0" smtClean="0"/>
              <a:t>name; </a:t>
            </a:r>
            <a:r>
              <a:rPr lang="ru-RU" dirty="0" smtClean="0"/>
              <a:t>у каждого курса уникальный идентификатор </a:t>
            </a:r>
            <a:r>
              <a:rPr lang="en-US" dirty="0" err="1" smtClean="0"/>
              <a:t>courseID</a:t>
            </a:r>
            <a:r>
              <a:rPr lang="en-US" dirty="0" smtClean="0"/>
              <a:t> </a:t>
            </a:r>
            <a:r>
              <a:rPr lang="ru-RU" dirty="0" smtClean="0"/>
              <a:t>и (вероятно неуникальное) название. Каждый кортеж в отношении отражает тот факт, что студент закончил данный курс. Какие из функциональных зависимостей формируют отношение </a:t>
            </a:r>
            <a:r>
              <a:rPr lang="en-US" dirty="0" smtClean="0"/>
              <a:t>Took?</a:t>
            </a:r>
          </a:p>
          <a:p>
            <a:r>
              <a:rPr lang="en-US" dirty="0" err="1" smtClean="0"/>
              <a:t>sID</a:t>
            </a:r>
            <a:r>
              <a:rPr lang="en-US" dirty="0"/>
              <a:t> → </a:t>
            </a:r>
            <a:r>
              <a:rPr lang="en-US" dirty="0" err="1" smtClean="0"/>
              <a:t>courseID</a:t>
            </a:r>
            <a:endParaRPr lang="en-US" dirty="0" smtClean="0"/>
          </a:p>
          <a:p>
            <a:r>
              <a:rPr lang="en-US" dirty="0" err="1" smtClean="0"/>
              <a:t>sID</a:t>
            </a:r>
            <a:r>
              <a:rPr lang="en-US" dirty="0"/>
              <a:t> → </a:t>
            </a:r>
            <a:r>
              <a:rPr lang="en-US" dirty="0" smtClean="0"/>
              <a:t>name, </a:t>
            </a:r>
            <a:r>
              <a:rPr lang="en-US" dirty="0" err="1" smtClean="0"/>
              <a:t>courseID</a:t>
            </a:r>
            <a:r>
              <a:rPr lang="en-US" dirty="0"/>
              <a:t> → </a:t>
            </a:r>
            <a:r>
              <a:rPr lang="en-US" dirty="0" smtClean="0"/>
              <a:t>title</a:t>
            </a:r>
          </a:p>
          <a:p>
            <a:r>
              <a:rPr lang="en-US" dirty="0" smtClean="0"/>
              <a:t>name</a:t>
            </a:r>
            <a:r>
              <a:rPr lang="en-US" dirty="0"/>
              <a:t> → </a:t>
            </a:r>
            <a:r>
              <a:rPr lang="en-US" dirty="0" err="1" smtClean="0"/>
              <a:t>sID</a:t>
            </a:r>
            <a:r>
              <a:rPr lang="en-US" dirty="0" smtClean="0"/>
              <a:t>, title</a:t>
            </a:r>
            <a:r>
              <a:rPr lang="en-US" dirty="0"/>
              <a:t> → </a:t>
            </a:r>
            <a:r>
              <a:rPr lang="en-US" dirty="0" err="1" smtClean="0"/>
              <a:t>courseID</a:t>
            </a:r>
            <a:endParaRPr lang="en-US" dirty="0" smtClean="0"/>
          </a:p>
          <a:p>
            <a:r>
              <a:rPr lang="en-US" dirty="0" err="1" smtClean="0"/>
              <a:t>courseID</a:t>
            </a:r>
            <a:r>
              <a:rPr lang="en-US" dirty="0"/>
              <a:t> → </a:t>
            </a:r>
            <a:r>
              <a:rPr lang="en-US" dirty="0" err="1" smtClean="0"/>
              <a:t>sID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384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РЕЛЯЦИОННЫЙ ДИЗАЙН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Разработка схемы базы данных</a:t>
            </a:r>
          </a:p>
          <a:p>
            <a:pPr lvl="1"/>
            <a:r>
              <a:rPr lang="ru-RU" sz="2000" dirty="0" smtClean="0"/>
              <a:t>Как правило, возможны несколько схем</a:t>
            </a:r>
          </a:p>
          <a:p>
            <a:pPr lvl="1"/>
            <a:r>
              <a:rPr lang="ru-RU" sz="2000" dirty="0" smtClean="0"/>
              <a:t>Некоторые схемы лучше других</a:t>
            </a:r>
          </a:p>
          <a:p>
            <a:pPr lvl="1"/>
            <a:r>
              <a:rPr lang="ru-RU" sz="2000" dirty="0" smtClean="0"/>
              <a:t>Каким образом выбрать?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667585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Вопрос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Рассмотрим отношение </a:t>
            </a:r>
            <a:r>
              <a:rPr lang="en-US" dirty="0" smtClean="0"/>
              <a:t>Took(</a:t>
            </a:r>
            <a:r>
              <a:rPr lang="en-US" dirty="0" err="1" smtClean="0"/>
              <a:t>sID</a:t>
            </a:r>
            <a:r>
              <a:rPr lang="en-US" dirty="0" smtClean="0"/>
              <a:t>, name, </a:t>
            </a:r>
            <a:r>
              <a:rPr lang="en-US" dirty="0" err="1" smtClean="0"/>
              <a:t>courseID</a:t>
            </a:r>
            <a:r>
              <a:rPr lang="en-US" dirty="0" smtClean="0"/>
              <a:t>, title) </a:t>
            </a:r>
            <a:r>
              <a:rPr lang="ru-RU" dirty="0" smtClean="0"/>
              <a:t>с функциональными зависимостями</a:t>
            </a:r>
          </a:p>
          <a:p>
            <a:r>
              <a:rPr lang="en-US" dirty="0" err="1" smtClean="0"/>
              <a:t>sID</a:t>
            </a:r>
            <a:r>
              <a:rPr lang="en-US" dirty="0"/>
              <a:t> </a:t>
            </a:r>
            <a:r>
              <a:rPr lang="en-US" dirty="0" smtClean="0"/>
              <a:t>→ name</a:t>
            </a:r>
          </a:p>
          <a:p>
            <a:r>
              <a:rPr lang="en-US" dirty="0" err="1" smtClean="0"/>
              <a:t>courseID</a:t>
            </a:r>
            <a:r>
              <a:rPr lang="en-US" dirty="0"/>
              <a:t> </a:t>
            </a:r>
            <a:r>
              <a:rPr lang="en-US" dirty="0" smtClean="0"/>
              <a:t>→ title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dirty="0"/>
              <a:t>Н</a:t>
            </a:r>
            <a:r>
              <a:rPr lang="ru-RU" dirty="0" smtClean="0"/>
              <a:t>аходится ли </a:t>
            </a:r>
            <a:r>
              <a:rPr lang="en-US" dirty="0" smtClean="0"/>
              <a:t>Took </a:t>
            </a:r>
            <a:r>
              <a:rPr lang="ru-RU" dirty="0" smtClean="0"/>
              <a:t>в Нормальной Форме Бойса-Кодда?</a:t>
            </a:r>
          </a:p>
        </p:txBody>
      </p:sp>
    </p:spTree>
    <p:extLst>
      <p:ext uri="{BB962C8B-B14F-4D97-AF65-F5344CB8AC3E}">
        <p14:creationId xmlns:p14="http://schemas.microsoft.com/office/powerpoint/2010/main" val="1528381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Вопрос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Рассмотрим отношение </a:t>
            </a:r>
            <a:r>
              <a:rPr lang="en-US" dirty="0" smtClean="0"/>
              <a:t>Took(</a:t>
            </a:r>
            <a:r>
              <a:rPr lang="en-US" dirty="0" err="1" smtClean="0"/>
              <a:t>sID</a:t>
            </a:r>
            <a:r>
              <a:rPr lang="en-US" dirty="0" smtClean="0"/>
              <a:t>, name, </a:t>
            </a:r>
            <a:r>
              <a:rPr lang="en-US" dirty="0" err="1" smtClean="0"/>
              <a:t>courseID</a:t>
            </a:r>
            <a:r>
              <a:rPr lang="en-US" dirty="0" smtClean="0"/>
              <a:t>, title) </a:t>
            </a:r>
            <a:r>
              <a:rPr lang="ru-RU" dirty="0" smtClean="0"/>
              <a:t>с функциональными зависимостями</a:t>
            </a:r>
          </a:p>
          <a:p>
            <a:r>
              <a:rPr lang="en-US" dirty="0" err="1" smtClean="0"/>
              <a:t>sID</a:t>
            </a:r>
            <a:r>
              <a:rPr lang="en-US" dirty="0"/>
              <a:t> </a:t>
            </a:r>
            <a:r>
              <a:rPr lang="en-US" dirty="0" smtClean="0"/>
              <a:t>→ name</a:t>
            </a:r>
          </a:p>
          <a:p>
            <a:r>
              <a:rPr lang="en-US" dirty="0" err="1" smtClean="0"/>
              <a:t>courseID</a:t>
            </a:r>
            <a:r>
              <a:rPr lang="en-US" dirty="0"/>
              <a:t> </a:t>
            </a:r>
            <a:r>
              <a:rPr lang="en-US" dirty="0" smtClean="0"/>
              <a:t>→ title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dirty="0"/>
              <a:t>Н</a:t>
            </a:r>
            <a:r>
              <a:rPr lang="ru-RU" dirty="0" smtClean="0"/>
              <a:t>аходится ли </a:t>
            </a:r>
            <a:r>
              <a:rPr lang="en-US" dirty="0" smtClean="0"/>
              <a:t>Took </a:t>
            </a:r>
            <a:r>
              <a:rPr lang="ru-RU" dirty="0" smtClean="0"/>
              <a:t>в Нормальной Форме Бойса-Кодда?</a:t>
            </a:r>
          </a:p>
          <a:p>
            <a:pPr marL="0" indent="0">
              <a:buNone/>
            </a:pPr>
            <a:r>
              <a:rPr lang="en-US" dirty="0" smtClean="0"/>
              <a:t>BCNF </a:t>
            </a:r>
            <a:r>
              <a:rPr lang="ru-RU" dirty="0" smtClean="0"/>
              <a:t>требует, чтобы левая часть функциональной зависимости была ключем. Ни </a:t>
            </a:r>
            <a:r>
              <a:rPr lang="en-US" dirty="0" err="1" smtClean="0"/>
              <a:t>sID</a:t>
            </a:r>
            <a:r>
              <a:rPr lang="en-US" dirty="0" smtClean="0"/>
              <a:t>, </a:t>
            </a:r>
            <a:r>
              <a:rPr lang="ru-RU" dirty="0" smtClean="0"/>
              <a:t>ни </a:t>
            </a:r>
            <a:r>
              <a:rPr lang="en-US" dirty="0" err="1" smtClean="0"/>
              <a:t>courseID</a:t>
            </a:r>
            <a:r>
              <a:rPr lang="en-US" dirty="0" smtClean="0"/>
              <a:t> </a:t>
            </a:r>
            <a:r>
              <a:rPr lang="ru-RU" dirty="0" smtClean="0"/>
              <a:t>не являются ключем для </a:t>
            </a:r>
            <a:r>
              <a:rPr lang="en-US" dirty="0" smtClean="0"/>
              <a:t>Took.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755433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Многозначные зависимости и</a:t>
            </a:r>
            <a:br>
              <a:rPr lang="ru-RU" dirty="0" smtClean="0"/>
            </a:br>
            <a:r>
              <a:rPr lang="ru-RU" dirty="0" smtClean="0"/>
              <a:t>4-я нормальная форма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APPLY(</a:t>
            </a:r>
            <a:r>
              <a:rPr lang="en-US" dirty="0" err="1" smtClean="0"/>
              <a:t>passID</a:t>
            </a:r>
            <a:r>
              <a:rPr lang="en-US" dirty="0" smtClean="0"/>
              <a:t>, </a:t>
            </a:r>
            <a:r>
              <a:rPr lang="en-US" dirty="0" err="1" smtClean="0"/>
              <a:t>uName</a:t>
            </a:r>
            <a:r>
              <a:rPr lang="en-US" dirty="0" smtClean="0"/>
              <a:t>, HS)</a:t>
            </a:r>
          </a:p>
          <a:p>
            <a:r>
              <a:rPr lang="ru-RU" dirty="0" smtClean="0"/>
              <a:t>Избыточность; Аномалии удаления и обновления</a:t>
            </a:r>
            <a:r>
              <a:rPr lang="en-US" dirty="0" smtClean="0"/>
              <a:t>.</a:t>
            </a:r>
            <a:endParaRPr lang="ru-RU" dirty="0" smtClean="0"/>
          </a:p>
          <a:p>
            <a:r>
              <a:rPr lang="ru-RU" dirty="0" smtClean="0"/>
              <a:t>Мультипликативный эффект: </a:t>
            </a:r>
            <a:r>
              <a:rPr lang="en-US" dirty="0" smtClean="0"/>
              <a:t>U </a:t>
            </a:r>
            <a:r>
              <a:rPr lang="ru-RU" dirty="0" smtClean="0"/>
              <a:t>университетов, </a:t>
            </a:r>
            <a:r>
              <a:rPr lang="en-US" dirty="0" smtClean="0"/>
              <a:t>H </a:t>
            </a:r>
            <a:r>
              <a:rPr lang="ru-RU" dirty="0" smtClean="0"/>
              <a:t>школ</a:t>
            </a:r>
            <a:r>
              <a:rPr lang="en-US" dirty="0" smtClean="0"/>
              <a:t>.</a:t>
            </a:r>
            <a:endParaRPr lang="ru-RU" dirty="0" smtClean="0"/>
          </a:p>
          <a:p>
            <a:r>
              <a:rPr lang="ru-RU" dirty="0" smtClean="0"/>
              <a:t>Не может быть развязана с помощью </a:t>
            </a:r>
            <a:r>
              <a:rPr lang="en-US" dirty="0" smtClean="0"/>
              <a:t>BCNF: </a:t>
            </a:r>
            <a:r>
              <a:rPr lang="ru-RU" dirty="0" smtClean="0"/>
              <a:t>нет функциональных зависимостей.</a:t>
            </a:r>
            <a:r>
              <a:rPr lang="en-US" dirty="0" smtClean="0"/>
              <a:t> </a:t>
            </a:r>
            <a:r>
              <a:rPr lang="en-US" dirty="0" err="1" smtClean="0"/>
              <a:t>passID</a:t>
            </a:r>
            <a:r>
              <a:rPr lang="en-US" dirty="0" smtClean="0"/>
              <a:t> </a:t>
            </a:r>
            <a:r>
              <a:rPr lang="ru-RU" dirty="0" smtClean="0"/>
              <a:t>не связана с </a:t>
            </a:r>
            <a:r>
              <a:rPr lang="en-US" dirty="0" err="1" smtClean="0"/>
              <a:t>uName</a:t>
            </a:r>
            <a:r>
              <a:rPr lang="en-US" dirty="0" smtClean="0"/>
              <a:t>. </a:t>
            </a:r>
            <a:r>
              <a:rPr lang="en-US" dirty="0" err="1" smtClean="0"/>
              <a:t>passID</a:t>
            </a:r>
            <a:r>
              <a:rPr lang="en-US" dirty="0" smtClean="0"/>
              <a:t> </a:t>
            </a:r>
            <a:r>
              <a:rPr lang="ru-RU" dirty="0" smtClean="0"/>
              <a:t>не связан с </a:t>
            </a:r>
            <a:r>
              <a:rPr lang="en-US" dirty="0" smtClean="0"/>
              <a:t>HS.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Многозначная зависимость </a:t>
            </a:r>
            <a:r>
              <a:rPr lang="en-US" dirty="0" err="1" smtClean="0"/>
              <a:t>passID</a:t>
            </a:r>
            <a:r>
              <a:rPr lang="en-US" dirty="0" smtClean="0"/>
              <a:t> </a:t>
            </a:r>
            <a:r>
              <a:rPr lang="ru-RU" dirty="0" smtClean="0"/>
              <a:t>-</a:t>
            </a:r>
            <a:r>
              <a:rPr lang="en-US" dirty="0" smtClean="0"/>
              <a:t>&gt;&gt; </a:t>
            </a:r>
            <a:r>
              <a:rPr lang="en-US" dirty="0" err="1" smtClean="0"/>
              <a:t>uName</a:t>
            </a:r>
            <a:r>
              <a:rPr lang="en-US" dirty="0" smtClean="0"/>
              <a:t>, </a:t>
            </a:r>
            <a:r>
              <a:rPr lang="en-US" dirty="0" err="1" smtClean="0"/>
              <a:t>passID</a:t>
            </a:r>
            <a:r>
              <a:rPr lang="en-US" dirty="0" smtClean="0"/>
              <a:t> -&gt;&gt; HS</a:t>
            </a:r>
          </a:p>
          <a:p>
            <a:r>
              <a:rPr lang="ru-RU" dirty="0" smtClean="0"/>
              <a:t>При заданном </a:t>
            </a:r>
            <a:r>
              <a:rPr lang="en-US" dirty="0" err="1" smtClean="0"/>
              <a:t>passID</a:t>
            </a:r>
            <a:r>
              <a:rPr lang="en-US" dirty="0" smtClean="0"/>
              <a:t> </a:t>
            </a:r>
            <a:r>
              <a:rPr lang="ru-RU" dirty="0" smtClean="0"/>
              <a:t>имеем каждую комбинацию </a:t>
            </a:r>
            <a:r>
              <a:rPr lang="en-US" dirty="0" err="1" smtClean="0"/>
              <a:t>uName</a:t>
            </a:r>
            <a:r>
              <a:rPr lang="en-US" dirty="0" smtClean="0"/>
              <a:t> </a:t>
            </a:r>
            <a:r>
              <a:rPr lang="ru-RU" dirty="0" smtClean="0"/>
              <a:t>с </a:t>
            </a:r>
            <a:r>
              <a:rPr lang="en-US" dirty="0" smtClean="0"/>
              <a:t>HS.</a:t>
            </a:r>
          </a:p>
          <a:p>
            <a:r>
              <a:rPr lang="ru-RU" dirty="0" smtClean="0"/>
              <a:t>Для одного </a:t>
            </a:r>
            <a:r>
              <a:rPr lang="en-US" dirty="0" err="1" smtClean="0"/>
              <a:t>passID</a:t>
            </a:r>
            <a:r>
              <a:rPr lang="en-US" dirty="0" smtClean="0"/>
              <a:t>, </a:t>
            </a:r>
            <a:r>
              <a:rPr lang="ru-RU" dirty="0" smtClean="0"/>
              <a:t>хранит каждое значение </a:t>
            </a:r>
            <a:r>
              <a:rPr lang="en-US" dirty="0" err="1" smtClean="0"/>
              <a:t>uName</a:t>
            </a:r>
            <a:r>
              <a:rPr lang="en-US" dirty="0" smtClean="0"/>
              <a:t> </a:t>
            </a:r>
            <a:r>
              <a:rPr lang="ru-RU" dirty="0" smtClean="0"/>
              <a:t>с каждым значением </a:t>
            </a:r>
            <a:r>
              <a:rPr lang="en-US" dirty="0" smtClean="0"/>
              <a:t>HS.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565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Многозначные зависимости и</a:t>
            </a:r>
            <a:br>
              <a:rPr lang="ru-RU" dirty="0" smtClean="0"/>
            </a:br>
            <a:r>
              <a:rPr lang="ru-RU" dirty="0" smtClean="0"/>
              <a:t>4-я нормальная форма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348" y="2060898"/>
            <a:ext cx="7511472" cy="47971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Четвертая нормальная форма: Если </a:t>
            </a:r>
            <a:r>
              <a:rPr lang="en-US" dirty="0" smtClean="0"/>
              <a:t>A -&gt;&gt; B, </a:t>
            </a:r>
            <a:r>
              <a:rPr lang="ru-RU" dirty="0" smtClean="0"/>
              <a:t>то А</a:t>
            </a:r>
            <a:r>
              <a:rPr lang="en-US" dirty="0" smtClean="0"/>
              <a:t> – </a:t>
            </a:r>
            <a:r>
              <a:rPr lang="ru-RU" dirty="0" smtClean="0"/>
              <a:t>ключ.</a:t>
            </a:r>
          </a:p>
          <a:p>
            <a:pPr marL="0" indent="0">
              <a:buNone/>
            </a:pPr>
            <a:r>
              <a:rPr lang="ru-RU" dirty="0" smtClean="0"/>
              <a:t>Декомпозиция: </a:t>
            </a:r>
            <a:r>
              <a:rPr lang="en-US" dirty="0" smtClean="0"/>
              <a:t>Apply(</a:t>
            </a:r>
            <a:r>
              <a:rPr lang="en-US" dirty="0" err="1" smtClean="0"/>
              <a:t>passID</a:t>
            </a:r>
            <a:r>
              <a:rPr lang="en-US" dirty="0" smtClean="0"/>
              <a:t>, </a:t>
            </a:r>
            <a:r>
              <a:rPr lang="en-US" dirty="0" err="1" smtClean="0"/>
              <a:t>uName</a:t>
            </a:r>
            <a:r>
              <a:rPr lang="en-US" dirty="0" smtClean="0"/>
              <a:t>), </a:t>
            </a:r>
            <a:r>
              <a:rPr lang="en-US" dirty="0" err="1" smtClean="0"/>
              <a:t>HighSchool</a:t>
            </a:r>
            <a:r>
              <a:rPr lang="en-US" dirty="0" smtClean="0"/>
              <a:t>(</a:t>
            </a:r>
            <a:r>
              <a:rPr lang="en-US" dirty="0" err="1" smtClean="0"/>
              <a:t>passID</a:t>
            </a:r>
            <a:r>
              <a:rPr lang="en-US" dirty="0" smtClean="0"/>
              <a:t>, HS)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 smtClean="0"/>
              <a:t>Вместо </a:t>
            </a:r>
            <a:r>
              <a:rPr lang="en-US" dirty="0"/>
              <a:t>U</a:t>
            </a:r>
            <a:r>
              <a:rPr lang="en-US" dirty="0" smtClean="0"/>
              <a:t> * H </a:t>
            </a:r>
            <a:r>
              <a:rPr lang="ru-RU" dirty="0" smtClean="0"/>
              <a:t>имеем </a:t>
            </a:r>
            <a:r>
              <a:rPr lang="en-US" dirty="0"/>
              <a:t>U</a:t>
            </a:r>
            <a:r>
              <a:rPr lang="en-US" dirty="0" smtClean="0"/>
              <a:t> + 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39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Вопрос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348" y="2060898"/>
            <a:ext cx="7511472" cy="420397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Представьте отношение </a:t>
            </a:r>
            <a:r>
              <a:rPr lang="en-US" dirty="0" err="1" smtClean="0"/>
              <a:t>StudentInfo</a:t>
            </a:r>
            <a:r>
              <a:rPr lang="en-US" dirty="0" smtClean="0"/>
              <a:t>(</a:t>
            </a:r>
            <a:r>
              <a:rPr lang="en-US" dirty="0" err="1" smtClean="0"/>
              <a:t>sID</a:t>
            </a:r>
            <a:r>
              <a:rPr lang="en-US" dirty="0" smtClean="0"/>
              <a:t>, dorm, </a:t>
            </a:r>
            <a:r>
              <a:rPr lang="en-US" dirty="0" err="1" smtClean="0"/>
              <a:t>courseID</a:t>
            </a:r>
            <a:r>
              <a:rPr lang="en-US" dirty="0" smtClean="0"/>
              <a:t>). </a:t>
            </a:r>
            <a:r>
              <a:rPr lang="ru-RU" dirty="0" smtClean="0"/>
              <a:t>Студенты обычно живут в разных общежитиях и посещают множество курсов в течение обучения в университете. Предположим, что данные не отражают, в каком общежитии проживал студент, пока посещал какой-то определенный курс, т.е. существуют всевозможные комбинации каждого курса и общежития, в котором проживал студент. Какая из многозначных зависимостей описывает отношение </a:t>
            </a:r>
            <a:r>
              <a:rPr lang="en-US" dirty="0" err="1" smtClean="0"/>
              <a:t>StudentInfo</a:t>
            </a:r>
            <a:r>
              <a:rPr lang="en-US" dirty="0" smtClean="0"/>
              <a:t>?</a:t>
            </a:r>
          </a:p>
          <a:p>
            <a:r>
              <a:rPr lang="en-US" dirty="0" err="1" smtClean="0"/>
              <a:t>sID</a:t>
            </a:r>
            <a:r>
              <a:rPr lang="en-US" dirty="0" smtClean="0"/>
              <a:t> -&gt;&gt; dorm</a:t>
            </a:r>
          </a:p>
          <a:p>
            <a:r>
              <a:rPr lang="en-US" dirty="0" err="1" smtClean="0"/>
              <a:t>sID</a:t>
            </a:r>
            <a:r>
              <a:rPr lang="en-US" dirty="0" smtClean="0"/>
              <a:t> -&gt;&gt; </a:t>
            </a:r>
            <a:r>
              <a:rPr lang="en-US" dirty="0" err="1" smtClean="0"/>
              <a:t>courseID</a:t>
            </a:r>
            <a:endParaRPr lang="en-US" dirty="0" smtClean="0"/>
          </a:p>
          <a:p>
            <a:r>
              <a:rPr lang="en-US" dirty="0" err="1" smtClean="0"/>
              <a:t>sID</a:t>
            </a:r>
            <a:r>
              <a:rPr lang="en-US" dirty="0" smtClean="0"/>
              <a:t> -&gt;&gt; dorm, </a:t>
            </a:r>
            <a:r>
              <a:rPr lang="en-US" dirty="0" err="1" smtClean="0"/>
              <a:t>sID</a:t>
            </a:r>
            <a:r>
              <a:rPr lang="en-US" dirty="0" smtClean="0"/>
              <a:t> -&gt;&gt; </a:t>
            </a:r>
            <a:r>
              <a:rPr lang="en-US" dirty="0" err="1" smtClean="0"/>
              <a:t>courseID</a:t>
            </a:r>
            <a:endParaRPr lang="en-US" dirty="0" smtClean="0"/>
          </a:p>
          <a:p>
            <a:r>
              <a:rPr lang="en-US" dirty="0" err="1" smtClean="0"/>
              <a:t>sID</a:t>
            </a:r>
            <a:r>
              <a:rPr lang="en-US" dirty="0" smtClean="0"/>
              <a:t> -&gt;&gt; dorm, </a:t>
            </a:r>
            <a:r>
              <a:rPr lang="en-US" dirty="0" err="1" smtClean="0"/>
              <a:t>sID</a:t>
            </a:r>
            <a:r>
              <a:rPr lang="en-US" dirty="0" smtClean="0"/>
              <a:t> -&gt;&gt; </a:t>
            </a:r>
            <a:r>
              <a:rPr lang="en-US" dirty="0" err="1" smtClean="0"/>
              <a:t>courseID</a:t>
            </a:r>
            <a:r>
              <a:rPr lang="en-US" dirty="0" smtClean="0"/>
              <a:t>, dorm -&gt;&gt; </a:t>
            </a:r>
            <a:r>
              <a:rPr lang="en-US" dirty="0" err="1" smtClean="0"/>
              <a:t>courseID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650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Вопрос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Рассмотрим отношение </a:t>
            </a:r>
            <a:r>
              <a:rPr lang="en-US" dirty="0" err="1" smtClean="0"/>
              <a:t>StudentInfo</a:t>
            </a:r>
            <a:r>
              <a:rPr lang="en-US" dirty="0" smtClean="0"/>
              <a:t>(</a:t>
            </a:r>
            <a:r>
              <a:rPr lang="en-US" dirty="0" err="1" smtClean="0"/>
              <a:t>sID</a:t>
            </a:r>
            <a:r>
              <a:rPr lang="en-US" dirty="0" smtClean="0"/>
              <a:t>, dorm, </a:t>
            </a:r>
            <a:r>
              <a:rPr lang="en-US" dirty="0" err="1" smtClean="0"/>
              <a:t>courseID</a:t>
            </a:r>
            <a:r>
              <a:rPr lang="en-US" dirty="0" smtClean="0"/>
              <a:t>) </a:t>
            </a:r>
            <a:r>
              <a:rPr lang="ru-RU" dirty="0" smtClean="0"/>
              <a:t>с многозначными зависимостями: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 smtClean="0"/>
              <a:t>sID</a:t>
            </a:r>
            <a:r>
              <a:rPr lang="en-US" dirty="0" smtClean="0"/>
              <a:t> -&gt;&gt; dorm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 smtClean="0"/>
              <a:t>sID</a:t>
            </a:r>
            <a:r>
              <a:rPr lang="en-US" dirty="0"/>
              <a:t> </a:t>
            </a:r>
            <a:r>
              <a:rPr lang="en-US" dirty="0" smtClean="0"/>
              <a:t>-&gt;&gt; </a:t>
            </a:r>
            <a:r>
              <a:rPr lang="en-US" dirty="0" err="1" smtClean="0"/>
              <a:t>courseID</a:t>
            </a:r>
            <a:endParaRPr lang="ru-RU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Находится ли </a:t>
            </a:r>
            <a:r>
              <a:rPr lang="en-US" dirty="0" err="1" smtClean="0"/>
              <a:t>StudentInfo</a:t>
            </a:r>
            <a:r>
              <a:rPr lang="en-US" dirty="0" smtClean="0"/>
              <a:t> </a:t>
            </a:r>
            <a:r>
              <a:rPr lang="ru-RU" dirty="0" smtClean="0"/>
              <a:t>в 4-й нормальной форме?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394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Вопрос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Рассмотрим отношение </a:t>
            </a:r>
            <a:r>
              <a:rPr lang="en-US" dirty="0" err="1" smtClean="0"/>
              <a:t>StudentInfo</a:t>
            </a:r>
            <a:r>
              <a:rPr lang="en-US" dirty="0" smtClean="0"/>
              <a:t>(</a:t>
            </a:r>
            <a:r>
              <a:rPr lang="en-US" dirty="0" err="1" smtClean="0"/>
              <a:t>sID</a:t>
            </a:r>
            <a:r>
              <a:rPr lang="en-US" dirty="0" smtClean="0"/>
              <a:t>, dorm, </a:t>
            </a:r>
            <a:r>
              <a:rPr lang="en-US" dirty="0" err="1" smtClean="0"/>
              <a:t>courseID</a:t>
            </a:r>
            <a:r>
              <a:rPr lang="en-US" dirty="0" smtClean="0"/>
              <a:t>) </a:t>
            </a:r>
            <a:r>
              <a:rPr lang="ru-RU" dirty="0" smtClean="0"/>
              <a:t>с многозначными зависимостями: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 smtClean="0"/>
              <a:t>sID</a:t>
            </a:r>
            <a:r>
              <a:rPr lang="en-US" dirty="0" smtClean="0"/>
              <a:t> -&gt;&gt; dorm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 smtClean="0"/>
              <a:t>sID</a:t>
            </a:r>
            <a:r>
              <a:rPr lang="en-US" dirty="0"/>
              <a:t> </a:t>
            </a:r>
            <a:r>
              <a:rPr lang="en-US" dirty="0" smtClean="0"/>
              <a:t>-&gt;&gt; </a:t>
            </a:r>
            <a:r>
              <a:rPr lang="en-US" dirty="0" err="1" smtClean="0"/>
              <a:t>courseID</a:t>
            </a:r>
            <a:endParaRPr lang="ru-RU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Находится ли </a:t>
            </a:r>
            <a:r>
              <a:rPr lang="en-US" dirty="0" err="1" smtClean="0"/>
              <a:t>StudentInfo</a:t>
            </a:r>
            <a:r>
              <a:rPr lang="en-US" dirty="0" smtClean="0"/>
              <a:t> </a:t>
            </a:r>
            <a:r>
              <a:rPr lang="ru-RU" dirty="0" smtClean="0"/>
              <a:t>в 4-й нормальной форме?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Нет, так как </a:t>
            </a:r>
            <a:r>
              <a:rPr lang="en-US" dirty="0" err="1" smtClean="0"/>
              <a:t>sID</a:t>
            </a:r>
            <a:r>
              <a:rPr lang="en-US" dirty="0" smtClean="0"/>
              <a:t> </a:t>
            </a:r>
            <a:r>
              <a:rPr lang="ru-RU" dirty="0" smtClean="0"/>
              <a:t>не является ключом для </a:t>
            </a:r>
            <a:r>
              <a:rPr lang="en-US" dirty="0" err="1" smtClean="0"/>
              <a:t>StudentInfo</a:t>
            </a:r>
            <a:r>
              <a:rPr lang="en-US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335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Реляционный дизайн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2400" dirty="0"/>
              <a:t>Часто используются специализированные высокоуровневые инструменты для дизайна, но …</a:t>
            </a:r>
            <a:endParaRPr lang="en-US" sz="2400" dirty="0"/>
          </a:p>
          <a:p>
            <a:pPr lvl="1"/>
            <a:r>
              <a:rPr lang="ru-RU" sz="2000" dirty="0" smtClean="0"/>
              <a:t>Некоторые дизайнеры их не используют</a:t>
            </a:r>
          </a:p>
          <a:p>
            <a:pPr lvl="1"/>
            <a:r>
              <a:rPr lang="ru-RU" sz="2000" dirty="0" smtClean="0"/>
              <a:t>Требуется понимание, почему инструменты генерируют заданные схемы</a:t>
            </a:r>
          </a:p>
          <a:p>
            <a:pPr lvl="1"/>
            <a:r>
              <a:rPr lang="ru-RU" sz="2000" dirty="0" smtClean="0"/>
              <a:t>Существуют базовые понятия в теории баз данных</a:t>
            </a:r>
          </a:p>
        </p:txBody>
      </p:sp>
    </p:spTree>
    <p:extLst>
      <p:ext uri="{BB962C8B-B14F-4D97-AF65-F5344CB8AC3E}">
        <p14:creationId xmlns:p14="http://schemas.microsoft.com/office/powerpoint/2010/main" val="1359227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Пример: Информация об абитуриентах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Номер паспорта и имя</a:t>
            </a:r>
          </a:p>
          <a:p>
            <a:r>
              <a:rPr lang="ru-RU" sz="2400" dirty="0" smtClean="0"/>
              <a:t>Университеты, куда абитуриент подает документы</a:t>
            </a:r>
          </a:p>
          <a:p>
            <a:r>
              <a:rPr lang="ru-RU" sz="2400" dirty="0" smtClean="0"/>
              <a:t>Школа, которую посещал абитуриент (вместе с городом)</a:t>
            </a:r>
          </a:p>
          <a:p>
            <a:r>
              <a:rPr lang="ru-RU" sz="2400" dirty="0" smtClean="0"/>
              <a:t>Хобби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03488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Пример: Информация об абитуриентах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Номер паспорта и имя</a:t>
            </a:r>
          </a:p>
          <a:p>
            <a:r>
              <a:rPr lang="ru-RU" sz="2400" dirty="0" smtClean="0"/>
              <a:t>Университеты, куда абитуриент подает документы</a:t>
            </a:r>
          </a:p>
          <a:p>
            <a:r>
              <a:rPr lang="ru-RU" sz="2400" dirty="0" smtClean="0"/>
              <a:t>Школа, которую посещал абитуриент (вместе с городом)</a:t>
            </a:r>
          </a:p>
          <a:p>
            <a:r>
              <a:rPr lang="ru-RU" sz="2400" dirty="0" smtClean="0"/>
              <a:t>Хобби</a:t>
            </a:r>
          </a:p>
          <a:p>
            <a:endParaRPr lang="ru-RU" sz="2400" dirty="0"/>
          </a:p>
          <a:p>
            <a:pPr marL="0" indent="0">
              <a:buNone/>
            </a:pPr>
            <a:r>
              <a:rPr lang="en-US" sz="2400" dirty="0" smtClean="0"/>
              <a:t>APPLY(</a:t>
            </a:r>
            <a:r>
              <a:rPr lang="en-US" sz="2400" dirty="0" err="1" smtClean="0"/>
              <a:t>passNo</a:t>
            </a:r>
            <a:r>
              <a:rPr lang="en-US" sz="2400" dirty="0" smtClean="0"/>
              <a:t>, </a:t>
            </a:r>
            <a:r>
              <a:rPr lang="en-US" sz="2400" dirty="0" err="1" smtClean="0"/>
              <a:t>sName</a:t>
            </a:r>
            <a:r>
              <a:rPr lang="en-US" sz="2400" dirty="0" smtClean="0"/>
              <a:t>, </a:t>
            </a:r>
            <a:r>
              <a:rPr lang="en-US" sz="2400" dirty="0" err="1" smtClean="0"/>
              <a:t>uName</a:t>
            </a:r>
            <a:r>
              <a:rPr lang="en-US" sz="2400" dirty="0" smtClean="0"/>
              <a:t>, HS, </a:t>
            </a:r>
            <a:r>
              <a:rPr lang="en-US" sz="2400" dirty="0" err="1" smtClean="0"/>
              <a:t>Hscity</a:t>
            </a:r>
            <a:r>
              <a:rPr lang="en-US" sz="2400" dirty="0" smtClean="0"/>
              <a:t>, hobby)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23414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Пример: Информация об абитуриентах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348" y="2060897"/>
            <a:ext cx="7511472" cy="459939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smtClean="0"/>
              <a:t>APPLY(</a:t>
            </a:r>
            <a:r>
              <a:rPr lang="en-US" sz="2400" dirty="0" err="1" smtClean="0"/>
              <a:t>passNo</a:t>
            </a:r>
            <a:r>
              <a:rPr lang="en-US" sz="2400" dirty="0" smtClean="0"/>
              <a:t>, </a:t>
            </a:r>
            <a:r>
              <a:rPr lang="en-US" sz="2400" dirty="0" err="1" smtClean="0"/>
              <a:t>sName</a:t>
            </a:r>
            <a:r>
              <a:rPr lang="en-US" sz="2400" dirty="0" smtClean="0"/>
              <a:t>, </a:t>
            </a:r>
            <a:r>
              <a:rPr lang="en-US" sz="2400" dirty="0" err="1" smtClean="0"/>
              <a:t>uName</a:t>
            </a:r>
            <a:r>
              <a:rPr lang="en-US" sz="2400" dirty="0" smtClean="0"/>
              <a:t>, HS, </a:t>
            </a:r>
            <a:r>
              <a:rPr lang="en-US" sz="2400" dirty="0" err="1" smtClean="0"/>
              <a:t>Hscity</a:t>
            </a:r>
            <a:r>
              <a:rPr lang="en-US" sz="2400" dirty="0" smtClean="0"/>
              <a:t>, hobby)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55532, Viktor </a:t>
            </a:r>
            <a:r>
              <a:rPr lang="ru-RU" sz="2400" dirty="0" smtClean="0"/>
              <a:t>из </a:t>
            </a:r>
            <a:r>
              <a:rPr lang="en-US" sz="2400" dirty="0" smtClean="0"/>
              <a:t>Tomsk, </a:t>
            </a:r>
            <a:r>
              <a:rPr lang="ru-RU" sz="2400" dirty="0" smtClean="0"/>
              <a:t>учился в </a:t>
            </a:r>
            <a:r>
              <a:rPr lang="en-US" sz="2400" dirty="0" err="1" smtClean="0"/>
              <a:t>TomskHS</a:t>
            </a:r>
            <a:r>
              <a:rPr lang="en-US" sz="2400" dirty="0" smtClean="0"/>
              <a:t>, </a:t>
            </a:r>
            <a:r>
              <a:rPr lang="ru-RU" sz="2400" dirty="0" smtClean="0"/>
              <a:t>поступает в </a:t>
            </a:r>
            <a:r>
              <a:rPr lang="en-US" sz="2400" dirty="0" smtClean="0"/>
              <a:t>TPU, MSU, </a:t>
            </a:r>
            <a:r>
              <a:rPr lang="en-US" sz="2400" dirty="0" smtClean="0"/>
              <a:t>NSU, </a:t>
            </a:r>
            <a:r>
              <a:rPr lang="ru-RU" sz="2400" dirty="0" smtClean="0"/>
              <a:t>играет </a:t>
            </a:r>
            <a:r>
              <a:rPr lang="ru-RU" sz="2400" dirty="0" smtClean="0"/>
              <a:t>в </a:t>
            </a:r>
            <a:r>
              <a:rPr lang="en-US" sz="2400" dirty="0" smtClean="0"/>
              <a:t>Tennis, </a:t>
            </a:r>
            <a:r>
              <a:rPr lang="ru-RU" sz="2400" dirty="0" smtClean="0"/>
              <a:t>играет на Гитаре</a:t>
            </a: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55532 Viktor TPU </a:t>
            </a:r>
            <a:r>
              <a:rPr lang="en-US" sz="2400" dirty="0" err="1" smtClean="0"/>
              <a:t>TomskHS</a:t>
            </a:r>
            <a:r>
              <a:rPr lang="en-US" sz="2400" dirty="0" smtClean="0"/>
              <a:t> Tomsk Tennis</a:t>
            </a:r>
          </a:p>
          <a:p>
            <a:pPr marL="0" indent="0">
              <a:buNone/>
            </a:pPr>
            <a:r>
              <a:rPr lang="en-US" sz="2400" dirty="0"/>
              <a:t>55532 Viktor </a:t>
            </a:r>
            <a:r>
              <a:rPr lang="en-US" sz="2400" dirty="0" smtClean="0"/>
              <a:t>MSU </a:t>
            </a:r>
            <a:r>
              <a:rPr lang="en-US" sz="2400" dirty="0" err="1"/>
              <a:t>TomskHS</a:t>
            </a:r>
            <a:r>
              <a:rPr lang="en-US" sz="2400" dirty="0"/>
              <a:t> Tomsk T</a:t>
            </a:r>
            <a:r>
              <a:rPr lang="en-US" sz="2400" dirty="0" smtClean="0"/>
              <a:t>ennis</a:t>
            </a:r>
          </a:p>
          <a:p>
            <a:pPr marL="0" indent="0">
              <a:buNone/>
            </a:pPr>
            <a:r>
              <a:rPr lang="en-US" sz="2400" dirty="0"/>
              <a:t>55532 Viktor MSU </a:t>
            </a:r>
            <a:r>
              <a:rPr lang="en-US" sz="2400" dirty="0" err="1"/>
              <a:t>TomskHS</a:t>
            </a:r>
            <a:r>
              <a:rPr lang="en-US" sz="2400" dirty="0"/>
              <a:t> Tomsk </a:t>
            </a:r>
            <a:r>
              <a:rPr lang="en-US" sz="2400" dirty="0" smtClean="0"/>
              <a:t>Guitar</a:t>
            </a:r>
          </a:p>
          <a:p>
            <a:pPr marL="0" indent="0">
              <a:buNone/>
            </a:pPr>
            <a:r>
              <a:rPr lang="en-US" sz="2400" dirty="0" smtClean="0"/>
              <a:t>…                           </a:t>
            </a:r>
            <a:r>
              <a:rPr lang="en-US" sz="2400" dirty="0" err="1" smtClean="0"/>
              <a:t>SpecialHS</a:t>
            </a:r>
            <a:r>
              <a:rPr lang="en-US" sz="2400" dirty="0" smtClean="0"/>
              <a:t> …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81473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Пример: Информация об абитуриентах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348" y="2060897"/>
            <a:ext cx="7511472" cy="44881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APPLY(</a:t>
            </a:r>
            <a:r>
              <a:rPr lang="en-US" sz="2400" dirty="0" err="1" smtClean="0"/>
              <a:t>passNo</a:t>
            </a:r>
            <a:r>
              <a:rPr lang="en-US" sz="2400" dirty="0" smtClean="0"/>
              <a:t>, </a:t>
            </a:r>
            <a:r>
              <a:rPr lang="en-US" sz="2400" dirty="0" err="1" smtClean="0"/>
              <a:t>sName</a:t>
            </a:r>
            <a:r>
              <a:rPr lang="en-US" sz="2400" dirty="0" smtClean="0"/>
              <a:t>, </a:t>
            </a:r>
            <a:r>
              <a:rPr lang="en-US" sz="2400" dirty="0" err="1" smtClean="0"/>
              <a:t>uName</a:t>
            </a:r>
            <a:r>
              <a:rPr lang="en-US" sz="2400" dirty="0" smtClean="0"/>
              <a:t>, HS, </a:t>
            </a:r>
            <a:r>
              <a:rPr lang="en-US" sz="2400" dirty="0" err="1" smtClean="0"/>
              <a:t>Hscity</a:t>
            </a:r>
            <a:r>
              <a:rPr lang="en-US" sz="2400" dirty="0" smtClean="0"/>
              <a:t>, hobby)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55532, Viktor </a:t>
            </a:r>
            <a:r>
              <a:rPr lang="ru-RU" sz="2400" dirty="0" smtClean="0"/>
              <a:t>из </a:t>
            </a:r>
            <a:r>
              <a:rPr lang="en-US" sz="2400" dirty="0" smtClean="0"/>
              <a:t>Tomsk, </a:t>
            </a:r>
            <a:r>
              <a:rPr lang="ru-RU" sz="2400" dirty="0" smtClean="0"/>
              <a:t>учился в </a:t>
            </a:r>
            <a:r>
              <a:rPr lang="en-US" sz="2400" dirty="0" err="1" smtClean="0"/>
              <a:t>TomskHS</a:t>
            </a:r>
            <a:r>
              <a:rPr lang="en-US" sz="2400" dirty="0" smtClean="0"/>
              <a:t>, </a:t>
            </a:r>
            <a:r>
              <a:rPr lang="ru-RU" sz="2400" dirty="0" smtClean="0"/>
              <a:t>поступает в </a:t>
            </a:r>
            <a:r>
              <a:rPr lang="en-US" sz="2400" dirty="0" smtClean="0"/>
              <a:t>TPU, MSU, </a:t>
            </a:r>
            <a:r>
              <a:rPr lang="ru-RU" sz="2400" dirty="0" smtClean="0"/>
              <a:t>играет в </a:t>
            </a:r>
            <a:r>
              <a:rPr lang="en-US" sz="2400" dirty="0" smtClean="0"/>
              <a:t>Tennis, </a:t>
            </a:r>
            <a:r>
              <a:rPr lang="ru-RU" sz="2400" dirty="0" smtClean="0"/>
              <a:t>играет на Гитаре</a:t>
            </a:r>
            <a:endParaRPr lang="en-US" sz="2400" dirty="0" smtClean="0"/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r>
              <a:rPr lang="ru-RU" sz="2400" dirty="0" smtClean="0"/>
              <a:t>Сколько записей?</a:t>
            </a:r>
            <a:endParaRPr lang="en-US" sz="2400" dirty="0"/>
          </a:p>
          <a:p>
            <a:pPr marL="0" indent="0">
              <a:buNone/>
            </a:pPr>
            <a:r>
              <a:rPr lang="ru-RU" sz="2400" dirty="0" smtClean="0"/>
              <a:t>Недостатки дизайна</a:t>
            </a:r>
            <a:r>
              <a:rPr lang="ru-RU" sz="2400" dirty="0" smtClean="0"/>
              <a:t>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05612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Пример: Информация об абитуриентах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348" y="2060897"/>
            <a:ext cx="7511472" cy="44881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Недостатки дизайна: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2200" dirty="0" smtClean="0"/>
              <a:t>Избыточность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2200" dirty="0" smtClean="0"/>
              <a:t>Сложность обновления данных в отдельных местах (Виктор играет не на гитаре, а на пианино)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2200" dirty="0" smtClean="0"/>
              <a:t>Удаление (Когда студент имеет одно хобби, например, шахматы, то при удалении записей с этим хобби, мы полностью удалим запись о студенте).</a:t>
            </a:r>
            <a:endParaRPr lang="ru-RU" sz="2200" dirty="0" smtClean="0"/>
          </a:p>
        </p:txBody>
      </p:sp>
    </p:spTree>
    <p:extLst>
      <p:ext uri="{BB962C8B-B14F-4D97-AF65-F5344CB8AC3E}">
        <p14:creationId xmlns:p14="http://schemas.microsoft.com/office/powerpoint/2010/main" val="3827983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Пример: Информация об абитуриентах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348" y="2060897"/>
            <a:ext cx="7511472" cy="4488183"/>
          </a:xfrm>
        </p:spPr>
        <p:txBody>
          <a:bodyPr>
            <a:normAutofit fontScale="92500" lnSpcReduction="20000"/>
          </a:bodyPr>
          <a:lstStyle/>
          <a:p>
            <a:r>
              <a:rPr lang="ru-RU" sz="2400" dirty="0"/>
              <a:t>Номер паспорта и имя</a:t>
            </a:r>
          </a:p>
          <a:p>
            <a:r>
              <a:rPr lang="ru-RU" sz="2400" dirty="0"/>
              <a:t>Университеты, куда абитуриент подает документы</a:t>
            </a:r>
          </a:p>
          <a:p>
            <a:r>
              <a:rPr lang="ru-RU" sz="2400" dirty="0"/>
              <a:t>Школа, которую посещал абитуриент (вместе с городом)</a:t>
            </a:r>
          </a:p>
          <a:p>
            <a:r>
              <a:rPr lang="ru-RU" sz="2400" dirty="0" smtClean="0"/>
              <a:t>Хобби</a:t>
            </a:r>
          </a:p>
          <a:p>
            <a:endParaRPr lang="ru-RU" sz="2400" dirty="0"/>
          </a:p>
          <a:p>
            <a:pPr marL="0" indent="0">
              <a:buNone/>
            </a:pPr>
            <a:r>
              <a:rPr lang="en-US" sz="2400" dirty="0" smtClean="0"/>
              <a:t>Student(</a:t>
            </a:r>
            <a:r>
              <a:rPr lang="en-US" sz="2400" dirty="0" err="1" smtClean="0"/>
              <a:t>passNo</a:t>
            </a:r>
            <a:r>
              <a:rPr lang="en-US" sz="2400" dirty="0" smtClean="0"/>
              <a:t>, </a:t>
            </a:r>
            <a:r>
              <a:rPr lang="en-US" sz="2400" dirty="0" err="1" smtClean="0"/>
              <a:t>sName</a:t>
            </a:r>
            <a:r>
              <a:rPr lang="en-US" sz="2400" dirty="0" smtClean="0"/>
              <a:t>)</a:t>
            </a:r>
          </a:p>
          <a:p>
            <a:pPr marL="0" indent="0">
              <a:buNone/>
            </a:pPr>
            <a:r>
              <a:rPr lang="en-US" sz="2400" dirty="0" smtClean="0"/>
              <a:t>Apply(</a:t>
            </a:r>
            <a:r>
              <a:rPr lang="en-US" sz="2400" dirty="0" err="1" smtClean="0"/>
              <a:t>passNo</a:t>
            </a:r>
            <a:r>
              <a:rPr lang="en-US" sz="2400" dirty="0" smtClean="0"/>
              <a:t>, </a:t>
            </a:r>
            <a:r>
              <a:rPr lang="en-US" sz="2400" dirty="0" err="1" smtClean="0"/>
              <a:t>uName</a:t>
            </a:r>
            <a:r>
              <a:rPr lang="en-US" sz="2400" dirty="0" smtClean="0"/>
              <a:t>)</a:t>
            </a:r>
          </a:p>
          <a:p>
            <a:pPr marL="0" indent="0">
              <a:buNone/>
            </a:pPr>
            <a:r>
              <a:rPr lang="en-US" sz="2400" dirty="0" err="1" smtClean="0"/>
              <a:t>HighSchool</a:t>
            </a:r>
            <a:r>
              <a:rPr lang="en-US" sz="2400" dirty="0" smtClean="0"/>
              <a:t>(</a:t>
            </a:r>
            <a:r>
              <a:rPr lang="en-US" sz="2400" dirty="0" err="1" smtClean="0"/>
              <a:t>passNo</a:t>
            </a:r>
            <a:r>
              <a:rPr lang="en-US" sz="2400" dirty="0" smtClean="0"/>
              <a:t>, HS)</a:t>
            </a:r>
          </a:p>
          <a:p>
            <a:pPr marL="0" indent="0">
              <a:buNone/>
            </a:pPr>
            <a:r>
              <a:rPr lang="en-US" sz="2400" dirty="0" smtClean="0"/>
              <a:t>Located(HS, </a:t>
            </a:r>
            <a:r>
              <a:rPr lang="en-US" sz="2400" dirty="0" err="1" smtClean="0"/>
              <a:t>HScity</a:t>
            </a:r>
            <a:r>
              <a:rPr lang="en-US" sz="2400" dirty="0" smtClean="0"/>
              <a:t>)</a:t>
            </a:r>
          </a:p>
          <a:p>
            <a:pPr marL="0" indent="0">
              <a:buNone/>
            </a:pPr>
            <a:r>
              <a:rPr lang="en-US" sz="2400" dirty="0" smtClean="0"/>
              <a:t>Hobbies(</a:t>
            </a:r>
            <a:r>
              <a:rPr lang="en-US" sz="2400" dirty="0" err="1" smtClean="0"/>
              <a:t>passNo</a:t>
            </a:r>
            <a:r>
              <a:rPr lang="en-US" sz="2400" dirty="0" smtClean="0"/>
              <a:t>, hobby)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8544732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TC103457485[[fn=Mesh]]</Template>
  <TotalTime>571</TotalTime>
  <Words>1364</Words>
  <Application>Microsoft Office PowerPoint</Application>
  <PresentationFormat>On-screen Show (4:3)</PresentationFormat>
  <Paragraphs>204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Century Gothic</vt:lpstr>
      <vt:lpstr>Mesh</vt:lpstr>
      <vt:lpstr>РЕЛЯЦИОННЫЙ ДИЗАЙН </vt:lpstr>
      <vt:lpstr>РЕЛЯЦИОННЫЙ ДИЗАЙН</vt:lpstr>
      <vt:lpstr>Реляционный дизайн</vt:lpstr>
      <vt:lpstr>Пример: Информация об абитуриентах</vt:lpstr>
      <vt:lpstr>Пример: Информация об абитуриентах</vt:lpstr>
      <vt:lpstr>Пример: Информация об абитуриентах</vt:lpstr>
      <vt:lpstr>Пример: Информация об абитуриентах</vt:lpstr>
      <vt:lpstr>Пример: Информация об абитуриентах</vt:lpstr>
      <vt:lpstr>Пример: Информация об абитуриентах</vt:lpstr>
      <vt:lpstr>Пример: Информация об абитуриентах</vt:lpstr>
      <vt:lpstr>Пример: Информация об абитуриентах</vt:lpstr>
      <vt:lpstr>Пример: Информация об абитуриентах</vt:lpstr>
      <vt:lpstr>Пример: Информация об абитуриентах</vt:lpstr>
      <vt:lpstr>Вопрос</vt:lpstr>
      <vt:lpstr>Дизайн с помощью декомпозиции</vt:lpstr>
      <vt:lpstr>Свойства и нормальные формы</vt:lpstr>
      <vt:lpstr>Функциональные зависимости и BCNF</vt:lpstr>
      <vt:lpstr>Функциональные зависимости и BCNF</vt:lpstr>
      <vt:lpstr>Вопрос</vt:lpstr>
      <vt:lpstr>Вопрос</vt:lpstr>
      <vt:lpstr>Вопрос</vt:lpstr>
      <vt:lpstr>Многозначные зависимости и 4-я нормальная форма</vt:lpstr>
      <vt:lpstr>Многозначные зависимости и 4-я нормальная форма</vt:lpstr>
      <vt:lpstr>Вопрос</vt:lpstr>
      <vt:lpstr>Вопрос</vt:lpstr>
      <vt:lpstr>Вопрос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Подзапросы в select</dc:title>
  <dc:creator>grebenkin</dc:creator>
  <cp:lastModifiedBy>grebenkin</cp:lastModifiedBy>
  <cp:revision>52</cp:revision>
  <dcterms:created xsi:type="dcterms:W3CDTF">2013-09-20T05:28:19Z</dcterms:created>
  <dcterms:modified xsi:type="dcterms:W3CDTF">2013-10-12T03:36:58Z</dcterms:modified>
</cp:coreProperties>
</file>