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91014"/>
            <a:ext cx="7511472" cy="4772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следующий запрос</a:t>
            </a:r>
          </a:p>
          <a:p>
            <a:pPr>
              <a:buNone/>
            </a:pPr>
            <a:r>
              <a:rPr lang="en-US" dirty="0" smtClean="0"/>
              <a:t>SELECT * FROM Apply, College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Apply.cName</a:t>
            </a:r>
            <a:r>
              <a:rPr lang="en-US" dirty="0" smtClean="0"/>
              <a:t> 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Apply.major</a:t>
            </a:r>
            <a:r>
              <a:rPr lang="en-US" dirty="0" smtClean="0"/>
              <a:t>=‘CS’ and </a:t>
            </a:r>
            <a:r>
              <a:rPr lang="en-US" dirty="0" err="1" smtClean="0"/>
              <a:t>College.enrollment</a:t>
            </a:r>
            <a:r>
              <a:rPr lang="en-US" dirty="0" smtClean="0"/>
              <a:t>&lt;5000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Какой из следующих индексов не может быть полезен для ускорения выполнения команды выше?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дерева на </a:t>
            </a:r>
            <a:r>
              <a:rPr lang="en-US" dirty="0" err="1" smtClean="0"/>
              <a:t>Apply.cName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Apply.major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Индекс на основе </a:t>
            </a:r>
            <a:r>
              <a:rPr lang="ru-RU" dirty="0" err="1" smtClean="0">
                <a:solidFill>
                  <a:srgbClr val="FF0000"/>
                </a:solidFill>
              </a:rPr>
              <a:t>хэша</a:t>
            </a:r>
            <a:r>
              <a:rPr lang="ru-RU" dirty="0" smtClean="0">
                <a:solidFill>
                  <a:srgbClr val="FF0000"/>
                </a:solidFill>
              </a:rPr>
              <a:t> на </a:t>
            </a:r>
            <a:r>
              <a:rPr lang="en-US" dirty="0" err="1" smtClean="0">
                <a:solidFill>
                  <a:srgbClr val="FF0000"/>
                </a:solidFill>
              </a:rPr>
              <a:t>College.enrollment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err="1" smtClean="0">
                <a:solidFill>
                  <a:srgbClr val="FF0000"/>
                </a:solidFill>
              </a:rPr>
              <a:t>хэш</a:t>
            </a:r>
            <a:r>
              <a:rPr lang="ru-RU" dirty="0" smtClean="0">
                <a:solidFill>
                  <a:srgbClr val="FF0000"/>
                </a:solidFill>
              </a:rPr>
              <a:t> индекс используется </a:t>
            </a:r>
            <a:r>
              <a:rPr lang="ru-RU" dirty="0" smtClean="0">
                <a:solidFill>
                  <a:srgbClr val="FF0000"/>
                </a:solidFill>
              </a:rPr>
              <a:t>толь</a:t>
            </a:r>
            <a:r>
              <a:rPr lang="ru-RU" dirty="0">
                <a:solidFill>
                  <a:srgbClr val="FF0000"/>
                </a:solidFill>
              </a:rPr>
              <a:t>к</a:t>
            </a:r>
            <a:r>
              <a:rPr lang="ru-RU" dirty="0" smtClean="0">
                <a:solidFill>
                  <a:srgbClr val="FF0000"/>
                </a:solidFill>
              </a:rPr>
              <a:t>о </a:t>
            </a:r>
            <a:r>
              <a:rPr lang="ru-RU" dirty="0" smtClean="0">
                <a:solidFill>
                  <a:srgbClr val="FF0000"/>
                </a:solidFill>
              </a:rPr>
              <a:t>для операции =)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College.cName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Student, Apply, College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Student.sID</a:t>
            </a:r>
            <a:r>
              <a:rPr lang="en-US" dirty="0" smtClean="0"/>
              <a:t>=</a:t>
            </a:r>
            <a:r>
              <a:rPr lang="en-US" dirty="0" err="1" smtClean="0"/>
              <a:t>Apply.sID</a:t>
            </a:r>
            <a:r>
              <a:rPr lang="en-US" dirty="0" smtClean="0"/>
              <a:t> AND </a:t>
            </a:r>
            <a:r>
              <a:rPr lang="en-US" dirty="0" err="1" smtClean="0"/>
              <a:t>Apply.cName</a:t>
            </a:r>
            <a:r>
              <a:rPr lang="en-US" dirty="0" smtClean="0"/>
              <a:t>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Student.GPA</a:t>
            </a:r>
            <a:r>
              <a:rPr lang="en-US" dirty="0" smtClean="0"/>
              <a:t>&gt;1.5 AND </a:t>
            </a:r>
            <a:r>
              <a:rPr lang="en-US" dirty="0" err="1" smtClean="0"/>
              <a:t>College.cName</a:t>
            </a:r>
            <a:r>
              <a:rPr lang="en-US" dirty="0" smtClean="0"/>
              <a:t>&lt;‘Cornell’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 smtClean="0"/>
              <a:t>Student.sID</a:t>
            </a:r>
            <a:r>
              <a:rPr lang="en-US" dirty="0" smtClean="0"/>
              <a:t>, 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Student.sID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Apply.cName</a:t>
            </a:r>
            <a:r>
              <a:rPr lang="en-US" dirty="0" smtClean="0"/>
              <a:t>, 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9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* FROM Student, Apply, College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Student.sID</a:t>
            </a:r>
            <a:r>
              <a:rPr lang="en-US" dirty="0" smtClean="0"/>
              <a:t>=</a:t>
            </a:r>
            <a:r>
              <a:rPr lang="en-US" dirty="0" err="1" smtClean="0"/>
              <a:t>Apply.sID</a:t>
            </a:r>
            <a:r>
              <a:rPr lang="en-US" dirty="0" smtClean="0"/>
              <a:t> AND </a:t>
            </a:r>
            <a:r>
              <a:rPr lang="en-US" dirty="0" err="1" smtClean="0"/>
              <a:t>Apply.cName</a:t>
            </a:r>
            <a:r>
              <a:rPr lang="en-US" dirty="0" smtClean="0"/>
              <a:t>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Student.GPA</a:t>
            </a:r>
            <a:r>
              <a:rPr lang="en-US" dirty="0" smtClean="0"/>
              <a:t>&gt;1.5 AND </a:t>
            </a:r>
            <a:r>
              <a:rPr lang="en-US" dirty="0" err="1" smtClean="0"/>
              <a:t>College.cName</a:t>
            </a:r>
            <a:r>
              <a:rPr lang="en-US" dirty="0" smtClean="0"/>
              <a:t>&lt;‘Cornell’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 smtClean="0">
                <a:solidFill>
                  <a:srgbClr val="00B050"/>
                </a:solidFill>
              </a:rPr>
              <a:t>Student.sID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College.cName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err="1" smtClean="0"/>
              <a:t>Student.sID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Apply.cName</a:t>
            </a:r>
            <a:r>
              <a:rPr lang="en-US" dirty="0" smtClean="0"/>
              <a:t>, 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Apply.sID</a:t>
            </a:r>
            <a:r>
              <a:rPr lang="en-US" dirty="0" smtClean="0"/>
              <a:t>, </a:t>
            </a:r>
            <a:r>
              <a:rPr lang="en-US" dirty="0" err="1" smtClean="0"/>
              <a:t>Student.GPA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Индекс </a:t>
            </a:r>
            <a:r>
              <a:rPr lang="en-US" dirty="0" err="1" smtClean="0">
                <a:solidFill>
                  <a:srgbClr val="00B050"/>
                </a:solidFill>
              </a:rPr>
              <a:t>Student.sID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может быть использован в условии </a:t>
            </a:r>
            <a:r>
              <a:rPr lang="en-US" dirty="0" smtClean="0">
                <a:solidFill>
                  <a:srgbClr val="00B050"/>
                </a:solidFill>
              </a:rPr>
              <a:t>JOIN </a:t>
            </a:r>
            <a:r>
              <a:rPr lang="ru-RU" dirty="0" smtClean="0">
                <a:solidFill>
                  <a:srgbClr val="00B050"/>
                </a:solidFill>
              </a:rPr>
              <a:t>и индекс на </a:t>
            </a:r>
            <a:r>
              <a:rPr lang="en-US" dirty="0" err="1" smtClean="0">
                <a:solidFill>
                  <a:srgbClr val="00B050"/>
                </a:solidFill>
              </a:rPr>
              <a:t>College.cName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может быть использован оба раза для </a:t>
            </a:r>
            <a:r>
              <a:rPr lang="en-US" dirty="0" smtClean="0">
                <a:solidFill>
                  <a:srgbClr val="00B050"/>
                </a:solidFill>
              </a:rPr>
              <a:t>JOIN </a:t>
            </a:r>
            <a:r>
              <a:rPr lang="ru-RU" dirty="0" smtClean="0">
                <a:solidFill>
                  <a:srgbClr val="00B050"/>
                </a:solidFill>
              </a:rPr>
              <a:t>и </a:t>
            </a:r>
            <a:r>
              <a:rPr lang="en-US" dirty="0" err="1" smtClean="0">
                <a:solidFill>
                  <a:srgbClr val="00B050"/>
                </a:solidFill>
              </a:rPr>
              <a:t>cName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условия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2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индексов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Нужен дополнительная память для хранения</a:t>
            </a:r>
          </a:p>
          <a:p>
            <a:r>
              <a:rPr lang="ru-RU" dirty="0" smtClean="0"/>
              <a:t>Время на создание индекса</a:t>
            </a:r>
          </a:p>
          <a:p>
            <a:r>
              <a:rPr lang="ru-RU" dirty="0" smtClean="0"/>
              <a:t>Поддержка в актуальном состоянии – может перечеркнуть все выгоды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5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индекс выбрать?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Выгода от использования индекса зависит от:</a:t>
            </a:r>
          </a:p>
          <a:p>
            <a:r>
              <a:rPr lang="ru-RU" dirty="0" smtClean="0"/>
              <a:t>Размера таблицы (и вероятно от схемы)</a:t>
            </a:r>
          </a:p>
          <a:p>
            <a:r>
              <a:rPr lang="ru-RU" dirty="0" smtClean="0"/>
              <a:t>Распределения данных</a:t>
            </a:r>
          </a:p>
          <a:p>
            <a:r>
              <a:rPr lang="ru-RU" dirty="0" smtClean="0"/>
              <a:t>Использования таблицы (какая операция выполняется чаще – </a:t>
            </a:r>
            <a:r>
              <a:rPr lang="en-US" dirty="0" smtClean="0"/>
              <a:t>select </a:t>
            </a:r>
            <a:r>
              <a:rPr lang="ru-RU" dirty="0" smtClean="0"/>
              <a:t>или </a:t>
            </a:r>
            <a:r>
              <a:rPr lang="en-US" dirty="0" smtClean="0"/>
              <a:t>update)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Советники физического дизайна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данные: база данных (статистика, распределение), использование данных, загрузка</a:t>
            </a:r>
          </a:p>
          <a:p>
            <a:pPr marL="0" indent="0">
              <a:buNone/>
            </a:pPr>
            <a:r>
              <a:rPr lang="ru-RU" dirty="0" smtClean="0"/>
              <a:t>Выходные данные: рекомендованные индексы</a:t>
            </a:r>
          </a:p>
        </p:txBody>
      </p:sp>
    </p:spTree>
    <p:extLst>
      <p:ext uri="{BB962C8B-B14F-4D97-AF65-F5344CB8AC3E}">
        <p14:creationId xmlns:p14="http://schemas.microsoft.com/office/powerpoint/2010/main" val="296306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Советники физического дизайна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1765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данные: база данных (статистика, распределение), использование данных, загрузка</a:t>
            </a:r>
          </a:p>
          <a:p>
            <a:pPr marL="0" indent="0">
              <a:buNone/>
            </a:pPr>
            <a:r>
              <a:rPr lang="ru-RU" dirty="0" smtClean="0"/>
              <a:t>Выходные данные: рекомендованные индексы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22325" y="4143632"/>
            <a:ext cx="1977081" cy="87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35465" y="4259131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Оптимизатор</a:t>
            </a:r>
          </a:p>
          <a:p>
            <a:pPr algn="ctr"/>
            <a:r>
              <a:rPr lang="ru-RU" dirty="0" smtClean="0"/>
              <a:t>запросов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347" y="407446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Статистика использования базы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25186" y="4259131"/>
            <a:ext cx="820195" cy="37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8347" y="4521712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или изменение данных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8347" y="4979255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Существующие индексы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4648242" y="4706378"/>
            <a:ext cx="916417" cy="28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48046" y="4861098"/>
            <a:ext cx="1516613" cy="30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22076" y="5134486"/>
            <a:ext cx="1" cy="374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516" y="561433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Лучший план запроса</a:t>
            </a:r>
          </a:p>
          <a:p>
            <a:pPr algn="ctr"/>
            <a:r>
              <a:rPr lang="ru-RU" dirty="0" smtClean="0"/>
              <a:t>с оценкой времени</a:t>
            </a:r>
          </a:p>
          <a:p>
            <a:pPr algn="ctr"/>
            <a:r>
              <a:rPr lang="ru-RU" dirty="0" smtClean="0"/>
              <a:t>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80768" y="2060898"/>
            <a:ext cx="7018638" cy="781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0768" y="3756454"/>
            <a:ext cx="7895967" cy="2903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Советники физического дизайна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1765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данные: база данных (статистика, распределение), использование данных, загрузка</a:t>
            </a:r>
          </a:p>
          <a:p>
            <a:pPr marL="0" indent="0">
              <a:buNone/>
            </a:pPr>
            <a:r>
              <a:rPr lang="ru-RU" dirty="0" smtClean="0"/>
              <a:t>Выходные данные: рекомендованные индексы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22325" y="4143632"/>
            <a:ext cx="1977081" cy="87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35465" y="4259131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Оптимизатор</a:t>
            </a:r>
          </a:p>
          <a:p>
            <a:pPr algn="ctr"/>
            <a:r>
              <a:rPr lang="ru-RU" dirty="0" smtClean="0"/>
              <a:t>запросов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347" y="407446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Статистика использования базы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25186" y="4259131"/>
            <a:ext cx="820195" cy="37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8347" y="4521712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или изменение данных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8347" y="4979255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Существующие индексы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4648242" y="4706378"/>
            <a:ext cx="916417" cy="28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48046" y="4861098"/>
            <a:ext cx="1516613" cy="30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22076" y="5134486"/>
            <a:ext cx="1" cy="374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516" y="561433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Лучший план запроса</a:t>
            </a:r>
          </a:p>
          <a:p>
            <a:pPr algn="ctr"/>
            <a:r>
              <a:rPr lang="ru-RU" dirty="0" smtClean="0"/>
              <a:t>с оценкой времени</a:t>
            </a:r>
          </a:p>
          <a:p>
            <a:pPr algn="ctr"/>
            <a:r>
              <a:rPr lang="ru-RU" dirty="0" smtClean="0"/>
              <a:t>выполнения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4696914">
            <a:off x="265671" y="2946567"/>
            <a:ext cx="630195" cy="775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3032187" y="3080987"/>
            <a:ext cx="462518" cy="775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Советники физического дизайна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Советник меняет набор индексов и прогоняет через оптимизатор запросов</a:t>
            </a:r>
          </a:p>
          <a:p>
            <a:r>
              <a:rPr lang="ru-RU" dirty="0" smtClean="0"/>
              <a:t>Оценивая время выполнения и учитывая накладные расходы на пересчет индекса, советник выбирает лучший индекс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4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>
                <a:solidFill>
                  <a:srgbClr val="00B0F0"/>
                </a:solidFill>
              </a:rPr>
              <a:t>IndexName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00B0F0"/>
                </a:solidFill>
              </a:rPr>
              <a:t>T(A)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>
                <a:solidFill>
                  <a:srgbClr val="00B0F0"/>
                </a:solidFill>
              </a:rPr>
              <a:t>IndexName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00B0F0"/>
                </a:solidFill>
              </a:rPr>
              <a:t>T(A1, A2, …, An)</a:t>
            </a:r>
          </a:p>
          <a:p>
            <a:pPr marL="0" indent="0">
              <a:buNone/>
            </a:pPr>
            <a:r>
              <a:rPr lang="en-US" dirty="0" smtClean="0"/>
              <a:t>CREATE UNIQUE INDEX </a:t>
            </a:r>
            <a:r>
              <a:rPr lang="en-US" dirty="0" err="1" smtClean="0">
                <a:solidFill>
                  <a:srgbClr val="00B0F0"/>
                </a:solidFill>
              </a:rPr>
              <a:t>IndexName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00B0F0"/>
                </a:solidFill>
              </a:rPr>
              <a:t>T(A)</a:t>
            </a:r>
          </a:p>
          <a:p>
            <a:pPr marL="0" indent="0">
              <a:buNone/>
            </a:pPr>
            <a:r>
              <a:rPr lang="en-US" dirty="0" smtClean="0"/>
              <a:t>DROP INDEX </a:t>
            </a:r>
            <a:r>
              <a:rPr lang="en-US" dirty="0" err="1" smtClean="0">
                <a:solidFill>
                  <a:srgbClr val="00B0F0"/>
                </a:solidFill>
              </a:rPr>
              <a:t>IndexName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5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Главный механизм улучшения производительности базы данных</a:t>
            </a:r>
          </a:p>
          <a:p>
            <a:r>
              <a:rPr lang="ru-RU" sz="2400" dirty="0" smtClean="0"/>
              <a:t>Структура данных, постоянно хранимая в базе</a:t>
            </a:r>
          </a:p>
          <a:p>
            <a:r>
              <a:rPr lang="ru-RU" sz="2400" dirty="0" smtClean="0"/>
              <a:t>Множество проблем имплементации</a:t>
            </a: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механизм улучшения производительности базы данных</a:t>
            </a:r>
          </a:p>
          <a:p>
            <a:r>
              <a:rPr lang="ru-RU" dirty="0" smtClean="0"/>
              <a:t>Постоянно хранящаяся в базе структура данных</a:t>
            </a:r>
          </a:p>
          <a:p>
            <a:r>
              <a:rPr lang="ru-RU" dirty="0" smtClean="0"/>
              <a:t>Множество различных проблем реализации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17771" y="2167629"/>
          <a:ext cx="75120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3"/>
                <a:gridCol w="1878013"/>
                <a:gridCol w="1878013"/>
                <a:gridCol w="187801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Индекс на </a:t>
            </a:r>
            <a:r>
              <a:rPr lang="en-US" sz="2000" dirty="0" smtClean="0"/>
              <a:t>T.A</a:t>
            </a:r>
            <a:endParaRPr lang="ru-RU" sz="2000" dirty="0" smtClean="0"/>
          </a:p>
          <a:p>
            <a:r>
              <a:rPr lang="ru-RU" sz="2000" dirty="0" smtClean="0"/>
              <a:t>Индекс на </a:t>
            </a:r>
            <a:r>
              <a:rPr lang="en-US" sz="2000" dirty="0" smtClean="0"/>
              <a:t>T.B</a:t>
            </a:r>
          </a:p>
          <a:p>
            <a:r>
              <a:rPr lang="ru-RU" sz="2000" dirty="0" smtClean="0"/>
              <a:t>Индекс на </a:t>
            </a:r>
            <a:r>
              <a:rPr lang="en-US" sz="2000" dirty="0" smtClean="0"/>
              <a:t>T.(A,B)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 с помощью индекса по сравнению со с</a:t>
            </a:r>
            <a:r>
              <a:rPr lang="ru-RU" dirty="0" smtClean="0"/>
              <a:t>канированием </a:t>
            </a:r>
            <a:r>
              <a:rPr lang="ru-RU" dirty="0" smtClean="0"/>
              <a:t>всей </a:t>
            </a:r>
            <a:r>
              <a:rPr lang="ru-RU" dirty="0" smtClean="0"/>
              <a:t>таблицы: </a:t>
            </a:r>
            <a:r>
              <a:rPr lang="en-US" dirty="0" smtClean="0"/>
              <a:t>T1&lt;O(log(N)) VS</a:t>
            </a:r>
            <a:r>
              <a:rPr lang="ru-RU" dirty="0" smtClean="0"/>
              <a:t> </a:t>
            </a:r>
            <a:r>
              <a:rPr lang="en-US" dirty="0" smtClean="0"/>
              <a:t>T2=O(</a:t>
            </a:r>
            <a:r>
              <a:rPr lang="en-US" dirty="0"/>
              <a:t>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Базовая структура данных:</a:t>
            </a:r>
          </a:p>
          <a:p>
            <a:pPr lvl="1"/>
            <a:r>
              <a:rPr lang="ru-RU" dirty="0" smtClean="0"/>
              <a:t>Сбалансированные деревья (</a:t>
            </a:r>
            <a:r>
              <a:rPr lang="en-US" dirty="0" smtClean="0"/>
              <a:t>B</a:t>
            </a:r>
            <a:r>
              <a:rPr lang="ru-RU" dirty="0" smtClean="0"/>
              <a:t> деревья, </a:t>
            </a:r>
            <a:r>
              <a:rPr lang="en-US" dirty="0" smtClean="0"/>
              <a:t>B+</a:t>
            </a:r>
            <a:r>
              <a:rPr lang="ru-RU" dirty="0" smtClean="0"/>
              <a:t> </a:t>
            </a:r>
            <a:r>
              <a:rPr lang="ru-RU" dirty="0" smtClean="0"/>
              <a:t>деревья)</a:t>
            </a:r>
          </a:p>
          <a:p>
            <a:pPr lvl="1"/>
            <a:r>
              <a:rPr lang="ru-RU" dirty="0" smtClean="0"/>
              <a:t>Хэш-таблицы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sID</a:t>
            </a:r>
            <a:r>
              <a:rPr lang="en-US" dirty="0" smtClean="0"/>
              <a:t>=18942</a:t>
            </a:r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Множество баз данных строят индексы автоматически на основе </a:t>
            </a:r>
            <a:r>
              <a:rPr lang="en-US" dirty="0" smtClean="0"/>
              <a:t>PRIMARY KEY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sName</a:t>
            </a:r>
            <a:r>
              <a:rPr lang="en-US" dirty="0" smtClean="0"/>
              <a:t>=‘Mary’ AND GPA&gt;3.9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smtClean="0"/>
              <a:t>GPA </a:t>
            </a:r>
            <a:r>
              <a:rPr lang="ru-RU" dirty="0" smtClean="0"/>
              <a:t>(на основе дерева)</a:t>
            </a:r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sName,GPA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Student, Apply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Student.sID</a:t>
            </a:r>
            <a:r>
              <a:rPr lang="en-US" dirty="0" smtClean="0"/>
              <a:t> = </a:t>
            </a:r>
            <a:r>
              <a:rPr lang="en-US" dirty="0" err="1" smtClean="0"/>
              <a:t>Apply.sID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Student.sID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Индекс на </a:t>
            </a:r>
            <a:r>
              <a:rPr lang="en-US" dirty="0" err="1" smtClean="0"/>
              <a:t>Apply.sID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Найти </a:t>
            </a:r>
            <a:r>
              <a:rPr lang="en-US" dirty="0" err="1" smtClean="0"/>
              <a:t>Student.sID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Найти соответствующий </a:t>
            </a:r>
            <a:r>
              <a:rPr lang="en-US" dirty="0" err="1" smtClean="0"/>
              <a:t>Apply.sID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91014"/>
            <a:ext cx="7511472" cy="4772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следующий запрос</a:t>
            </a:r>
          </a:p>
          <a:p>
            <a:pPr>
              <a:buNone/>
            </a:pPr>
            <a:r>
              <a:rPr lang="en-US" dirty="0" smtClean="0"/>
              <a:t>SELECT * FROM Apply, College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Apply.cName</a:t>
            </a:r>
            <a:r>
              <a:rPr lang="en-US" dirty="0" smtClean="0"/>
              <a:t> =</a:t>
            </a:r>
            <a:r>
              <a:rPr lang="en-US" dirty="0" err="1" smtClean="0"/>
              <a:t>College.cName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Apply.major</a:t>
            </a:r>
            <a:r>
              <a:rPr lang="en-US" dirty="0" smtClean="0"/>
              <a:t>=‘CS’ and </a:t>
            </a:r>
            <a:r>
              <a:rPr lang="en-US" dirty="0" err="1" smtClean="0"/>
              <a:t>College.enrollment</a:t>
            </a:r>
            <a:r>
              <a:rPr lang="en-US" dirty="0" smtClean="0"/>
              <a:t>&lt;5000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Какой из следующих индексов не может быть полезен для ускорения выполнения команды выше?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дерева на </a:t>
            </a:r>
            <a:r>
              <a:rPr lang="en-US" dirty="0" err="1" smtClean="0"/>
              <a:t>Apply.cName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Apply.major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College.enrollment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Индекс на основе </a:t>
            </a:r>
            <a:r>
              <a:rPr lang="ru-RU" dirty="0" err="1" smtClean="0"/>
              <a:t>хэша</a:t>
            </a:r>
            <a:r>
              <a:rPr lang="ru-RU" dirty="0" smtClean="0"/>
              <a:t> на </a:t>
            </a:r>
            <a:r>
              <a:rPr lang="en-US" dirty="0" err="1" smtClean="0"/>
              <a:t>College.cName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1206</TotalTime>
  <Words>627</Words>
  <Application>Microsoft Office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Mesh</vt:lpstr>
      <vt:lpstr>ИНДЕКСЫ </vt:lpstr>
      <vt:lpstr>Индексы</vt:lpstr>
      <vt:lpstr>Функциональность</vt:lpstr>
      <vt:lpstr>Функциональность</vt:lpstr>
      <vt:lpstr>Использование</vt:lpstr>
      <vt:lpstr>Индексы</vt:lpstr>
      <vt:lpstr>ИНДЕКСЫ</vt:lpstr>
      <vt:lpstr>ИНДЕКСЫ</vt:lpstr>
      <vt:lpstr>Вопрос</vt:lpstr>
      <vt:lpstr>Вопрос</vt:lpstr>
      <vt:lpstr>ВОПРОС</vt:lpstr>
      <vt:lpstr>ВОПРОС</vt:lpstr>
      <vt:lpstr>Недостатки индексов</vt:lpstr>
      <vt:lpstr>Какой индекс выбрать?</vt:lpstr>
      <vt:lpstr>“Советники физического дизайна”</vt:lpstr>
      <vt:lpstr>“Советники физического дизайна”</vt:lpstr>
      <vt:lpstr>“Советники физического дизайна”</vt:lpstr>
      <vt:lpstr>“Советники физического дизайна”</vt:lpstr>
      <vt:lpstr>Синтаксис SQL</vt:lpstr>
      <vt:lpstr>индексы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112</cp:revision>
  <dcterms:created xsi:type="dcterms:W3CDTF">2013-09-20T05:28:19Z</dcterms:created>
  <dcterms:modified xsi:type="dcterms:W3CDTF">2013-11-23T02:50:21Z</dcterms:modified>
</cp:coreProperties>
</file>