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Подзапросы в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8348" y="1540701"/>
            <a:ext cx="7511472" cy="531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 |     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-----+-----------------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1 | </a:t>
            </a:r>
            <a:r>
              <a:rPr lang="en-US" dirty="0" err="1" smtClean="0"/>
              <a:t>Tschingis</a:t>
            </a:r>
            <a:r>
              <a:rPr lang="en-US" dirty="0" smtClean="0"/>
              <a:t> Khan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2 | </a:t>
            </a:r>
            <a:r>
              <a:rPr lang="en-US" dirty="0" err="1" smtClean="0"/>
              <a:t>Petr</a:t>
            </a:r>
            <a:r>
              <a:rPr lang="en-US" dirty="0" smtClean="0"/>
              <a:t> I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2 | </a:t>
            </a:r>
            <a:r>
              <a:rPr lang="en-US" dirty="0" err="1" smtClean="0"/>
              <a:t>Petr</a:t>
            </a:r>
            <a:r>
              <a:rPr lang="en-US" dirty="0" smtClean="0"/>
              <a:t> I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5 | Elena </a:t>
            </a:r>
            <a:r>
              <a:rPr lang="en-US" dirty="0" err="1" smtClean="0"/>
              <a:t>Vaenga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6 | </a:t>
            </a:r>
            <a:r>
              <a:rPr lang="en-US" dirty="0" err="1" smtClean="0"/>
              <a:t>Dima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6 | </a:t>
            </a:r>
            <a:r>
              <a:rPr lang="en-US" dirty="0" err="1" smtClean="0"/>
              <a:t>Dima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18 | Al-</a:t>
            </a:r>
            <a:r>
              <a:rPr lang="en-US" dirty="0" err="1" smtClean="0"/>
              <a:t>Horezmi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18 | Al-</a:t>
            </a:r>
            <a:r>
              <a:rPr lang="en-US" dirty="0" err="1" smtClean="0"/>
              <a:t>Horezmi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20 | Nikola Tesla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23 | </a:t>
            </a:r>
            <a:r>
              <a:rPr lang="en-US" dirty="0" err="1" smtClean="0"/>
              <a:t>Stas</a:t>
            </a:r>
            <a:r>
              <a:rPr lang="en-US" dirty="0" smtClean="0"/>
              <a:t> </a:t>
            </a:r>
            <a:r>
              <a:rPr lang="en-US" dirty="0" err="1" smtClean="0"/>
              <a:t>Mikhailov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Select A1,A2, …, An</a:t>
            </a:r>
          </a:p>
          <a:p>
            <a:pPr marL="0" indent="0">
              <a:buNone/>
            </a:pPr>
            <a:r>
              <a:rPr lang="en-US" sz="2800" dirty="0" smtClean="0"/>
              <a:t>		From R1,R2, …, </a:t>
            </a:r>
            <a:r>
              <a:rPr lang="en-US" sz="2800" dirty="0" err="1" smtClean="0"/>
              <a:t>Rn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Where </a:t>
            </a:r>
            <a:r>
              <a:rPr lang="ru-RU" sz="2800" dirty="0" smtClean="0">
                <a:solidFill>
                  <a:srgbClr val="FF0000"/>
                </a:solidFill>
              </a:rPr>
              <a:t>условие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Select A1,A2, …, An</a:t>
            </a:r>
          </a:p>
          <a:p>
            <a:pPr marL="0" indent="0">
              <a:buNone/>
            </a:pPr>
            <a:r>
              <a:rPr lang="en-US" sz="2800" dirty="0" smtClean="0"/>
              <a:t>		From R1,R2, …, </a:t>
            </a:r>
            <a:r>
              <a:rPr lang="en-US" sz="2800" dirty="0" err="1" smtClean="0"/>
              <a:t>Rn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Where </a:t>
            </a:r>
            <a:r>
              <a:rPr lang="ru-RU" sz="2800" dirty="0" smtClean="0">
                <a:solidFill>
                  <a:srgbClr val="FF0000"/>
                </a:solidFill>
              </a:rPr>
              <a:t>условие</a:t>
            </a:r>
          </a:p>
          <a:p>
            <a:pPr marL="0" indent="0">
              <a:buNone/>
            </a:pPr>
            <a:endParaRPr lang="ru-RU" sz="2800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sz="2800" dirty="0" smtClean="0"/>
          </a:p>
          <a:p>
            <a:pPr marL="0" indent="0" algn="r">
              <a:buNone/>
            </a:pPr>
            <a:r>
              <a:rPr lang="en-US" sz="2800" dirty="0" smtClean="0"/>
              <a:t>Select </a:t>
            </a:r>
            <a:r>
              <a:rPr lang="ru-RU" sz="2800" dirty="0" smtClean="0"/>
              <a:t>Подзапрос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Стрелка вправо 8"/>
          <p:cNvSpPr/>
          <p:nvPr/>
        </p:nvSpPr>
        <p:spPr>
          <a:xfrm rot="12826621">
            <a:off x="3949198" y="4447140"/>
            <a:ext cx="2170605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для примеров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University(</a:t>
            </a:r>
            <a:r>
              <a:rPr lang="en-US" dirty="0" err="1" smtClean="0"/>
              <a:t>uName</a:t>
            </a:r>
            <a:r>
              <a:rPr lang="en-US" dirty="0" smtClean="0"/>
              <a:t>, region, enrollment)</a:t>
            </a:r>
          </a:p>
          <a:p>
            <a:pPr marL="0" indent="0">
              <a:buNone/>
            </a:pPr>
            <a:r>
              <a:rPr lang="en-US" dirty="0" smtClean="0"/>
              <a:t>	Student(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GPA, </a:t>
            </a:r>
            <a:r>
              <a:rPr lang="en-US" dirty="0" err="1" smtClean="0"/>
              <a:t>sizeHS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Apply(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major, decision)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uname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|   </a:t>
            </a:r>
            <a:r>
              <a:rPr lang="en-US" dirty="0">
                <a:latin typeface="Lucida Console" panose="020B0609040504020204" pitchFamily="49" charset="0"/>
              </a:rPr>
              <a:t>region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>
                <a:latin typeface="Lucida Console" panose="020B0609040504020204" pitchFamily="49" charset="0"/>
              </a:rPr>
              <a:t>enrollment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-------+-------------+-----------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MEPhI</a:t>
            </a:r>
            <a:r>
              <a:rPr lang="en-US" dirty="0">
                <a:latin typeface="Lucida Console" panose="020B0609040504020204" pitchFamily="49" charset="0"/>
              </a:rPr>
              <a:t> | Moscow      </a:t>
            </a:r>
            <a:r>
              <a:rPr lang="en-US" dirty="0" smtClean="0">
                <a:latin typeface="Lucida Console" panose="020B0609040504020204" pitchFamily="49" charset="0"/>
              </a:rPr>
              <a:t> |       </a:t>
            </a:r>
            <a:r>
              <a:rPr lang="en-US" dirty="0">
                <a:latin typeface="Lucida Console" panose="020B0609040504020204" pitchFamily="49" charset="0"/>
              </a:rPr>
              <a:t>9000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MSU   | Moscow 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40000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NSU   | Novosibirsk </a:t>
            </a:r>
            <a:r>
              <a:rPr lang="en-US" dirty="0" smtClean="0">
                <a:latin typeface="Lucida Console" panose="020B0609040504020204" pitchFamily="49" charset="0"/>
              </a:rPr>
              <a:t>  |       </a:t>
            </a:r>
            <a:r>
              <a:rPr lang="en-US" dirty="0">
                <a:latin typeface="Lucida Console" panose="020B0609040504020204" pitchFamily="49" charset="0"/>
              </a:rPr>
              <a:t>6500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MSTU  | Moscow 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18800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NSTU  | Novosibirsk </a:t>
            </a:r>
            <a:r>
              <a:rPr lang="en-US" dirty="0" smtClean="0">
                <a:latin typeface="Lucida Console" panose="020B0609040504020204" pitchFamily="49" charset="0"/>
              </a:rPr>
              <a:t>  |      </a:t>
            </a:r>
            <a:r>
              <a:rPr lang="en-US" dirty="0">
                <a:latin typeface="Lucida Console" panose="020B0609040504020204" pitchFamily="49" charset="0"/>
              </a:rPr>
              <a:t>25000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DVFU  | Vladivostok </a:t>
            </a:r>
            <a:r>
              <a:rPr lang="en-US" dirty="0" smtClean="0">
                <a:latin typeface="Lucida Console" panose="020B0609040504020204" pitchFamily="49" charset="0"/>
              </a:rPr>
              <a:t>  |      </a:t>
            </a:r>
            <a:r>
              <a:rPr lang="en-US" dirty="0">
                <a:latin typeface="Lucida Console" panose="020B0609040504020204" pitchFamily="49" charset="0"/>
              </a:rPr>
              <a:t>40000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SSU   | Saratov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27000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RUDN  | Moscow 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25000</a:t>
            </a:r>
          </a:p>
        </p:txBody>
      </p:sp>
    </p:spTree>
    <p:extLst>
      <p:ext uri="{BB962C8B-B14F-4D97-AF65-F5344CB8AC3E}">
        <p14:creationId xmlns:p14="http://schemas.microsoft.com/office/powerpoint/2010/main" val="9375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53227"/>
            <a:ext cx="7511472" cy="50229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sid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|        </a:t>
            </a:r>
            <a:r>
              <a:rPr lang="en-US" dirty="0" err="1">
                <a:latin typeface="Lucida Console" panose="020B0609040504020204" pitchFamily="49" charset="0"/>
              </a:rPr>
              <a:t>sname</a:t>
            </a: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gpa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sizehs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----+----------------------+-----+-------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1 | </a:t>
            </a:r>
            <a:r>
              <a:rPr lang="en-US" dirty="0" err="1">
                <a:latin typeface="Lucida Console" panose="020B0609040504020204" pitchFamily="49" charset="0"/>
              </a:rPr>
              <a:t>Tschingis</a:t>
            </a:r>
            <a:r>
              <a:rPr lang="en-US" dirty="0">
                <a:latin typeface="Lucida Console" panose="020B0609040504020204" pitchFamily="49" charset="0"/>
              </a:rPr>
              <a:t> Khan     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| 4.2 |   1000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2 | </a:t>
            </a:r>
            <a:r>
              <a:rPr lang="en-US" dirty="0" err="1">
                <a:latin typeface="Lucida Console" panose="020B0609040504020204" pitchFamily="49" charset="0"/>
              </a:rPr>
              <a:t>Petr</a:t>
            </a:r>
            <a:r>
              <a:rPr lang="en-US" dirty="0">
                <a:latin typeface="Lucida Console" panose="020B0609040504020204" pitchFamily="49" charset="0"/>
              </a:rPr>
              <a:t> I              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| 4.1 |   1000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5 | Elena </a:t>
            </a:r>
            <a:r>
              <a:rPr lang="en-US" dirty="0" err="1">
                <a:latin typeface="Lucida Console" panose="020B0609040504020204" pitchFamily="49" charset="0"/>
              </a:rPr>
              <a:t>Vaenga</a:t>
            </a: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>
                <a:latin typeface="Lucida Console" panose="020B0609040504020204" pitchFamily="49" charset="0"/>
              </a:rPr>
              <a:t>4.4 |   3000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6 | </a:t>
            </a:r>
            <a:r>
              <a:rPr lang="en-US" dirty="0" err="1">
                <a:latin typeface="Lucida Console" panose="020B0609040504020204" pitchFamily="49" charset="0"/>
              </a:rPr>
              <a:t>Dima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Bilan</a:t>
            </a:r>
            <a:r>
              <a:rPr lang="en-US" dirty="0">
                <a:latin typeface="Lucida Console" panose="020B0609040504020204" pitchFamily="49" charset="0"/>
              </a:rPr>
              <a:t>       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>
                <a:latin typeface="Lucida Console" panose="020B0609040504020204" pitchFamily="49" charset="0"/>
              </a:rPr>
              <a:t>4.1 |   2000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8 | Dmitry Medvedev    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| 4.7 |   5000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9 | </a:t>
            </a:r>
            <a:r>
              <a:rPr lang="en-US" dirty="0" err="1">
                <a:latin typeface="Lucida Console" panose="020B0609040504020204" pitchFamily="49" charset="0"/>
              </a:rPr>
              <a:t>Evelina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Khromchenko</a:t>
            </a: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 |   </a:t>
            </a:r>
            <a:r>
              <a:rPr lang="en-US" dirty="0">
                <a:latin typeface="Lucida Console" panose="020B0609040504020204" pitchFamily="49" charset="0"/>
              </a:rPr>
              <a:t>4 |   3000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13 | </a:t>
            </a:r>
            <a:r>
              <a:rPr lang="en-US" dirty="0" err="1">
                <a:latin typeface="Lucida Console" panose="020B0609040504020204" pitchFamily="49" charset="0"/>
              </a:rPr>
              <a:t>Vasya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Sidorov</a:t>
            </a: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latin typeface="Lucida Console" panose="020B0609040504020204" pitchFamily="49" charset="0"/>
              </a:rPr>
              <a:t>  |   </a:t>
            </a:r>
            <a:r>
              <a:rPr lang="en-US" dirty="0">
                <a:latin typeface="Lucida Console" panose="020B0609040504020204" pitchFamily="49" charset="0"/>
              </a:rPr>
              <a:t>5 |   1500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14 | Alexander </a:t>
            </a:r>
            <a:r>
              <a:rPr lang="en-US" dirty="0" err="1">
                <a:latin typeface="Lucida Console" panose="020B0609040504020204" pitchFamily="49" charset="0"/>
              </a:rPr>
              <a:t>Gradskiy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 | </a:t>
            </a:r>
            <a:r>
              <a:rPr lang="en-US" dirty="0">
                <a:latin typeface="Lucida Console" panose="020B0609040504020204" pitchFamily="49" charset="0"/>
              </a:rPr>
              <a:t>4.8 |   4000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17 | Alexander </a:t>
            </a:r>
            <a:r>
              <a:rPr lang="en-US" dirty="0" err="1">
                <a:latin typeface="Lucida Console" panose="020B0609040504020204" pitchFamily="49" charset="0"/>
              </a:rPr>
              <a:t>Makedonsky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| </a:t>
            </a:r>
            <a:r>
              <a:rPr lang="en-US" dirty="0">
                <a:latin typeface="Lucida Console" panose="020B0609040504020204" pitchFamily="49" charset="0"/>
              </a:rPr>
              <a:t>4.9 |      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18 | Al-</a:t>
            </a:r>
            <a:r>
              <a:rPr lang="en-US" dirty="0" err="1">
                <a:latin typeface="Lucida Console" panose="020B0609040504020204" pitchFamily="49" charset="0"/>
              </a:rPr>
              <a:t>Horezmi</a:t>
            </a:r>
            <a:r>
              <a:rPr lang="en-US" dirty="0">
                <a:latin typeface="Lucida Console" panose="020B0609040504020204" pitchFamily="49" charset="0"/>
              </a:rPr>
              <a:t>         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|   5 |      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19 | Vladimir Lenin       </a:t>
            </a:r>
            <a:r>
              <a:rPr lang="en-US" dirty="0" smtClean="0">
                <a:latin typeface="Lucida Console" panose="020B0609040504020204" pitchFamily="49" charset="0"/>
              </a:rPr>
              <a:t>   |   </a:t>
            </a:r>
            <a:r>
              <a:rPr lang="en-US" dirty="0">
                <a:latin typeface="Lucida Console" panose="020B0609040504020204" pitchFamily="49" charset="0"/>
              </a:rPr>
              <a:t>5 |    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20 | Nikola Tesla         </a:t>
            </a:r>
            <a:r>
              <a:rPr lang="en-US" dirty="0" smtClean="0">
                <a:latin typeface="Lucida Console" panose="020B0609040504020204" pitchFamily="49" charset="0"/>
              </a:rPr>
              <a:t>  |   </a:t>
            </a:r>
            <a:r>
              <a:rPr lang="en-US" dirty="0">
                <a:latin typeface="Lucida Console" panose="020B0609040504020204" pitchFamily="49" charset="0"/>
              </a:rPr>
              <a:t>5 |     50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21 | Albert Einstein      </a:t>
            </a:r>
            <a:r>
              <a:rPr lang="en-US" dirty="0" smtClean="0">
                <a:latin typeface="Lucida Console" panose="020B0609040504020204" pitchFamily="49" charset="0"/>
              </a:rPr>
              <a:t>   | </a:t>
            </a:r>
            <a:r>
              <a:rPr lang="en-US" dirty="0">
                <a:latin typeface="Lucida Console" panose="020B0609040504020204" pitchFamily="49" charset="0"/>
              </a:rPr>
              <a:t>4.9 |    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22 | Boris Godunov        </a:t>
            </a:r>
            <a:r>
              <a:rPr lang="en-US" dirty="0" smtClean="0">
                <a:latin typeface="Lucida Console" panose="020B0609040504020204" pitchFamily="49" charset="0"/>
              </a:rPr>
              <a:t>  | </a:t>
            </a:r>
            <a:r>
              <a:rPr lang="en-US" dirty="0">
                <a:latin typeface="Lucida Console" panose="020B0609040504020204" pitchFamily="49" charset="0"/>
              </a:rPr>
              <a:t>3.5 |      2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23 | </a:t>
            </a:r>
            <a:r>
              <a:rPr lang="en-US" dirty="0" err="1">
                <a:latin typeface="Lucida Console" panose="020B0609040504020204" pitchFamily="49" charset="0"/>
              </a:rPr>
              <a:t>Stas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Mikhailov</a:t>
            </a:r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smtClean="0">
                <a:latin typeface="Lucida Console" panose="020B0609040504020204" pitchFamily="49" charset="0"/>
              </a:rPr>
              <a:t>  | </a:t>
            </a:r>
            <a:r>
              <a:rPr lang="en-US" dirty="0">
                <a:latin typeface="Lucida Console" panose="020B0609040504020204" pitchFamily="49" charset="0"/>
              </a:rPr>
              <a:t>3.3 |    100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24 | Jason Statham        </a:t>
            </a:r>
            <a:r>
              <a:rPr lang="en-US" dirty="0" smtClean="0">
                <a:latin typeface="Lucida Console" panose="020B0609040504020204" pitchFamily="49" charset="0"/>
              </a:rPr>
              <a:t>  |   </a:t>
            </a:r>
            <a:r>
              <a:rPr lang="en-US" dirty="0">
                <a:latin typeface="Lucida Console" panose="020B0609040504020204" pitchFamily="49" charset="0"/>
              </a:rPr>
              <a:t>4 |    100</a:t>
            </a:r>
          </a:p>
        </p:txBody>
      </p:sp>
    </p:spTree>
    <p:extLst>
      <p:ext uri="{BB962C8B-B14F-4D97-AF65-F5344CB8AC3E}">
        <p14:creationId xmlns:p14="http://schemas.microsoft.com/office/powerpoint/2010/main" val="39034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from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sID</a:t>
            </a:r>
            <a:r>
              <a:rPr lang="en-US" dirty="0" smtClean="0"/>
              <a:t>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 ‘History’)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b="1" dirty="0" err="1" smtClean="0">
                <a:solidFill>
                  <a:srgbClr val="FF0000"/>
                </a:solidFill>
              </a:rPr>
              <a:t>sID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sName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from Student, Apply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r>
              <a:rPr lang="en-US" dirty="0" smtClean="0"/>
              <a:t> and major = ‘History’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dirty="0" err="1" smtClean="0"/>
              <a:t>Student.sID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from Student, Apply</a:t>
            </a:r>
          </a:p>
          <a:p>
            <a:pPr marL="0" indent="0"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r>
              <a:rPr lang="en-US" dirty="0" smtClean="0"/>
              <a:t> and major = ‘History’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130</TotalTime>
  <Words>326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Lucida Console</vt:lpstr>
      <vt:lpstr>Mesh</vt:lpstr>
      <vt:lpstr>Подзапросы в select</vt:lpstr>
      <vt:lpstr>Подзапрос</vt:lpstr>
      <vt:lpstr>Подзапрос</vt:lpstr>
      <vt:lpstr>Схема базы для примеров</vt:lpstr>
      <vt:lpstr>University</vt:lpstr>
      <vt:lpstr>Student</vt:lpstr>
      <vt:lpstr>Select subquery</vt:lpstr>
      <vt:lpstr>Select subquery</vt:lpstr>
      <vt:lpstr>Select subquery</vt:lpstr>
      <vt:lpstr>Select subquery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4</cp:revision>
  <dcterms:created xsi:type="dcterms:W3CDTF">2013-09-20T05:28:19Z</dcterms:created>
  <dcterms:modified xsi:type="dcterms:W3CDTF">2013-09-20T07:38:43Z</dcterms:modified>
</cp:coreProperties>
</file>