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3"/>
  </p:notesMasterIdLst>
  <p:sldIdLst>
    <p:sldId id="256" r:id="rId2"/>
    <p:sldId id="260" r:id="rId3"/>
    <p:sldId id="259" r:id="rId4"/>
    <p:sldId id="258" r:id="rId5"/>
    <p:sldId id="261" r:id="rId6"/>
    <p:sldId id="262" r:id="rId7"/>
    <p:sldId id="263" r:id="rId8"/>
    <p:sldId id="264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7" autoAdjust="0"/>
    <p:restoredTop sz="94660"/>
  </p:normalViewPr>
  <p:slideViewPr>
    <p:cSldViewPr snapToGrid="0">
      <p:cViewPr varScale="1">
        <p:scale>
          <a:sx n="78" d="100"/>
          <a:sy n="78" d="100"/>
        </p:scale>
        <p:origin x="90" y="9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777A7-133F-4858-8AB3-833D62427676}" type="datetimeFigureOut">
              <a:rPr lang="en-US" smtClean="0"/>
              <a:pPr/>
              <a:t>11/23/2013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D4A14-F60B-4867-99F3-ACE321E94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8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7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95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21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69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23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55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42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5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2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6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4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4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2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9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7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08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Ограничения и триггеры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«Базы данных и экспертные системы»</a:t>
            </a:r>
          </a:p>
          <a:p>
            <a:r>
              <a:rPr lang="ru-RU" dirty="0" smtClean="0"/>
              <a:t>Сергей Сергеевич Гребенкин</a:t>
            </a:r>
          </a:p>
          <a:p>
            <a:r>
              <a:rPr lang="ru-RU" dirty="0" smtClean="0"/>
              <a:t>Сергей Константинович Муравьев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3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Триггер в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TRIGGER </a:t>
            </a:r>
            <a:r>
              <a:rPr lang="en-US" dirty="0" smtClean="0">
                <a:solidFill>
                  <a:srgbClr val="00B0F0"/>
                </a:solidFill>
              </a:rPr>
              <a:t>name</a:t>
            </a:r>
          </a:p>
          <a:p>
            <a:pPr marL="0" indent="0">
              <a:buNone/>
            </a:pPr>
            <a:r>
              <a:rPr lang="en-US" dirty="0" smtClean="0"/>
              <a:t>BEFORE | AFTER | INSTEADOF </a:t>
            </a:r>
            <a:r>
              <a:rPr lang="en-US" dirty="0" smtClean="0">
                <a:solidFill>
                  <a:srgbClr val="00B0F0"/>
                </a:solidFill>
              </a:rPr>
              <a:t>events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[referencing-variables]</a:t>
            </a:r>
          </a:p>
          <a:p>
            <a:pPr marL="0" indent="0">
              <a:buNone/>
            </a:pPr>
            <a:r>
              <a:rPr lang="en-US" dirty="0" smtClean="0"/>
              <a:t>[FOR EACH ROW]</a:t>
            </a:r>
          </a:p>
          <a:p>
            <a:pPr marL="0" indent="0">
              <a:buNone/>
            </a:pPr>
            <a:r>
              <a:rPr lang="en-US" dirty="0" smtClean="0"/>
              <a:t>WHEN (</a:t>
            </a:r>
            <a:r>
              <a:rPr lang="en-US" dirty="0" smtClean="0">
                <a:solidFill>
                  <a:srgbClr val="00B0F0"/>
                </a:solidFill>
              </a:rPr>
              <a:t>condition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action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714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Ограничения и триггеры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Для реляционных баз данных определяют возможные состояния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SQL </a:t>
            </a:r>
            <a:r>
              <a:rPr lang="ru-RU" dirty="0" smtClean="0"/>
              <a:t>стандарт реализован по разному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Ограничения (целостности)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Определяют возможные состояние базы данных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Триггеры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Отслеживают изменения в базе данных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Проверяют условия и инициируют действия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498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и триггеры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124" y="2060898"/>
            <a:ext cx="8316098" cy="4041162"/>
          </a:xfrm>
        </p:spPr>
        <p:txBody>
          <a:bodyPr/>
          <a:lstStyle/>
          <a:p>
            <a:r>
              <a:rPr lang="ru-RU" dirty="0" smtClean="0"/>
              <a:t>Для реляционных баз</a:t>
            </a:r>
          </a:p>
          <a:p>
            <a:r>
              <a:rPr lang="ru-RU" dirty="0" smtClean="0"/>
              <a:t>Входят в стандарт </a:t>
            </a:r>
            <a:r>
              <a:rPr lang="en-US" dirty="0" smtClean="0"/>
              <a:t>SQL, </a:t>
            </a:r>
            <a:r>
              <a:rPr lang="ru-RU" dirty="0" smtClean="0"/>
              <a:t>но реализация сильно отличается</a:t>
            </a:r>
          </a:p>
          <a:p>
            <a:endParaRPr lang="ru-RU" dirty="0"/>
          </a:p>
          <a:p>
            <a:r>
              <a:rPr lang="ru-RU" dirty="0" smtClean="0"/>
              <a:t>Ограничения на целостность данных (</a:t>
            </a:r>
            <a:r>
              <a:rPr lang="en-US" dirty="0" smtClean="0"/>
              <a:t>Integrity Constraint)</a:t>
            </a:r>
            <a:endParaRPr lang="ru-RU" dirty="0" smtClean="0"/>
          </a:p>
          <a:p>
            <a:pPr lvl="1"/>
            <a:r>
              <a:rPr lang="ru-RU" dirty="0"/>
              <a:t>Ограничивают множество состояний базы </a:t>
            </a:r>
            <a:r>
              <a:rPr lang="ru-RU" dirty="0" smtClean="0"/>
              <a:t>данных</a:t>
            </a:r>
          </a:p>
          <a:p>
            <a:r>
              <a:rPr lang="ru-RU" dirty="0" smtClean="0"/>
              <a:t>Триггеры</a:t>
            </a:r>
            <a:endParaRPr lang="en-US" dirty="0" smtClean="0"/>
          </a:p>
          <a:p>
            <a:pPr lvl="1"/>
            <a:r>
              <a:rPr lang="ru-RU" dirty="0" smtClean="0"/>
              <a:t>Отслеживают изменения в базе данных</a:t>
            </a:r>
          </a:p>
          <a:p>
            <a:pPr lvl="1"/>
            <a:r>
              <a:rPr lang="ru-RU" dirty="0" smtClean="0"/>
              <a:t>Проверяют условия и предпринимают какие-либо действия</a:t>
            </a:r>
          </a:p>
        </p:txBody>
      </p:sp>
    </p:spTree>
    <p:extLst>
      <p:ext uri="{BB962C8B-B14F-4D97-AF65-F5344CB8AC3E}">
        <p14:creationId xmlns:p14="http://schemas.microsoft.com/office/powerpoint/2010/main" val="240595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и триггеры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124" y="2060898"/>
            <a:ext cx="8316098" cy="4041162"/>
          </a:xfrm>
        </p:spPr>
        <p:txBody>
          <a:bodyPr/>
          <a:lstStyle/>
          <a:p>
            <a:r>
              <a:rPr lang="ru-RU" dirty="0" smtClean="0"/>
              <a:t>Для реляционных баз</a:t>
            </a:r>
          </a:p>
          <a:p>
            <a:r>
              <a:rPr lang="ru-RU" dirty="0" smtClean="0"/>
              <a:t>Входят в стандарт </a:t>
            </a:r>
            <a:r>
              <a:rPr lang="en-US" dirty="0" smtClean="0"/>
              <a:t>SQL, </a:t>
            </a:r>
            <a:r>
              <a:rPr lang="ru-RU" dirty="0" smtClean="0"/>
              <a:t>но реализация сильно отличается</a:t>
            </a:r>
          </a:p>
          <a:p>
            <a:endParaRPr lang="ru-RU" dirty="0"/>
          </a:p>
          <a:p>
            <a:r>
              <a:rPr lang="ru-RU" dirty="0" smtClean="0"/>
              <a:t>Ограничения на целостность данных (</a:t>
            </a:r>
            <a:r>
              <a:rPr lang="en-US" dirty="0" smtClean="0"/>
              <a:t>Integrity Constraint)</a:t>
            </a:r>
            <a:r>
              <a:rPr lang="ru-RU" dirty="0" smtClean="0"/>
              <a:t> (</a:t>
            </a:r>
            <a:r>
              <a:rPr lang="ru-RU" dirty="0" smtClean="0">
                <a:solidFill>
                  <a:srgbClr val="FF0000"/>
                </a:solidFill>
              </a:rPr>
              <a:t>Статические</a:t>
            </a:r>
            <a:r>
              <a:rPr lang="ru-RU" dirty="0" smtClean="0"/>
              <a:t>)</a:t>
            </a:r>
          </a:p>
          <a:p>
            <a:pPr lvl="1"/>
            <a:r>
              <a:rPr lang="ru-RU" dirty="0"/>
              <a:t>Ограничивают множество состояний базы </a:t>
            </a:r>
            <a:r>
              <a:rPr lang="ru-RU" dirty="0" smtClean="0"/>
              <a:t>данных</a:t>
            </a:r>
          </a:p>
          <a:p>
            <a:r>
              <a:rPr lang="ru-RU" dirty="0" smtClean="0"/>
              <a:t>Триггеры (</a:t>
            </a:r>
            <a:r>
              <a:rPr lang="ru-RU" dirty="0" smtClean="0">
                <a:solidFill>
                  <a:srgbClr val="FF0000"/>
                </a:solidFill>
              </a:rPr>
              <a:t>Динамические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Отслеживают изменения в базе данных</a:t>
            </a:r>
          </a:p>
          <a:p>
            <a:pPr lvl="1"/>
            <a:r>
              <a:rPr lang="ru-RU" dirty="0" smtClean="0"/>
              <a:t>Проверяют условия и предпринимают какие-либо действия</a:t>
            </a:r>
          </a:p>
        </p:txBody>
      </p:sp>
    </p:spTree>
    <p:extLst>
      <p:ext uri="{BB962C8B-B14F-4D97-AF65-F5344CB8AC3E}">
        <p14:creationId xmlns:p14="http://schemas.microsoft.com/office/powerpoint/2010/main" val="668727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</a:t>
            </a:r>
            <a:r>
              <a:rPr lang="ru-RU" dirty="0" err="1" smtClean="0"/>
              <a:t>целостност</a:t>
            </a:r>
            <a:r>
              <a:rPr lang="ru-RU" dirty="0" err="1"/>
              <a:t>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Накладывают ограничения на данные, в дополнение к тем, что уже подразумеваются структурой и типами данных</a:t>
            </a:r>
          </a:p>
          <a:p>
            <a:pPr marL="0" indent="0">
              <a:buNone/>
            </a:pPr>
            <a:r>
              <a:rPr lang="ru-RU" dirty="0" smtClean="0"/>
              <a:t>Пример:</a:t>
            </a:r>
          </a:p>
          <a:p>
            <a:pPr marL="0" indent="0">
              <a:buNone/>
            </a:pPr>
            <a:r>
              <a:rPr lang="ru-RU" dirty="0" smtClean="0"/>
              <a:t>0.0 </a:t>
            </a:r>
            <a:r>
              <a:rPr lang="en-US" dirty="0" smtClean="0"/>
              <a:t>&lt; GPA &lt;= 4.0</a:t>
            </a:r>
          </a:p>
          <a:p>
            <a:pPr marL="0" indent="0">
              <a:buNone/>
            </a:pPr>
            <a:r>
              <a:rPr lang="en-US" dirty="0" smtClean="0"/>
              <a:t>Enrollment &lt; 50000</a:t>
            </a:r>
          </a:p>
          <a:p>
            <a:pPr marL="0" indent="0">
              <a:buNone/>
            </a:pPr>
            <a:r>
              <a:rPr lang="en-US" dirty="0" smtClean="0"/>
              <a:t>Decision: ‘y’ ‘n’ null</a:t>
            </a:r>
          </a:p>
          <a:p>
            <a:pPr marL="0" indent="0">
              <a:buNone/>
            </a:pPr>
            <a:r>
              <a:rPr lang="en-US" dirty="0" smtClean="0"/>
              <a:t>Major=‘CS’ =&gt; Decision=null</a:t>
            </a:r>
          </a:p>
        </p:txBody>
      </p:sp>
    </p:spTree>
    <p:extLst>
      <p:ext uri="{BB962C8B-B14F-4D97-AF65-F5344CB8AC3E}">
        <p14:creationId xmlns:p14="http://schemas.microsoft.com/office/powerpoint/2010/main" val="70475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</a:t>
            </a:r>
            <a:r>
              <a:rPr lang="ru-RU" dirty="0" err="1" smtClean="0"/>
              <a:t>целостност</a:t>
            </a:r>
            <a:r>
              <a:rPr lang="ru-RU" dirty="0" err="1"/>
              <a:t>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Накладывают ограничения на данные, в дополнение к тем, что уже подразумеваются структурой и типами данных</a:t>
            </a:r>
          </a:p>
          <a:p>
            <a:pPr marL="0" indent="0">
              <a:buNone/>
            </a:pPr>
            <a:r>
              <a:rPr lang="ru-RU" dirty="0" smtClean="0"/>
              <a:t>Зачем использовать?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Выявлять ошибки во входных данных (</a:t>
            </a:r>
            <a:r>
              <a:rPr lang="en-US" dirty="0" smtClean="0"/>
              <a:t>insert)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Проверять корректность данных в обновлении (</a:t>
            </a:r>
            <a:r>
              <a:rPr lang="en-US" dirty="0" smtClean="0"/>
              <a:t>update)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Поддержание </a:t>
            </a:r>
            <a:r>
              <a:rPr lang="ru-RU" dirty="0" err="1" smtClean="0"/>
              <a:t>консистентности</a:t>
            </a:r>
            <a:r>
              <a:rPr lang="ru-RU" dirty="0" smtClean="0"/>
              <a:t> данных (копирование данных откуда-то, или куда-то)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 smtClean="0"/>
              <a:t>Соощать</a:t>
            </a:r>
            <a:r>
              <a:rPr lang="ru-RU" dirty="0" smtClean="0"/>
              <a:t> системе информацию о данных (сохранять типы запросов)</a:t>
            </a:r>
          </a:p>
        </p:txBody>
      </p:sp>
    </p:spTree>
    <p:extLst>
      <p:ext uri="{BB962C8B-B14F-4D97-AF65-F5344CB8AC3E}">
        <p14:creationId xmlns:p14="http://schemas.microsoft.com/office/powerpoint/2010/main" val="581285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</a:t>
            </a:r>
            <a:r>
              <a:rPr lang="ru-RU" dirty="0" err="1" smtClean="0"/>
              <a:t>целостност</a:t>
            </a:r>
            <a:r>
              <a:rPr lang="ru-RU" dirty="0" err="1"/>
              <a:t>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Накладывают ограничения на данные, в дополнение к тем, что уже подразумеваются структурой и типами данных</a:t>
            </a:r>
          </a:p>
          <a:p>
            <a:pPr marL="0" indent="0">
              <a:buNone/>
            </a:pPr>
            <a:r>
              <a:rPr lang="ru-RU" dirty="0" smtClean="0"/>
              <a:t>Классификация</a:t>
            </a:r>
            <a:r>
              <a:rPr lang="en-US" dirty="0" smtClean="0"/>
              <a:t> </a:t>
            </a:r>
            <a:r>
              <a:rPr lang="ru-RU" dirty="0" smtClean="0"/>
              <a:t>ограничений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Не </a:t>
            </a:r>
            <a:r>
              <a:rPr lang="en-US" dirty="0" smtClean="0"/>
              <a:t>null</a:t>
            </a:r>
            <a:r>
              <a:rPr lang="ru-RU" dirty="0" smtClean="0"/>
              <a:t> (значение не может принимать значение </a:t>
            </a:r>
            <a:r>
              <a:rPr lang="en-US" dirty="0" smtClean="0"/>
              <a:t>null)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Key (</a:t>
            </a:r>
            <a:r>
              <a:rPr lang="ru-RU" dirty="0" smtClean="0"/>
              <a:t>атрибут должен иметь только уникальные значения)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Referential integrity (foreign key)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Attribute-based (</a:t>
            </a:r>
            <a:r>
              <a:rPr lang="ru-RU" dirty="0" smtClean="0"/>
              <a:t>ограничение на значение конкретного атрибута)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Tuple-based (</a:t>
            </a:r>
            <a:r>
              <a:rPr lang="ru-RU" dirty="0" smtClean="0"/>
              <a:t>ограничение на кортеж, отношение атрибутов)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General assertions</a:t>
            </a:r>
            <a:r>
              <a:rPr lang="ru-RU" dirty="0" smtClean="0"/>
              <a:t> (</a:t>
            </a:r>
            <a:r>
              <a:rPr lang="en-US" dirty="0" smtClean="0"/>
              <a:t>SQL </a:t>
            </a:r>
            <a:r>
              <a:rPr lang="ru-RU" dirty="0" smtClean="0"/>
              <a:t>скрипт)</a:t>
            </a:r>
          </a:p>
        </p:txBody>
      </p:sp>
    </p:spTree>
    <p:extLst>
      <p:ext uri="{BB962C8B-B14F-4D97-AF65-F5344CB8AC3E}">
        <p14:creationId xmlns:p14="http://schemas.microsoft.com/office/powerpoint/2010/main" val="273732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и использование ограничений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Объявление</a:t>
            </a:r>
          </a:p>
          <a:p>
            <a:r>
              <a:rPr lang="ru-RU" dirty="0" smtClean="0"/>
              <a:t>С изначальной схемой – проверяется после </a:t>
            </a:r>
            <a:r>
              <a:rPr lang="en-US" dirty="0" smtClean="0"/>
              <a:t>bulk load</a:t>
            </a:r>
          </a:p>
          <a:p>
            <a:r>
              <a:rPr lang="ru-RU" dirty="0" smtClean="0"/>
              <a:t>Позже – проверяется на существующей базе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Использование</a:t>
            </a:r>
          </a:p>
          <a:p>
            <a:r>
              <a:rPr lang="ru-RU" dirty="0" smtClean="0"/>
              <a:t>Проверяется после каждой </a:t>
            </a:r>
            <a:r>
              <a:rPr lang="en-US" dirty="0" smtClean="0"/>
              <a:t>“</a:t>
            </a:r>
            <a:r>
              <a:rPr lang="ru-RU" dirty="0" smtClean="0"/>
              <a:t>опасной</a:t>
            </a:r>
            <a:r>
              <a:rPr lang="en-US" dirty="0" smtClean="0"/>
              <a:t>”</a:t>
            </a:r>
            <a:r>
              <a:rPr lang="ru-RU" dirty="0" smtClean="0"/>
              <a:t> модификации</a:t>
            </a:r>
          </a:p>
          <a:p>
            <a:r>
              <a:rPr lang="ru-RU" dirty="0" smtClean="0"/>
              <a:t>Отложенная проверка в пределах одной транзакции (отдельные изменения могут не удовлетворять ограничению)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79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триггеры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Правила </a:t>
            </a:r>
            <a:r>
              <a:rPr lang="en-US" dirty="0" smtClean="0"/>
              <a:t>“</a:t>
            </a:r>
            <a:r>
              <a:rPr lang="ru-RU" dirty="0" smtClean="0"/>
              <a:t>Событие-Условие-Действие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ru-RU" dirty="0" smtClean="0"/>
              <a:t>Когда случается </a:t>
            </a:r>
            <a:r>
              <a:rPr lang="ru-RU" dirty="0" smtClean="0">
                <a:solidFill>
                  <a:srgbClr val="00B0F0"/>
                </a:solidFill>
              </a:rPr>
              <a:t>событие</a:t>
            </a:r>
            <a:r>
              <a:rPr lang="ru-RU" dirty="0" smtClean="0"/>
              <a:t>, проверить </a:t>
            </a:r>
            <a:r>
              <a:rPr lang="ru-RU" dirty="0" smtClean="0">
                <a:solidFill>
                  <a:srgbClr val="00B0F0"/>
                </a:solidFill>
              </a:rPr>
              <a:t>условие</a:t>
            </a:r>
            <a:r>
              <a:rPr lang="ru-RU" dirty="0" smtClean="0"/>
              <a:t>, если </a:t>
            </a:r>
            <a:r>
              <a:rPr lang="en-US" dirty="0" smtClean="0"/>
              <a:t>true, </a:t>
            </a:r>
            <a:r>
              <a:rPr lang="ru-RU" dirty="0" smtClean="0"/>
              <a:t>выполнить </a:t>
            </a:r>
            <a:r>
              <a:rPr lang="ru-RU" dirty="0" smtClean="0">
                <a:solidFill>
                  <a:srgbClr val="00B0F0"/>
                </a:solidFill>
              </a:rPr>
              <a:t>действие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b="1" dirty="0" smtClean="0"/>
              <a:t>Примеры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Enrollment &gt; 35000 =&gt; </a:t>
            </a:r>
            <a:r>
              <a:rPr lang="ru-RU" dirty="0" smtClean="0"/>
              <a:t>удалить всех подавших заявление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Внесение</a:t>
            </a:r>
            <a:r>
              <a:rPr lang="en-US" dirty="0"/>
              <a:t> </a:t>
            </a:r>
            <a:r>
              <a:rPr lang="ru-RU" dirty="0"/>
              <a:t>записи об абитуриенте</a:t>
            </a:r>
            <a:r>
              <a:rPr lang="en-US" dirty="0"/>
              <a:t> </a:t>
            </a:r>
            <a:r>
              <a:rPr lang="ru-RU" dirty="0"/>
              <a:t>с</a:t>
            </a:r>
            <a:r>
              <a:rPr lang="en-US" dirty="0"/>
              <a:t> GPA&gt;3.95</a:t>
            </a:r>
            <a:r>
              <a:rPr lang="ru-RU" dirty="0"/>
              <a:t> </a:t>
            </a:r>
            <a:r>
              <a:rPr lang="en-US" dirty="0"/>
              <a:t>=&gt; </a:t>
            </a:r>
            <a:r>
              <a:rPr lang="ru-RU" dirty="0"/>
              <a:t>автоматически </a:t>
            </a:r>
            <a:r>
              <a:rPr lang="ru-RU" dirty="0" smtClean="0"/>
              <a:t>зачислять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Обновление </a:t>
            </a:r>
            <a:r>
              <a:rPr lang="en-US" dirty="0" err="1"/>
              <a:t>sizeHS</a:t>
            </a:r>
            <a:r>
              <a:rPr lang="en-US" dirty="0"/>
              <a:t> &gt; 7000 =&gt; </a:t>
            </a:r>
            <a:r>
              <a:rPr lang="ru-RU" dirty="0"/>
              <a:t>выдать </a:t>
            </a:r>
            <a:r>
              <a:rPr lang="ru-RU" dirty="0" smtClean="0"/>
              <a:t>ошибку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5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триггеры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8"/>
            <a:ext cx="7511472" cy="4797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Правила </a:t>
            </a:r>
            <a:r>
              <a:rPr lang="en-US" dirty="0" smtClean="0"/>
              <a:t>“</a:t>
            </a:r>
            <a:r>
              <a:rPr lang="ru-RU" dirty="0" smtClean="0"/>
              <a:t>Событие-Условие-Действие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ru-RU" dirty="0" smtClean="0"/>
              <a:t>Когда случается </a:t>
            </a:r>
            <a:r>
              <a:rPr lang="ru-RU" dirty="0" smtClean="0">
                <a:solidFill>
                  <a:srgbClr val="00B0F0"/>
                </a:solidFill>
              </a:rPr>
              <a:t>событие</a:t>
            </a:r>
            <a:r>
              <a:rPr lang="ru-RU" dirty="0" smtClean="0"/>
              <a:t>, проверить </a:t>
            </a:r>
            <a:r>
              <a:rPr lang="ru-RU" dirty="0" smtClean="0">
                <a:solidFill>
                  <a:srgbClr val="00B0F0"/>
                </a:solidFill>
              </a:rPr>
              <a:t>условие</a:t>
            </a:r>
            <a:r>
              <a:rPr lang="ru-RU" dirty="0" smtClean="0"/>
              <a:t>, если </a:t>
            </a:r>
            <a:r>
              <a:rPr lang="en-US" dirty="0" smtClean="0"/>
              <a:t>true, </a:t>
            </a:r>
            <a:r>
              <a:rPr lang="ru-RU" dirty="0" smtClean="0"/>
              <a:t>выполнить </a:t>
            </a:r>
            <a:r>
              <a:rPr lang="ru-RU" dirty="0" smtClean="0">
                <a:solidFill>
                  <a:srgbClr val="00B0F0"/>
                </a:solidFill>
              </a:rPr>
              <a:t>действие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b="1" dirty="0" smtClean="0"/>
              <a:t>Зачем использовать?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Переместить логику из приложения в </a:t>
            </a:r>
            <a:r>
              <a:rPr lang="en-US" dirty="0" smtClean="0"/>
              <a:t>DBMS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Проверять ограничения (почему не использовать </a:t>
            </a:r>
            <a:r>
              <a:rPr lang="en-US" dirty="0" smtClean="0"/>
              <a:t>constraint)</a:t>
            </a: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Ни одна база данных не поддерживает стандарт полностью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Некоторые виды ограничений слишком сложны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Требуется выполнять какие-либо действия, если ограничение не выполняется</a:t>
            </a:r>
          </a:p>
        </p:txBody>
      </p:sp>
    </p:spTree>
    <p:extLst>
      <p:ext uri="{BB962C8B-B14F-4D97-AF65-F5344CB8AC3E}">
        <p14:creationId xmlns:p14="http://schemas.microsoft.com/office/powerpoint/2010/main" val="2354843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1253</TotalTime>
  <Words>474</Words>
  <Application>Microsoft Office PowerPoint</Application>
  <PresentationFormat>On-screen Show (4:3)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Mesh</vt:lpstr>
      <vt:lpstr>Ограничения и триггеры </vt:lpstr>
      <vt:lpstr>Ограничения и триггеры</vt:lpstr>
      <vt:lpstr>Ограничения и триггеры</vt:lpstr>
      <vt:lpstr>Ограничения целостностИ</vt:lpstr>
      <vt:lpstr>Ограничения целостностИ</vt:lpstr>
      <vt:lpstr>Ограничения целостностИ</vt:lpstr>
      <vt:lpstr>Объявление и использование ограничений</vt:lpstr>
      <vt:lpstr>триггеры</vt:lpstr>
      <vt:lpstr>триггеры</vt:lpstr>
      <vt:lpstr>Триггер в SQL</vt:lpstr>
      <vt:lpstr>резюме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Подзапросы в select</dc:title>
  <dc:creator>grebenkin</dc:creator>
  <cp:lastModifiedBy>grebenkin</cp:lastModifiedBy>
  <cp:revision>117</cp:revision>
  <dcterms:created xsi:type="dcterms:W3CDTF">2013-09-20T05:28:19Z</dcterms:created>
  <dcterms:modified xsi:type="dcterms:W3CDTF">2013-11-23T03:38:46Z</dcterms:modified>
</cp:coreProperties>
</file>