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8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ru-RU" dirty="0" smtClean="0"/>
              <a:t>типов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TABLE</a:t>
            </a:r>
            <a:r>
              <a:rPr lang="en-US" dirty="0" smtClean="0"/>
              <a:t> University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uName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region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enrollment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PRIMARY KEY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uName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region</a:t>
            </a:r>
            <a:r>
              <a:rPr lang="en-US" dirty="0" smtClean="0">
                <a:solidFill>
                  <a:srgbClr val="00B050"/>
                </a:solidFill>
              </a:rPr>
              <a:t>));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University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MEPhI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‘Moscow’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10000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University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MEPhI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‘Saratov’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5000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University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MEPhI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‘Vladivostok’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2000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University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MEPhI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‘Moscow’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5</a:t>
            </a:r>
            <a:r>
              <a:rPr lang="en-US" dirty="0" smtClean="0"/>
              <a:t>000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53437"/>
            <a:ext cx="7511472" cy="50229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TABLE</a:t>
            </a:r>
            <a:r>
              <a:rPr lang="en-US" dirty="0" smtClean="0"/>
              <a:t> </a:t>
            </a:r>
            <a:r>
              <a:rPr lang="en-US" dirty="0" smtClean="0"/>
              <a:t>Apply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sID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uName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major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decision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UNIQUE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sID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uName</a:t>
            </a:r>
            <a:r>
              <a:rPr lang="en-US" dirty="0" smtClean="0">
                <a:solidFill>
                  <a:srgbClr val="00B050"/>
                </a:solidFill>
              </a:rPr>
              <a:t>), </a:t>
            </a:r>
            <a:r>
              <a:rPr lang="en-US" dirty="0" smtClean="0">
                <a:solidFill>
                  <a:srgbClr val="00B0F0"/>
                </a:solidFill>
              </a:rPr>
              <a:t>UNIQUE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sID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major</a:t>
            </a:r>
            <a:r>
              <a:rPr lang="en-US" dirty="0" smtClean="0">
                <a:solidFill>
                  <a:srgbClr val="00B050"/>
                </a:solidFill>
              </a:rPr>
              <a:t>));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123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MEPhI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‘CS’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123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smtClean="0">
                <a:solidFill>
                  <a:srgbClr val="FF0000"/>
                </a:solidFill>
              </a:rPr>
              <a:t>MSU’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‘biology’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NULL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234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‘MSU’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‘biology’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NULL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123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‘NSU’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‘CS’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NULL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123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‘NSU’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‘biology’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NULL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rgbClr val="00B0F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 smtClean="0"/>
              <a:t>major=</a:t>
            </a:r>
            <a:r>
              <a:rPr lang="en-US" dirty="0" smtClean="0">
                <a:solidFill>
                  <a:srgbClr val="FF0000"/>
                </a:solidFill>
              </a:rPr>
              <a:t>‘CS’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uName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‘NSU’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123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smtClean="0"/>
              <a:t>NULL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123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smtClean="0"/>
              <a:t>NULL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‘N’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TABLE</a:t>
            </a:r>
            <a:r>
              <a:rPr lang="en-US" dirty="0" smtClean="0"/>
              <a:t> Apply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sID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Name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GPA REAL</a:t>
            </a:r>
            <a:r>
              <a:rPr lang="en-US" dirty="0" smtClean="0">
                <a:solidFill>
                  <a:srgbClr val="00B0F0"/>
                </a:solidFill>
              </a:rPr>
              <a:t> CHECK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GPA </a:t>
            </a:r>
            <a:r>
              <a:rPr lang="en-US" dirty="0" smtClean="0">
                <a:solidFill>
                  <a:srgbClr val="00B050"/>
                </a:solidFill>
              </a:rPr>
              <a:t>&lt;=</a:t>
            </a:r>
            <a:r>
              <a:rPr lang="en-US" dirty="0" smtClean="0"/>
              <a:t> 4.0 and GPA 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 0.0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/>
              <a:t>sizeHS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CHECK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sizeHS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smtClean="0"/>
              <a:t> 5000</a:t>
            </a:r>
            <a:r>
              <a:rPr lang="en-US" dirty="0" smtClean="0">
                <a:solidFill>
                  <a:srgbClr val="00B050"/>
                </a:solidFill>
              </a:rPr>
              <a:t>));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целостности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Ограничения на допустимые данные, помимо тех, которые устанавливаются схемой или типами </a:t>
            </a:r>
            <a:r>
              <a:rPr lang="ru-RU" dirty="0" smtClean="0"/>
              <a:t>атрибутов.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Ограничения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Не-</a:t>
            </a:r>
            <a:r>
              <a:rPr lang="en-US" dirty="0" smtClean="0"/>
              <a:t>null </a:t>
            </a:r>
            <a:r>
              <a:rPr lang="ru-RU" dirty="0" smtClean="0"/>
              <a:t>ограничения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Ограничения ключа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Ограничения значений атрибутов и кортежей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Общие ограничения на базу (не реализованы ни в одной базе данных)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5234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ограничений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База данных абитуриентов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University</a:t>
            </a:r>
            <a:r>
              <a:rPr lang="en-US" dirty="0" smtClean="0"/>
              <a:t>(</a:t>
            </a:r>
            <a:r>
              <a:rPr lang="en-US" dirty="0" err="1" smtClean="0"/>
              <a:t>uName</a:t>
            </a:r>
            <a:r>
              <a:rPr lang="en-US" dirty="0" smtClean="0"/>
              <a:t>, region, enrollment)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Student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GPA, </a:t>
            </a:r>
            <a:r>
              <a:rPr lang="en-US" dirty="0" err="1" smtClean="0"/>
              <a:t>sizeHS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Apply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major, decision)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7" y="2060898"/>
            <a:ext cx="8012501" cy="404116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 TABLE </a:t>
            </a:r>
            <a:r>
              <a:rPr lang="en-US" dirty="0" smtClean="0"/>
              <a:t>Student(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/>
              <a:t>, GPA </a:t>
            </a:r>
            <a:r>
              <a:rPr lang="en-US" dirty="0" smtClean="0">
                <a:solidFill>
                  <a:srgbClr val="00B0F0"/>
                </a:solidFill>
              </a:rPr>
              <a:t>real</a:t>
            </a:r>
            <a:r>
              <a:rPr lang="en-US" dirty="0" smtClean="0">
                <a:solidFill>
                  <a:srgbClr val="FF0000"/>
                </a:solidFill>
              </a:rPr>
              <a:t> NOT NULL</a:t>
            </a:r>
            <a:r>
              <a:rPr lang="en-US" dirty="0" smtClean="0"/>
              <a:t>, </a:t>
            </a:r>
            <a:r>
              <a:rPr lang="en-US" dirty="0" err="1" smtClean="0"/>
              <a:t>sizeHS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INTO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/>
              <a:t> (123, </a:t>
            </a:r>
            <a:r>
              <a:rPr lang="en-US" dirty="0" smtClean="0">
                <a:solidFill>
                  <a:srgbClr val="FF0000"/>
                </a:solidFill>
              </a:rPr>
              <a:t>‘Ivan’</a:t>
            </a:r>
            <a:r>
              <a:rPr lang="en-US" dirty="0" smtClean="0"/>
              <a:t>, 3.9, 1000);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INTO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/>
              <a:t> (456, </a:t>
            </a:r>
            <a:r>
              <a:rPr lang="en-US" dirty="0" smtClean="0">
                <a:solidFill>
                  <a:srgbClr val="FF0000"/>
                </a:solidFill>
              </a:rPr>
              <a:t>‘Valera’</a:t>
            </a:r>
            <a:r>
              <a:rPr lang="en-US" dirty="0" smtClean="0"/>
              <a:t>, 3.6,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NULL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INTO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/>
              <a:t> (234, </a:t>
            </a:r>
            <a:r>
              <a:rPr lang="en-US" dirty="0" smtClean="0">
                <a:solidFill>
                  <a:srgbClr val="FF0000"/>
                </a:solidFill>
              </a:rPr>
              <a:t>‘Inna’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NULL</a:t>
            </a:r>
            <a:r>
              <a:rPr lang="en-US" dirty="0" smtClean="0"/>
              <a:t>, 500);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SET</a:t>
            </a:r>
            <a:r>
              <a:rPr lang="en-US" dirty="0" smtClean="0"/>
              <a:t> GPA=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NULL</a:t>
            </a:r>
            <a:r>
              <a:rPr lang="en-US" dirty="0" smtClean="0"/>
              <a:t> WHERE </a:t>
            </a:r>
            <a:r>
              <a:rPr lang="en-US" dirty="0" err="1" smtClean="0"/>
              <a:t>sID</a:t>
            </a:r>
            <a:r>
              <a:rPr lang="en-US" dirty="0" smtClean="0"/>
              <a:t>=123;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SET</a:t>
            </a:r>
            <a:r>
              <a:rPr lang="en-US" dirty="0" smtClean="0"/>
              <a:t> GPA=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NULL</a:t>
            </a:r>
            <a:r>
              <a:rPr lang="en-US" dirty="0" smtClean="0"/>
              <a:t> WHERE </a:t>
            </a:r>
            <a:r>
              <a:rPr lang="en-US" dirty="0" err="1" smtClean="0"/>
              <a:t>sID</a:t>
            </a:r>
            <a:r>
              <a:rPr lang="en-US" dirty="0" smtClean="0"/>
              <a:t>=456;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32737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TABLE</a:t>
            </a:r>
            <a:r>
              <a:rPr lang="en-US" dirty="0" smtClean="0"/>
              <a:t> Student(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 PRIMARY KEY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/>
              <a:t>, GPA </a:t>
            </a:r>
            <a:r>
              <a:rPr lang="en-US" dirty="0" smtClean="0">
                <a:solidFill>
                  <a:srgbClr val="00B0F0"/>
                </a:solidFill>
              </a:rPr>
              <a:t>REAL</a:t>
            </a:r>
            <a:r>
              <a:rPr lang="en-US" dirty="0" smtClean="0"/>
              <a:t>, </a:t>
            </a:r>
            <a:r>
              <a:rPr lang="en-US" dirty="0" err="1" smtClean="0"/>
              <a:t>sizeHS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INTO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/>
              <a:t>(123, </a:t>
            </a:r>
            <a:r>
              <a:rPr lang="en-US" dirty="0" smtClean="0">
                <a:solidFill>
                  <a:srgbClr val="FF0000"/>
                </a:solidFill>
              </a:rPr>
              <a:t>‘Ivan’</a:t>
            </a:r>
            <a:r>
              <a:rPr lang="en-US" dirty="0" smtClean="0"/>
              <a:t>, 3.9, 1000);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INTO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/>
              <a:t>(234, </a:t>
            </a:r>
            <a:r>
              <a:rPr lang="en-US" dirty="0" smtClean="0">
                <a:solidFill>
                  <a:srgbClr val="FF0000"/>
                </a:solidFill>
              </a:rPr>
              <a:t>‘Valera’</a:t>
            </a:r>
            <a:r>
              <a:rPr lang="en-US" dirty="0" smtClean="0"/>
              <a:t>, 3.6, 1500);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INTO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/>
              <a:t>(123, </a:t>
            </a:r>
            <a:r>
              <a:rPr lang="en-US" dirty="0" smtClean="0">
                <a:solidFill>
                  <a:srgbClr val="FF0000"/>
                </a:solidFill>
              </a:rPr>
              <a:t>‘Inna’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3.5, 500);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=123 </a:t>
            </a:r>
            <a:r>
              <a:rPr lang="en-US" dirty="0" smtClean="0">
                <a:solidFill>
                  <a:srgbClr val="00B0F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sName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‘Valera’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</a:t>
            </a:r>
            <a:r>
              <a:rPr lang="en-US" dirty="0" err="1" smtClean="0"/>
              <a:t>sID</a:t>
            </a:r>
            <a:r>
              <a:rPr lang="en-US" dirty="0" smtClean="0"/>
              <a:t> - 111;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 Student </a:t>
            </a:r>
            <a:r>
              <a:rPr lang="en-US" dirty="0" smtClean="0">
                <a:solidFill>
                  <a:srgbClr val="00B0F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111;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 TABLE </a:t>
            </a:r>
            <a:r>
              <a:rPr lang="en-US" dirty="0" smtClean="0"/>
              <a:t>Student(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smtClean="0"/>
              <a:t>TEXT </a:t>
            </a:r>
            <a:r>
              <a:rPr lang="en-US" dirty="0" smtClean="0">
                <a:solidFill>
                  <a:srgbClr val="00B0F0"/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KEY</a:t>
            </a:r>
            <a:r>
              <a:rPr lang="en-US" dirty="0" smtClean="0"/>
              <a:t>, GPA REAL, </a:t>
            </a:r>
            <a:r>
              <a:rPr lang="en-US" dirty="0" err="1" smtClean="0"/>
              <a:t>sizeHS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 TABLE </a:t>
            </a:r>
            <a:r>
              <a:rPr lang="en-US" dirty="0" smtClean="0"/>
              <a:t>Student(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smtClean="0"/>
              <a:t>TEXT </a:t>
            </a:r>
            <a:r>
              <a:rPr lang="en-US" dirty="0" smtClean="0">
                <a:solidFill>
                  <a:srgbClr val="00B0F0"/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KEY</a:t>
            </a:r>
            <a:r>
              <a:rPr lang="en-US" dirty="0" smtClean="0"/>
              <a:t>, GPA REAL, </a:t>
            </a:r>
            <a:r>
              <a:rPr lang="en-US" dirty="0" err="1" smtClean="0"/>
              <a:t>sizeHS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 TABLE </a:t>
            </a:r>
            <a:r>
              <a:rPr lang="en-US" dirty="0" smtClean="0"/>
              <a:t>Student(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 TEXT </a:t>
            </a:r>
            <a:r>
              <a:rPr lang="en-US" dirty="0" smtClean="0">
                <a:solidFill>
                  <a:srgbClr val="00B0F0"/>
                </a:solidFill>
              </a:rPr>
              <a:t>UNIQUE</a:t>
            </a:r>
            <a:r>
              <a:rPr lang="en-US" dirty="0" smtClean="0"/>
              <a:t>, GPA REAL, </a:t>
            </a:r>
            <a:r>
              <a:rPr lang="en-US" dirty="0" err="1" smtClean="0"/>
              <a:t>sizeHS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123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‘Ivan’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3.9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1000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234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‘Valera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3.6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1500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345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‘Ivan’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3.5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500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456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‘Anna’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3.9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1000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smtClean="0"/>
              <a:t>Student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567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‘Ivan’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3.8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1500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TABLE</a:t>
            </a:r>
            <a:r>
              <a:rPr lang="en-US" dirty="0" smtClean="0"/>
              <a:t> University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uName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region </a:t>
            </a:r>
            <a:r>
              <a:rPr lang="en-US" dirty="0" smtClean="0">
                <a:solidFill>
                  <a:srgbClr val="00B0F0"/>
                </a:solidFill>
              </a:rPr>
              <a:t>TEXT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enrollment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PRIMARY KEY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/>
              <a:t>uName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region</a:t>
            </a:r>
            <a:r>
              <a:rPr lang="en-US" dirty="0" smtClean="0">
                <a:solidFill>
                  <a:srgbClr val="00B050"/>
                </a:solidFill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1457</TotalTime>
  <Words>576</Words>
  <Application>Microsoft Office PowerPoint</Application>
  <PresentationFormat>Экран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Mesh</vt:lpstr>
      <vt:lpstr>Ограничения типов </vt:lpstr>
      <vt:lpstr>Ограничения целостности</vt:lpstr>
      <vt:lpstr>Пример ограничений</vt:lpstr>
      <vt:lpstr>Пример 1</vt:lpstr>
      <vt:lpstr>ПРИМЕР 2</vt:lpstr>
      <vt:lpstr>ПРИМЕР 3</vt:lpstr>
      <vt:lpstr>ПРИМЕР 3</vt:lpstr>
      <vt:lpstr>ПРИМЕР 3</vt:lpstr>
      <vt:lpstr>Пример 4</vt:lpstr>
      <vt:lpstr>Пример 4</vt:lpstr>
      <vt:lpstr>ПРИМЕР 5</vt:lpstr>
      <vt:lpstr>ПРИМЕР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admin</cp:lastModifiedBy>
  <cp:revision>138</cp:revision>
  <dcterms:created xsi:type="dcterms:W3CDTF">2013-09-20T05:28:19Z</dcterms:created>
  <dcterms:modified xsi:type="dcterms:W3CDTF">2013-11-30T08:38:36Z</dcterms:modified>
</cp:coreProperties>
</file>