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84" y="-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1691014"/>
            <a:ext cx="7511472" cy="47724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Рассмотрим следующий запрос</a:t>
            </a:r>
          </a:p>
          <a:p>
            <a:pPr>
              <a:buNone/>
            </a:pPr>
            <a:r>
              <a:rPr lang="en-US" dirty="0" smtClean="0"/>
              <a:t>SELECT * FROM Apply, College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Apply.cName</a:t>
            </a:r>
            <a:r>
              <a:rPr lang="en-US" dirty="0" smtClean="0"/>
              <a:t> =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Apply.major</a:t>
            </a:r>
            <a:r>
              <a:rPr lang="en-US" dirty="0" smtClean="0"/>
              <a:t>=‘CS’ and </a:t>
            </a:r>
            <a:r>
              <a:rPr lang="en-US" dirty="0" err="1" smtClean="0"/>
              <a:t>College.enrollment</a:t>
            </a:r>
            <a:r>
              <a:rPr lang="en-US" dirty="0" smtClean="0"/>
              <a:t>&lt;5000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Какой из следующих индексов не может быть полезен для ускорения выполнения команды выше?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дерева на </a:t>
            </a:r>
            <a:r>
              <a:rPr lang="en-US" dirty="0" err="1" smtClean="0"/>
              <a:t>Apply.cName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Apply.major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Индекс на основе </a:t>
            </a:r>
            <a:r>
              <a:rPr lang="ru-RU" dirty="0" err="1" smtClean="0">
                <a:solidFill>
                  <a:srgbClr val="FF0000"/>
                </a:solidFill>
              </a:rPr>
              <a:t>хэша</a:t>
            </a:r>
            <a:r>
              <a:rPr lang="ru-RU" dirty="0" smtClean="0">
                <a:solidFill>
                  <a:srgbClr val="FF0000"/>
                </a:solidFill>
              </a:rPr>
              <a:t> на </a:t>
            </a:r>
            <a:r>
              <a:rPr lang="en-US" dirty="0" err="1" smtClean="0">
                <a:solidFill>
                  <a:srgbClr val="FF0000"/>
                </a:solidFill>
              </a:rPr>
              <a:t>College.enrollment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err="1" smtClean="0">
                <a:solidFill>
                  <a:srgbClr val="FF0000"/>
                </a:solidFill>
              </a:rPr>
              <a:t>хэш</a:t>
            </a:r>
            <a:r>
              <a:rPr lang="ru-RU" dirty="0" smtClean="0">
                <a:solidFill>
                  <a:srgbClr val="FF0000"/>
                </a:solidFill>
              </a:rPr>
              <a:t> индекс используется </a:t>
            </a:r>
            <a:r>
              <a:rPr lang="ru-RU" dirty="0" err="1" smtClean="0">
                <a:solidFill>
                  <a:srgbClr val="FF0000"/>
                </a:solidFill>
              </a:rPr>
              <a:t>тольо</a:t>
            </a:r>
            <a:r>
              <a:rPr lang="ru-RU" dirty="0" smtClean="0">
                <a:solidFill>
                  <a:srgbClr val="FF0000"/>
                </a:solidFill>
              </a:rPr>
              <a:t> для операции =)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College.cName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Student, Apply, College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Student.sID</a:t>
            </a:r>
            <a:r>
              <a:rPr lang="en-US" dirty="0" smtClean="0"/>
              <a:t>=</a:t>
            </a:r>
            <a:r>
              <a:rPr lang="en-US" dirty="0" err="1" smtClean="0"/>
              <a:t>Apply.sID</a:t>
            </a:r>
            <a:r>
              <a:rPr lang="en-US" dirty="0" smtClean="0"/>
              <a:t> AND </a:t>
            </a:r>
            <a:r>
              <a:rPr lang="en-US" dirty="0" err="1" smtClean="0"/>
              <a:t>Apply.cName</a:t>
            </a:r>
            <a:r>
              <a:rPr lang="en-US" dirty="0" smtClean="0"/>
              <a:t>=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 smtClean="0"/>
              <a:t>Student.GPA</a:t>
            </a:r>
            <a:r>
              <a:rPr lang="en-US" dirty="0" smtClean="0"/>
              <a:t>&gt;1.5 AND </a:t>
            </a:r>
            <a:r>
              <a:rPr lang="en-US" dirty="0" err="1" smtClean="0"/>
              <a:t>College.cName</a:t>
            </a:r>
            <a:r>
              <a:rPr lang="en-US" dirty="0" smtClean="0"/>
              <a:t>&lt;‘Cornell’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 smtClean="0"/>
              <a:t>Student.sID</a:t>
            </a:r>
            <a:r>
              <a:rPr lang="en-US" dirty="0" smtClean="0"/>
              <a:t>, 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Student.sID</a:t>
            </a:r>
            <a:r>
              <a:rPr lang="en-US" dirty="0" smtClean="0"/>
              <a:t>, </a:t>
            </a:r>
            <a:r>
              <a:rPr lang="en-US" dirty="0" err="1" smtClean="0"/>
              <a:t>Student.GPA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Apply.cName</a:t>
            </a:r>
            <a:r>
              <a:rPr lang="en-US" dirty="0" smtClean="0"/>
              <a:t>, 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Apply.sID</a:t>
            </a:r>
            <a:r>
              <a:rPr lang="en-US" dirty="0" smtClean="0"/>
              <a:t>, </a:t>
            </a:r>
            <a:r>
              <a:rPr lang="en-US" dirty="0" err="1" smtClean="0"/>
              <a:t>Student.GPA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92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 * FROM Student, Apply, College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Student.sID</a:t>
            </a:r>
            <a:r>
              <a:rPr lang="en-US" dirty="0" smtClean="0"/>
              <a:t>=</a:t>
            </a:r>
            <a:r>
              <a:rPr lang="en-US" dirty="0" err="1" smtClean="0"/>
              <a:t>Apply.sID</a:t>
            </a:r>
            <a:r>
              <a:rPr lang="en-US" dirty="0" smtClean="0"/>
              <a:t> AND </a:t>
            </a:r>
            <a:r>
              <a:rPr lang="en-US" dirty="0" err="1" smtClean="0"/>
              <a:t>Apply.cName</a:t>
            </a:r>
            <a:r>
              <a:rPr lang="en-US" dirty="0" smtClean="0"/>
              <a:t>=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 smtClean="0"/>
              <a:t>Student.GPA</a:t>
            </a:r>
            <a:r>
              <a:rPr lang="en-US" dirty="0" smtClean="0"/>
              <a:t>&gt;1.5 AND </a:t>
            </a:r>
            <a:r>
              <a:rPr lang="en-US" dirty="0" err="1" smtClean="0"/>
              <a:t>College.cName</a:t>
            </a:r>
            <a:r>
              <a:rPr lang="en-US" dirty="0" smtClean="0"/>
              <a:t>&lt;‘Cornell’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 smtClean="0">
                <a:solidFill>
                  <a:srgbClr val="00B050"/>
                </a:solidFill>
              </a:rPr>
              <a:t>Student.sID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College.cName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err="1" smtClean="0"/>
              <a:t>Student.sID</a:t>
            </a:r>
            <a:r>
              <a:rPr lang="en-US" dirty="0" smtClean="0"/>
              <a:t>, </a:t>
            </a:r>
            <a:r>
              <a:rPr lang="en-US" dirty="0" err="1" smtClean="0"/>
              <a:t>Student.GPA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Apply.cName</a:t>
            </a:r>
            <a:r>
              <a:rPr lang="en-US" dirty="0" smtClean="0"/>
              <a:t>, 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Apply.sID</a:t>
            </a:r>
            <a:r>
              <a:rPr lang="en-US" dirty="0" smtClean="0"/>
              <a:t>, </a:t>
            </a:r>
            <a:r>
              <a:rPr lang="en-US" dirty="0" err="1" smtClean="0"/>
              <a:t>Student.GPA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Индекс </a:t>
            </a:r>
            <a:r>
              <a:rPr lang="en-US" dirty="0" err="1" smtClean="0">
                <a:solidFill>
                  <a:srgbClr val="00B050"/>
                </a:solidFill>
              </a:rPr>
              <a:t>Student.sID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может быть использован в условии </a:t>
            </a:r>
            <a:r>
              <a:rPr lang="en-US" dirty="0" smtClean="0">
                <a:solidFill>
                  <a:srgbClr val="00B050"/>
                </a:solidFill>
              </a:rPr>
              <a:t>JOIN </a:t>
            </a:r>
            <a:r>
              <a:rPr lang="ru-RU" dirty="0" smtClean="0">
                <a:solidFill>
                  <a:srgbClr val="00B050"/>
                </a:solidFill>
              </a:rPr>
              <a:t>и индекс на </a:t>
            </a:r>
            <a:r>
              <a:rPr lang="en-US" dirty="0" err="1" smtClean="0">
                <a:solidFill>
                  <a:srgbClr val="00B050"/>
                </a:solidFill>
              </a:rPr>
              <a:t>College.cName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может быть использован оба раза для </a:t>
            </a:r>
            <a:r>
              <a:rPr lang="en-US" dirty="0" smtClean="0">
                <a:solidFill>
                  <a:srgbClr val="00B050"/>
                </a:solidFill>
              </a:rPr>
              <a:t>JOIN </a:t>
            </a:r>
            <a:r>
              <a:rPr lang="ru-RU" dirty="0" smtClean="0">
                <a:solidFill>
                  <a:srgbClr val="00B050"/>
                </a:solidFill>
              </a:rPr>
              <a:t>и </a:t>
            </a:r>
            <a:r>
              <a:rPr lang="en-US" dirty="0" err="1" smtClean="0">
                <a:solidFill>
                  <a:srgbClr val="00B050"/>
                </a:solidFill>
              </a:rPr>
              <a:t>cName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условия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2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Главный механизм улучшения производительности базы данных</a:t>
            </a:r>
          </a:p>
          <a:p>
            <a:r>
              <a:rPr lang="ru-RU" sz="2400" dirty="0" smtClean="0"/>
              <a:t>Структура данных, постоянно хранимая в базе</a:t>
            </a:r>
          </a:p>
          <a:p>
            <a:r>
              <a:rPr lang="ru-RU" sz="2400" dirty="0" smtClean="0"/>
              <a:t>Множество проблем имплементации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917771" y="2167629"/>
          <a:ext cx="75120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13"/>
                <a:gridCol w="1878013"/>
                <a:gridCol w="1878013"/>
                <a:gridCol w="1878013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Индекс на </a:t>
            </a:r>
            <a:r>
              <a:rPr lang="en-US" sz="2000" dirty="0" smtClean="0"/>
              <a:t>T.A</a:t>
            </a:r>
            <a:endParaRPr lang="ru-RU" sz="2000" dirty="0" smtClean="0"/>
          </a:p>
          <a:p>
            <a:r>
              <a:rPr lang="ru-RU" sz="2000" dirty="0" smtClean="0"/>
              <a:t>Индекс на </a:t>
            </a:r>
            <a:r>
              <a:rPr lang="en-US" sz="2000" dirty="0" smtClean="0"/>
              <a:t>T.B</a:t>
            </a:r>
          </a:p>
          <a:p>
            <a:r>
              <a:rPr lang="ru-RU" sz="2000" dirty="0" smtClean="0"/>
              <a:t>Индекс на </a:t>
            </a:r>
            <a:r>
              <a:rPr lang="en-US" sz="2000" dirty="0" smtClean="0"/>
              <a:t>T.A </a:t>
            </a:r>
            <a:r>
              <a:rPr lang="ru-RU" sz="2000" dirty="0" smtClean="0"/>
              <a:t>и </a:t>
            </a:r>
            <a:r>
              <a:rPr lang="en-US" sz="2000" dirty="0" smtClean="0"/>
              <a:t>T.B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Сканирование всей таблицы </a:t>
            </a:r>
            <a:r>
              <a:rPr lang="en-US" dirty="0" smtClean="0"/>
              <a:t>O(n) </a:t>
            </a:r>
            <a:r>
              <a:rPr lang="ru-RU" dirty="0" smtClean="0"/>
              <a:t>сравнений</a:t>
            </a:r>
          </a:p>
          <a:p>
            <a:r>
              <a:rPr lang="ru-RU" dirty="0" smtClean="0"/>
              <a:t>Доступ с помощью индекса</a:t>
            </a:r>
            <a:r>
              <a:rPr lang="en-US" dirty="0" smtClean="0"/>
              <a:t> &lt;O(log(n))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Student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sID</a:t>
            </a:r>
            <a:r>
              <a:rPr lang="en-US" dirty="0" smtClean="0"/>
              <a:t>=18942</a:t>
            </a:r>
          </a:p>
          <a:p>
            <a:endParaRPr lang="en-US" dirty="0" smtClean="0"/>
          </a:p>
          <a:p>
            <a:pPr>
              <a:buNone/>
            </a:pPr>
            <a:r>
              <a:rPr lang="ru-RU" dirty="0" smtClean="0"/>
              <a:t>Множество баз данных строят индексы автоматически на основе </a:t>
            </a:r>
            <a:r>
              <a:rPr lang="en-US" dirty="0" smtClean="0"/>
              <a:t>PRIMARY KEY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Student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sName</a:t>
            </a:r>
            <a:r>
              <a:rPr lang="en-US" dirty="0" smtClean="0"/>
              <a:t>=‘Mary’ AND GPA&gt;3.9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err="1" smtClean="0"/>
              <a:t>sName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smtClean="0"/>
              <a:t>GPA </a:t>
            </a:r>
            <a:r>
              <a:rPr lang="ru-RU" dirty="0" smtClean="0"/>
              <a:t>(на основе дерева)</a:t>
            </a:r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err="1" smtClean="0"/>
              <a:t>sName,GPA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Student, Apply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Student.sID</a:t>
            </a:r>
            <a:r>
              <a:rPr lang="en-US" dirty="0" smtClean="0"/>
              <a:t> = </a:t>
            </a:r>
            <a:r>
              <a:rPr lang="en-US" dirty="0" err="1" smtClean="0"/>
              <a:t>Apply.sID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err="1" smtClean="0"/>
              <a:t>Student.sID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err="1" smtClean="0"/>
              <a:t>Apply.sID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Найти </a:t>
            </a:r>
            <a:r>
              <a:rPr lang="en-US" dirty="0" err="1" smtClean="0"/>
              <a:t>Student.sID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Найти соответствующий </a:t>
            </a:r>
            <a:r>
              <a:rPr lang="en-US" dirty="0" err="1" smtClean="0"/>
              <a:t>Apply.sID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1691014"/>
            <a:ext cx="7511472" cy="47724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Рассмотрим следующий запрос</a:t>
            </a:r>
          </a:p>
          <a:p>
            <a:pPr>
              <a:buNone/>
            </a:pPr>
            <a:r>
              <a:rPr lang="en-US" dirty="0" smtClean="0"/>
              <a:t>SELECT * FROM Apply, College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Apply.cName</a:t>
            </a:r>
            <a:r>
              <a:rPr lang="en-US" dirty="0" smtClean="0"/>
              <a:t> =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Apply.major</a:t>
            </a:r>
            <a:r>
              <a:rPr lang="en-US" dirty="0" smtClean="0"/>
              <a:t>=‘CS’ and </a:t>
            </a:r>
            <a:r>
              <a:rPr lang="en-US" dirty="0" err="1" smtClean="0"/>
              <a:t>College.enrollment</a:t>
            </a:r>
            <a:r>
              <a:rPr lang="en-US" dirty="0" smtClean="0"/>
              <a:t>&lt;5000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Какой из следующих индексов не может быть полезен для ускорения выполнения команды выше?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дерева на </a:t>
            </a:r>
            <a:r>
              <a:rPr lang="en-US" dirty="0" err="1" smtClean="0"/>
              <a:t>Apply.cName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Apply.major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College.enrollment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College.cName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1165</TotalTime>
  <Words>372</Words>
  <Application>Microsoft Office PowerPoint</Application>
  <PresentationFormat>Экран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Mesh</vt:lpstr>
      <vt:lpstr>ИНДЕКСЫ </vt:lpstr>
      <vt:lpstr>Индексы</vt:lpstr>
      <vt:lpstr>Функциональность</vt:lpstr>
      <vt:lpstr>Функциональность</vt:lpstr>
      <vt:lpstr>Использование</vt:lpstr>
      <vt:lpstr>Индексы</vt:lpstr>
      <vt:lpstr>ИНДЕКСЫ</vt:lpstr>
      <vt:lpstr>ИНДЕКСЫ</vt:lpstr>
      <vt:lpstr>Вопрос</vt:lpstr>
      <vt:lpstr>Вопрос</vt:lpstr>
      <vt:lpstr>ВОПРОС</vt:lpstr>
      <vt:lpstr>ВОПРОС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Гребенкин Сергей Сергеевич</cp:lastModifiedBy>
  <cp:revision>107</cp:revision>
  <dcterms:created xsi:type="dcterms:W3CDTF">2013-09-20T05:28:19Z</dcterms:created>
  <dcterms:modified xsi:type="dcterms:W3CDTF">2013-11-09T10:31:01Z</dcterms:modified>
</cp:coreProperties>
</file>