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71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Многозначные</a:t>
            </a:r>
            <a:r>
              <a:rPr lang="ru-RU" dirty="0" smtClean="0"/>
              <a:t> </a:t>
            </a:r>
            <a:r>
              <a:rPr lang="ru-RU" dirty="0" smtClean="0"/>
              <a:t>зависимости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Многозначные 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часто многозначные зависимости предполагают обновление нескольких кортежей при добавлении одного нового значения.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R(A,B,C) </a:t>
            </a:r>
            <a:r>
              <a:rPr lang="ru-RU" dirty="0" smtClean="0"/>
              <a:t>с многозначной зависимостью </a:t>
            </a:r>
            <a:r>
              <a:rPr lang="en-US" dirty="0" smtClean="0"/>
              <a:t>A-&gt;&gt;B. </a:t>
            </a:r>
            <a:r>
              <a:rPr lang="ru-RU" dirty="0" smtClean="0"/>
              <a:t>Предположим, что имеется как минимум 3 различных значения для </a:t>
            </a:r>
            <a:r>
              <a:rPr lang="en-US" dirty="0" smtClean="0"/>
              <a:t>A, </a:t>
            </a:r>
            <a:r>
              <a:rPr lang="ru-RU" dirty="0" smtClean="0"/>
              <a:t>и каждое значение </a:t>
            </a:r>
            <a:r>
              <a:rPr lang="en-US" dirty="0" smtClean="0"/>
              <a:t>A </a:t>
            </a:r>
            <a:r>
              <a:rPr lang="ru-RU" dirty="0" smtClean="0"/>
              <a:t>ассоциировано с как минимум 4-мя различными значениями </a:t>
            </a:r>
            <a:r>
              <a:rPr lang="en-US" dirty="0" smtClean="0"/>
              <a:t>B </a:t>
            </a:r>
            <a:r>
              <a:rPr lang="ru-RU" dirty="0" smtClean="0"/>
              <a:t>и 5 различными значениями </a:t>
            </a:r>
            <a:r>
              <a:rPr lang="en-US" dirty="0" smtClean="0"/>
              <a:t>C.</a:t>
            </a:r>
          </a:p>
          <a:p>
            <a:pPr marL="0" indent="0">
              <a:buNone/>
            </a:pPr>
            <a:r>
              <a:rPr lang="ru-RU" dirty="0" smtClean="0"/>
              <a:t>Какое минимальное количество кортежей в </a:t>
            </a:r>
            <a:r>
              <a:rPr lang="en-US" dirty="0" smtClean="0"/>
              <a:t>R?</a:t>
            </a:r>
          </a:p>
          <a:p>
            <a:pPr marL="0" indent="0">
              <a:buNone/>
            </a:pPr>
            <a:r>
              <a:rPr lang="en-US" dirty="0" smtClean="0"/>
              <a:t>60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r>
              <a:rPr lang="en-US" dirty="0" smtClean="0"/>
              <a:t>12</a:t>
            </a:r>
          </a:p>
          <a:p>
            <a:pPr marL="0" indent="0">
              <a:buNone/>
            </a:pP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6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R(A,B,C) </a:t>
            </a:r>
            <a:r>
              <a:rPr lang="ru-RU" dirty="0" smtClean="0"/>
              <a:t>с многозначной зависимостью </a:t>
            </a:r>
            <a:r>
              <a:rPr lang="en-US" dirty="0" smtClean="0"/>
              <a:t>A-&gt;&gt;B. </a:t>
            </a:r>
            <a:r>
              <a:rPr lang="ru-RU" dirty="0" smtClean="0"/>
              <a:t>Предположим, что имеется как минимум 3 различных значения для </a:t>
            </a:r>
            <a:r>
              <a:rPr lang="en-US" dirty="0" smtClean="0"/>
              <a:t>A, </a:t>
            </a:r>
            <a:r>
              <a:rPr lang="ru-RU" dirty="0" smtClean="0"/>
              <a:t>и каждое значение </a:t>
            </a:r>
            <a:r>
              <a:rPr lang="en-US" dirty="0" smtClean="0"/>
              <a:t>A </a:t>
            </a:r>
            <a:r>
              <a:rPr lang="ru-RU" dirty="0" smtClean="0"/>
              <a:t>ассоциировано с как минимум 4-мя различными значениями </a:t>
            </a:r>
            <a:r>
              <a:rPr lang="en-US" dirty="0" smtClean="0"/>
              <a:t>B </a:t>
            </a:r>
            <a:r>
              <a:rPr lang="ru-RU" dirty="0" smtClean="0"/>
              <a:t>и 5 различными значениями </a:t>
            </a:r>
            <a:r>
              <a:rPr lang="en-US" dirty="0" smtClean="0"/>
              <a:t>C.</a:t>
            </a:r>
          </a:p>
          <a:p>
            <a:pPr marL="0" indent="0">
              <a:buNone/>
            </a:pPr>
            <a:r>
              <a:rPr lang="ru-RU" dirty="0" smtClean="0"/>
              <a:t>Какое минимальное количество кортежей в </a:t>
            </a:r>
            <a:r>
              <a:rPr lang="en-US" dirty="0" smtClean="0"/>
              <a:t>R?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60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r>
              <a:rPr lang="en-US" dirty="0" smtClean="0"/>
              <a:t>12</a:t>
            </a:r>
          </a:p>
          <a:p>
            <a:pPr marL="0" indent="0">
              <a:buNone/>
            </a:pPr>
            <a:r>
              <a:rPr lang="en-US" dirty="0" smtClean="0"/>
              <a:t>27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Ответ: Многозначная зависимость </a:t>
            </a:r>
            <a:r>
              <a:rPr lang="en-US" dirty="0" smtClean="0"/>
              <a:t>A-&gt;&gt;B </a:t>
            </a:r>
            <a:r>
              <a:rPr lang="ru-RU" dirty="0" smtClean="0"/>
              <a:t>означает, что для каждого значения </a:t>
            </a:r>
            <a:r>
              <a:rPr lang="en-US" dirty="0" smtClean="0"/>
              <a:t>A </a:t>
            </a:r>
            <a:r>
              <a:rPr lang="ru-RU" dirty="0" smtClean="0"/>
              <a:t>мы должны иметь каждую комбинацию </a:t>
            </a:r>
            <a:r>
              <a:rPr lang="en-US" dirty="0" smtClean="0"/>
              <a:t>B </a:t>
            </a:r>
            <a:r>
              <a:rPr lang="ru-RU" dirty="0" smtClean="0"/>
              <a:t>и </a:t>
            </a:r>
            <a:r>
              <a:rPr lang="en-US" dirty="0" smtClean="0"/>
              <a:t>C. </a:t>
            </a:r>
            <a:r>
              <a:rPr lang="ru-RU" dirty="0" smtClean="0"/>
              <a:t>Таким образом, для каждого из 3-х значений </a:t>
            </a:r>
            <a:r>
              <a:rPr lang="en-US" dirty="0" smtClean="0"/>
              <a:t>A </a:t>
            </a:r>
            <a:r>
              <a:rPr lang="ru-RU" dirty="0" smtClean="0"/>
              <a:t>мы должны иметь как минимум 4*5=20 различных кортежей.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028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-&gt;&gt; </a:t>
            </a:r>
            <a:r>
              <a:rPr lang="en-US" dirty="0" err="1" smtClean="0"/>
              <a:t>uName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3460"/>
              </p:ext>
            </p:extLst>
          </p:nvPr>
        </p:nvGraphicFramePr>
        <p:xfrm>
          <a:off x="1449859" y="344822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Гитара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MEPhI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Гитара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Рок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58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028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-&gt;&gt; </a:t>
            </a:r>
            <a:r>
              <a:rPr lang="en-US" dirty="0" err="1" smtClean="0"/>
              <a:t>uName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passID</a:t>
            </a:r>
            <a:r>
              <a:rPr lang="en-US" b="1" dirty="0" smtClean="0">
                <a:solidFill>
                  <a:srgbClr val="FF0000"/>
                </a:solidFill>
              </a:rPr>
              <a:t> -&gt;&gt; hobby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3460"/>
              </p:ext>
            </p:extLst>
          </p:nvPr>
        </p:nvGraphicFramePr>
        <p:xfrm>
          <a:off x="1449859" y="344822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Гитара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MEPhI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Гитара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Рок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27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Модифицированный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ru-RU" dirty="0" smtClean="0"/>
              <a:t>Что, если мы хотим говорить о своих хобби только выбранным университетам?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Будут ли здесь многозначные зависимости?</a:t>
            </a:r>
          </a:p>
          <a:p>
            <a:pPr marL="0" indent="0">
              <a:buNone/>
            </a:pPr>
            <a:r>
              <a:rPr lang="ru-RU" dirty="0" smtClean="0"/>
              <a:t>Имеет ли это отношение хороший дизайн?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Модифицированный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ru-RU" dirty="0" smtClean="0"/>
              <a:t>Что, если мы хотим говорить о своих хобби только выбранным университетам?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Будут ли здесь многозначные зависимости? - Нет</a:t>
            </a:r>
          </a:p>
          <a:p>
            <a:pPr marL="0" indent="0">
              <a:buNone/>
            </a:pPr>
            <a:r>
              <a:rPr lang="ru-RU" dirty="0" smtClean="0"/>
              <a:t>Имеет ли это отношение хороший дизайн? – Да. Каждый кортеж будет содержать уникальную информацию.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major, hobby)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Хотим предоставлять информацию о хобби только выбранным университетам</a:t>
            </a:r>
          </a:p>
          <a:p>
            <a:pPr marL="0" indent="0">
              <a:buNone/>
            </a:pPr>
            <a:r>
              <a:rPr lang="ru-RU" dirty="0" smtClean="0"/>
              <a:t>Хотим подавать документы в каждый колледж (в один день)</a:t>
            </a:r>
          </a:p>
          <a:p>
            <a:pPr marL="0" indent="0">
              <a:buNone/>
            </a:pPr>
            <a:r>
              <a:rPr lang="ru-RU" dirty="0" smtClean="0"/>
              <a:t>Хотим подавать документы на несколько факультетов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327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major, hobby)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Хотим предоставлять информацию о хобби только выбранным университетам</a:t>
            </a:r>
          </a:p>
          <a:p>
            <a:pPr marL="0" indent="0">
              <a:buNone/>
            </a:pPr>
            <a:r>
              <a:rPr lang="ru-RU" dirty="0" smtClean="0"/>
              <a:t>Хотим подавать документы в каждый колледж (в один день)</a:t>
            </a:r>
          </a:p>
          <a:p>
            <a:pPr marL="0" indent="0">
              <a:buNone/>
            </a:pPr>
            <a:r>
              <a:rPr lang="ru-RU" dirty="0" smtClean="0"/>
              <a:t>Хотим подавать документы на несколько факультетов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Первый пункт предполагает отсутствие </a:t>
            </a:r>
            <a:r>
              <a:rPr lang="ru-RU" dirty="0" err="1" smtClean="0"/>
              <a:t>мз</a:t>
            </a:r>
            <a:r>
              <a:rPr lang="ru-RU" dirty="0" smtClean="0"/>
              <a:t> зависимости </a:t>
            </a:r>
            <a:r>
              <a:rPr lang="en-US" dirty="0" smtClean="0"/>
              <a:t>hobby</a:t>
            </a:r>
            <a:r>
              <a:rPr lang="ru-RU" dirty="0" smtClean="0"/>
              <a:t> от </a:t>
            </a:r>
            <a:r>
              <a:rPr lang="en-US" dirty="0" smtClean="0"/>
              <a:t>major.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passID,uName</a:t>
            </a:r>
            <a:r>
              <a:rPr lang="en-US" dirty="0" smtClean="0">
                <a:solidFill>
                  <a:srgbClr val="00B050"/>
                </a:solidFill>
              </a:rPr>
              <a:t> -&gt;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passID,uName,date</a:t>
            </a:r>
            <a:r>
              <a:rPr lang="en-US" dirty="0" smtClean="0">
                <a:solidFill>
                  <a:srgbClr val="00B050"/>
                </a:solidFill>
              </a:rPr>
              <a:t> -&gt;&gt; major (</a:t>
            </a:r>
            <a:r>
              <a:rPr lang="ru-RU" dirty="0" smtClean="0">
                <a:solidFill>
                  <a:srgbClr val="00B050"/>
                </a:solidFill>
              </a:rPr>
              <a:t>не зависит от остальных полей)</a:t>
            </a:r>
          </a:p>
        </p:txBody>
      </p:sp>
    </p:spTree>
    <p:extLst>
      <p:ext uri="{BB962C8B-B14F-4D97-AF65-F5344CB8AC3E}">
        <p14:creationId xmlns:p14="http://schemas.microsoft.com/office/powerpoint/2010/main" val="379179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481" y="2060898"/>
            <a:ext cx="7945395" cy="40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отношения </a:t>
            </a: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major) </a:t>
            </a:r>
            <a:r>
              <a:rPr lang="ru-RU" dirty="0" smtClean="0"/>
              <a:t>с функциональной зависимостью </a:t>
            </a:r>
            <a:r>
              <a:rPr lang="en-US" dirty="0" err="1" smtClean="0"/>
              <a:t>passID,uName</a:t>
            </a:r>
            <a:r>
              <a:rPr lang="en-US" dirty="0" smtClean="0"/>
              <a:t> -&gt; date, </a:t>
            </a:r>
            <a:r>
              <a:rPr lang="ru-RU" dirty="0" smtClean="0"/>
              <a:t>какое ограничение в реальном мире задается </a:t>
            </a:r>
            <a:r>
              <a:rPr lang="ru-RU" dirty="0" err="1" smtClean="0"/>
              <a:t>мфз</a:t>
            </a:r>
            <a:r>
              <a:rPr lang="ru-RU" dirty="0" smtClean="0"/>
              <a:t> </a:t>
            </a:r>
            <a:r>
              <a:rPr lang="en-US" dirty="0" err="1" smtClean="0"/>
              <a:t>passID</a:t>
            </a:r>
            <a:r>
              <a:rPr lang="en-US" dirty="0"/>
              <a:t> </a:t>
            </a:r>
            <a:r>
              <a:rPr lang="en-US" dirty="0" smtClean="0"/>
              <a:t>-&gt;&gt; </a:t>
            </a:r>
            <a:r>
              <a:rPr lang="en-US" dirty="0" err="1" smtClean="0"/>
              <a:t>uName</a:t>
            </a:r>
            <a:r>
              <a:rPr lang="en-US" dirty="0" smtClean="0"/>
              <a:t>, date?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может подавать документы на один факультет в каждый университет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может подавать документы на несколько разных факультетов в каждом университете, но на каждый факультет в разное время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должен подавать документы на одни и те же факультеты в каждом университете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должен подавать документы на разные факультеты в каждом университете</a:t>
            </a:r>
          </a:p>
        </p:txBody>
      </p:sp>
    </p:spTree>
    <p:extLst>
      <p:ext uri="{BB962C8B-B14F-4D97-AF65-F5344CB8AC3E}">
        <p14:creationId xmlns:p14="http://schemas.microsoft.com/office/powerpoint/2010/main" val="3122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 с помощью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75827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</a:t>
            </a:r>
            <a:r>
              <a:rPr lang="en-US" dirty="0" smtClean="0"/>
              <a:t>“</a:t>
            </a:r>
            <a:r>
              <a:rPr lang="ru-RU" dirty="0" smtClean="0"/>
              <a:t>Мега</a:t>
            </a:r>
            <a:r>
              <a:rPr lang="en-US" dirty="0" smtClean="0"/>
              <a:t>”-</a:t>
            </a:r>
            <a:r>
              <a:rPr lang="ru-RU" dirty="0" smtClean="0"/>
              <a:t>отношения + свойства данных.</a:t>
            </a:r>
          </a:p>
          <a:p>
            <a:r>
              <a:rPr lang="ru-RU" dirty="0" smtClean="0"/>
              <a:t>Система выполняет декомпозицию на основе свойств.</a:t>
            </a:r>
          </a:p>
          <a:p>
            <a:r>
              <a:rPr lang="ru-RU" dirty="0" smtClean="0"/>
              <a:t>Конечный набор отношений удовлетворяет нормальной форме</a:t>
            </a:r>
            <a:endParaRPr lang="en-US" dirty="0" smtClean="0"/>
          </a:p>
          <a:p>
            <a:pPr marL="742950" lvl="2"/>
            <a:r>
              <a:rPr lang="ru-RU" dirty="0"/>
              <a:t>Нет аномалий, нет потерянной информации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-Кодда.</a:t>
            </a:r>
            <a:endParaRPr lang="en-US" dirty="0" smtClean="0"/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Четвертая нормальная форма.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Функциональные зависимости – полезная концепция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Позволяет уменьшать количество хранимой информации.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запросов.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5" y="1556951"/>
            <a:ext cx="7895967" cy="51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отношения </a:t>
            </a: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major) </a:t>
            </a:r>
            <a:r>
              <a:rPr lang="ru-RU" dirty="0" smtClean="0"/>
              <a:t>с функциональной зависимостью </a:t>
            </a:r>
            <a:r>
              <a:rPr lang="en-US" dirty="0" err="1" smtClean="0"/>
              <a:t>passID,uName</a:t>
            </a:r>
            <a:r>
              <a:rPr lang="en-US" dirty="0" smtClean="0"/>
              <a:t> -&gt; date, </a:t>
            </a:r>
            <a:r>
              <a:rPr lang="ru-RU" dirty="0" smtClean="0"/>
              <a:t>какое ограничение в реальном мире задается </a:t>
            </a:r>
            <a:r>
              <a:rPr lang="ru-RU" dirty="0" err="1" smtClean="0"/>
              <a:t>мфз</a:t>
            </a:r>
            <a:r>
              <a:rPr lang="ru-RU" dirty="0" smtClean="0"/>
              <a:t> </a:t>
            </a:r>
            <a:r>
              <a:rPr lang="en-US" dirty="0" err="1" smtClean="0"/>
              <a:t>passID</a:t>
            </a:r>
            <a:r>
              <a:rPr lang="en-US" dirty="0"/>
              <a:t> </a:t>
            </a:r>
            <a:r>
              <a:rPr lang="en-US" dirty="0" smtClean="0"/>
              <a:t>-&gt;&gt; </a:t>
            </a:r>
            <a:r>
              <a:rPr lang="en-US" dirty="0" err="1" smtClean="0"/>
              <a:t>uName,date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может подавать документы на один факультет в каждый университет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может подавать документы на несколько разных факультетов в каждом университете, но на каждый факультет в разное время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00B050"/>
                </a:solidFill>
              </a:rPr>
              <a:t>Студент должен подавать документы на одни и те же факультеты в каждом университете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Студент должен подавать документы на разные факультеты в каждом университете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passID</a:t>
            </a:r>
            <a:r>
              <a:rPr lang="en-US" b="1" dirty="0" smtClean="0">
                <a:solidFill>
                  <a:srgbClr val="00B050"/>
                </a:solidFill>
              </a:rPr>
              <a:t> -&gt;&gt; </a:t>
            </a:r>
            <a:r>
              <a:rPr lang="en-US" b="1" dirty="0" err="1" smtClean="0">
                <a:solidFill>
                  <a:srgbClr val="00B050"/>
                </a:solidFill>
              </a:rPr>
              <a:t>uName,date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>
                <a:solidFill>
                  <a:srgbClr val="00B050"/>
                </a:solidFill>
              </a:rPr>
              <a:t>утверждает, что (</a:t>
            </a:r>
            <a:r>
              <a:rPr lang="en-US" b="1" dirty="0" err="1" smtClean="0">
                <a:solidFill>
                  <a:srgbClr val="00B050"/>
                </a:solidFill>
              </a:rPr>
              <a:t>uName,date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ru-RU" b="1" dirty="0" smtClean="0">
                <a:solidFill>
                  <a:srgbClr val="00B050"/>
                </a:solidFill>
              </a:rPr>
              <a:t>и факультет – независимы, то есть,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>
                <a:solidFill>
                  <a:srgbClr val="00B050"/>
                </a:solidFill>
              </a:rPr>
              <a:t>должны существовать все возможные комбинации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uName,date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ru-RU" b="1" dirty="0" smtClean="0">
                <a:solidFill>
                  <a:srgbClr val="00B050"/>
                </a:solidFill>
              </a:rPr>
              <a:t>и </a:t>
            </a:r>
            <a:r>
              <a:rPr lang="en-US" b="1" dirty="0" smtClean="0">
                <a:solidFill>
                  <a:srgbClr val="00B050"/>
                </a:solidFill>
              </a:rPr>
              <a:t>major</a:t>
            </a:r>
            <a:r>
              <a:rPr lang="ru-RU" b="1" dirty="0" smtClean="0">
                <a:solidFill>
                  <a:srgbClr val="00B050"/>
                </a:solidFill>
              </a:rPr>
              <a:t> для каждого университета, куда студент подает документы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5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многозначные 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Тривиальные</a:t>
            </a:r>
          </a:p>
          <a:p>
            <a:pPr marL="0" indent="0">
              <a:buNone/>
            </a:pPr>
            <a:r>
              <a:rPr lang="en-US" dirty="0" smtClean="0"/>
              <a:t>	A’ -&gt;&gt; B’, B’ </a:t>
            </a:r>
            <a:r>
              <a:rPr lang="en-US" b="1" dirty="0" smtClean="0">
                <a:sym typeface="Mathematica1Mono" panose="05060400030100000101" pitchFamily="18" charset="2"/>
              </a:rPr>
              <a:t></a:t>
            </a:r>
            <a:r>
              <a:rPr lang="en-US" dirty="0" smtClean="0">
                <a:sym typeface="Mathematica1Mono" panose="05060400030100000101" pitchFamily="18" charset="2"/>
              </a:rPr>
              <a:t> A’ </a:t>
            </a:r>
            <a:r>
              <a:rPr lang="ru-RU" dirty="0" smtClean="0">
                <a:sym typeface="Mathematica1Mono" panose="05060400030100000101" pitchFamily="18" charset="2"/>
              </a:rPr>
              <a:t>или </a:t>
            </a:r>
            <a:r>
              <a:rPr lang="en-US" dirty="0" smtClean="0">
                <a:sym typeface="Mathematica1Mono" panose="05060400030100000101" pitchFamily="18" charset="2"/>
              </a:rPr>
              <a:t>A’ </a:t>
            </a:r>
            <a:r>
              <a:rPr lang="en-US" b="1" dirty="0" smtClean="0">
                <a:sym typeface="Mathematica1Mono" panose="05060400030100000101" pitchFamily="18" charset="2"/>
              </a:rPr>
              <a:t></a:t>
            </a:r>
            <a:r>
              <a:rPr lang="en-US" dirty="0" smtClean="0">
                <a:sym typeface="Mathematica1Mono" panose="05060400030100000101" pitchFamily="18" charset="2"/>
              </a:rPr>
              <a:t> B’=</a:t>
            </a:r>
            <a:r>
              <a:rPr lang="ru-RU" dirty="0" smtClean="0">
                <a:sym typeface="Mathematica1Mono" panose="05060400030100000101" pitchFamily="18" charset="2"/>
              </a:rPr>
              <a:t>все атрибуты</a:t>
            </a:r>
            <a:endParaRPr lang="ru-RU" dirty="0" smtClean="0"/>
          </a:p>
          <a:p>
            <a:r>
              <a:rPr lang="ru-RU" dirty="0" smtClean="0"/>
              <a:t>Нетривиальные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Остальные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5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многозначных зависимостей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ФЗ-это-МЗЗ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A’-&gt;B’ =&gt; A’-&gt;&gt;B’ (</a:t>
            </a:r>
            <a:r>
              <a:rPr lang="ru-RU" dirty="0" smtClean="0"/>
              <a:t>функциональная зависимость – это 				многозначная зависимость мощностью = 1)</a:t>
            </a:r>
          </a:p>
          <a:p>
            <a:pPr marL="0" indent="0">
              <a:buNone/>
            </a:pPr>
            <a:r>
              <a:rPr lang="ru-RU" b="1" dirty="0" smtClean="0"/>
              <a:t>Правило пересечения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A’-&gt;&gt; B’, A’-&gt;&gt; C’, </a:t>
            </a:r>
            <a:r>
              <a:rPr lang="ru-RU" dirty="0" smtClean="0"/>
              <a:t>тогда </a:t>
            </a:r>
            <a:r>
              <a:rPr lang="en-US" dirty="0" smtClean="0"/>
              <a:t>A’-&gt;&gt; B’</a:t>
            </a:r>
            <a:r>
              <a:rPr lang="en-US" b="1" dirty="0" smtClean="0">
                <a:sym typeface="Mathematica1Mono" panose="05060400030100000101" pitchFamily="18" charset="2"/>
              </a:rPr>
              <a:t></a:t>
            </a:r>
            <a:r>
              <a:rPr lang="en-US" dirty="0" smtClean="0">
                <a:sym typeface="Mathematica1Mono" panose="05060400030100000101" pitchFamily="18" charset="2"/>
              </a:rPr>
              <a:t> C’</a:t>
            </a:r>
          </a:p>
          <a:p>
            <a:pPr marL="0" indent="0">
              <a:buNone/>
            </a:pPr>
            <a:r>
              <a:rPr lang="ru-RU" b="1" dirty="0" smtClean="0">
                <a:sym typeface="Mathematica1Mono" panose="05060400030100000101" pitchFamily="18" charset="2"/>
              </a:rPr>
              <a:t>Транзитивное правило</a:t>
            </a:r>
          </a:p>
          <a:p>
            <a:pPr marL="0" indent="0">
              <a:buNone/>
            </a:pPr>
            <a:r>
              <a:rPr lang="ru-RU" dirty="0">
                <a:sym typeface="Mathematica1Mono" panose="05060400030100000101" pitchFamily="18" charset="2"/>
              </a:rPr>
              <a:t>	</a:t>
            </a:r>
            <a:r>
              <a:rPr lang="en-US" dirty="0" smtClean="0">
                <a:sym typeface="Mathematica1Mono" panose="05060400030100000101" pitchFamily="18" charset="2"/>
              </a:rPr>
              <a:t>A’-&gt;&gt; B’, B’-&gt;&gt; C’, </a:t>
            </a:r>
            <a:r>
              <a:rPr lang="ru-RU" dirty="0" smtClean="0">
                <a:sym typeface="Mathematica1Mono" panose="05060400030100000101" pitchFamily="18" charset="2"/>
              </a:rPr>
              <a:t>тогда</a:t>
            </a:r>
            <a:r>
              <a:rPr lang="en-US" dirty="0" smtClean="0">
                <a:sym typeface="Mathematica1Mono" panose="05060400030100000101" pitchFamily="18" charset="2"/>
              </a:rPr>
              <a:t> A’-&gt;&gt; C’- B’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  <a:sym typeface="Mathematica1Mono" panose="05060400030100000101" pitchFamily="18" charset="2"/>
              </a:rPr>
              <a:t>Разбиение?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sym typeface="Mathematica1Mono" panose="05060400030100000101" pitchFamily="18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Mathematica1Mono" panose="05060400030100000101" pitchFamily="18" charset="2"/>
              </a:rPr>
              <a:t>A’-&gt;&gt;B’,C’ =/=&gt; A’-&gt;&gt; B’, A’-&gt;&gt; C’</a:t>
            </a:r>
          </a:p>
          <a:p>
            <a:pPr marL="0" indent="0">
              <a:buNone/>
            </a:pPr>
            <a:r>
              <a:rPr lang="ru-RU" dirty="0" smtClean="0">
                <a:sym typeface="Mathematica1Mono" panose="05060400030100000101" pitchFamily="18" charset="2"/>
              </a:rPr>
              <a:t>Все, что верно для МЗЗ, верно и для ФЗ, но не наоборот</a:t>
            </a:r>
            <a:endParaRPr lang="en-US" dirty="0">
              <a:sym typeface="Mathematica1Mono" panose="0506040003010000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480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4-я нормальная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12714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Отношение </a:t>
            </a:r>
            <a:r>
              <a:rPr lang="en-US" dirty="0" smtClean="0"/>
              <a:t>R </a:t>
            </a:r>
            <a:r>
              <a:rPr lang="ru-RU" dirty="0" smtClean="0"/>
              <a:t>с многозначными зависимостями находится в </a:t>
            </a:r>
            <a:r>
              <a:rPr lang="en-US" dirty="0" smtClean="0"/>
              <a:t>4</a:t>
            </a:r>
            <a:r>
              <a:rPr lang="ru-RU" dirty="0" smtClean="0"/>
              <a:t>НФ, если для каждой нетривиальной </a:t>
            </a:r>
            <a:r>
              <a:rPr lang="en-US" dirty="0" smtClean="0"/>
              <a:t>A-&gt;&gt;B, A-</a:t>
            </a:r>
            <a:r>
              <a:rPr lang="ru-RU" dirty="0" smtClean="0"/>
              <a:t>является ключом.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65536"/>
              </p:ext>
            </p:extLst>
          </p:nvPr>
        </p:nvGraphicFramePr>
        <p:xfrm>
          <a:off x="1526083" y="334905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/>
                <a:gridCol w="1742302"/>
                <a:gridCol w="1804087"/>
                <a:gridCol w="17876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остальные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8348" y="5364271"/>
            <a:ext cx="7511472" cy="112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Если </a:t>
            </a:r>
            <a:r>
              <a:rPr lang="en-US" dirty="0" smtClean="0"/>
              <a:t>A’-</a:t>
            </a:r>
            <a:r>
              <a:rPr lang="ru-RU" dirty="0" smtClean="0"/>
              <a:t>ключ, то не будет </a:t>
            </a:r>
            <a:r>
              <a:rPr lang="en-US" dirty="0" smtClean="0"/>
              <a:t>V </a:t>
            </a:r>
            <a:r>
              <a:rPr lang="ru-RU" dirty="0" smtClean="0"/>
              <a:t>и </a:t>
            </a:r>
            <a:r>
              <a:rPr lang="en-US" dirty="0" smtClean="0"/>
              <a:t>W.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5033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в </a:t>
            </a:r>
            <a:r>
              <a:rPr lang="en-US" dirty="0" smtClean="0"/>
              <a:t>4</a:t>
            </a:r>
            <a:r>
              <a:rPr lang="ru-RU" dirty="0" smtClean="0"/>
              <a:t>НФ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166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Входные данные: Отношение</a:t>
            </a:r>
            <a:r>
              <a:rPr lang="en-US" dirty="0" smtClean="0"/>
              <a:t> R + </a:t>
            </a:r>
            <a:r>
              <a:rPr lang="ru-RU" dirty="0" smtClean="0"/>
              <a:t>функциональные зависимости для </a:t>
            </a:r>
            <a:r>
              <a:rPr lang="en-US" dirty="0" smtClean="0"/>
              <a:t>R + </a:t>
            </a:r>
            <a:r>
              <a:rPr lang="ru-RU" dirty="0" smtClean="0"/>
              <a:t>многозначные зависимости для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ru-RU" dirty="0" smtClean="0"/>
              <a:t>Выходные данные: Декомпозиция </a:t>
            </a:r>
            <a:r>
              <a:rPr lang="en-US" dirty="0" smtClean="0"/>
              <a:t>R </a:t>
            </a:r>
            <a:r>
              <a:rPr lang="ru-RU" dirty="0" smtClean="0"/>
              <a:t>в 4НФ отношения с «объединением без потерь»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Вычисляем ключи для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ru-RU" dirty="0" smtClean="0"/>
              <a:t>Повторяем, пока все отношения не будут в 4НФ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Выбираем любое отношение </a:t>
            </a:r>
            <a:r>
              <a:rPr lang="en-US" dirty="0" smtClean="0"/>
              <a:t>R’ </a:t>
            </a:r>
            <a:r>
              <a:rPr lang="ru-RU" dirty="0" smtClean="0"/>
              <a:t>с нетривиальной зависимостью 		</a:t>
            </a:r>
            <a:r>
              <a:rPr lang="en-US" dirty="0" smtClean="0"/>
              <a:t>A-&gt;&gt;B, </a:t>
            </a:r>
            <a:r>
              <a:rPr lang="ru-RU" dirty="0" smtClean="0"/>
              <a:t>которое нарушает  4НФ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Декомпозируем </a:t>
            </a:r>
            <a:r>
              <a:rPr lang="en-US" dirty="0" smtClean="0"/>
              <a:t>R’ </a:t>
            </a:r>
            <a:r>
              <a:rPr lang="ru-RU" dirty="0" smtClean="0"/>
              <a:t>в </a:t>
            </a:r>
            <a:r>
              <a:rPr lang="en-US" dirty="0" smtClean="0"/>
              <a:t>R1(A,B) </a:t>
            </a:r>
            <a:r>
              <a:rPr lang="ru-RU" dirty="0" smtClean="0"/>
              <a:t>и </a:t>
            </a:r>
            <a:r>
              <a:rPr lang="en-US" dirty="0" smtClean="0"/>
              <a:t>R2(A, </a:t>
            </a:r>
            <a:r>
              <a:rPr lang="ru-RU" dirty="0" smtClean="0"/>
              <a:t>остальные)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Вычисляем ФЗ и МЗЗ для </a:t>
            </a:r>
            <a:r>
              <a:rPr lang="en-US" dirty="0" smtClean="0"/>
              <a:t>R1 </a:t>
            </a:r>
            <a:r>
              <a:rPr lang="ru-RU" dirty="0" smtClean="0"/>
              <a:t>и </a:t>
            </a:r>
            <a:r>
              <a:rPr lang="en-US" dirty="0" smtClean="0"/>
              <a:t>R2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Вычисляем ключи для </a:t>
            </a:r>
            <a:r>
              <a:rPr lang="en-US" dirty="0" smtClean="0"/>
              <a:t>R1 </a:t>
            </a:r>
            <a:r>
              <a:rPr lang="ru-RU" dirty="0" smtClean="0"/>
              <a:t>и </a:t>
            </a:r>
            <a:r>
              <a:rPr lang="en-US" dirty="0" smtClean="0"/>
              <a:t>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№1 декомпозиции в 4НФ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060898"/>
            <a:ext cx="7695457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passID</a:t>
            </a:r>
            <a:r>
              <a:rPr lang="en-US" dirty="0" smtClean="0"/>
              <a:t> -&gt;&gt; </a:t>
            </a:r>
            <a:r>
              <a:rPr lang="en-US" dirty="0" err="1" smtClean="0"/>
              <a:t>uName</a:t>
            </a:r>
            <a:r>
              <a:rPr lang="en-US" dirty="0" smtClean="0"/>
              <a:t>, </a:t>
            </a:r>
            <a:r>
              <a:rPr lang="ru-RU" dirty="0" smtClean="0"/>
              <a:t>нет ключей, кроме как ключа из всех атрибутов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 соответствует 4НФ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A1(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A2(</a:t>
            </a:r>
            <a:r>
              <a:rPr lang="en-US" dirty="0" err="1" smtClean="0"/>
              <a:t>passID</a:t>
            </a:r>
            <a:r>
              <a:rPr lang="en-US" dirty="0" smtClean="0"/>
              <a:t>, hobby)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Нет функциональных зависимостей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Нет многозначных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№2 </a:t>
            </a:r>
            <a:r>
              <a:rPr lang="ru-RU" dirty="0"/>
              <a:t>декомпозиции в 4НФ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major, hobby)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 -&gt;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 -&gt;&gt; major</a:t>
            </a:r>
          </a:p>
          <a:p>
            <a:pPr marL="0" indent="0">
              <a:buNone/>
            </a:pPr>
            <a:r>
              <a:rPr lang="ru-RU" dirty="0" smtClean="0"/>
              <a:t>нет ключей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A1(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major)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A2(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date, hobby)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После декомпозиции нет МЗЗ. Разобьем </a:t>
            </a:r>
            <a:r>
              <a:rPr lang="en-US" dirty="0" smtClean="0"/>
              <a:t>A1 </a:t>
            </a:r>
            <a:r>
              <a:rPr lang="ru-RU" dirty="0" smtClean="0"/>
              <a:t>на 2 части: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A3(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date)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A4(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major)</a:t>
            </a:r>
          </a:p>
          <a:p>
            <a:pPr marL="0" indent="0">
              <a:buNone/>
            </a:pPr>
            <a:r>
              <a:rPr lang="en-US" dirty="0" smtClean="0"/>
              <a:t>A2</a:t>
            </a:r>
            <a:r>
              <a:rPr lang="ru-RU" dirty="0" smtClean="0"/>
              <a:t> делится на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A5(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name, dorm, major) </a:t>
            </a:r>
            <a:r>
              <a:rPr lang="ru-RU" dirty="0" smtClean="0"/>
              <a:t>с функциональной зависимостью </a:t>
            </a:r>
            <a:r>
              <a:rPr lang="en-US" dirty="0" err="1" smtClean="0"/>
              <a:t>sID</a:t>
            </a:r>
            <a:r>
              <a:rPr lang="en-US" dirty="0" smtClean="0"/>
              <a:t>-&gt;name </a:t>
            </a:r>
            <a:r>
              <a:rPr lang="ru-RU" dirty="0" smtClean="0"/>
              <a:t>и многозначной зависимостью </a:t>
            </a:r>
            <a:r>
              <a:rPr lang="en-US" dirty="0" err="1" smtClean="0"/>
              <a:t>sID</a:t>
            </a:r>
            <a:r>
              <a:rPr lang="en-US" dirty="0" smtClean="0"/>
              <a:t>-&gt;&gt;dorm. </a:t>
            </a:r>
            <a:r>
              <a:rPr lang="ru-RU" dirty="0" smtClean="0"/>
              <a:t>Какая схема получилась бы в результате декомпозиции к 4НФ?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name, dorm,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name), S2(</a:t>
            </a:r>
            <a:r>
              <a:rPr lang="en-US" dirty="0" err="1" smtClean="0"/>
              <a:t>sID</a:t>
            </a:r>
            <a:r>
              <a:rPr lang="en-US" dirty="0" smtClean="0"/>
              <a:t>, dorm,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name, dorm), S2(</a:t>
            </a:r>
            <a:r>
              <a:rPr lang="en-US" dirty="0" err="1" smtClean="0"/>
              <a:t>sID</a:t>
            </a:r>
            <a:r>
              <a:rPr lang="en-US" dirty="0" smtClean="0"/>
              <a:t>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name), S2(</a:t>
            </a:r>
            <a:r>
              <a:rPr lang="en-US" dirty="0" err="1" smtClean="0"/>
              <a:t>sID</a:t>
            </a:r>
            <a:r>
              <a:rPr lang="en-US" dirty="0" smtClean="0"/>
              <a:t>, dorm), S3(</a:t>
            </a:r>
            <a:r>
              <a:rPr lang="en-US" dirty="0" err="1" smtClean="0"/>
              <a:t>sID</a:t>
            </a:r>
            <a:r>
              <a:rPr lang="en-US" dirty="0" smtClean="0"/>
              <a:t>, major)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2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545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name, dorm, major) </a:t>
            </a:r>
            <a:r>
              <a:rPr lang="ru-RU" dirty="0" smtClean="0"/>
              <a:t>с функциональной зависимостью </a:t>
            </a:r>
            <a:r>
              <a:rPr lang="en-US" dirty="0" err="1" smtClean="0"/>
              <a:t>sID</a:t>
            </a:r>
            <a:r>
              <a:rPr lang="en-US" dirty="0" smtClean="0"/>
              <a:t>-&gt;name </a:t>
            </a:r>
            <a:r>
              <a:rPr lang="ru-RU" dirty="0" smtClean="0"/>
              <a:t>и многозначной зависимостью </a:t>
            </a:r>
            <a:r>
              <a:rPr lang="en-US" dirty="0" err="1" smtClean="0"/>
              <a:t>sID</a:t>
            </a:r>
            <a:r>
              <a:rPr lang="en-US" dirty="0" smtClean="0"/>
              <a:t>-&gt;&gt;dorm. </a:t>
            </a:r>
            <a:r>
              <a:rPr lang="ru-RU" dirty="0" smtClean="0"/>
              <a:t>Какая схема получилась бы в результате декомпозиции к 4НФ?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name, dorm,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name), S2(</a:t>
            </a:r>
            <a:r>
              <a:rPr lang="en-US" dirty="0" err="1" smtClean="0"/>
              <a:t>sID</a:t>
            </a:r>
            <a:r>
              <a:rPr lang="en-US" dirty="0" smtClean="0"/>
              <a:t>, dorm,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name, dorm), S2(</a:t>
            </a:r>
            <a:r>
              <a:rPr lang="en-US" dirty="0" err="1" smtClean="0"/>
              <a:t>sID</a:t>
            </a:r>
            <a:r>
              <a:rPr lang="en-US" dirty="0" smtClean="0"/>
              <a:t>, major)</a:t>
            </a:r>
          </a:p>
          <a:p>
            <a:pPr marL="0" indent="0">
              <a:buNone/>
            </a:pPr>
            <a:r>
              <a:rPr lang="en-US" dirty="0" smtClean="0"/>
              <a:t>S1(</a:t>
            </a:r>
            <a:r>
              <a:rPr lang="en-US" dirty="0" err="1" smtClean="0"/>
              <a:t>sID</a:t>
            </a:r>
            <a:r>
              <a:rPr lang="en-US" dirty="0" smtClean="0"/>
              <a:t>, name), S2(</a:t>
            </a:r>
            <a:r>
              <a:rPr lang="en-US" dirty="0" err="1" smtClean="0"/>
              <a:t>sID</a:t>
            </a:r>
            <a:r>
              <a:rPr lang="en-US" dirty="0" smtClean="0"/>
              <a:t>, dorm), S3(</a:t>
            </a:r>
            <a:r>
              <a:rPr lang="en-US" dirty="0" err="1" smtClean="0"/>
              <a:t>sID</a:t>
            </a:r>
            <a:r>
              <a:rPr lang="en-US" dirty="0" smtClean="0"/>
              <a:t>, major)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В этом отношении нет ключа. Декомпозиция по функциональной зависимости отделяет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sID,name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ru-RU" dirty="0" smtClean="0">
                <a:solidFill>
                  <a:srgbClr val="00B050"/>
                </a:solidFill>
              </a:rPr>
              <a:t>от (</a:t>
            </a:r>
            <a:r>
              <a:rPr lang="en-US" dirty="0" err="1" smtClean="0">
                <a:solidFill>
                  <a:srgbClr val="00B050"/>
                </a:solidFill>
              </a:rPr>
              <a:t>sID,dorm,major</a:t>
            </a:r>
            <a:r>
              <a:rPr lang="en-US" dirty="0" smtClean="0">
                <a:solidFill>
                  <a:srgbClr val="00B050"/>
                </a:solidFill>
              </a:rPr>
              <a:t>). </a:t>
            </a:r>
            <a:r>
              <a:rPr lang="ru-RU" dirty="0" smtClean="0">
                <a:solidFill>
                  <a:srgbClr val="00B050"/>
                </a:solidFill>
              </a:rPr>
              <a:t>Декомпозиция по многозначным зависимостям отделяет (</a:t>
            </a:r>
            <a:r>
              <a:rPr lang="en-US" dirty="0" err="1" smtClean="0">
                <a:solidFill>
                  <a:srgbClr val="00B050"/>
                </a:solidFill>
              </a:rPr>
              <a:t>sID,dorm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ru-RU" dirty="0" smtClean="0">
                <a:solidFill>
                  <a:srgbClr val="00B050"/>
                </a:solidFill>
              </a:rPr>
              <a:t>от (</a:t>
            </a:r>
            <a:r>
              <a:rPr lang="en-US" dirty="0" err="1" smtClean="0">
                <a:solidFill>
                  <a:srgbClr val="00B050"/>
                </a:solidFill>
              </a:rPr>
              <a:t>sID,major</a:t>
            </a:r>
            <a:r>
              <a:rPr lang="en-US" dirty="0" smtClean="0">
                <a:solidFill>
                  <a:srgbClr val="00B050"/>
                </a:solidFill>
              </a:rPr>
              <a:t>). </a:t>
            </a:r>
            <a:r>
              <a:rPr lang="ru-RU" dirty="0" smtClean="0">
                <a:solidFill>
                  <a:srgbClr val="00B050"/>
                </a:solidFill>
              </a:rPr>
              <a:t>В результате нет МЗЗ и нарушающих функциональных зависимостей.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Функциональные зависимости и НФБК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R(A,B,C) A-&gt;B</a:t>
            </a:r>
          </a:p>
          <a:p>
            <a:pPr marL="0" indent="0">
              <a:buNone/>
            </a:pPr>
            <a:r>
              <a:rPr lang="ru-RU" dirty="0" smtClean="0"/>
              <a:t>Многозначные зависимости и 4НФ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R(A,B,C,D) A’-&gt;&gt; B’</a:t>
            </a:r>
            <a:r>
              <a:rPr lang="ru-RU" dirty="0" smtClean="0"/>
              <a:t> =</a:t>
            </a:r>
            <a:r>
              <a:rPr lang="en-US" dirty="0" smtClean="0"/>
              <a:t>&gt; A’-&gt;&gt; B’,C’,D’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 нормальные 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Задаем 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Система генерирует дизайн, удовлетворяющий </a:t>
            </a:r>
            <a:r>
              <a:rPr lang="ru-RU" dirty="0" smtClean="0">
                <a:solidFill>
                  <a:srgbClr val="00B0F0"/>
                </a:solidFill>
              </a:rPr>
              <a:t>нормальной форме Бойса-Кодда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>
                <a:solidFill>
                  <a:srgbClr val="00B0F0"/>
                </a:solidFill>
              </a:rPr>
              <a:t>четвертая нормальная форма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 smtClean="0"/>
              <a:t>1 </a:t>
            </a:r>
            <a:r>
              <a:rPr lang="ru-RU" dirty="0" smtClean="0"/>
              <a:t>нормальная форма (одно значение в каждой ячейке).</a:t>
            </a:r>
          </a:p>
          <a:p>
            <a:r>
              <a:rPr lang="ru-RU" dirty="0" smtClean="0"/>
              <a:t>2 нормальная форма (функ. полная зависимость неключевых атрибутов от потенциального ключа).</a:t>
            </a:r>
          </a:p>
          <a:p>
            <a:r>
              <a:rPr lang="ru-RU" dirty="0" smtClean="0"/>
              <a:t>3 нормальная форма (нет тразитивных ф. зависимостей).</a:t>
            </a:r>
          </a:p>
          <a:p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</a:t>
            </a:r>
            <a:r>
              <a:rPr lang="en-US" dirty="0" smtClean="0"/>
              <a:t> </a:t>
            </a:r>
            <a:r>
              <a:rPr lang="ru-RU" dirty="0" smtClean="0"/>
              <a:t>(каждая ф. зависимость – это зависимость от потенциального ключа).</a:t>
            </a:r>
            <a:endParaRPr lang="ru-RU" dirty="0" smtClean="0"/>
          </a:p>
          <a:p>
            <a:r>
              <a:rPr lang="ru-RU" dirty="0" smtClean="0"/>
              <a:t>4 нормальная форма.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Таблица подачи документов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Подаем документы в несколько университетов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Apply 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ru-RU" dirty="0" smtClean="0"/>
              <a:t>Функциональные зависимости?</a:t>
            </a:r>
          </a:p>
          <a:p>
            <a:pPr marL="0" indent="0">
              <a:buNone/>
            </a:pPr>
            <a:r>
              <a:rPr lang="ru-RU" dirty="0" smtClean="0"/>
              <a:t>Ключи?</a:t>
            </a:r>
          </a:p>
          <a:p>
            <a:pPr marL="0" indent="0">
              <a:buNone/>
            </a:pPr>
            <a:r>
              <a:rPr lang="en-US" dirty="0" smtClean="0"/>
              <a:t>BCNF?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Хороший дизайн?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Представим, что студент подает заявления в 5 университетов и у него 6 хобби. Сколько кортежей нам нужно завести?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нужно сделать, чтобы избавиться от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Таблица подачи документов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Подаем документы в несколько университетов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Apply 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hobby)</a:t>
            </a:r>
          </a:p>
          <a:p>
            <a:pPr marL="0" indent="0">
              <a:buNone/>
            </a:pPr>
            <a:r>
              <a:rPr lang="ru-RU" dirty="0" smtClean="0"/>
              <a:t>Функциональные зависимости? - Нет</a:t>
            </a:r>
          </a:p>
          <a:p>
            <a:pPr marL="0" indent="0">
              <a:buNone/>
            </a:pPr>
            <a:r>
              <a:rPr lang="ru-RU" dirty="0" smtClean="0"/>
              <a:t>Ключи? - Все атрибуты</a:t>
            </a:r>
          </a:p>
          <a:p>
            <a:pPr marL="0" indent="0">
              <a:buNone/>
            </a:pPr>
            <a:r>
              <a:rPr lang="en-US" dirty="0" smtClean="0"/>
              <a:t>BCNF? </a:t>
            </a:r>
            <a:r>
              <a:rPr lang="ru-RU" dirty="0" smtClean="0"/>
              <a:t>– Да</a:t>
            </a:r>
          </a:p>
          <a:p>
            <a:pPr marL="0" indent="0">
              <a:buNone/>
            </a:pPr>
            <a:r>
              <a:rPr lang="ru-RU" dirty="0" smtClean="0"/>
              <a:t>Хороший дизайн? – Нет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Представим, что студент подает заявления в 5 университетов и у него 6 хобби. Сколько кортежей нам нужно завести?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нужно сделать, чтобы избавиться от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7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Основана на знаниях о физическом мире.</a:t>
            </a:r>
          </a:p>
          <a:p>
            <a:r>
              <a:rPr lang="ru-RU" dirty="0" smtClean="0"/>
              <a:t>Все экземпляры отношения должны удовлетворять следующему условию: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R A’-&gt;&gt;B’ A1, …, An B1, …, </a:t>
            </a:r>
            <a:r>
              <a:rPr lang="en-US" dirty="0" err="1" smtClean="0"/>
              <a:t>Bn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Mathematica1Mono" panose="05060400030100000101" pitchFamily="18" charset="2"/>
              </a:rPr>
              <a:t></a:t>
            </a:r>
            <a:r>
              <a:rPr lang="en-US" dirty="0" err="1" smtClean="0">
                <a:sym typeface="Mathematica1Mono" panose="05060400030100000101" pitchFamily="18" charset="2"/>
              </a:rPr>
              <a:t>t,u</a:t>
            </a:r>
            <a:r>
              <a:rPr lang="en-US" dirty="0">
                <a:sym typeface="Mathematica1Mono" panose="05060400030100000101" pitchFamily="18" charset="2"/>
              </a:rPr>
              <a:t> </a:t>
            </a:r>
            <a:r>
              <a:rPr lang="en-US" dirty="0" smtClean="0">
                <a:sym typeface="Mathematica1Mono" panose="05060400030100000101" pitchFamily="18" charset="2"/>
              </a:rPr>
              <a:t> R: t[A’]=u[A’], </a:t>
            </a:r>
            <a:r>
              <a:rPr lang="ru-RU" dirty="0" smtClean="0">
                <a:sym typeface="Mathematica1Mono" panose="05060400030100000101" pitchFamily="18" charset="2"/>
              </a:rPr>
              <a:t>тогда</a:t>
            </a:r>
          </a:p>
          <a:p>
            <a:pPr marL="0" indent="0">
              <a:buNone/>
            </a:pPr>
            <a:r>
              <a:rPr lang="en-US" dirty="0" smtClean="0">
                <a:sym typeface="Mathematica1Mono" panose="05060400030100000101" pitchFamily="18" charset="2"/>
              </a:rPr>
              <a:t>v</a:t>
            </a:r>
            <a:r>
              <a:rPr lang="en-US" dirty="0">
                <a:sym typeface="Mathematica1Mono" panose="05060400030100000101" pitchFamily="18" charset="2"/>
              </a:rPr>
              <a:t>  </a:t>
            </a:r>
            <a:r>
              <a:rPr lang="en-US" dirty="0" smtClean="0">
                <a:sym typeface="Mathematica1Mono" panose="05060400030100000101" pitchFamily="18" charset="2"/>
              </a:rPr>
              <a:t>R: v[A’]=t[A’] </a:t>
            </a:r>
            <a:r>
              <a:rPr lang="ru-RU" dirty="0" smtClean="0">
                <a:sym typeface="Mathematica1Mono" panose="05060400030100000101" pitchFamily="18" charset="2"/>
              </a:rPr>
              <a:t>и</a:t>
            </a:r>
            <a:r>
              <a:rPr lang="en-US" dirty="0" smtClean="0">
                <a:sym typeface="Mathematica1Mono" panose="05060400030100000101" pitchFamily="18" charset="2"/>
              </a:rPr>
              <a:t> v[B’]=t[B’] </a:t>
            </a:r>
            <a:r>
              <a:rPr lang="ru-RU" dirty="0" smtClean="0">
                <a:sym typeface="Mathematica1Mono" panose="05060400030100000101" pitchFamily="18" charset="2"/>
              </a:rPr>
              <a:t>и </a:t>
            </a:r>
            <a:r>
              <a:rPr lang="en-US" dirty="0" smtClean="0">
                <a:sym typeface="Mathematica1Mono" panose="05060400030100000101" pitchFamily="18" charset="2"/>
              </a:rPr>
              <a:t>v[</a:t>
            </a:r>
            <a:r>
              <a:rPr lang="ru-RU" dirty="0" smtClean="0">
                <a:sym typeface="Mathematica1Mono" panose="05060400030100000101" pitchFamily="18" charset="2"/>
              </a:rPr>
              <a:t>остальные</a:t>
            </a:r>
            <a:r>
              <a:rPr lang="en-US" dirty="0" smtClean="0">
                <a:sym typeface="Mathematica1Mono" panose="05060400030100000101" pitchFamily="18" charset="2"/>
              </a:rPr>
              <a:t>]=u[</a:t>
            </a:r>
            <a:r>
              <a:rPr lang="ru-RU" dirty="0" smtClean="0">
                <a:sym typeface="Mathematica1Mono" panose="05060400030100000101" pitchFamily="18" charset="2"/>
              </a:rPr>
              <a:t>остальные</a:t>
            </a:r>
            <a:r>
              <a:rPr lang="en-US" dirty="0" smtClean="0">
                <a:sym typeface="Mathematica1Mono" panose="05060400030100000101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892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00674"/>
              </p:ext>
            </p:extLst>
          </p:nvPr>
        </p:nvGraphicFramePr>
        <p:xfrm>
          <a:off x="817563" y="2060575"/>
          <a:ext cx="7512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2"/>
                <a:gridCol w="2063579"/>
                <a:gridCol w="2150075"/>
                <a:gridCol w="24601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97511"/>
              </p:ext>
            </p:extLst>
          </p:nvPr>
        </p:nvGraphicFramePr>
        <p:xfrm>
          <a:off x="817563" y="2060575"/>
          <a:ext cx="7512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2"/>
                <a:gridCol w="2063579"/>
                <a:gridCol w="2150075"/>
                <a:gridCol w="24601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6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861702"/>
              </p:ext>
            </p:extLst>
          </p:nvPr>
        </p:nvGraphicFramePr>
        <p:xfrm>
          <a:off x="817563" y="2060575"/>
          <a:ext cx="7512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2"/>
                <a:gridCol w="2063579"/>
                <a:gridCol w="2150075"/>
                <a:gridCol w="24601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41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1105</TotalTime>
  <Words>1323</Words>
  <Application>Microsoft Office PowerPoint</Application>
  <PresentationFormat>On-screen Show (4:3)</PresentationFormat>
  <Paragraphs>289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Mathematica1Mono</vt:lpstr>
      <vt:lpstr>Mesh</vt:lpstr>
      <vt:lpstr>Многозначные зависимости </vt:lpstr>
      <vt:lpstr>Реляционный дизайн с помощью декомпозиции</vt:lpstr>
      <vt:lpstr>Свойства и нормальные формы</vt:lpstr>
      <vt:lpstr>Пример: Таблица подачи документов</vt:lpstr>
      <vt:lpstr>Пример: Таблица подачи документов</vt:lpstr>
      <vt:lpstr>Многозначная зависимость</vt:lpstr>
      <vt:lpstr>Многозначная зависимость</vt:lpstr>
      <vt:lpstr>Многозначная зависимость</vt:lpstr>
      <vt:lpstr>Многозначная зависимость</vt:lpstr>
      <vt:lpstr>Многозначные зависимости</vt:lpstr>
      <vt:lpstr>Вопрос</vt:lpstr>
      <vt:lpstr>Вопрос</vt:lpstr>
      <vt:lpstr>Многозначная зависимость</vt:lpstr>
      <vt:lpstr>Многозначная зависимость</vt:lpstr>
      <vt:lpstr>Модифицированный пример</vt:lpstr>
      <vt:lpstr>Модифицированный пример</vt:lpstr>
      <vt:lpstr>Расширенный пример</vt:lpstr>
      <vt:lpstr>Расширенный пример</vt:lpstr>
      <vt:lpstr>Вопрос</vt:lpstr>
      <vt:lpstr>Вопрос</vt:lpstr>
      <vt:lpstr>многозначные зависимости</vt:lpstr>
      <vt:lpstr>Правила многозначных зависимостей</vt:lpstr>
      <vt:lpstr>4-я нормальная форма</vt:lpstr>
      <vt:lpstr>Декомпозиция в 4НФ</vt:lpstr>
      <vt:lpstr>Пример №1 декомпозиции в 4НФ</vt:lpstr>
      <vt:lpstr>Пример №2 декомпозиции в 4НФ</vt:lpstr>
      <vt:lpstr>Вопрос</vt:lpstr>
      <vt:lpstr>Вопрос</vt:lpstr>
      <vt:lpstr>Реляционный дизайн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99</cp:revision>
  <dcterms:created xsi:type="dcterms:W3CDTF">2013-09-20T05:28:19Z</dcterms:created>
  <dcterms:modified xsi:type="dcterms:W3CDTF">2013-11-01T23:44:17Z</dcterms:modified>
</cp:coreProperties>
</file>