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66FF3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73FAE-2088-424A-8CA2-97D0B5366CFD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1132-9761-4640-95D0-92704CD2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 (каскадное обновление)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R3</a:t>
            </a:r>
          </a:p>
          <a:p>
            <a:pPr marL="0" indent="0">
              <a:buNone/>
            </a:pPr>
            <a:r>
              <a:rPr lang="en-US" dirty="0"/>
              <a:t>after update of </a:t>
            </a:r>
            <a:r>
              <a:rPr lang="en-US" dirty="0" err="1"/>
              <a:t>cName</a:t>
            </a:r>
            <a:r>
              <a:rPr lang="en-US" dirty="0"/>
              <a:t> on College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update Apply</a:t>
            </a:r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Old.cName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'The Farm' where </a:t>
            </a:r>
            <a:r>
              <a:rPr lang="en-US" dirty="0" err="1"/>
              <a:t>cName</a:t>
            </a:r>
            <a:r>
              <a:rPr lang="en-US" dirty="0"/>
              <a:t> = 'Stanford';</a:t>
            </a:r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Bezerkeley</a:t>
            </a:r>
            <a:r>
              <a:rPr lang="en-US" dirty="0"/>
              <a:t>' where </a:t>
            </a:r>
            <a:r>
              <a:rPr lang="en-US" dirty="0" err="1"/>
              <a:t>cName</a:t>
            </a:r>
            <a:r>
              <a:rPr lang="en-US" dirty="0"/>
              <a:t> = 'Berkeley';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</p:txBody>
      </p:sp>
    </p:spTree>
    <p:extLst>
      <p:ext uri="{BB962C8B-B14F-4D97-AF65-F5344CB8AC3E}">
        <p14:creationId xmlns:p14="http://schemas.microsoft.com/office/powerpoint/2010/main" val="19414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 (</a:t>
            </a:r>
            <a:r>
              <a:rPr lang="en-US" dirty="0" smtClean="0"/>
              <a:t>before </a:t>
            </a:r>
            <a:r>
              <a:rPr lang="ru-RU" dirty="0" smtClean="0"/>
              <a:t>триггер)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20190"/>
            <a:ext cx="7511472" cy="50406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trigger R4</a:t>
            </a:r>
          </a:p>
          <a:p>
            <a:pPr marL="0" indent="0">
              <a:buNone/>
            </a:pPr>
            <a:r>
              <a:rPr lang="en-US" dirty="0"/>
              <a:t>before insert on College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exists (select * from College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select raise(ignore);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trigger R5</a:t>
            </a:r>
          </a:p>
          <a:p>
            <a:pPr marL="0" indent="0">
              <a:buNone/>
            </a:pPr>
            <a:r>
              <a:rPr lang="en-US" dirty="0"/>
              <a:t>before update of </a:t>
            </a:r>
            <a:r>
              <a:rPr lang="en-US" dirty="0" err="1"/>
              <a:t>cName</a:t>
            </a:r>
            <a:r>
              <a:rPr lang="en-US" dirty="0"/>
              <a:t> on College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exists (select * from College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select raise(ignore);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5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 (</a:t>
            </a:r>
            <a:r>
              <a:rPr lang="en-US" dirty="0" smtClean="0"/>
              <a:t>before </a:t>
            </a:r>
            <a:r>
              <a:rPr lang="ru-RU" dirty="0" smtClean="0"/>
              <a:t>триггер)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20190"/>
            <a:ext cx="7511472" cy="50406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College values ('Stanford', 'CA', 15000);</a:t>
            </a:r>
          </a:p>
          <a:p>
            <a:pPr marL="0" indent="0">
              <a:buNone/>
            </a:pPr>
            <a:r>
              <a:rPr lang="en-US" dirty="0"/>
              <a:t>insert into College values ('MIT', 'hello', 10000);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'Berkeley' where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Bezerkeley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'Stanford' where </a:t>
            </a:r>
            <a:r>
              <a:rPr lang="en-US" dirty="0" err="1"/>
              <a:t>cName</a:t>
            </a:r>
            <a:r>
              <a:rPr lang="en-US" dirty="0"/>
              <a:t> = 'The Farm';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update College set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Standford</a:t>
            </a:r>
            <a:r>
              <a:rPr lang="en-US" dirty="0"/>
              <a:t>' where </a:t>
            </a:r>
            <a:r>
              <a:rPr lang="en-US" dirty="0" err="1"/>
              <a:t>cName</a:t>
            </a:r>
            <a:r>
              <a:rPr lang="en-US" dirty="0"/>
              <a:t> = 'The Farm';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r>
              <a:rPr lang="en-US" dirty="0"/>
              <a:t>delete from College where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Standford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delete from Apply where </a:t>
            </a:r>
            <a:r>
              <a:rPr lang="en-US" dirty="0" err="1"/>
              <a:t>cName</a:t>
            </a:r>
            <a:r>
              <a:rPr lang="en-US" dirty="0"/>
              <a:t> = '</a:t>
            </a:r>
            <a:r>
              <a:rPr lang="en-US" dirty="0" err="1"/>
              <a:t>Standford</a:t>
            </a:r>
            <a:r>
              <a:rPr lang="en-US" dirty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 (цепной вызов)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31620"/>
            <a:ext cx="7511472" cy="53263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Когда количество абитуриентов превысит 10, пометить </a:t>
            </a:r>
            <a:r>
              <a:rPr lang="en-US" dirty="0" smtClean="0"/>
              <a:t>College ‘done’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R6</a:t>
            </a:r>
          </a:p>
          <a:p>
            <a:pPr marL="0" indent="0">
              <a:buNone/>
            </a:pPr>
            <a:r>
              <a:rPr lang="en-US" dirty="0"/>
              <a:t>after insert on Apply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(select count(*) from Apply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) &gt; 10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update College set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cName</a:t>
            </a:r>
            <a:r>
              <a:rPr lang="en-US" dirty="0"/>
              <a:t> || '-Done'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count(*) from Apply where </a:t>
            </a:r>
            <a:r>
              <a:rPr lang="en-US" dirty="0" err="1"/>
              <a:t>cName</a:t>
            </a:r>
            <a:r>
              <a:rPr lang="en-US" dirty="0"/>
              <a:t> = 'Stanford';</a:t>
            </a:r>
          </a:p>
          <a:p>
            <a:pPr marL="0" indent="0">
              <a:buNone/>
            </a:pPr>
            <a:r>
              <a:rPr lang="en-US" dirty="0"/>
              <a:t>select count(*) from Apply where </a:t>
            </a:r>
            <a:r>
              <a:rPr lang="en-US" dirty="0" err="1"/>
              <a:t>cName</a:t>
            </a:r>
            <a:r>
              <a:rPr lang="en-US" dirty="0"/>
              <a:t> = 'MIT';</a:t>
            </a:r>
          </a:p>
          <a:p>
            <a:pPr marL="0" indent="0">
              <a:buNone/>
            </a:pPr>
            <a:r>
              <a:rPr lang="en-US" dirty="0"/>
              <a:t>select count(*) from Student where GPA &gt; 3.3 and GPA &lt;= 3.6;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select * from Student;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count(*) from Apply where </a:t>
            </a:r>
            <a:r>
              <a:rPr lang="en-US" dirty="0" err="1"/>
              <a:t>cName</a:t>
            </a:r>
            <a:r>
              <a:rPr lang="en-US" dirty="0"/>
              <a:t> = 'Stanford';</a:t>
            </a:r>
          </a:p>
          <a:p>
            <a:pPr marL="0" indent="0">
              <a:buNone/>
            </a:pPr>
            <a:r>
              <a:rPr lang="en-US" dirty="0"/>
              <a:t>select count(*) from Student where GPA &gt; 3.3 and GPA &lt;= 3.6;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select * from Student;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</p:txBody>
      </p:sp>
    </p:spTree>
    <p:extLst>
      <p:ext uri="{BB962C8B-B14F-4D97-AF65-F5344CB8AC3E}">
        <p14:creationId xmlns:p14="http://schemas.microsoft.com/office/powerpoint/2010/main" val="1892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7 (несколько триггеров на одно событие)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14500"/>
            <a:ext cx="7511472" cy="49949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trigger R7</a:t>
            </a:r>
          </a:p>
          <a:p>
            <a:pPr marL="0" indent="0">
              <a:buNone/>
            </a:pPr>
            <a:r>
              <a:rPr lang="en-US" dirty="0"/>
              <a:t>before insert on Student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New.sizeHS</a:t>
            </a:r>
            <a:r>
              <a:rPr lang="en-US" dirty="0"/>
              <a:t> &lt; 100 or </a:t>
            </a:r>
            <a:r>
              <a:rPr lang="en-US" dirty="0" err="1"/>
              <a:t>New.sizeHS</a:t>
            </a:r>
            <a:r>
              <a:rPr lang="en-US" dirty="0"/>
              <a:t> &gt; 5000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select raise(ignore);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('444', 'Nancy', 3.5, 500);</a:t>
            </a:r>
          </a:p>
          <a:p>
            <a:pPr marL="0" indent="0">
              <a:buNone/>
            </a:pPr>
            <a:r>
              <a:rPr lang="en-US" dirty="0"/>
              <a:t>insert into Student values ('555', 'Otis', 3.5, 50);</a:t>
            </a:r>
          </a:p>
          <a:p>
            <a:pPr marL="0" indent="0">
              <a:buNone/>
            </a:pPr>
            <a:r>
              <a:rPr lang="en-US" dirty="0"/>
              <a:t>insert into Student values ('666', 'Peter', 3.5, 8000);</a:t>
            </a:r>
          </a:p>
          <a:p>
            <a:pPr marL="0" indent="0">
              <a:buNone/>
            </a:pPr>
            <a:r>
              <a:rPr lang="en-US" dirty="0"/>
              <a:t>select * from Student;</a:t>
            </a:r>
          </a:p>
          <a:p>
            <a:pPr marL="0" indent="0">
              <a:buNone/>
            </a:pPr>
            <a:r>
              <a:rPr lang="en-US" dirty="0"/>
              <a:t>select * from Apply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2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7 (несколько триггеров на одно событие)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14500"/>
            <a:ext cx="7511472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drop trigger R7;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trigger R7</a:t>
            </a:r>
          </a:p>
          <a:p>
            <a:pPr marL="0" indent="0">
              <a:buNone/>
            </a:pPr>
            <a:r>
              <a:rPr lang="en-US" dirty="0"/>
              <a:t>after insert on Student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New.sizeHS</a:t>
            </a:r>
            <a:r>
              <a:rPr lang="en-US" dirty="0"/>
              <a:t> &lt; 100 or </a:t>
            </a:r>
            <a:r>
              <a:rPr lang="en-US" dirty="0" err="1"/>
              <a:t>New.sizeHS</a:t>
            </a:r>
            <a:r>
              <a:rPr lang="en-US" dirty="0"/>
              <a:t> &gt; 5000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delete from Student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New.sID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5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7 (несколько триггеров на одно событие)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9495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insert into Student values ('777', 'Quincy', 3.5, 1000);</a:t>
            </a:r>
          </a:p>
          <a:p>
            <a:pPr marL="0" indent="0">
              <a:buNone/>
            </a:pPr>
            <a:r>
              <a:rPr lang="en-US" dirty="0"/>
              <a:t>insert into Student values ('888', 'Rita', 3.5, 10000);</a:t>
            </a:r>
          </a:p>
          <a:p>
            <a:pPr marL="0" indent="0">
              <a:buNone/>
            </a:pPr>
            <a:r>
              <a:rPr lang="en-US" dirty="0"/>
              <a:t>select * from Student;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trigger R1;</a:t>
            </a:r>
          </a:p>
          <a:p>
            <a:pPr marL="0" indent="0">
              <a:buNone/>
            </a:pPr>
            <a:r>
              <a:rPr lang="en-US" dirty="0"/>
              <a:t>drop trigger R2;</a:t>
            </a:r>
          </a:p>
          <a:p>
            <a:pPr marL="0" indent="0">
              <a:buNone/>
            </a:pPr>
            <a:r>
              <a:rPr lang="en-US" dirty="0"/>
              <a:t>drop trigger R3;</a:t>
            </a:r>
          </a:p>
          <a:p>
            <a:pPr marL="0" indent="0">
              <a:buNone/>
            </a:pPr>
            <a:r>
              <a:rPr lang="en-US" dirty="0"/>
              <a:t>drop trigger R4;</a:t>
            </a:r>
          </a:p>
          <a:p>
            <a:pPr marL="0" indent="0">
              <a:buNone/>
            </a:pPr>
            <a:r>
              <a:rPr lang="en-US" dirty="0"/>
              <a:t>drop trigger R5;</a:t>
            </a:r>
          </a:p>
          <a:p>
            <a:pPr marL="0" indent="0">
              <a:buNone/>
            </a:pPr>
            <a:r>
              <a:rPr lang="en-US" dirty="0"/>
              <a:t>drop trigger R6;</a:t>
            </a:r>
          </a:p>
          <a:p>
            <a:pPr marL="0" indent="0">
              <a:buNone/>
            </a:pPr>
            <a:r>
              <a:rPr lang="en-US" dirty="0"/>
              <a:t>drop trigger R7;</a:t>
            </a:r>
          </a:p>
          <a:p>
            <a:pPr marL="0" indent="0">
              <a:buNone/>
            </a:pPr>
            <a:r>
              <a:rPr lang="en-US" dirty="0"/>
              <a:t>delete from Student;</a:t>
            </a:r>
          </a:p>
          <a:p>
            <a:pPr marL="0" indent="0">
              <a:buNone/>
            </a:pPr>
            <a:r>
              <a:rPr lang="en-US" dirty="0"/>
              <a:t>delete from Apply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5623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Автоматически зачислять в </a:t>
            </a:r>
            <a:r>
              <a:rPr lang="en-US" dirty="0" smtClean="0"/>
              <a:t>Berkley </a:t>
            </a:r>
            <a:r>
              <a:rPr lang="ru-RU" dirty="0" smtClean="0"/>
              <a:t>студентов с высоким </a:t>
            </a:r>
            <a:r>
              <a:rPr lang="en-US" dirty="0" smtClean="0"/>
              <a:t>GPA </a:t>
            </a:r>
            <a:r>
              <a:rPr lang="ru-RU" dirty="0" smtClean="0"/>
              <a:t>из больших школ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err="1"/>
              <a:t>AutoAccept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Apply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(</a:t>
            </a:r>
            <a:r>
              <a:rPr lang="en-US" dirty="0" err="1"/>
              <a:t>New.cName</a:t>
            </a:r>
            <a:r>
              <a:rPr lang="en-US" dirty="0"/>
              <a:t> = 'Berkeley' and</a:t>
            </a:r>
          </a:p>
          <a:p>
            <a:pPr marL="0" indent="0">
              <a:buNone/>
            </a:pPr>
            <a:r>
              <a:rPr lang="en-US" dirty="0"/>
              <a:t>      3.7 &lt; (select GPA from Student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New.sID</a:t>
            </a:r>
            <a:r>
              <a:rPr lang="en-US" dirty="0"/>
              <a:t>) and</a:t>
            </a:r>
          </a:p>
          <a:p>
            <a:pPr marL="0" indent="0">
              <a:buNone/>
            </a:pPr>
            <a:r>
              <a:rPr lang="en-US" dirty="0"/>
              <a:t>      1200 &lt; (select </a:t>
            </a:r>
            <a:r>
              <a:rPr lang="en-US" dirty="0" err="1"/>
              <a:t>sizeHS</a:t>
            </a:r>
            <a:r>
              <a:rPr lang="en-US" dirty="0"/>
              <a:t> from Student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New.sID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update Apply</a:t>
            </a:r>
          </a:p>
          <a:p>
            <a:pPr marL="0" indent="0">
              <a:buNone/>
            </a:pPr>
            <a:r>
              <a:rPr lang="en-US" dirty="0"/>
              <a:t>  set decision = 'Y'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New.sID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and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6760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into Student values (123, 'Amy', 3.9, 1000);</a:t>
            </a:r>
          </a:p>
          <a:p>
            <a:pPr marL="0" indent="0">
              <a:buNone/>
            </a:pPr>
            <a:r>
              <a:rPr lang="en-US" dirty="0"/>
              <a:t>insert into Student values (234, 'Bob', 3.9, 1500);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Apply values (123, 'Berkeley', 'CS', null);</a:t>
            </a:r>
          </a:p>
          <a:p>
            <a:pPr marL="0" indent="0">
              <a:buNone/>
            </a:pPr>
            <a:r>
              <a:rPr lang="en-US" dirty="0"/>
              <a:t>insert into Apply values (234, 'Berkeley', 'CS', null);</a:t>
            </a:r>
          </a:p>
          <a:p>
            <a:pPr marL="0" indent="0">
              <a:buNone/>
            </a:pPr>
            <a:r>
              <a:rPr lang="en-US" dirty="0"/>
              <a:t>insert into Apply values (234, 'Stanford', 'CS', null);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trigger </a:t>
            </a:r>
            <a:r>
              <a:rPr lang="en-US" dirty="0" err="1"/>
              <a:t>AutoAccept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60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80519"/>
            <a:ext cx="7511472" cy="51774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Когда количество абитуриентов становится большим </a:t>
            </a:r>
            <a:r>
              <a:rPr lang="en-US" dirty="0" smtClean="0"/>
              <a:t>16000, </a:t>
            </a:r>
            <a:r>
              <a:rPr lang="ru-RU" dirty="0" smtClean="0"/>
              <a:t>удалить заявки на </a:t>
            </a:r>
            <a:r>
              <a:rPr lang="en-US" dirty="0" smtClean="0"/>
              <a:t>‘EE’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пометить их как </a:t>
            </a:r>
            <a:r>
              <a:rPr lang="en-US" dirty="0" smtClean="0"/>
              <a:t>‘U’</a:t>
            </a:r>
            <a:r>
              <a:rPr lang="ru-RU" dirty="0" smtClean="0"/>
              <a:t> (</a:t>
            </a:r>
            <a:r>
              <a:rPr lang="en-US" dirty="0" smtClean="0"/>
              <a:t>undecided)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</a:t>
            </a:r>
            <a:r>
              <a:rPr lang="en-US" dirty="0" err="1"/>
              <a:t>TooMany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update of enrollment on College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(</a:t>
            </a:r>
            <a:r>
              <a:rPr lang="en-US" dirty="0" err="1"/>
              <a:t>Old.enrollment</a:t>
            </a:r>
            <a:r>
              <a:rPr lang="en-US" dirty="0"/>
              <a:t> &lt;= 16000 and </a:t>
            </a:r>
            <a:r>
              <a:rPr lang="en-US" dirty="0" err="1"/>
              <a:t>New.enrollment</a:t>
            </a:r>
            <a:r>
              <a:rPr lang="en-US" dirty="0"/>
              <a:t> &gt; 16000)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delete from Apply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r>
              <a:rPr lang="en-US" dirty="0"/>
              <a:t> and major = 'EE';</a:t>
            </a:r>
          </a:p>
          <a:p>
            <a:pPr marL="0" indent="0">
              <a:buNone/>
            </a:pPr>
            <a:r>
              <a:rPr lang="en-US" dirty="0"/>
              <a:t>  update Apply</a:t>
            </a:r>
          </a:p>
          <a:p>
            <a:pPr marL="0" indent="0">
              <a:buNone/>
            </a:pPr>
            <a:r>
              <a:rPr lang="en-US" dirty="0"/>
              <a:t>    set decision = 'U'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cName</a:t>
            </a:r>
            <a:r>
              <a:rPr lang="en-US" dirty="0"/>
              <a:t> = </a:t>
            </a:r>
            <a:r>
              <a:rPr lang="en-US" dirty="0" err="1"/>
              <a:t>New.cName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and decision = 'Y';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769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Правила </a:t>
            </a:r>
            <a:r>
              <a:rPr lang="en-US" dirty="0" smtClean="0"/>
              <a:t>”</a:t>
            </a:r>
            <a:r>
              <a:rPr lang="ru-RU" dirty="0" smtClean="0"/>
              <a:t>Событие-условие-действи</a:t>
            </a:r>
            <a:r>
              <a:rPr lang="ru-RU" dirty="0"/>
              <a:t>е</a:t>
            </a:r>
            <a:r>
              <a:rPr lang="en-US" dirty="0" smtClean="0"/>
              <a:t>”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Когда происходит событие, проверить условие; если </a:t>
            </a:r>
            <a:r>
              <a:rPr lang="en-US" dirty="0" smtClean="0"/>
              <a:t>true, </a:t>
            </a:r>
            <a:r>
              <a:rPr lang="ru-RU" dirty="0" smtClean="0"/>
              <a:t>то выполнить действие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Позволяет перенести логику проверок в базу данных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Расширяет механизм ограничений. Автоматическое восстановление состояния.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Реализации сильно отличаются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129254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80519"/>
            <a:ext cx="7511472" cy="5177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r>
              <a:rPr lang="en-US" dirty="0"/>
              <a:t>select * from College;</a:t>
            </a:r>
          </a:p>
          <a:p>
            <a:pPr marL="0" indent="0">
              <a:buNone/>
            </a:pPr>
            <a:r>
              <a:rPr lang="en-US" dirty="0"/>
              <a:t>update College set enrollment = enrollment + 2000;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1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trigger name</a:t>
            </a:r>
          </a:p>
          <a:p>
            <a:pPr marL="0" indent="0">
              <a:buNone/>
            </a:pPr>
            <a:r>
              <a:rPr lang="en-US" dirty="0" smtClean="0"/>
              <a:t>Before | after | instead of events // insert delete update (of c) on T</a:t>
            </a:r>
          </a:p>
          <a:p>
            <a:pPr marL="0" indent="0">
              <a:buNone/>
            </a:pPr>
            <a:r>
              <a:rPr lang="en-US" dirty="0" smtClean="0"/>
              <a:t>[referencing-variables]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en-US" dirty="0"/>
              <a:t> </a:t>
            </a:r>
            <a:r>
              <a:rPr lang="ru-RU" dirty="0" smtClean="0"/>
              <a:t>переменные </a:t>
            </a:r>
            <a:r>
              <a:rPr lang="en-US" dirty="0" smtClean="0"/>
              <a:t>old/new row, old/new table</a:t>
            </a:r>
          </a:p>
          <a:p>
            <a:pPr marL="0" indent="0">
              <a:buNone/>
            </a:pPr>
            <a:r>
              <a:rPr lang="en-US" dirty="0" smtClean="0"/>
              <a:t>[for each row] // </a:t>
            </a:r>
            <a:r>
              <a:rPr lang="ru-RU" dirty="0" smtClean="0"/>
              <a:t>один раз для каждого измененного кортежа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(condition) // </a:t>
            </a:r>
            <a:r>
              <a:rPr lang="ru-RU" dirty="0" smtClean="0"/>
              <a:t>как в </a:t>
            </a:r>
            <a:r>
              <a:rPr lang="en-US" dirty="0" err="1" smtClean="0"/>
              <a:t>sql</a:t>
            </a:r>
            <a:r>
              <a:rPr lang="en-US" dirty="0" smtClean="0"/>
              <a:t> where</a:t>
            </a:r>
          </a:p>
          <a:p>
            <a:pPr marL="0" indent="0">
              <a:buNone/>
            </a:pPr>
            <a:r>
              <a:rPr lang="en-US" dirty="0" smtClean="0"/>
              <a:t>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delete – </a:t>
            </a:r>
            <a:r>
              <a:rPr lang="ru-RU" dirty="0" smtClean="0"/>
              <a:t>существуют только </a:t>
            </a:r>
            <a:r>
              <a:rPr lang="en-US" dirty="0" smtClean="0"/>
              <a:t>old row, old table</a:t>
            </a:r>
          </a:p>
          <a:p>
            <a:pPr marL="0" indent="0">
              <a:buNone/>
            </a:pPr>
            <a:r>
              <a:rPr lang="en-US" dirty="0" smtClean="0"/>
              <a:t>// insert – </a:t>
            </a:r>
            <a:r>
              <a:rPr lang="ru-RU" dirty="0" smtClean="0"/>
              <a:t>существуют</a:t>
            </a:r>
            <a:r>
              <a:rPr lang="en-US" dirty="0" smtClean="0"/>
              <a:t> new row, new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095188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R.A </a:t>
            </a:r>
            <a:r>
              <a:rPr lang="ru-RU" dirty="0" smtClean="0"/>
              <a:t>ссылается на </a:t>
            </a:r>
            <a:r>
              <a:rPr lang="en-US" dirty="0" smtClean="0"/>
              <a:t>S.B</a:t>
            </a:r>
            <a:r>
              <a:rPr lang="ru-RU" dirty="0" smtClean="0"/>
              <a:t>, каскадное удаление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trigger cascade</a:t>
            </a:r>
          </a:p>
          <a:p>
            <a:pPr marL="0" indent="0">
              <a:buNone/>
            </a:pPr>
            <a:r>
              <a:rPr lang="en-US" dirty="0" smtClean="0"/>
              <a:t>After delete on S</a:t>
            </a:r>
          </a:p>
          <a:p>
            <a:pPr marL="0" indent="0">
              <a:buNone/>
            </a:pPr>
            <a:r>
              <a:rPr lang="en-US" dirty="0" smtClean="0"/>
              <a:t>Referencing Old Row as 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For each row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 no condition 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Delete </a:t>
            </a:r>
            <a:r>
              <a:rPr lang="en-US" dirty="0" smtClean="0"/>
              <a:t>from R 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A = O.B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095188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R.A </a:t>
            </a:r>
            <a:r>
              <a:rPr lang="ru-RU" dirty="0" smtClean="0"/>
              <a:t>ссылается на </a:t>
            </a:r>
            <a:r>
              <a:rPr lang="en-US" dirty="0" smtClean="0"/>
              <a:t>S.B</a:t>
            </a:r>
            <a:r>
              <a:rPr lang="ru-RU" dirty="0" smtClean="0"/>
              <a:t>, каскадное удаление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Create</a:t>
            </a:r>
            <a:r>
              <a:rPr lang="en-US" dirty="0" smtClean="0"/>
              <a:t> trigger cascade</a:t>
            </a:r>
          </a:p>
          <a:p>
            <a:pPr marL="0" indent="0">
              <a:buNone/>
            </a:pPr>
            <a:r>
              <a:rPr lang="en-US" dirty="0" smtClean="0"/>
              <a:t>After delete on S</a:t>
            </a:r>
          </a:p>
          <a:p>
            <a:pPr marL="0" indent="0">
              <a:buNone/>
            </a:pPr>
            <a:r>
              <a:rPr lang="en-US" dirty="0" smtClean="0"/>
              <a:t>Referencing Old table as </a:t>
            </a:r>
            <a:r>
              <a:rPr lang="en-US" dirty="0" err="1" smtClean="0"/>
              <a:t>Ot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 for each row 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 no condition 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Delete </a:t>
            </a:r>
            <a:r>
              <a:rPr lang="en-US" dirty="0" smtClean="0"/>
              <a:t>from R </a:t>
            </a:r>
            <a:r>
              <a:rPr lang="en-US" dirty="0" smtClean="0">
                <a:solidFill>
                  <a:srgbClr val="00B0F0"/>
                </a:solidFill>
              </a:rPr>
              <a:t>where</a:t>
            </a:r>
            <a:r>
              <a:rPr lang="en-US" dirty="0" smtClean="0"/>
              <a:t> A in (select B from </a:t>
            </a:r>
            <a:r>
              <a:rPr lang="en-US" dirty="0" err="1" smtClean="0"/>
              <a:t>Ot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замечания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Уровень кортежа или уровень выражения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New/old row </a:t>
            </a:r>
            <a:r>
              <a:rPr lang="ru-RU" dirty="0"/>
              <a:t>и </a:t>
            </a:r>
            <a:r>
              <a:rPr lang="en-US" dirty="0"/>
              <a:t>new/old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Before, instead </a:t>
            </a:r>
            <a:r>
              <a:rPr lang="en-US" dirty="0" smtClean="0"/>
              <a:t>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Одновременно активируются несколько триггеров, какой первый?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Триггеры могут активировать другие (цепной запуск) или </a:t>
            </a:r>
            <a:r>
              <a:rPr lang="ru-RU" dirty="0" err="1" smtClean="0"/>
              <a:t>самозапуск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47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T(K,V) – k-key, v-value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trigger </a:t>
            </a:r>
            <a:r>
              <a:rPr lang="en-US" dirty="0" err="1" smtClean="0"/>
              <a:t>increaseinserts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insert on t</a:t>
            </a:r>
          </a:p>
          <a:p>
            <a:pPr marL="0" indent="0">
              <a:buNone/>
            </a:pPr>
            <a:r>
              <a:rPr lang="en-US" dirty="0" smtClean="0"/>
              <a:t>Referencing new row as nr, new table as </a:t>
            </a:r>
            <a:r>
              <a:rPr lang="en-US" dirty="0" err="1" smtClean="0"/>
              <a:t>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row</a:t>
            </a:r>
          </a:p>
          <a:p>
            <a:pPr marL="0" indent="0">
              <a:buNone/>
            </a:pPr>
            <a:r>
              <a:rPr lang="en-US" dirty="0" smtClean="0"/>
              <a:t>When (select </a:t>
            </a:r>
            <a:r>
              <a:rPr lang="en-US" dirty="0" err="1" smtClean="0"/>
              <a:t>avg</a:t>
            </a:r>
            <a:r>
              <a:rPr lang="en-US" dirty="0" smtClean="0"/>
              <a:t>(v) from T) &lt;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(select </a:t>
            </a:r>
            <a:r>
              <a:rPr lang="en-US" dirty="0" err="1" smtClean="0"/>
              <a:t>avg</a:t>
            </a:r>
            <a:r>
              <a:rPr lang="en-US" dirty="0" smtClean="0"/>
              <a:t>(v) from NT) // </a:t>
            </a:r>
            <a:r>
              <a:rPr lang="ru-RU" dirty="0" smtClean="0"/>
              <a:t>стабильная, например 25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 T set v=v+10 where k=</a:t>
            </a:r>
            <a:r>
              <a:rPr lang="en-US" dirty="0" err="1" smtClean="0"/>
              <a:t>nr.k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нет эквивалента в простом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ru-RU" dirty="0" smtClean="0"/>
              <a:t>запросе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конечное состояние не определено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(</a:t>
            </a:r>
            <a:r>
              <a:rPr lang="en-US" dirty="0" smtClean="0"/>
              <a:t>after-insert trigger)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37360"/>
            <a:ext cx="7511472" cy="49377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Новые студенты с 3.3 </a:t>
            </a:r>
            <a:r>
              <a:rPr lang="en-US" dirty="0" smtClean="0"/>
              <a:t>&lt; GPA &lt;</a:t>
            </a:r>
            <a:r>
              <a:rPr lang="ru-RU" dirty="0" smtClean="0"/>
              <a:t>=</a:t>
            </a:r>
            <a:r>
              <a:rPr lang="en-US" dirty="0" smtClean="0"/>
              <a:t> 3.6 </a:t>
            </a:r>
            <a:r>
              <a:rPr lang="ru-RU" dirty="0" smtClean="0"/>
              <a:t>автоматически зачисляются на геологию в </a:t>
            </a:r>
            <a:r>
              <a:rPr lang="en-US" dirty="0" smtClean="0"/>
              <a:t>Stanford </a:t>
            </a:r>
            <a:r>
              <a:rPr lang="ru-RU" dirty="0" smtClean="0"/>
              <a:t>и на биологию в </a:t>
            </a:r>
            <a:r>
              <a:rPr lang="en-US" dirty="0" smtClean="0"/>
              <a:t>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trigger R1</a:t>
            </a:r>
          </a:p>
          <a:p>
            <a:pPr marL="0" indent="0">
              <a:buNone/>
            </a:pPr>
            <a:r>
              <a:rPr lang="en-US" dirty="0"/>
              <a:t>after insert on Student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New.GPA</a:t>
            </a:r>
            <a:r>
              <a:rPr lang="en-US" dirty="0"/>
              <a:t> &gt; 3.3 and </a:t>
            </a:r>
            <a:r>
              <a:rPr lang="en-US" dirty="0" err="1"/>
              <a:t>New.GPA</a:t>
            </a:r>
            <a:r>
              <a:rPr lang="en-US" dirty="0"/>
              <a:t> &lt;= 3.6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insert into Apply values (</a:t>
            </a:r>
            <a:r>
              <a:rPr lang="en-US" dirty="0" err="1"/>
              <a:t>New.sID</a:t>
            </a:r>
            <a:r>
              <a:rPr lang="en-US" dirty="0"/>
              <a:t>, 'Stanford', 'geology', null);</a:t>
            </a:r>
          </a:p>
          <a:p>
            <a:pPr marL="0" indent="0">
              <a:buNone/>
            </a:pPr>
            <a:r>
              <a:rPr lang="en-US" dirty="0"/>
              <a:t>  insert into Apply values (</a:t>
            </a:r>
            <a:r>
              <a:rPr lang="en-US" dirty="0" err="1"/>
              <a:t>New.sID</a:t>
            </a:r>
            <a:r>
              <a:rPr lang="en-US" dirty="0"/>
              <a:t>, 'MIT', 'biology', null);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values ('111', 'Kevin', 3.5, 1000);</a:t>
            </a:r>
          </a:p>
          <a:p>
            <a:pPr marL="0" indent="0">
              <a:buNone/>
            </a:pPr>
            <a:r>
              <a:rPr lang="en-US" dirty="0"/>
              <a:t>insert into Student values ('222', 'Lori', 3.8, 1000);</a:t>
            </a:r>
          </a:p>
          <a:p>
            <a:pPr marL="0" indent="0">
              <a:buNone/>
            </a:pPr>
            <a:r>
              <a:rPr lang="en-US" dirty="0"/>
              <a:t>select * from Student;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Student select sID+1, </a:t>
            </a:r>
            <a:r>
              <a:rPr lang="en-US" dirty="0" err="1"/>
              <a:t>sName</a:t>
            </a:r>
            <a:r>
              <a:rPr lang="en-US" dirty="0"/>
              <a:t>, GPA, </a:t>
            </a:r>
            <a:r>
              <a:rPr lang="en-US" dirty="0" err="1"/>
              <a:t>sizeHS</a:t>
            </a:r>
            <a:r>
              <a:rPr lang="en-US" dirty="0"/>
              <a:t> from Student;</a:t>
            </a:r>
          </a:p>
          <a:p>
            <a:pPr marL="0" indent="0">
              <a:buNone/>
            </a:pPr>
            <a:r>
              <a:rPr lang="en-US" dirty="0"/>
              <a:t>select * from Student;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</p:txBody>
      </p:sp>
    </p:spTree>
    <p:extLst>
      <p:ext uri="{BB962C8B-B14F-4D97-AF65-F5344CB8AC3E}">
        <p14:creationId xmlns:p14="http://schemas.microsoft.com/office/powerpoint/2010/main" val="120219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 (каскадное удаление)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trigger R2</a:t>
            </a:r>
          </a:p>
          <a:p>
            <a:pPr marL="0" indent="0">
              <a:buNone/>
            </a:pPr>
            <a:r>
              <a:rPr lang="en-US" dirty="0"/>
              <a:t>after delete on Student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delete from Apply where </a:t>
            </a:r>
            <a:r>
              <a:rPr lang="en-US" dirty="0" err="1"/>
              <a:t>sID</a:t>
            </a:r>
            <a:r>
              <a:rPr lang="en-US" dirty="0"/>
              <a:t> = </a:t>
            </a:r>
            <a:r>
              <a:rPr lang="en-US" dirty="0" err="1"/>
              <a:t>Old.sID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Student where </a:t>
            </a:r>
            <a:r>
              <a:rPr lang="en-US" dirty="0" err="1"/>
              <a:t>sID</a:t>
            </a:r>
            <a:r>
              <a:rPr lang="en-US" dirty="0"/>
              <a:t> &gt; 500;</a:t>
            </a:r>
          </a:p>
          <a:p>
            <a:pPr marL="0" indent="0">
              <a:buNone/>
            </a:pPr>
            <a:r>
              <a:rPr lang="en-US" dirty="0"/>
              <a:t>select * from Student;</a:t>
            </a:r>
          </a:p>
          <a:p>
            <a:pPr marL="0" indent="0">
              <a:buNone/>
            </a:pPr>
            <a:r>
              <a:rPr lang="en-US" dirty="0"/>
              <a:t>select * from Apply;</a:t>
            </a:r>
          </a:p>
        </p:txBody>
      </p:sp>
    </p:spTree>
    <p:extLst>
      <p:ext uri="{BB962C8B-B14F-4D97-AF65-F5344CB8AC3E}">
        <p14:creationId xmlns:p14="http://schemas.microsoft.com/office/powerpoint/2010/main" val="201797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1339</TotalTime>
  <Words>1325</Words>
  <Application>Microsoft Office PowerPoint</Application>
  <PresentationFormat>On-screen Show (4:3)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Mesh</vt:lpstr>
      <vt:lpstr>триггеры </vt:lpstr>
      <vt:lpstr>триггеры</vt:lpstr>
      <vt:lpstr>Триггеры</vt:lpstr>
      <vt:lpstr>Пример 1</vt:lpstr>
      <vt:lpstr>Пример 1</vt:lpstr>
      <vt:lpstr>Интересные замечания</vt:lpstr>
      <vt:lpstr>Пример 2</vt:lpstr>
      <vt:lpstr>Пример 3 (after-insert trigger)</vt:lpstr>
      <vt:lpstr>Пример 4 (каскадное удаление)</vt:lpstr>
      <vt:lpstr>Пример 4 (каскадное обновление)</vt:lpstr>
      <vt:lpstr>Пример 5 (before триггер)</vt:lpstr>
      <vt:lpstr>Пример 5 (before триггер)</vt:lpstr>
      <vt:lpstr>Пример 6 (цепной вызов)</vt:lpstr>
      <vt:lpstr>Пример 7 (несколько триггеров на одно событие)</vt:lpstr>
      <vt:lpstr>Пример 7 (несколько триггеров на одно событие)</vt:lpstr>
      <vt:lpstr>Пример 7 (несколько триггеров на одно событие)</vt:lpstr>
      <vt:lpstr>Пример 8</vt:lpstr>
      <vt:lpstr>Пример 8</vt:lpstr>
      <vt:lpstr>Пример 8</vt:lpstr>
      <vt:lpstr>Пример 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131</cp:revision>
  <dcterms:created xsi:type="dcterms:W3CDTF">2013-09-20T05:28:19Z</dcterms:created>
  <dcterms:modified xsi:type="dcterms:W3CDTF">2013-12-07T03:54:27Z</dcterms:modified>
</cp:coreProperties>
</file>