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87" r:id="rId15"/>
    <p:sldId id="274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9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Подзапросы в </a:t>
            </a:r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7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8348" y="1540701"/>
            <a:ext cx="7511472" cy="5317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 |      </a:t>
            </a:r>
            <a:r>
              <a:rPr lang="en-US" dirty="0" err="1" smtClean="0"/>
              <a:t>sname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-----+-----------------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1 | </a:t>
            </a:r>
            <a:r>
              <a:rPr lang="en-US" dirty="0" err="1" smtClean="0"/>
              <a:t>Tschingis</a:t>
            </a:r>
            <a:r>
              <a:rPr lang="en-US" dirty="0" smtClean="0"/>
              <a:t> Khan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2 | </a:t>
            </a:r>
            <a:r>
              <a:rPr lang="en-US" dirty="0" err="1" smtClean="0"/>
              <a:t>Petr</a:t>
            </a:r>
            <a:r>
              <a:rPr lang="en-US" dirty="0" smtClean="0"/>
              <a:t> I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2 | </a:t>
            </a:r>
            <a:r>
              <a:rPr lang="en-US" dirty="0" err="1" smtClean="0"/>
              <a:t>Petr</a:t>
            </a:r>
            <a:r>
              <a:rPr lang="en-US" dirty="0" smtClean="0"/>
              <a:t> I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5 | Elena </a:t>
            </a:r>
            <a:r>
              <a:rPr lang="en-US" dirty="0" err="1" smtClean="0"/>
              <a:t>Vaenga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   6 | </a:t>
            </a:r>
            <a:r>
              <a:rPr lang="en-US" dirty="0" err="1" smtClean="0"/>
              <a:t>Dima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   6 | </a:t>
            </a:r>
            <a:r>
              <a:rPr lang="en-US" dirty="0" err="1" smtClean="0"/>
              <a:t>Dima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  18 | Al-</a:t>
            </a:r>
            <a:r>
              <a:rPr lang="en-US" dirty="0" err="1" smtClean="0"/>
              <a:t>Horezmi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  18 | Al-</a:t>
            </a:r>
            <a:r>
              <a:rPr lang="en-US" dirty="0" err="1" smtClean="0"/>
              <a:t>Horezmi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  19 | Vladimir Lenin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19 | Vladimir Lenin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19 | Vladimir Lenin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20 | Nikola Tesla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21 | Albert Einstein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21 | Albert Einstein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21 | Albert Einstein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21 | Albert Einstein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23 | </a:t>
            </a:r>
            <a:r>
              <a:rPr lang="en-US" dirty="0" err="1" smtClean="0"/>
              <a:t>Stas</a:t>
            </a:r>
            <a:r>
              <a:rPr lang="en-US" dirty="0" smtClean="0"/>
              <a:t> </a:t>
            </a:r>
            <a:r>
              <a:rPr lang="en-US" dirty="0" err="1" smtClean="0"/>
              <a:t>Mikhailov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8348" y="1540701"/>
            <a:ext cx="7511472" cy="5317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 |      </a:t>
            </a:r>
            <a:r>
              <a:rPr lang="en-US" dirty="0" err="1" smtClean="0"/>
              <a:t>sname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-----+-----------------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1 | </a:t>
            </a:r>
            <a:r>
              <a:rPr lang="en-US" dirty="0" err="1" smtClean="0"/>
              <a:t>Tschingis</a:t>
            </a:r>
            <a:r>
              <a:rPr lang="en-US" dirty="0" smtClean="0"/>
              <a:t> Khan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2 | </a:t>
            </a:r>
            <a:r>
              <a:rPr lang="en-US" dirty="0" err="1" smtClean="0"/>
              <a:t>Petr</a:t>
            </a:r>
            <a:r>
              <a:rPr lang="en-US" dirty="0" smtClean="0"/>
              <a:t> I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2 | </a:t>
            </a:r>
            <a:r>
              <a:rPr lang="en-US" dirty="0" err="1" smtClean="0"/>
              <a:t>Petr</a:t>
            </a:r>
            <a:r>
              <a:rPr lang="en-US" dirty="0" smtClean="0"/>
              <a:t> I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5 | Elena </a:t>
            </a:r>
            <a:r>
              <a:rPr lang="en-US" dirty="0" err="1" smtClean="0"/>
              <a:t>Vaenga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   6 | </a:t>
            </a:r>
            <a:r>
              <a:rPr lang="en-US" dirty="0" err="1" smtClean="0"/>
              <a:t>Dima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   6 | </a:t>
            </a:r>
            <a:r>
              <a:rPr lang="en-US" dirty="0" err="1" smtClean="0"/>
              <a:t>Dima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  18 | Al-</a:t>
            </a:r>
            <a:r>
              <a:rPr lang="en-US" dirty="0" err="1" smtClean="0"/>
              <a:t>Horezmi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  18 | Al-</a:t>
            </a:r>
            <a:r>
              <a:rPr lang="en-US" dirty="0" err="1" smtClean="0"/>
              <a:t>Horezmi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  19 | Vladimir Lenin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19 | Vladimir Lenin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19 | Vladimir Lenin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20 | Nikola Tesla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21 | Albert Einstein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21 | Albert Einstein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21 | Albert Einstein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21 | Albert Einstein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23 | </a:t>
            </a:r>
            <a:r>
              <a:rPr lang="en-US" dirty="0" err="1" smtClean="0"/>
              <a:t>Stas</a:t>
            </a:r>
            <a:r>
              <a:rPr lang="en-US" dirty="0" smtClean="0"/>
              <a:t> </a:t>
            </a:r>
            <a:r>
              <a:rPr lang="en-US" dirty="0" err="1" smtClean="0"/>
              <a:t>Mikhailov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 rot="10800000">
            <a:off x="2631232" y="4506686"/>
            <a:ext cx="1782147" cy="503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17233" y="4627984"/>
            <a:ext cx="350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 убрать повторяющиеся?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9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/>
              <a:t>select </a:t>
            </a:r>
            <a:r>
              <a:rPr lang="en-US" dirty="0" smtClean="0">
                <a:solidFill>
                  <a:srgbClr val="FF0000"/>
                </a:solidFill>
              </a:rPr>
              <a:t>distinct </a:t>
            </a:r>
            <a:r>
              <a:rPr lang="en-US" dirty="0" err="1" smtClean="0"/>
              <a:t>Student.sID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from Student, Apply</a:t>
            </a:r>
          </a:p>
          <a:p>
            <a:pPr marL="0" indent="0">
              <a:buNone/>
            </a:pPr>
            <a:r>
              <a:rPr lang="en-US" dirty="0" smtClean="0"/>
              <a:t>		where </a:t>
            </a:r>
            <a:r>
              <a:rPr lang="en-US" dirty="0" err="1" smtClean="0"/>
              <a:t>Student.sID</a:t>
            </a:r>
            <a:r>
              <a:rPr lang="en-US" dirty="0" smtClean="0"/>
              <a:t> = </a:t>
            </a:r>
            <a:r>
              <a:rPr lang="en-US" dirty="0" err="1" smtClean="0"/>
              <a:t>Apply.sID</a:t>
            </a:r>
            <a:r>
              <a:rPr lang="en-US" dirty="0" smtClean="0"/>
              <a:t> and major = ‘History’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/>
              <a:t>select distinct GPA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from Student, Apply</a:t>
            </a:r>
          </a:p>
          <a:p>
            <a:pPr marL="0" indent="0">
              <a:buNone/>
            </a:pPr>
            <a:r>
              <a:rPr lang="en-US" dirty="0" smtClean="0"/>
              <a:t>		where </a:t>
            </a:r>
            <a:r>
              <a:rPr lang="en-US" dirty="0" err="1" smtClean="0"/>
              <a:t>Student.sID</a:t>
            </a:r>
            <a:r>
              <a:rPr lang="en-US" dirty="0" smtClean="0"/>
              <a:t> = </a:t>
            </a:r>
            <a:r>
              <a:rPr lang="en-US" dirty="0" err="1" smtClean="0"/>
              <a:t>Apply.sID</a:t>
            </a:r>
            <a:r>
              <a:rPr lang="en-US" dirty="0" smtClean="0"/>
              <a:t> and major = ‘History’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9748904">
            <a:off x="3788229" y="3032449"/>
            <a:ext cx="2043404" cy="606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75528" y="2738970"/>
            <a:ext cx="2977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Нужен ли </a:t>
            </a:r>
            <a:r>
              <a:rPr lang="en-US" dirty="0" smtClean="0"/>
              <a:t>DISTINCT, </a:t>
            </a:r>
            <a:r>
              <a:rPr lang="ru-RU" dirty="0" smtClean="0"/>
              <a:t>если</a:t>
            </a:r>
          </a:p>
          <a:p>
            <a:r>
              <a:rPr lang="ru-RU" dirty="0" smtClean="0"/>
              <a:t>мы хотим посчитать</a:t>
            </a:r>
          </a:p>
          <a:p>
            <a:r>
              <a:rPr lang="ru-RU" dirty="0" smtClean="0"/>
              <a:t>среднюю </a:t>
            </a:r>
            <a:r>
              <a:rPr lang="en-US" dirty="0" smtClean="0"/>
              <a:t>GPA</a:t>
            </a:r>
            <a:r>
              <a:rPr lang="ru-RU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Вывести студентов, которые подали документы на </a:t>
            </a:r>
            <a:r>
              <a:rPr lang="en-US" dirty="0" smtClean="0"/>
              <a:t>‘CS’, </a:t>
            </a:r>
            <a:r>
              <a:rPr lang="ru-RU" dirty="0" smtClean="0"/>
              <a:t>но не подавали на </a:t>
            </a:r>
            <a:r>
              <a:rPr lang="en-US" dirty="0" smtClean="0"/>
              <a:t>‘EE’</a:t>
            </a:r>
          </a:p>
        </p:txBody>
      </p:sp>
    </p:spTree>
    <p:extLst>
      <p:ext uri="{BB962C8B-B14F-4D97-AF65-F5344CB8AC3E}">
        <p14:creationId xmlns:p14="http://schemas.microsoft.com/office/powerpoint/2010/main" val="11746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2111002"/>
            <a:ext cx="6701425" cy="40411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select </a:t>
            </a:r>
            <a:r>
              <a:rPr lang="en-US" dirty="0" err="1"/>
              <a:t>sID,sName</a:t>
            </a:r>
            <a:r>
              <a:rPr lang="en-US" dirty="0"/>
              <a:t> from Student where 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(select </a:t>
            </a:r>
            <a:r>
              <a:rPr lang="en-US" dirty="0" err="1"/>
              <a:t>sID</a:t>
            </a:r>
            <a:r>
              <a:rPr lang="en-US" dirty="0"/>
              <a:t> from Apply where major='CS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except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</a:t>
            </a:r>
            <a:r>
              <a:rPr lang="en-US" dirty="0" err="1"/>
              <a:t>sID,sName</a:t>
            </a:r>
            <a:r>
              <a:rPr lang="en-US" dirty="0"/>
              <a:t> from Student where 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(select 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smtClean="0"/>
              <a:t>from Apply where major=‘EE’)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select 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from </a:t>
            </a:r>
            <a:r>
              <a:rPr lang="en-US" dirty="0" err="1" smtClean="0"/>
              <a:t>StudenT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where </a:t>
            </a:r>
            <a:r>
              <a:rPr lang="en-US" dirty="0" err="1" smtClean="0"/>
              <a:t>sID</a:t>
            </a:r>
            <a:r>
              <a:rPr lang="en-US" dirty="0" smtClean="0"/>
              <a:t> in (select </a:t>
            </a:r>
            <a:r>
              <a:rPr lang="en-US" dirty="0" err="1" smtClean="0"/>
              <a:t>sID</a:t>
            </a:r>
            <a:r>
              <a:rPr lang="en-US" dirty="0" smtClean="0"/>
              <a:t> from Apply where major = ‘CS’)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and </a:t>
            </a:r>
            <a:r>
              <a:rPr lang="en-US" dirty="0" err="1" smtClean="0"/>
              <a:t>sID</a:t>
            </a:r>
            <a:r>
              <a:rPr lang="en-US" dirty="0" smtClean="0"/>
              <a:t> not in (select </a:t>
            </a:r>
            <a:r>
              <a:rPr lang="en-US" dirty="0" err="1" smtClean="0"/>
              <a:t>sID</a:t>
            </a:r>
            <a:r>
              <a:rPr lang="en-US" dirty="0" smtClean="0"/>
              <a:t> from Apply where major = ‘EE’)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405" y="2060898"/>
            <a:ext cx="7903924" cy="40411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Если в регионе больше одного университета, вернуть их названия.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select </a:t>
            </a:r>
            <a:r>
              <a:rPr lang="en-US" dirty="0" err="1" smtClean="0"/>
              <a:t>uName</a:t>
            </a:r>
            <a:r>
              <a:rPr lang="en-US" dirty="0" smtClean="0"/>
              <a:t>, region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from University U1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where exists</a:t>
            </a:r>
          </a:p>
          <a:p>
            <a:pPr marL="0" indent="0">
              <a:buNone/>
            </a:pPr>
            <a:r>
              <a:rPr lang="en-US" dirty="0" smtClean="0"/>
              <a:t>		(select * from University U2 where U1.region = U2.region)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select </a:t>
            </a:r>
            <a:r>
              <a:rPr lang="en-US" dirty="0" err="1" smtClean="0"/>
              <a:t>uName</a:t>
            </a:r>
            <a:r>
              <a:rPr lang="en-US" dirty="0" smtClean="0"/>
              <a:t>, region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from University U1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where exists</a:t>
            </a:r>
          </a:p>
          <a:p>
            <a:pPr marL="0" indent="0">
              <a:buNone/>
            </a:pPr>
            <a:r>
              <a:rPr lang="en-US" dirty="0" smtClean="0"/>
              <a:t>		(select * from University U2 where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/>
              <a:t>U1.region = U2.region</a:t>
            </a:r>
            <a:r>
              <a:rPr lang="ru-RU" dirty="0" smtClean="0"/>
              <a:t>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U1.uName &lt;&gt; U2.uName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4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Подзапрос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800" dirty="0" smtClean="0"/>
              <a:t>Select A1,A2, …, An</a:t>
            </a:r>
          </a:p>
          <a:p>
            <a:pPr marL="0" indent="0">
              <a:buNone/>
            </a:pPr>
            <a:r>
              <a:rPr lang="en-US" sz="2800" dirty="0" smtClean="0"/>
              <a:t>		From R1,R2, …, </a:t>
            </a:r>
            <a:r>
              <a:rPr lang="en-US" sz="2800" dirty="0" err="1" smtClean="0"/>
              <a:t>Rn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Where </a:t>
            </a:r>
            <a:r>
              <a:rPr lang="ru-RU" sz="2800" dirty="0" smtClean="0">
                <a:solidFill>
                  <a:srgbClr val="FF0000"/>
                </a:solidFill>
              </a:rPr>
              <a:t>условие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Распечатать названия университетов с максимальным количеством заявлений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Select </a:t>
            </a:r>
            <a:r>
              <a:rPr lang="en-US" dirty="0" err="1" smtClean="0"/>
              <a:t>uName</a:t>
            </a:r>
            <a:r>
              <a:rPr lang="en-US" dirty="0" smtClean="0"/>
              <a:t> from University U1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not exists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select * from University U2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where C2.enrollment &gt; C1.enrollment)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Вывести студентов с максимальным </a:t>
            </a:r>
            <a:r>
              <a:rPr lang="en-US" dirty="0" smtClean="0"/>
              <a:t>GPA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Select </a:t>
            </a:r>
            <a:r>
              <a:rPr lang="en-US" dirty="0" err="1" smtClean="0"/>
              <a:t>sName,GPA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Student S1</a:t>
            </a:r>
          </a:p>
          <a:p>
            <a:pPr marL="0" indent="0">
              <a:buNone/>
            </a:pPr>
            <a:r>
              <a:rPr lang="en-US" dirty="0" smtClean="0"/>
              <a:t>	where not exists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Select * from Student S2 where S2.GPA &gt; S1.GPA)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sname</a:t>
            </a:r>
            <a:r>
              <a:rPr lang="en-US" dirty="0">
                <a:latin typeface="Lucida Console" panose="020B0609040504020204" pitchFamily="49" charset="0"/>
              </a:rPr>
              <a:t>      | </a:t>
            </a:r>
            <a:r>
              <a:rPr lang="en-US" dirty="0" err="1">
                <a:latin typeface="Lucida Console" panose="020B0609040504020204" pitchFamily="49" charset="0"/>
              </a:rPr>
              <a:t>gpa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----------------+-----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Vasya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Sidorov</a:t>
            </a:r>
            <a:r>
              <a:rPr lang="en-US" dirty="0">
                <a:latin typeface="Lucida Console" panose="020B0609040504020204" pitchFamily="49" charset="0"/>
              </a:rPr>
              <a:t>  |   5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Al-</a:t>
            </a:r>
            <a:r>
              <a:rPr lang="en-US" dirty="0" err="1">
                <a:latin typeface="Lucida Console" panose="020B0609040504020204" pitchFamily="49" charset="0"/>
              </a:rPr>
              <a:t>Horezmi</a:t>
            </a:r>
            <a:r>
              <a:rPr lang="en-US" dirty="0">
                <a:latin typeface="Lucida Console" panose="020B0609040504020204" pitchFamily="49" charset="0"/>
              </a:rPr>
              <a:t>     |   5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Vladimir Lenin |   5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Nikola Tesla   |   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Без подзапроса </a:t>
            </a:r>
            <a:r>
              <a:rPr lang="en-US" dirty="0" smtClean="0"/>
              <a:t>exists: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Select S1.sName,S1.GPA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Student S1, Student S2</a:t>
            </a:r>
          </a:p>
          <a:p>
            <a:pPr marL="0" indent="0">
              <a:buNone/>
            </a:pPr>
            <a:r>
              <a:rPr lang="en-US" dirty="0" smtClean="0"/>
              <a:t>	where S2.GPA &gt; S1.GPA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Без подзапроса </a:t>
            </a:r>
            <a:r>
              <a:rPr lang="en-US" dirty="0" smtClean="0"/>
              <a:t>exists: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Select S1.sName,S1.GPA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Student S1, Student S2</a:t>
            </a:r>
          </a:p>
          <a:p>
            <a:pPr marL="0" indent="0">
              <a:buNone/>
            </a:pPr>
            <a:r>
              <a:rPr lang="en-US" dirty="0" smtClean="0"/>
              <a:t>	where S2.GPA &gt; S1.GPA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2830881"/>
            <a:ext cx="3645074" cy="283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914400" y="2830881"/>
            <a:ext cx="3519814" cy="298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8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Select </a:t>
            </a:r>
            <a:r>
              <a:rPr lang="en-US" dirty="0" err="1" smtClean="0"/>
              <a:t>sName,GPA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Student</a:t>
            </a:r>
          </a:p>
          <a:p>
            <a:pPr marL="0" indent="0">
              <a:buNone/>
            </a:pPr>
            <a:r>
              <a:rPr lang="en-US" dirty="0" smtClean="0"/>
              <a:t>	where GPA &gt;= </a:t>
            </a:r>
            <a:r>
              <a:rPr lang="en-US" dirty="0" smtClean="0">
                <a:solidFill>
                  <a:srgbClr val="FF0000"/>
                </a:solidFill>
              </a:rPr>
              <a:t>all </a:t>
            </a:r>
            <a:r>
              <a:rPr lang="en-US" dirty="0" smtClean="0"/>
              <a:t>(Select GPA from Student)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sname</a:t>
            </a:r>
            <a:r>
              <a:rPr lang="en-US" dirty="0">
                <a:latin typeface="Lucida Console" panose="020B0609040504020204" pitchFamily="49" charset="0"/>
              </a:rPr>
              <a:t>      | </a:t>
            </a:r>
            <a:r>
              <a:rPr lang="en-US" dirty="0" err="1">
                <a:latin typeface="Lucida Console" panose="020B0609040504020204" pitchFamily="49" charset="0"/>
              </a:rPr>
              <a:t>gpa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----------------+-----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Vasya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Sidorov</a:t>
            </a:r>
            <a:r>
              <a:rPr lang="en-US" dirty="0">
                <a:latin typeface="Lucida Console" panose="020B0609040504020204" pitchFamily="49" charset="0"/>
              </a:rPr>
              <a:t>  |   5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Al-</a:t>
            </a:r>
            <a:r>
              <a:rPr lang="en-US" dirty="0" err="1">
                <a:latin typeface="Lucida Console" panose="020B0609040504020204" pitchFamily="49" charset="0"/>
              </a:rPr>
              <a:t>Horezmi</a:t>
            </a:r>
            <a:r>
              <a:rPr lang="en-US" dirty="0">
                <a:latin typeface="Lucida Console" panose="020B0609040504020204" pitchFamily="49" charset="0"/>
              </a:rPr>
              <a:t>     |   5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Vladimir Lenin |   5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Nikola Tesla   |   5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Select </a:t>
            </a:r>
            <a:r>
              <a:rPr lang="en-US" dirty="0" err="1" smtClean="0"/>
              <a:t>sName,GPA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Student</a:t>
            </a:r>
          </a:p>
          <a:p>
            <a:pPr marL="0" indent="0">
              <a:buNone/>
            </a:pPr>
            <a:r>
              <a:rPr lang="en-US" dirty="0" smtClean="0"/>
              <a:t>	where not GPA &lt; 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(Select GPA from Student)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sname</a:t>
            </a:r>
            <a:r>
              <a:rPr lang="en-US" dirty="0">
                <a:latin typeface="Lucida Console" panose="020B0609040504020204" pitchFamily="49" charset="0"/>
              </a:rPr>
              <a:t>      | </a:t>
            </a:r>
            <a:r>
              <a:rPr lang="en-US" dirty="0" err="1">
                <a:latin typeface="Lucida Console" panose="020B0609040504020204" pitchFamily="49" charset="0"/>
              </a:rPr>
              <a:t>gpa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----------------+-----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Vasya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Sidorov</a:t>
            </a:r>
            <a:r>
              <a:rPr lang="en-US" dirty="0">
                <a:latin typeface="Lucida Console" panose="020B0609040504020204" pitchFamily="49" charset="0"/>
              </a:rPr>
              <a:t>  |   5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Al-</a:t>
            </a:r>
            <a:r>
              <a:rPr lang="en-US" dirty="0" err="1">
                <a:latin typeface="Lucida Console" panose="020B0609040504020204" pitchFamily="49" charset="0"/>
              </a:rPr>
              <a:t>Horezmi</a:t>
            </a:r>
            <a:r>
              <a:rPr lang="en-US" dirty="0">
                <a:latin typeface="Lucida Console" panose="020B0609040504020204" pitchFamily="49" charset="0"/>
              </a:rPr>
              <a:t>     |   5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Vladimir Lenin |   5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Nikola Tesla   |   5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8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Вывести абитуриентов </a:t>
            </a:r>
            <a:r>
              <a:rPr lang="ru-RU" dirty="0" smtClean="0"/>
              <a:t>не из самых маленьких школ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Select </a:t>
            </a:r>
            <a:r>
              <a:rPr lang="en-US" dirty="0" err="1" smtClean="0"/>
              <a:t>sID,sName,sizeHS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Student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 err="1" smtClean="0"/>
              <a:t>sizeHS</a:t>
            </a:r>
            <a:r>
              <a:rPr lang="en-US" dirty="0" smtClean="0"/>
              <a:t> &gt; any (select </a:t>
            </a:r>
            <a:r>
              <a:rPr lang="en-US" dirty="0" err="1" smtClean="0"/>
              <a:t>sizeHS</a:t>
            </a:r>
            <a:r>
              <a:rPr lang="en-US" dirty="0" smtClean="0"/>
              <a:t> from Student)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sID,sName,sizeHS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Student S1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exists (select * from Student S2 where S2.sizeHS &lt; S1.sizeHS)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Подзапрос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800" dirty="0" smtClean="0"/>
              <a:t>Select A1,A2, …, An</a:t>
            </a:r>
          </a:p>
          <a:p>
            <a:pPr marL="0" indent="0">
              <a:buNone/>
            </a:pPr>
            <a:r>
              <a:rPr lang="en-US" sz="2800" dirty="0" smtClean="0"/>
              <a:t>		From R1,R2, …, </a:t>
            </a:r>
            <a:r>
              <a:rPr lang="en-US" sz="2800" dirty="0" err="1" smtClean="0"/>
              <a:t>Rn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Where </a:t>
            </a:r>
            <a:r>
              <a:rPr lang="ru-RU" sz="2800" dirty="0" smtClean="0">
                <a:solidFill>
                  <a:srgbClr val="FF0000"/>
                </a:solidFill>
              </a:rPr>
              <a:t>условие</a:t>
            </a:r>
          </a:p>
          <a:p>
            <a:pPr marL="0" indent="0">
              <a:buNone/>
            </a:pPr>
            <a:endParaRPr lang="ru-RU" sz="2800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en-US" sz="2800" dirty="0" smtClean="0"/>
          </a:p>
          <a:p>
            <a:pPr marL="0" indent="0" algn="r">
              <a:buNone/>
            </a:pPr>
            <a:r>
              <a:rPr lang="en-US" sz="2800" dirty="0" smtClean="0"/>
              <a:t>Select </a:t>
            </a:r>
            <a:r>
              <a:rPr lang="ru-RU" sz="2800" dirty="0" smtClean="0"/>
              <a:t>Подзапрос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Стрелка вправо 8"/>
          <p:cNvSpPr/>
          <p:nvPr/>
        </p:nvSpPr>
        <p:spPr>
          <a:xfrm rot="12826621">
            <a:off x="3949198" y="4447140"/>
            <a:ext cx="2170605" cy="433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Select </a:t>
            </a:r>
            <a:r>
              <a:rPr lang="en-US" dirty="0" err="1" smtClean="0"/>
              <a:t>sID,sName,sizeHS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Student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 err="1" smtClean="0"/>
              <a:t>sizeHS</a:t>
            </a:r>
            <a:r>
              <a:rPr lang="en-US" dirty="0" smtClean="0"/>
              <a:t> &gt; any (select </a:t>
            </a:r>
            <a:r>
              <a:rPr lang="en-US" dirty="0" err="1" smtClean="0"/>
              <a:t>sizeHS</a:t>
            </a:r>
            <a:r>
              <a:rPr lang="en-US" dirty="0" smtClean="0"/>
              <a:t> from Student)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sID,sName,sizeHS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Student S1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exists (select * from Student S2 where S2.sizeHS &lt; S1.sizeHS)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Вывести студентов, которые подали документы на </a:t>
            </a:r>
            <a:r>
              <a:rPr lang="en-US" dirty="0" smtClean="0"/>
              <a:t>‘CS’, </a:t>
            </a:r>
            <a:r>
              <a:rPr lang="ru-RU" dirty="0" smtClean="0"/>
              <a:t>но не подавали на </a:t>
            </a:r>
            <a:r>
              <a:rPr lang="en-US" dirty="0" smtClean="0"/>
              <a:t>‘EE’</a:t>
            </a:r>
          </a:p>
        </p:txBody>
      </p:sp>
    </p:spTree>
    <p:extLst>
      <p:ext uri="{BB962C8B-B14F-4D97-AF65-F5344CB8AC3E}">
        <p14:creationId xmlns:p14="http://schemas.microsoft.com/office/powerpoint/2010/main" val="16343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select 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from </a:t>
            </a:r>
            <a:r>
              <a:rPr lang="en-US" dirty="0" err="1" smtClean="0"/>
              <a:t>StudenT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where </a:t>
            </a:r>
            <a:r>
              <a:rPr lang="en-US" dirty="0" err="1" smtClean="0"/>
              <a:t>sID</a:t>
            </a:r>
            <a:r>
              <a:rPr lang="en-US" dirty="0" smtClean="0"/>
              <a:t> in (select </a:t>
            </a:r>
            <a:r>
              <a:rPr lang="en-US" dirty="0" err="1" smtClean="0"/>
              <a:t>sID</a:t>
            </a:r>
            <a:r>
              <a:rPr lang="en-US" dirty="0" smtClean="0"/>
              <a:t> from Apply where major = ‘CS’)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and </a:t>
            </a:r>
            <a:r>
              <a:rPr lang="en-US" dirty="0" err="1" smtClean="0"/>
              <a:t>sID</a:t>
            </a:r>
            <a:r>
              <a:rPr lang="en-US" dirty="0" smtClean="0"/>
              <a:t> not in (select </a:t>
            </a:r>
            <a:r>
              <a:rPr lang="en-US" dirty="0" err="1" smtClean="0"/>
              <a:t>sID</a:t>
            </a:r>
            <a:r>
              <a:rPr lang="en-US" dirty="0" smtClean="0"/>
              <a:t> from Apply where major = ‘EE’)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Перепишите с помощью </a:t>
            </a:r>
            <a:r>
              <a:rPr lang="en-US" dirty="0" smtClean="0"/>
              <a:t>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для примеров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University(</a:t>
            </a:r>
            <a:r>
              <a:rPr lang="en-US" dirty="0" err="1" smtClean="0"/>
              <a:t>uName</a:t>
            </a:r>
            <a:r>
              <a:rPr lang="en-US" dirty="0" smtClean="0"/>
              <a:t>, region, enrollment)</a:t>
            </a:r>
          </a:p>
          <a:p>
            <a:pPr marL="0" indent="0">
              <a:buNone/>
            </a:pPr>
            <a:r>
              <a:rPr lang="en-US" dirty="0" smtClean="0"/>
              <a:t>	Student(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GPA, </a:t>
            </a:r>
            <a:r>
              <a:rPr lang="en-US" dirty="0" err="1" smtClean="0"/>
              <a:t>sizeHS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Apply(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major, decision)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uname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|   </a:t>
            </a:r>
            <a:r>
              <a:rPr lang="en-US" dirty="0">
                <a:latin typeface="Lucida Console" panose="020B0609040504020204" pitchFamily="49" charset="0"/>
              </a:rPr>
              <a:t>region    </a:t>
            </a:r>
            <a:r>
              <a:rPr lang="en-US" dirty="0" smtClean="0">
                <a:latin typeface="Lucida Console" panose="020B0609040504020204" pitchFamily="49" charset="0"/>
              </a:rPr>
              <a:t> | </a:t>
            </a:r>
            <a:r>
              <a:rPr lang="en-US" dirty="0">
                <a:latin typeface="Lucida Console" panose="020B0609040504020204" pitchFamily="49" charset="0"/>
              </a:rPr>
              <a:t>enrollment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-------+-------------+-----------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MEPhI</a:t>
            </a:r>
            <a:r>
              <a:rPr lang="en-US" dirty="0">
                <a:latin typeface="Lucida Console" panose="020B0609040504020204" pitchFamily="49" charset="0"/>
              </a:rPr>
              <a:t> | Moscow      </a:t>
            </a:r>
            <a:r>
              <a:rPr lang="en-US" dirty="0" smtClean="0">
                <a:latin typeface="Lucida Console" panose="020B0609040504020204" pitchFamily="49" charset="0"/>
              </a:rPr>
              <a:t> |       </a:t>
            </a:r>
            <a:r>
              <a:rPr lang="en-US" dirty="0">
                <a:latin typeface="Lucida Console" panose="020B0609040504020204" pitchFamily="49" charset="0"/>
              </a:rPr>
              <a:t>9000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MSU   | Moscow      </a:t>
            </a:r>
            <a:r>
              <a:rPr lang="en-US" dirty="0" smtClean="0">
                <a:latin typeface="Lucida Console" panose="020B0609040504020204" pitchFamily="49" charset="0"/>
              </a:rPr>
              <a:t> |      </a:t>
            </a:r>
            <a:r>
              <a:rPr lang="en-US" dirty="0">
                <a:latin typeface="Lucida Console" panose="020B0609040504020204" pitchFamily="49" charset="0"/>
              </a:rPr>
              <a:t>40000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NSU   | Novosibirsk </a:t>
            </a:r>
            <a:r>
              <a:rPr lang="en-US" dirty="0" smtClean="0">
                <a:latin typeface="Lucida Console" panose="020B0609040504020204" pitchFamily="49" charset="0"/>
              </a:rPr>
              <a:t>  |       </a:t>
            </a:r>
            <a:r>
              <a:rPr lang="en-US" dirty="0">
                <a:latin typeface="Lucida Console" panose="020B0609040504020204" pitchFamily="49" charset="0"/>
              </a:rPr>
              <a:t>6500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MSTU  | Moscow      </a:t>
            </a:r>
            <a:r>
              <a:rPr lang="en-US" dirty="0" smtClean="0">
                <a:latin typeface="Lucida Console" panose="020B0609040504020204" pitchFamily="49" charset="0"/>
              </a:rPr>
              <a:t> |      </a:t>
            </a:r>
            <a:r>
              <a:rPr lang="en-US" dirty="0">
                <a:latin typeface="Lucida Console" panose="020B0609040504020204" pitchFamily="49" charset="0"/>
              </a:rPr>
              <a:t>18800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NSTU  | Novosibirsk </a:t>
            </a:r>
            <a:r>
              <a:rPr lang="en-US" dirty="0" smtClean="0">
                <a:latin typeface="Lucida Console" panose="020B0609040504020204" pitchFamily="49" charset="0"/>
              </a:rPr>
              <a:t>  |      </a:t>
            </a:r>
            <a:r>
              <a:rPr lang="en-US" dirty="0">
                <a:latin typeface="Lucida Console" panose="020B0609040504020204" pitchFamily="49" charset="0"/>
              </a:rPr>
              <a:t>25000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DVFU  | Vladivostok </a:t>
            </a:r>
            <a:r>
              <a:rPr lang="en-US" dirty="0" smtClean="0">
                <a:latin typeface="Lucida Console" panose="020B0609040504020204" pitchFamily="49" charset="0"/>
              </a:rPr>
              <a:t>  |      </a:t>
            </a:r>
            <a:r>
              <a:rPr lang="en-US" dirty="0">
                <a:latin typeface="Lucida Console" panose="020B0609040504020204" pitchFamily="49" charset="0"/>
              </a:rPr>
              <a:t>40000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SSU   | Saratov     </a:t>
            </a:r>
            <a:r>
              <a:rPr lang="en-US" dirty="0" smtClean="0">
                <a:latin typeface="Lucida Console" panose="020B0609040504020204" pitchFamily="49" charset="0"/>
              </a:rPr>
              <a:t> |      </a:t>
            </a:r>
            <a:r>
              <a:rPr lang="en-US" dirty="0">
                <a:latin typeface="Lucida Console" panose="020B0609040504020204" pitchFamily="49" charset="0"/>
              </a:rPr>
              <a:t>27000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RUDN  | Moscow      </a:t>
            </a:r>
            <a:r>
              <a:rPr lang="en-US" dirty="0" smtClean="0">
                <a:latin typeface="Lucida Console" panose="020B0609040504020204" pitchFamily="49" charset="0"/>
              </a:rPr>
              <a:t> |      </a:t>
            </a:r>
            <a:r>
              <a:rPr lang="en-US" dirty="0">
                <a:latin typeface="Lucida Console" panose="020B0609040504020204" pitchFamily="49" charset="0"/>
              </a:rPr>
              <a:t>25000</a:t>
            </a:r>
          </a:p>
        </p:txBody>
      </p:sp>
    </p:spTree>
    <p:extLst>
      <p:ext uri="{BB962C8B-B14F-4D97-AF65-F5344CB8AC3E}">
        <p14:creationId xmlns:p14="http://schemas.microsoft.com/office/powerpoint/2010/main" val="9375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553227"/>
            <a:ext cx="7511472" cy="50229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sid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|        </a:t>
            </a:r>
            <a:r>
              <a:rPr lang="en-US" dirty="0" err="1">
                <a:latin typeface="Lucida Console" panose="020B0609040504020204" pitchFamily="49" charset="0"/>
              </a:rPr>
              <a:t>sname</a:t>
            </a:r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 smtClean="0">
                <a:latin typeface="Lucida Console" panose="020B0609040504020204" pitchFamily="49" charset="0"/>
              </a:rPr>
              <a:t> | </a:t>
            </a:r>
            <a:r>
              <a:rPr lang="en-US" dirty="0" err="1">
                <a:latin typeface="Lucida Console" panose="020B0609040504020204" pitchFamily="49" charset="0"/>
              </a:rPr>
              <a:t>gpa</a:t>
            </a:r>
            <a:r>
              <a:rPr lang="en-US" dirty="0">
                <a:latin typeface="Lucida Console" panose="020B0609040504020204" pitchFamily="49" charset="0"/>
              </a:rPr>
              <a:t> | </a:t>
            </a:r>
            <a:r>
              <a:rPr lang="en-US" dirty="0" err="1">
                <a:latin typeface="Lucida Console" panose="020B0609040504020204" pitchFamily="49" charset="0"/>
              </a:rPr>
              <a:t>sizehs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----+----------------------+-----+-------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1 | </a:t>
            </a:r>
            <a:r>
              <a:rPr lang="en-US" dirty="0" err="1">
                <a:latin typeface="Lucida Console" panose="020B0609040504020204" pitchFamily="49" charset="0"/>
              </a:rPr>
              <a:t>Tschingis</a:t>
            </a:r>
            <a:r>
              <a:rPr lang="en-US" dirty="0">
                <a:latin typeface="Lucida Console" panose="020B0609040504020204" pitchFamily="49" charset="0"/>
              </a:rPr>
              <a:t> Khan      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>
                <a:latin typeface="Lucida Console" panose="020B0609040504020204" pitchFamily="49" charset="0"/>
              </a:rPr>
              <a:t>| 4.2 |   1000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2 | </a:t>
            </a:r>
            <a:r>
              <a:rPr lang="en-US" dirty="0" err="1">
                <a:latin typeface="Lucida Console" panose="020B0609040504020204" pitchFamily="49" charset="0"/>
              </a:rPr>
              <a:t>Petr</a:t>
            </a:r>
            <a:r>
              <a:rPr lang="en-US" dirty="0">
                <a:latin typeface="Lucida Console" panose="020B0609040504020204" pitchFamily="49" charset="0"/>
              </a:rPr>
              <a:t> I              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| 4.1 |   1000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5 | Elena </a:t>
            </a:r>
            <a:r>
              <a:rPr lang="en-US" dirty="0" err="1">
                <a:latin typeface="Lucida Console" panose="020B0609040504020204" pitchFamily="49" charset="0"/>
              </a:rPr>
              <a:t>Vaenga</a:t>
            </a:r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 smtClean="0">
                <a:latin typeface="Lucida Console" panose="020B0609040504020204" pitchFamily="49" charset="0"/>
              </a:rPr>
              <a:t> | </a:t>
            </a:r>
            <a:r>
              <a:rPr lang="en-US" dirty="0">
                <a:latin typeface="Lucida Console" panose="020B0609040504020204" pitchFamily="49" charset="0"/>
              </a:rPr>
              <a:t>4.4 |   3000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6 | </a:t>
            </a:r>
            <a:r>
              <a:rPr lang="en-US" dirty="0" err="1">
                <a:latin typeface="Lucida Console" panose="020B0609040504020204" pitchFamily="49" charset="0"/>
              </a:rPr>
              <a:t>Dima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Bilan</a:t>
            </a:r>
            <a:r>
              <a:rPr lang="en-US" dirty="0">
                <a:latin typeface="Lucida Console" panose="020B0609040504020204" pitchFamily="49" charset="0"/>
              </a:rPr>
              <a:t>           </a:t>
            </a:r>
            <a:r>
              <a:rPr lang="en-US" dirty="0" smtClean="0">
                <a:latin typeface="Lucida Console" panose="020B0609040504020204" pitchFamily="49" charset="0"/>
              </a:rPr>
              <a:t> | </a:t>
            </a:r>
            <a:r>
              <a:rPr lang="en-US" dirty="0">
                <a:latin typeface="Lucida Console" panose="020B0609040504020204" pitchFamily="49" charset="0"/>
              </a:rPr>
              <a:t>4.1 |   2000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8 | Dmitry Medvedev    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latin typeface="Lucida Console" panose="020B0609040504020204" pitchFamily="49" charset="0"/>
              </a:rPr>
              <a:t>| 4.7 |   5000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9 | </a:t>
            </a:r>
            <a:r>
              <a:rPr lang="en-US" dirty="0" err="1">
                <a:latin typeface="Lucida Console" panose="020B0609040504020204" pitchFamily="49" charset="0"/>
              </a:rPr>
              <a:t>Evelina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Khromchenko</a:t>
            </a: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smtClean="0">
                <a:latin typeface="Lucida Console" panose="020B0609040504020204" pitchFamily="49" charset="0"/>
              </a:rPr>
              <a:t>   |   </a:t>
            </a:r>
            <a:r>
              <a:rPr lang="en-US" dirty="0">
                <a:latin typeface="Lucida Console" panose="020B0609040504020204" pitchFamily="49" charset="0"/>
              </a:rPr>
              <a:t>4 |   3000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13 | </a:t>
            </a:r>
            <a:r>
              <a:rPr lang="en-US" dirty="0" err="1">
                <a:latin typeface="Lucida Console" panose="020B0609040504020204" pitchFamily="49" charset="0"/>
              </a:rPr>
              <a:t>Vasya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Sidorov</a:t>
            </a:r>
            <a:r>
              <a:rPr lang="en-US" dirty="0"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latin typeface="Lucida Console" panose="020B0609040504020204" pitchFamily="49" charset="0"/>
              </a:rPr>
              <a:t>  |   </a:t>
            </a:r>
            <a:r>
              <a:rPr lang="en-US" dirty="0">
                <a:latin typeface="Lucida Console" panose="020B0609040504020204" pitchFamily="49" charset="0"/>
              </a:rPr>
              <a:t>5 |   1500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14 | Alexander </a:t>
            </a:r>
            <a:r>
              <a:rPr lang="en-US" dirty="0" err="1">
                <a:latin typeface="Lucida Console" panose="020B0609040504020204" pitchFamily="49" charset="0"/>
              </a:rPr>
              <a:t>Gradskiy</a:t>
            </a: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 | </a:t>
            </a:r>
            <a:r>
              <a:rPr lang="en-US" dirty="0">
                <a:latin typeface="Lucida Console" panose="020B0609040504020204" pitchFamily="49" charset="0"/>
              </a:rPr>
              <a:t>4.8 |   4000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17 | Alexander </a:t>
            </a:r>
            <a:r>
              <a:rPr lang="en-US" dirty="0" err="1">
                <a:latin typeface="Lucida Console" panose="020B0609040504020204" pitchFamily="49" charset="0"/>
              </a:rPr>
              <a:t>Makedonsky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 | </a:t>
            </a:r>
            <a:r>
              <a:rPr lang="en-US" dirty="0">
                <a:latin typeface="Lucida Console" panose="020B0609040504020204" pitchFamily="49" charset="0"/>
              </a:rPr>
              <a:t>4.9 |      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18 | Al-</a:t>
            </a:r>
            <a:r>
              <a:rPr lang="en-US" dirty="0" err="1">
                <a:latin typeface="Lucida Console" panose="020B0609040504020204" pitchFamily="49" charset="0"/>
              </a:rPr>
              <a:t>Horezmi</a:t>
            </a:r>
            <a:r>
              <a:rPr lang="en-US" dirty="0">
                <a:latin typeface="Lucida Console" panose="020B0609040504020204" pitchFamily="49" charset="0"/>
              </a:rPr>
              <a:t>          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>
                <a:latin typeface="Lucida Console" panose="020B0609040504020204" pitchFamily="49" charset="0"/>
              </a:rPr>
              <a:t>|   5 |      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19 | Vladimir Lenin       </a:t>
            </a:r>
            <a:r>
              <a:rPr lang="en-US" dirty="0" smtClean="0">
                <a:latin typeface="Lucida Console" panose="020B0609040504020204" pitchFamily="49" charset="0"/>
              </a:rPr>
              <a:t>   |   </a:t>
            </a:r>
            <a:r>
              <a:rPr lang="en-US" dirty="0">
                <a:latin typeface="Lucida Console" panose="020B0609040504020204" pitchFamily="49" charset="0"/>
              </a:rPr>
              <a:t>5 |    500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20 | Nikola Tesla         </a:t>
            </a:r>
            <a:r>
              <a:rPr lang="en-US" dirty="0" smtClean="0">
                <a:latin typeface="Lucida Console" panose="020B0609040504020204" pitchFamily="49" charset="0"/>
              </a:rPr>
              <a:t>  |   </a:t>
            </a:r>
            <a:r>
              <a:rPr lang="en-US" dirty="0">
                <a:latin typeface="Lucida Console" panose="020B0609040504020204" pitchFamily="49" charset="0"/>
              </a:rPr>
              <a:t>5 |     50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21 | Albert Einstein      </a:t>
            </a:r>
            <a:r>
              <a:rPr lang="en-US" dirty="0" smtClean="0">
                <a:latin typeface="Lucida Console" panose="020B0609040504020204" pitchFamily="49" charset="0"/>
              </a:rPr>
              <a:t>   | </a:t>
            </a:r>
            <a:r>
              <a:rPr lang="en-US" dirty="0">
                <a:latin typeface="Lucida Console" panose="020B0609040504020204" pitchFamily="49" charset="0"/>
              </a:rPr>
              <a:t>4.9 |    500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22 | Boris Godunov        </a:t>
            </a:r>
            <a:r>
              <a:rPr lang="en-US" dirty="0" smtClean="0">
                <a:latin typeface="Lucida Console" panose="020B0609040504020204" pitchFamily="49" charset="0"/>
              </a:rPr>
              <a:t>  | </a:t>
            </a:r>
            <a:r>
              <a:rPr lang="en-US" dirty="0">
                <a:latin typeface="Lucida Console" panose="020B0609040504020204" pitchFamily="49" charset="0"/>
              </a:rPr>
              <a:t>3.5 |      2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23 | </a:t>
            </a:r>
            <a:r>
              <a:rPr lang="en-US" dirty="0" err="1">
                <a:latin typeface="Lucida Console" panose="020B0609040504020204" pitchFamily="49" charset="0"/>
              </a:rPr>
              <a:t>Stas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Mikhailov</a:t>
            </a:r>
            <a:r>
              <a:rPr lang="en-US" dirty="0">
                <a:latin typeface="Lucida Console" panose="020B0609040504020204" pitchFamily="49" charset="0"/>
              </a:rPr>
              <a:t>       </a:t>
            </a:r>
            <a:r>
              <a:rPr lang="en-US" dirty="0" smtClean="0">
                <a:latin typeface="Lucida Console" panose="020B0609040504020204" pitchFamily="49" charset="0"/>
              </a:rPr>
              <a:t>  | </a:t>
            </a:r>
            <a:r>
              <a:rPr lang="en-US" dirty="0">
                <a:latin typeface="Lucida Console" panose="020B0609040504020204" pitchFamily="49" charset="0"/>
              </a:rPr>
              <a:t>3.3 |    100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24 | Jason Statham        </a:t>
            </a:r>
            <a:r>
              <a:rPr lang="en-US" dirty="0" smtClean="0">
                <a:latin typeface="Lucida Console" panose="020B0609040504020204" pitchFamily="49" charset="0"/>
              </a:rPr>
              <a:t>  |   </a:t>
            </a:r>
            <a:r>
              <a:rPr lang="en-US" dirty="0">
                <a:latin typeface="Lucida Console" panose="020B0609040504020204" pitchFamily="49" charset="0"/>
              </a:rPr>
              <a:t>4 |    100</a:t>
            </a:r>
          </a:p>
        </p:txBody>
      </p:sp>
    </p:spTree>
    <p:extLst>
      <p:ext uri="{BB962C8B-B14F-4D97-AF65-F5344CB8AC3E}">
        <p14:creationId xmlns:p14="http://schemas.microsoft.com/office/powerpoint/2010/main" val="39034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select 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from Student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where </a:t>
            </a:r>
            <a:r>
              <a:rPr lang="en-US" dirty="0" err="1" smtClean="0"/>
              <a:t>sID</a:t>
            </a:r>
            <a:r>
              <a:rPr lang="en-US" dirty="0" smtClean="0"/>
              <a:t> in (select </a:t>
            </a:r>
            <a:r>
              <a:rPr lang="en-US" dirty="0" err="1" smtClean="0"/>
              <a:t>sID</a:t>
            </a:r>
            <a:r>
              <a:rPr lang="en-US" dirty="0" smtClean="0"/>
              <a:t> from Apply where major =  ‘History’)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select </a:t>
            </a:r>
            <a:r>
              <a:rPr lang="en-US" b="1" dirty="0" err="1" smtClean="0">
                <a:solidFill>
                  <a:srgbClr val="FF0000"/>
                </a:solidFill>
              </a:rPr>
              <a:t>sID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/>
              <a:t>sName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from Student, Apply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where </a:t>
            </a:r>
            <a:r>
              <a:rPr lang="en-US" dirty="0" err="1" smtClean="0"/>
              <a:t>Student.sID</a:t>
            </a:r>
            <a:r>
              <a:rPr lang="en-US" dirty="0" smtClean="0"/>
              <a:t> = </a:t>
            </a:r>
            <a:r>
              <a:rPr lang="en-US" dirty="0" err="1" smtClean="0"/>
              <a:t>Apply.sID</a:t>
            </a:r>
            <a:r>
              <a:rPr lang="en-US" dirty="0" smtClean="0"/>
              <a:t> and major = ‘History’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select </a:t>
            </a:r>
            <a:r>
              <a:rPr lang="en-US" dirty="0" err="1" smtClean="0"/>
              <a:t>Student.sID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from Student, Apply</a:t>
            </a:r>
          </a:p>
          <a:p>
            <a:pPr marL="0" indent="0">
              <a:buNone/>
            </a:pPr>
            <a:r>
              <a:rPr lang="en-US" dirty="0" smtClean="0"/>
              <a:t>		where </a:t>
            </a:r>
            <a:r>
              <a:rPr lang="en-US" dirty="0" err="1" smtClean="0"/>
              <a:t>Student.sID</a:t>
            </a:r>
            <a:r>
              <a:rPr lang="en-US" dirty="0" smtClean="0"/>
              <a:t> = </a:t>
            </a:r>
            <a:r>
              <a:rPr lang="en-US" dirty="0" err="1" smtClean="0"/>
              <a:t>Apply.sID</a:t>
            </a:r>
            <a:r>
              <a:rPr lang="en-US" dirty="0" smtClean="0"/>
              <a:t> and major = ‘History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select 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from Student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where </a:t>
            </a:r>
            <a:r>
              <a:rPr lang="en-US" dirty="0" err="1" smtClean="0"/>
              <a:t>sID</a:t>
            </a:r>
            <a:r>
              <a:rPr lang="en-US" dirty="0" smtClean="0"/>
              <a:t> in (select </a:t>
            </a:r>
            <a:r>
              <a:rPr lang="en-US" dirty="0" err="1" smtClean="0"/>
              <a:t>sID</a:t>
            </a:r>
            <a:r>
              <a:rPr lang="en-US" dirty="0" smtClean="0"/>
              <a:t> from Apply where major = ‘History’)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203</TotalTime>
  <Words>473</Words>
  <Application>Microsoft Office PowerPoint</Application>
  <PresentationFormat>On-screen Show (4:3)</PresentationFormat>
  <Paragraphs>228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Lucida Console</vt:lpstr>
      <vt:lpstr>Mesh</vt:lpstr>
      <vt:lpstr>Подзапросы в select</vt:lpstr>
      <vt:lpstr>Подзапрос</vt:lpstr>
      <vt:lpstr>Подзапрос</vt:lpstr>
      <vt:lpstr>Схема базы для примеров</vt:lpstr>
      <vt:lpstr>University</vt:lpstr>
      <vt:lpstr>Student</vt:lpstr>
      <vt:lpstr>Select subquery</vt:lpstr>
      <vt:lpstr>Select subquery</vt:lpstr>
      <vt:lpstr>Select subquery</vt:lpstr>
      <vt:lpstr>Select subquery</vt:lpstr>
      <vt:lpstr>Select subquery</vt:lpstr>
      <vt:lpstr>Select subquery Distinct</vt:lpstr>
      <vt:lpstr>Select subquery Distinct</vt:lpstr>
      <vt:lpstr>Select subquery EXCEPT</vt:lpstr>
      <vt:lpstr>Select subquery EXCEPT</vt:lpstr>
      <vt:lpstr>Select subquery EXCEPT</vt:lpstr>
      <vt:lpstr>Select subquery</vt:lpstr>
      <vt:lpstr>Select subquery EXISTS</vt:lpstr>
      <vt:lpstr>Select subquery EXISTS</vt:lpstr>
      <vt:lpstr>Select subquery EXISTS</vt:lpstr>
      <vt:lpstr>Select subquery EXISTS</vt:lpstr>
      <vt:lpstr>Select subquery EXISTS</vt:lpstr>
      <vt:lpstr>Select subquery EXISTS</vt:lpstr>
      <vt:lpstr>Select subquery EXISTS</vt:lpstr>
      <vt:lpstr>Select subquery EXISTS</vt:lpstr>
      <vt:lpstr>Select subquery ALL</vt:lpstr>
      <vt:lpstr>Select subquery ANY</vt:lpstr>
      <vt:lpstr>Select subquery ANY</vt:lpstr>
      <vt:lpstr>Select subquery ANY</vt:lpstr>
      <vt:lpstr>Select subquery ANY</vt:lpstr>
      <vt:lpstr>Select subquery EXCEPT</vt:lpstr>
      <vt:lpstr>Select subquery EXCEPT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grebenkin</cp:lastModifiedBy>
  <cp:revision>12</cp:revision>
  <dcterms:created xsi:type="dcterms:W3CDTF">2013-09-20T05:28:19Z</dcterms:created>
  <dcterms:modified xsi:type="dcterms:W3CDTF">2013-09-20T22:04:43Z</dcterms:modified>
</cp:coreProperties>
</file>