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Функциональные зависимости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 с помощью декомпозиции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75827"/>
          </a:xfrm>
        </p:spPr>
        <p:txBody>
          <a:bodyPr>
            <a:normAutofit/>
          </a:bodyPr>
          <a:lstStyle/>
          <a:p>
            <a:r>
              <a:rPr lang="ru-RU" dirty="0" smtClean="0"/>
              <a:t>Входные данные: </a:t>
            </a:r>
            <a:r>
              <a:rPr lang="en-US" dirty="0" smtClean="0"/>
              <a:t>“</a:t>
            </a:r>
            <a:r>
              <a:rPr lang="ru-RU" dirty="0" smtClean="0"/>
              <a:t>Мега</a:t>
            </a:r>
            <a:r>
              <a:rPr lang="en-US" dirty="0" smtClean="0"/>
              <a:t>”-</a:t>
            </a:r>
            <a:r>
              <a:rPr lang="ru-RU" dirty="0" smtClean="0"/>
              <a:t>отношения + свойства данных.</a:t>
            </a:r>
          </a:p>
          <a:p>
            <a:r>
              <a:rPr lang="ru-RU" dirty="0" smtClean="0"/>
              <a:t>Система выполняет декомпозицию на основе свойств.</a:t>
            </a:r>
          </a:p>
          <a:p>
            <a:r>
              <a:rPr lang="ru-RU" dirty="0" smtClean="0"/>
              <a:t>Конечный набор отношений удовлетворяет нормальной форме</a:t>
            </a:r>
            <a:endParaRPr lang="en-US" dirty="0" smtClean="0"/>
          </a:p>
          <a:p>
            <a:pPr marL="742950" lvl="2"/>
            <a:r>
              <a:rPr lang="ru-RU" dirty="0"/>
              <a:t>Нет аномалий, нет потерянной информации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Функциональные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Нормальная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-Кодда.</a:t>
            </a:r>
            <a:endParaRPr lang="en-US" dirty="0" smtClean="0"/>
          </a:p>
          <a:p>
            <a:r>
              <a:rPr lang="ru-RU" dirty="0" smtClean="0"/>
              <a:t>Многозначные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Четвертая нормальная форма.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Функциональные зависимости – полезная концепция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Позволяет уменьшать количество хранимой информации.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 запросо</a:t>
            </a:r>
            <a:r>
              <a:rPr lang="ru-RU" dirty="0" smtClean="0"/>
              <a:t>в.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19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нформация о поступающих студентах.</a:t>
            </a:r>
          </a:p>
          <a:p>
            <a:r>
              <a:rPr lang="en-US" sz="2400" dirty="0" smtClean="0"/>
              <a:t>Student(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address, </a:t>
            </a:r>
            <a:r>
              <a:rPr lang="en-US" sz="2400" dirty="0" err="1" smtClean="0"/>
              <a:t>HScode</a:t>
            </a:r>
            <a:r>
              <a:rPr lang="en-US" sz="2400" dirty="0" smtClean="0"/>
              <a:t>, </a:t>
            </a:r>
            <a:r>
              <a:rPr lang="en-US" sz="2400" dirty="0" err="1" smtClean="0"/>
              <a:t>HSname</a:t>
            </a:r>
            <a:r>
              <a:rPr lang="en-US" sz="2400" dirty="0" smtClean="0"/>
              <a:t>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GPA, priority)</a:t>
            </a:r>
          </a:p>
          <a:p>
            <a:r>
              <a:rPr lang="en-US" sz="2400" dirty="0" smtClean="0"/>
              <a:t>Apply(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region, date, major)</a:t>
            </a:r>
          </a:p>
        </p:txBody>
      </p:sp>
    </p:spTree>
    <p:extLst>
      <p:ext uri="{BB962C8B-B14F-4D97-AF65-F5344CB8AC3E}">
        <p14:creationId xmlns:p14="http://schemas.microsoft.com/office/powerpoint/2010/main" val="4070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352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нформация о поступающих студентах.</a:t>
            </a:r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address, </a:t>
            </a:r>
            <a:r>
              <a:rPr lang="en-US" sz="2400" dirty="0" err="1" smtClean="0"/>
              <a:t>HScode</a:t>
            </a:r>
            <a:r>
              <a:rPr lang="en-US" sz="2400" dirty="0" smtClean="0"/>
              <a:t>, </a:t>
            </a:r>
            <a:r>
              <a:rPr lang="en-US" sz="2400" dirty="0" err="1" smtClean="0"/>
              <a:t>HSname</a:t>
            </a:r>
            <a:r>
              <a:rPr lang="en-US" sz="2400" dirty="0" smtClean="0"/>
              <a:t>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GPA, priority)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Предположим, что </a:t>
            </a:r>
            <a:r>
              <a:rPr lang="en-US" sz="2400" dirty="0" smtClean="0"/>
              <a:t>priority</a:t>
            </a:r>
            <a:r>
              <a:rPr lang="ru-RU" sz="2400" dirty="0" smtClean="0"/>
              <a:t> определяется </a:t>
            </a:r>
            <a:r>
              <a:rPr lang="en-US" sz="2400" dirty="0" smtClean="0"/>
              <a:t>GPA.</a:t>
            </a:r>
          </a:p>
          <a:p>
            <a:pPr marL="0" indent="0">
              <a:buNone/>
            </a:pPr>
            <a:r>
              <a:rPr lang="en-US" sz="2400" dirty="0" smtClean="0"/>
              <a:t>GPA &gt; 3.8 priority =1</a:t>
            </a:r>
          </a:p>
          <a:p>
            <a:pPr marL="0" indent="0">
              <a:buNone/>
            </a:pPr>
            <a:r>
              <a:rPr lang="en-US" sz="2400" dirty="0" smtClean="0"/>
              <a:t>3.3 &lt; GPA &lt;= 3.8 priority = 2</a:t>
            </a:r>
          </a:p>
          <a:p>
            <a:pPr marL="0" indent="0">
              <a:buNone/>
            </a:pPr>
            <a:r>
              <a:rPr lang="en-US" sz="2400" dirty="0" smtClean="0"/>
              <a:t>GPA &lt;= 3.3 priority = 3</a:t>
            </a:r>
          </a:p>
          <a:p>
            <a:pPr marL="0" indent="0">
              <a:buNone/>
            </a:pPr>
            <a:r>
              <a:rPr lang="ru-RU" sz="2400" dirty="0" smtClean="0"/>
              <a:t>Получаем ситуацию, когда существуют 2 одинаковых </a:t>
            </a:r>
            <a:r>
              <a:rPr lang="en-US" sz="2400" dirty="0" smtClean="0"/>
              <a:t>GPA </a:t>
            </a:r>
            <a:r>
              <a:rPr lang="ru-RU" sz="2400" dirty="0" smtClean="0"/>
              <a:t>с одинаковым приоритетом.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576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любых двух кортежей </a:t>
            </a:r>
            <a:r>
              <a:rPr lang="en-US" sz="2400" dirty="0" smtClean="0"/>
              <a:t>T, U </a:t>
            </a:r>
            <a:r>
              <a:rPr lang="ru-RU" sz="2400" dirty="0" smtClean="0"/>
              <a:t>из отношения </a:t>
            </a:r>
            <a:r>
              <a:rPr lang="en-US" sz="2400" dirty="0" smtClean="0"/>
              <a:t>Students:</a:t>
            </a:r>
          </a:p>
          <a:p>
            <a:pPr marL="0" indent="0">
              <a:buNone/>
            </a:pPr>
            <a:r>
              <a:rPr lang="en-US" sz="2400" dirty="0" err="1" smtClean="0"/>
              <a:t>t.GPA</a:t>
            </a:r>
            <a:r>
              <a:rPr lang="en-US" sz="2400" dirty="0" smtClean="0"/>
              <a:t> = </a:t>
            </a:r>
            <a:r>
              <a:rPr lang="en-US" sz="2400" dirty="0" err="1" smtClean="0"/>
              <a:t>u.GPA</a:t>
            </a:r>
            <a:r>
              <a:rPr lang="en-US" sz="2400" dirty="0"/>
              <a:t>	</a:t>
            </a:r>
            <a:r>
              <a:rPr lang="en-US" sz="2400" dirty="0" smtClean="0"/>
              <a:t>=&gt;	</a:t>
            </a:r>
            <a:r>
              <a:rPr lang="en-US" sz="2400" dirty="0" err="1" smtClean="0"/>
              <a:t>t.priority</a:t>
            </a:r>
            <a:r>
              <a:rPr lang="en-US" sz="2400" dirty="0" smtClean="0"/>
              <a:t>=</a:t>
            </a:r>
            <a:r>
              <a:rPr lang="en-US" sz="2400" dirty="0" err="1" smtClean="0"/>
              <a:t>u.priority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3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Таким образом, для любых кортежей </a:t>
            </a:r>
            <a:r>
              <a:rPr lang="en-US" sz="2400" dirty="0" smtClean="0"/>
              <a:t>T,U </a:t>
            </a:r>
            <a:r>
              <a:rPr lang="ru-RU" sz="2400" dirty="0" smtClean="0"/>
              <a:t>из </a:t>
            </a:r>
            <a:r>
              <a:rPr lang="en-US" sz="2400" dirty="0" smtClean="0"/>
              <a:t>R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T[A1, …, An] =</a:t>
            </a:r>
            <a:r>
              <a:rPr lang="ru-RU" sz="2400" dirty="0" smtClean="0"/>
              <a:t> </a:t>
            </a:r>
            <a:r>
              <a:rPr lang="en-US" sz="2400" dirty="0" smtClean="0"/>
              <a:t>U[A1, …, An],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то </a:t>
            </a:r>
            <a:r>
              <a:rPr lang="en-US" sz="2400" dirty="0" smtClean="0"/>
              <a:t>T[B1, …, </a:t>
            </a:r>
            <a:r>
              <a:rPr lang="en-US" sz="2400" dirty="0" err="1" smtClean="0"/>
              <a:t>Bm</a:t>
            </a:r>
            <a:r>
              <a:rPr lang="en-US" sz="2400" dirty="0" smtClean="0"/>
              <a:t>] = U[B1, …, </a:t>
            </a:r>
            <a:r>
              <a:rPr lang="en-US" sz="2400" dirty="0" err="1" smtClean="0"/>
              <a:t>Bm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A1, A2, …, An -&gt; B1, B2, …, </a:t>
            </a:r>
            <a:r>
              <a:rPr lang="en-US" sz="2400" dirty="0" err="1" smtClean="0"/>
              <a:t>Bm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58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354975"/>
              </p:ext>
            </p:extLst>
          </p:nvPr>
        </p:nvGraphicFramePr>
        <p:xfrm>
          <a:off x="1683320" y="3629883"/>
          <a:ext cx="56340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3"/>
                <a:gridCol w="1878013"/>
                <a:gridCol w="1878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1710" y="2607276"/>
            <a:ext cx="584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-&gt; 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9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R(A,B,C,D,E)</a:t>
            </a:r>
          </a:p>
          <a:p>
            <a:pPr marL="0" indent="0">
              <a:buNone/>
            </a:pPr>
            <a:r>
              <a:rPr lang="en-US" dirty="0" smtClean="0"/>
              <a:t>A,B -&gt; C</a:t>
            </a:r>
          </a:p>
          <a:p>
            <a:pPr marL="0" indent="0">
              <a:buNone/>
            </a:pPr>
            <a:r>
              <a:rPr lang="en-US" dirty="0" smtClean="0"/>
              <a:t>C,D -&gt;E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для каждого из атрибутов </a:t>
            </a:r>
            <a:r>
              <a:rPr lang="en-US" dirty="0" smtClean="0"/>
              <a:t>A, B </a:t>
            </a:r>
            <a:r>
              <a:rPr lang="ru-RU" dirty="0" smtClean="0"/>
              <a:t>и </a:t>
            </a:r>
            <a:r>
              <a:rPr lang="en-US" dirty="0" smtClean="0"/>
              <a:t>D </a:t>
            </a:r>
            <a:r>
              <a:rPr lang="ru-RU" dirty="0" smtClean="0"/>
              <a:t>возможны 3 значения. Сколько возможных значений может принимать </a:t>
            </a:r>
            <a:r>
              <a:rPr lang="en-US" dirty="0" smtClean="0"/>
              <a:t>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8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715</TotalTime>
  <Words>288</Words>
  <Application>Microsoft Office PowerPoint</Application>
  <PresentationFormat>Экран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Функциональные зависимости </vt:lpstr>
      <vt:lpstr>Реляционный дизайн с помощью декомпозиции</vt:lpstr>
      <vt:lpstr>Пример</vt:lpstr>
      <vt:lpstr>Пример</vt:lpstr>
      <vt:lpstr>пример</vt:lpstr>
      <vt:lpstr>Пример</vt:lpstr>
      <vt:lpstr>Пример</vt:lpstr>
      <vt:lpstr>Вопрос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admin</cp:lastModifiedBy>
  <cp:revision>62</cp:revision>
  <dcterms:created xsi:type="dcterms:W3CDTF">2013-09-20T05:28:19Z</dcterms:created>
  <dcterms:modified xsi:type="dcterms:W3CDTF">2013-10-12T08:00:50Z</dcterms:modified>
</cp:coreProperties>
</file>